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75" r:id="rId3"/>
    <p:sldMasterId id="2147483680" r:id="rId4"/>
    <p:sldMasterId id="2147483682" r:id="rId5"/>
    <p:sldMasterId id="2147483687" r:id="rId6"/>
    <p:sldMasterId id="2147483691" r:id="rId7"/>
    <p:sldMasterId id="2147483694" r:id="rId8"/>
    <p:sldMasterId id="2147483697" r:id="rId9"/>
    <p:sldMasterId id="2147483700" r:id="rId10"/>
  </p:sldMasterIdLst>
  <p:notesMasterIdLst>
    <p:notesMasterId r:id="rId217"/>
  </p:notesMasterIdLst>
  <p:sldIdLst>
    <p:sldId id="395" r:id="rId11"/>
    <p:sldId id="396" r:id="rId12"/>
    <p:sldId id="397" r:id="rId13"/>
    <p:sldId id="2120627589" r:id="rId14"/>
    <p:sldId id="2120627590" r:id="rId15"/>
    <p:sldId id="3614" r:id="rId16"/>
    <p:sldId id="262" r:id="rId17"/>
    <p:sldId id="309" r:id="rId18"/>
    <p:sldId id="310" r:id="rId19"/>
    <p:sldId id="264" r:id="rId20"/>
    <p:sldId id="311" r:id="rId21"/>
    <p:sldId id="2120627582" r:id="rId22"/>
    <p:sldId id="330" r:id="rId23"/>
    <p:sldId id="299" r:id="rId24"/>
    <p:sldId id="3832" r:id="rId25"/>
    <p:sldId id="312" r:id="rId26"/>
    <p:sldId id="824" r:id="rId27"/>
    <p:sldId id="3833" r:id="rId28"/>
    <p:sldId id="3834" r:id="rId29"/>
    <p:sldId id="3835" r:id="rId30"/>
    <p:sldId id="3836" r:id="rId31"/>
    <p:sldId id="808" r:id="rId32"/>
    <p:sldId id="744" r:id="rId33"/>
    <p:sldId id="3842" r:id="rId34"/>
    <p:sldId id="275" r:id="rId35"/>
    <p:sldId id="276" r:id="rId36"/>
    <p:sldId id="836" r:id="rId37"/>
    <p:sldId id="315" r:id="rId38"/>
    <p:sldId id="316" r:id="rId39"/>
    <p:sldId id="317" r:id="rId40"/>
    <p:sldId id="2120627583" r:id="rId41"/>
    <p:sldId id="319" r:id="rId42"/>
    <p:sldId id="344" r:id="rId43"/>
    <p:sldId id="320" r:id="rId44"/>
    <p:sldId id="2120627584" r:id="rId45"/>
    <p:sldId id="813" r:id="rId46"/>
    <p:sldId id="323" r:id="rId47"/>
    <p:sldId id="284" r:id="rId48"/>
    <p:sldId id="328" r:id="rId49"/>
    <p:sldId id="288" r:id="rId50"/>
    <p:sldId id="835" r:id="rId51"/>
    <p:sldId id="760" r:id="rId52"/>
    <p:sldId id="331" r:id="rId53"/>
    <p:sldId id="332" r:id="rId54"/>
    <p:sldId id="729" r:id="rId55"/>
    <p:sldId id="325" r:id="rId56"/>
    <p:sldId id="290" r:id="rId57"/>
    <p:sldId id="292" r:id="rId58"/>
    <p:sldId id="293" r:id="rId59"/>
    <p:sldId id="295" r:id="rId60"/>
    <p:sldId id="342" r:id="rId61"/>
    <p:sldId id="257" r:id="rId62"/>
    <p:sldId id="258" r:id="rId63"/>
    <p:sldId id="3615" r:id="rId64"/>
    <p:sldId id="376" r:id="rId65"/>
    <p:sldId id="377" r:id="rId66"/>
    <p:sldId id="398" r:id="rId67"/>
    <p:sldId id="378" r:id="rId68"/>
    <p:sldId id="3731" r:id="rId69"/>
    <p:sldId id="379" r:id="rId70"/>
    <p:sldId id="380" r:id="rId71"/>
    <p:sldId id="381" r:id="rId72"/>
    <p:sldId id="399" r:id="rId73"/>
    <p:sldId id="1420" r:id="rId74"/>
    <p:sldId id="2120627587" r:id="rId75"/>
    <p:sldId id="2120627579" r:id="rId76"/>
    <p:sldId id="448" r:id="rId77"/>
    <p:sldId id="449" r:id="rId78"/>
    <p:sldId id="2120627580" r:id="rId79"/>
    <p:sldId id="266" r:id="rId80"/>
    <p:sldId id="441" r:id="rId81"/>
    <p:sldId id="267" r:id="rId82"/>
    <p:sldId id="418" r:id="rId83"/>
    <p:sldId id="419" r:id="rId84"/>
    <p:sldId id="436" r:id="rId85"/>
    <p:sldId id="277" r:id="rId86"/>
    <p:sldId id="450" r:id="rId87"/>
    <p:sldId id="451" r:id="rId88"/>
    <p:sldId id="318" r:id="rId89"/>
    <p:sldId id="2120627588" r:id="rId90"/>
    <p:sldId id="3788" r:id="rId91"/>
    <p:sldId id="3789" r:id="rId92"/>
    <p:sldId id="3790" r:id="rId93"/>
    <p:sldId id="3791" r:id="rId94"/>
    <p:sldId id="3792" r:id="rId95"/>
    <p:sldId id="3793" r:id="rId96"/>
    <p:sldId id="3794" r:id="rId97"/>
    <p:sldId id="3795" r:id="rId98"/>
    <p:sldId id="3666" r:id="rId99"/>
    <p:sldId id="495" r:id="rId100"/>
    <p:sldId id="3732" r:id="rId101"/>
    <p:sldId id="3733" r:id="rId102"/>
    <p:sldId id="3667" r:id="rId103"/>
    <p:sldId id="3668" r:id="rId104"/>
    <p:sldId id="3669" r:id="rId105"/>
    <p:sldId id="3670" r:id="rId106"/>
    <p:sldId id="3734" r:id="rId107"/>
    <p:sldId id="3671" r:id="rId108"/>
    <p:sldId id="274" r:id="rId109"/>
    <p:sldId id="3735" r:id="rId110"/>
    <p:sldId id="3672" r:id="rId111"/>
    <p:sldId id="278" r:id="rId112"/>
    <p:sldId id="3673" r:id="rId113"/>
    <p:sldId id="3674" r:id="rId114"/>
    <p:sldId id="3675" r:id="rId115"/>
    <p:sldId id="3676" r:id="rId116"/>
    <p:sldId id="3677" r:id="rId117"/>
    <p:sldId id="298" r:id="rId118"/>
    <p:sldId id="308" r:id="rId119"/>
    <p:sldId id="3737" r:id="rId120"/>
    <p:sldId id="3742" r:id="rId121"/>
    <p:sldId id="3681" r:id="rId122"/>
    <p:sldId id="3682" r:id="rId123"/>
    <p:sldId id="3683" r:id="rId124"/>
    <p:sldId id="3684" r:id="rId125"/>
    <p:sldId id="3685" r:id="rId126"/>
    <p:sldId id="3686" r:id="rId127"/>
    <p:sldId id="3687" r:id="rId128"/>
    <p:sldId id="3689" r:id="rId129"/>
    <p:sldId id="3629" r:id="rId130"/>
    <p:sldId id="3831" r:id="rId131"/>
    <p:sldId id="3843" r:id="rId132"/>
    <p:sldId id="3844" r:id="rId133"/>
    <p:sldId id="3845" r:id="rId134"/>
    <p:sldId id="3846" r:id="rId135"/>
    <p:sldId id="3847" r:id="rId136"/>
    <p:sldId id="3848" r:id="rId137"/>
    <p:sldId id="3849" r:id="rId138"/>
    <p:sldId id="3850" r:id="rId139"/>
    <p:sldId id="3851" r:id="rId140"/>
    <p:sldId id="3852" r:id="rId141"/>
    <p:sldId id="3853" r:id="rId142"/>
    <p:sldId id="3854" r:id="rId143"/>
    <p:sldId id="3855" r:id="rId144"/>
    <p:sldId id="3856" r:id="rId145"/>
    <p:sldId id="3857" r:id="rId146"/>
    <p:sldId id="3858" r:id="rId147"/>
    <p:sldId id="3859" r:id="rId148"/>
    <p:sldId id="3860" r:id="rId149"/>
    <p:sldId id="3861" r:id="rId150"/>
    <p:sldId id="3862" r:id="rId151"/>
    <p:sldId id="3863" r:id="rId152"/>
    <p:sldId id="3864" r:id="rId153"/>
    <p:sldId id="3865" r:id="rId154"/>
    <p:sldId id="3866" r:id="rId155"/>
    <p:sldId id="3867" r:id="rId156"/>
    <p:sldId id="3868" r:id="rId157"/>
    <p:sldId id="3869" r:id="rId158"/>
    <p:sldId id="3870" r:id="rId159"/>
    <p:sldId id="3871" r:id="rId160"/>
    <p:sldId id="3872" r:id="rId161"/>
    <p:sldId id="3873" r:id="rId162"/>
    <p:sldId id="3874" r:id="rId163"/>
    <p:sldId id="3875" r:id="rId164"/>
    <p:sldId id="3876" r:id="rId165"/>
    <p:sldId id="3877" r:id="rId166"/>
    <p:sldId id="2120627533" r:id="rId167"/>
    <p:sldId id="3878" r:id="rId168"/>
    <p:sldId id="514" r:id="rId169"/>
    <p:sldId id="3879" r:id="rId170"/>
    <p:sldId id="516" r:id="rId171"/>
    <p:sldId id="517" r:id="rId172"/>
    <p:sldId id="261" r:id="rId173"/>
    <p:sldId id="3880" r:id="rId174"/>
    <p:sldId id="263" r:id="rId175"/>
    <p:sldId id="3881" r:id="rId176"/>
    <p:sldId id="279" r:id="rId177"/>
    <p:sldId id="280" r:id="rId178"/>
    <p:sldId id="281" r:id="rId179"/>
    <p:sldId id="282" r:id="rId180"/>
    <p:sldId id="283" r:id="rId181"/>
    <p:sldId id="3882" r:id="rId182"/>
    <p:sldId id="285" r:id="rId183"/>
    <p:sldId id="3883" r:id="rId184"/>
    <p:sldId id="289" r:id="rId185"/>
    <p:sldId id="511" r:id="rId186"/>
    <p:sldId id="3884" r:id="rId187"/>
    <p:sldId id="291" r:id="rId188"/>
    <p:sldId id="3885" r:id="rId189"/>
    <p:sldId id="3886" r:id="rId190"/>
    <p:sldId id="3887" r:id="rId191"/>
    <p:sldId id="3888" r:id="rId192"/>
    <p:sldId id="3889" r:id="rId193"/>
    <p:sldId id="3890" r:id="rId194"/>
    <p:sldId id="518" r:id="rId195"/>
    <p:sldId id="519" r:id="rId196"/>
    <p:sldId id="322" r:id="rId197"/>
    <p:sldId id="3891" r:id="rId198"/>
    <p:sldId id="324" r:id="rId199"/>
    <p:sldId id="3892" r:id="rId200"/>
    <p:sldId id="326" r:id="rId201"/>
    <p:sldId id="327" r:id="rId202"/>
    <p:sldId id="3893" r:id="rId203"/>
    <p:sldId id="329" r:id="rId204"/>
    <p:sldId id="3894" r:id="rId205"/>
    <p:sldId id="3895" r:id="rId206"/>
    <p:sldId id="506" r:id="rId207"/>
    <p:sldId id="3657" r:id="rId208"/>
    <p:sldId id="3658" r:id="rId209"/>
    <p:sldId id="3659" r:id="rId210"/>
    <p:sldId id="3660" r:id="rId211"/>
    <p:sldId id="3661" r:id="rId212"/>
    <p:sldId id="3662" r:id="rId213"/>
    <p:sldId id="3663" r:id="rId214"/>
    <p:sldId id="3664" r:id="rId215"/>
    <p:sldId id="3665" r:id="rId2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C0E11-AE91-4FF0-B04D-7E34D5F02014}" v="160" dt="2025-10-21T19:49:46.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94660"/>
  </p:normalViewPr>
  <p:slideViewPr>
    <p:cSldViewPr snapToGrid="0">
      <p:cViewPr varScale="1">
        <p:scale>
          <a:sx n="99" d="100"/>
          <a:sy n="99" d="100"/>
        </p:scale>
        <p:origin x="3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presProps" Target="presProps.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208" Type="http://schemas.openxmlformats.org/officeDocument/2006/relationships/slide" Target="slides/slide198.xml"/><Relationship Id="rId14" Type="http://schemas.openxmlformats.org/officeDocument/2006/relationships/slide" Target="slides/slide4.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04.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theme" Target="theme/theme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tableStyles" Target="tableStyles.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microsoft.com/office/2016/11/relationships/changesInfo" Target="changesInfos/changesInfo1.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slide" Target="slides/slide202.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223" Type="http://schemas.microsoft.com/office/2015/10/relationships/revisionInfo" Target="revisionInfo.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roeder, Bailey R SSG USARMY NG IAARNG (USA)" userId="b773c948-4b38-4431-8062-94720ae6c0c7" providerId="ADAL" clId="{B229753C-FDF4-4417-BA95-24DEAC35619D}"/>
    <pc:docChg chg="custSel delSld modSld">
      <pc:chgData name="Schroeder, Bailey R SSG USARMY NG IAARNG (USA)" userId="b773c948-4b38-4431-8062-94720ae6c0c7" providerId="ADAL" clId="{B229753C-FDF4-4417-BA95-24DEAC35619D}" dt="2025-10-21T20:01:34.286" v="348" actId="1076"/>
      <pc:docMkLst>
        <pc:docMk/>
      </pc:docMkLst>
      <pc:sldChg chg="modSp mod">
        <pc:chgData name="Schroeder, Bailey R SSG USARMY NG IAARNG (USA)" userId="b773c948-4b38-4431-8062-94720ae6c0c7" providerId="ADAL" clId="{B229753C-FDF4-4417-BA95-24DEAC35619D}" dt="2025-10-21T19:56:08.826" v="342" actId="27636"/>
        <pc:sldMkLst>
          <pc:docMk/>
          <pc:sldMk cId="2591015560" sldId="257"/>
        </pc:sldMkLst>
        <pc:spChg chg="mod">
          <ac:chgData name="Schroeder, Bailey R SSG USARMY NG IAARNG (USA)" userId="b773c948-4b38-4431-8062-94720ae6c0c7" providerId="ADAL" clId="{B229753C-FDF4-4417-BA95-24DEAC35619D}" dt="2025-10-21T19:56:08.826" v="342" actId="27636"/>
          <ac:spMkLst>
            <pc:docMk/>
            <pc:sldMk cId="2591015560" sldId="257"/>
            <ac:spMk id="3" creationId="{92FCC8A4-5298-6BD1-7174-2CF0CD3ADEF5}"/>
          </ac:spMkLst>
        </pc:spChg>
        <pc:spChg chg="mod">
          <ac:chgData name="Schroeder, Bailey R SSG USARMY NG IAARNG (USA)" userId="b773c948-4b38-4431-8062-94720ae6c0c7" providerId="ADAL" clId="{B229753C-FDF4-4417-BA95-24DEAC35619D}" dt="2025-10-21T19:55:56.101" v="340" actId="1076"/>
          <ac:spMkLst>
            <pc:docMk/>
            <pc:sldMk cId="2591015560" sldId="257"/>
            <ac:spMk id="4" creationId="{25AC7277-FDD5-5428-AFAD-1A252A28F3C2}"/>
          </ac:spMkLst>
        </pc:spChg>
      </pc:sldChg>
      <pc:sldChg chg="modSp mod">
        <pc:chgData name="Schroeder, Bailey R SSG USARMY NG IAARNG (USA)" userId="b773c948-4b38-4431-8062-94720ae6c0c7" providerId="ADAL" clId="{B229753C-FDF4-4417-BA95-24DEAC35619D}" dt="2025-10-21T19:55:18.235" v="338" actId="208"/>
        <pc:sldMkLst>
          <pc:docMk/>
          <pc:sldMk cId="3078735955" sldId="258"/>
        </pc:sldMkLst>
        <pc:picChg chg="mod">
          <ac:chgData name="Schroeder, Bailey R SSG USARMY NG IAARNG (USA)" userId="b773c948-4b38-4431-8062-94720ae6c0c7" providerId="ADAL" clId="{B229753C-FDF4-4417-BA95-24DEAC35619D}" dt="2025-10-21T19:55:18.235" v="338" actId="208"/>
          <ac:picMkLst>
            <pc:docMk/>
            <pc:sldMk cId="3078735955" sldId="258"/>
            <ac:picMk id="5" creationId="{9809153E-1CAC-539D-B44B-70A0CDBA9F15}"/>
          </ac:picMkLst>
        </pc:picChg>
      </pc:sldChg>
      <pc:sldChg chg="modSp mod">
        <pc:chgData name="Schroeder, Bailey R SSG USARMY NG IAARNG (USA)" userId="b773c948-4b38-4431-8062-94720ae6c0c7" providerId="ADAL" clId="{B229753C-FDF4-4417-BA95-24DEAC35619D}" dt="2025-10-21T19:55:06.936" v="337" actId="255"/>
        <pc:sldMkLst>
          <pc:docMk/>
          <pc:sldMk cId="81849766" sldId="381"/>
        </pc:sldMkLst>
        <pc:spChg chg="mod">
          <ac:chgData name="Schroeder, Bailey R SSG USARMY NG IAARNG (USA)" userId="b773c948-4b38-4431-8062-94720ae6c0c7" providerId="ADAL" clId="{B229753C-FDF4-4417-BA95-24DEAC35619D}" dt="2025-10-21T19:55:06.936" v="337" actId="255"/>
          <ac:spMkLst>
            <pc:docMk/>
            <pc:sldMk cId="81849766" sldId="381"/>
            <ac:spMk id="2" creationId="{00000000-0000-0000-0000-000000000000}"/>
          </ac:spMkLst>
        </pc:spChg>
      </pc:sldChg>
      <pc:sldChg chg="addSp modSp mod">
        <pc:chgData name="Schroeder, Bailey R SSG USARMY NG IAARNG (USA)" userId="b773c948-4b38-4431-8062-94720ae6c0c7" providerId="ADAL" clId="{B229753C-FDF4-4417-BA95-24DEAC35619D}" dt="2025-10-21T19:45:47.989" v="208" actId="1076"/>
        <pc:sldMkLst>
          <pc:docMk/>
          <pc:sldMk cId="1577612160" sldId="395"/>
        </pc:sldMkLst>
        <pc:spChg chg="add mod">
          <ac:chgData name="Schroeder, Bailey R SSG USARMY NG IAARNG (USA)" userId="b773c948-4b38-4431-8062-94720ae6c0c7" providerId="ADAL" clId="{B229753C-FDF4-4417-BA95-24DEAC35619D}" dt="2025-10-21T19:45:47.989" v="208" actId="1076"/>
          <ac:spMkLst>
            <pc:docMk/>
            <pc:sldMk cId="1577612160" sldId="395"/>
            <ac:spMk id="5" creationId="{85135E93-99B3-C350-989D-3B2CB834F805}"/>
          </ac:spMkLst>
        </pc:spChg>
        <pc:graphicFrameChg chg="mod modGraphic">
          <ac:chgData name="Schroeder, Bailey R SSG USARMY NG IAARNG (USA)" userId="b773c948-4b38-4431-8062-94720ae6c0c7" providerId="ADAL" clId="{B229753C-FDF4-4417-BA95-24DEAC35619D}" dt="2025-10-21T19:45:44.508" v="207" actId="1076"/>
          <ac:graphicFrameMkLst>
            <pc:docMk/>
            <pc:sldMk cId="1577612160" sldId="395"/>
            <ac:graphicFrameMk id="2" creationId="{F774B193-78DE-B7CC-2289-30A1AAFBD82D}"/>
          </ac:graphicFrameMkLst>
        </pc:graphicFrameChg>
      </pc:sldChg>
      <pc:sldChg chg="addSp delSp modSp mod setBg">
        <pc:chgData name="Schroeder, Bailey R SSG USARMY NG IAARNG (USA)" userId="b773c948-4b38-4431-8062-94720ae6c0c7" providerId="ADAL" clId="{B229753C-FDF4-4417-BA95-24DEAC35619D}" dt="2025-10-21T19:54:43.506" v="333" actId="1076"/>
        <pc:sldMkLst>
          <pc:docMk/>
          <pc:sldMk cId="863246570" sldId="399"/>
        </pc:sldMkLst>
        <pc:spChg chg="del mod">
          <ac:chgData name="Schroeder, Bailey R SSG USARMY NG IAARNG (USA)" userId="b773c948-4b38-4431-8062-94720ae6c0c7" providerId="ADAL" clId="{B229753C-FDF4-4417-BA95-24DEAC35619D}" dt="2025-10-20T17:00:46.264" v="56" actId="478"/>
          <ac:spMkLst>
            <pc:docMk/>
            <pc:sldMk cId="863246570" sldId="399"/>
            <ac:spMk id="2" creationId="{00000000-0000-0000-0000-000000000000}"/>
          </ac:spMkLst>
        </pc:spChg>
        <pc:spChg chg="add mod">
          <ac:chgData name="Schroeder, Bailey R SSG USARMY NG IAARNG (USA)" userId="b773c948-4b38-4431-8062-94720ae6c0c7" providerId="ADAL" clId="{B229753C-FDF4-4417-BA95-24DEAC35619D}" dt="2025-10-21T19:54:43.506" v="333" actId="1076"/>
          <ac:spMkLst>
            <pc:docMk/>
            <pc:sldMk cId="863246570" sldId="399"/>
            <ac:spMk id="2" creationId="{8CCF8EB9-80C1-9E1F-65AA-A24639821BC4}"/>
          </ac:spMkLst>
        </pc:spChg>
        <pc:spChg chg="del">
          <ac:chgData name="Schroeder, Bailey R SSG USARMY NG IAARNG (USA)" userId="b773c948-4b38-4431-8062-94720ae6c0c7" providerId="ADAL" clId="{B229753C-FDF4-4417-BA95-24DEAC35619D}" dt="2025-10-20T16:57:23.634" v="0" actId="478"/>
          <ac:spMkLst>
            <pc:docMk/>
            <pc:sldMk cId="863246570" sldId="399"/>
            <ac:spMk id="3" creationId="{00000000-0000-0000-0000-000000000000}"/>
          </ac:spMkLst>
        </pc:spChg>
        <pc:spChg chg="add mod">
          <ac:chgData name="Schroeder, Bailey R SSG USARMY NG IAARNG (USA)" userId="b773c948-4b38-4431-8062-94720ae6c0c7" providerId="ADAL" clId="{B229753C-FDF4-4417-BA95-24DEAC35619D}" dt="2025-10-21T19:54:05.985" v="326" actId="1076"/>
          <ac:spMkLst>
            <pc:docMk/>
            <pc:sldMk cId="863246570" sldId="399"/>
            <ac:spMk id="3" creationId="{E6F3A620-61D3-CCCA-4E3A-04A72A6452B5}"/>
          </ac:spMkLst>
        </pc:spChg>
        <pc:spChg chg="add del mod">
          <ac:chgData name="Schroeder, Bailey R SSG USARMY NG IAARNG (USA)" userId="b773c948-4b38-4431-8062-94720ae6c0c7" providerId="ADAL" clId="{B229753C-FDF4-4417-BA95-24DEAC35619D}" dt="2025-10-20T16:57:34.328" v="4" actId="478"/>
          <ac:spMkLst>
            <pc:docMk/>
            <pc:sldMk cId="863246570" sldId="399"/>
            <ac:spMk id="13" creationId="{1532EE70-C737-665A-ED10-D467BE9F32C5}"/>
          </ac:spMkLst>
        </pc:spChg>
        <pc:spChg chg="add del">
          <ac:chgData name="Schroeder, Bailey R SSG USARMY NG IAARNG (USA)" userId="b773c948-4b38-4431-8062-94720ae6c0c7" providerId="ADAL" clId="{B229753C-FDF4-4417-BA95-24DEAC35619D}" dt="2025-10-20T16:58:57.974" v="27" actId="478"/>
          <ac:spMkLst>
            <pc:docMk/>
            <pc:sldMk cId="863246570" sldId="399"/>
            <ac:spMk id="14" creationId="{C29049EE-1AC0-CBA2-BF38-333BB96E234F}"/>
          </ac:spMkLst>
        </pc:spChg>
        <pc:spChg chg="add del mod">
          <ac:chgData name="Schroeder, Bailey R SSG USARMY NG IAARNG (USA)" userId="b773c948-4b38-4431-8062-94720ae6c0c7" providerId="ADAL" clId="{B229753C-FDF4-4417-BA95-24DEAC35619D}" dt="2025-10-20T17:00:48.627" v="57" actId="478"/>
          <ac:spMkLst>
            <pc:docMk/>
            <pc:sldMk cId="863246570" sldId="399"/>
            <ac:spMk id="18" creationId="{B4405043-C7A1-B9CB-3010-8664019B2134}"/>
          </ac:spMkLst>
        </pc:spChg>
        <pc:spChg chg="add">
          <ac:chgData name="Schroeder, Bailey R SSG USARMY NG IAARNG (USA)" userId="b773c948-4b38-4431-8062-94720ae6c0c7" providerId="ADAL" clId="{B229753C-FDF4-4417-BA95-24DEAC35619D}" dt="2025-10-20T17:01:04.870" v="60" actId="26606"/>
          <ac:spMkLst>
            <pc:docMk/>
            <pc:sldMk cId="863246570" sldId="399"/>
            <ac:spMk id="21" creationId="{32BC26D8-82FB-445E-AA49-62A77D7C1EE0}"/>
          </ac:spMkLst>
        </pc:spChg>
        <pc:spChg chg="add">
          <ac:chgData name="Schroeder, Bailey R SSG USARMY NG IAARNG (USA)" userId="b773c948-4b38-4431-8062-94720ae6c0c7" providerId="ADAL" clId="{B229753C-FDF4-4417-BA95-24DEAC35619D}" dt="2025-10-20T17:01:04.870" v="60" actId="26606"/>
          <ac:spMkLst>
            <pc:docMk/>
            <pc:sldMk cId="863246570" sldId="399"/>
            <ac:spMk id="23" creationId="{CB44330D-EA18-4254-AA95-EB49948539B8}"/>
          </ac:spMkLst>
        </pc:spChg>
        <pc:picChg chg="add del mod">
          <ac:chgData name="Schroeder, Bailey R SSG USARMY NG IAARNG (USA)" userId="b773c948-4b38-4431-8062-94720ae6c0c7" providerId="ADAL" clId="{B229753C-FDF4-4417-BA95-24DEAC35619D}" dt="2025-10-20T17:01:35.851" v="62" actId="478"/>
          <ac:picMkLst>
            <pc:docMk/>
            <pc:sldMk cId="863246570" sldId="399"/>
            <ac:picMk id="16" creationId="{E4057EAC-50AE-6480-8C30-B50FDEF96A5C}"/>
          </ac:picMkLst>
        </pc:picChg>
        <pc:picChg chg="add mod">
          <ac:chgData name="Schroeder, Bailey R SSG USARMY NG IAARNG (USA)" userId="b773c948-4b38-4431-8062-94720ae6c0c7" providerId="ADAL" clId="{B229753C-FDF4-4417-BA95-24DEAC35619D}" dt="2025-10-21T19:54:24.129" v="331" actId="14100"/>
          <ac:picMkLst>
            <pc:docMk/>
            <pc:sldMk cId="863246570" sldId="399"/>
            <ac:picMk id="20" creationId="{6C832736-E48C-329E-4CDD-CB59E2F11F3F}"/>
          </ac:picMkLst>
        </pc:picChg>
      </pc:sldChg>
      <pc:sldChg chg="del">
        <pc:chgData name="Schroeder, Bailey R SSG USARMY NG IAARNG (USA)" userId="b773c948-4b38-4431-8062-94720ae6c0c7" providerId="ADAL" clId="{B229753C-FDF4-4417-BA95-24DEAC35619D}" dt="2025-10-20T17:02:34.555" v="64" actId="47"/>
        <pc:sldMkLst>
          <pc:docMk/>
          <pc:sldMk cId="3939317593" sldId="1421"/>
        </pc:sldMkLst>
      </pc:sldChg>
      <pc:sldChg chg="del">
        <pc:chgData name="Schroeder, Bailey R SSG USARMY NG IAARNG (USA)" userId="b773c948-4b38-4431-8062-94720ae6c0c7" providerId="ADAL" clId="{B229753C-FDF4-4417-BA95-24DEAC35619D}" dt="2025-10-20T17:02:37.241" v="65" actId="47"/>
        <pc:sldMkLst>
          <pc:docMk/>
          <pc:sldMk cId="2801753306" sldId="1422"/>
        </pc:sldMkLst>
      </pc:sldChg>
      <pc:sldChg chg="del">
        <pc:chgData name="Schroeder, Bailey R SSG USARMY NG IAARNG (USA)" userId="b773c948-4b38-4431-8062-94720ae6c0c7" providerId="ADAL" clId="{B229753C-FDF4-4417-BA95-24DEAC35619D}" dt="2025-10-20T17:02:40.028" v="66" actId="47"/>
        <pc:sldMkLst>
          <pc:docMk/>
          <pc:sldMk cId="997937402" sldId="1423"/>
        </pc:sldMkLst>
      </pc:sldChg>
      <pc:sldChg chg="modSp mod">
        <pc:chgData name="Schroeder, Bailey R SSG USARMY NG IAARNG (USA)" userId="b773c948-4b38-4431-8062-94720ae6c0c7" providerId="ADAL" clId="{B229753C-FDF4-4417-BA95-24DEAC35619D}" dt="2025-10-21T20:00:52.193" v="344" actId="1076"/>
        <pc:sldMkLst>
          <pc:docMk/>
          <pc:sldMk cId="1813086623" sldId="3681"/>
        </pc:sldMkLst>
        <pc:spChg chg="mod">
          <ac:chgData name="Schroeder, Bailey R SSG USARMY NG IAARNG (USA)" userId="b773c948-4b38-4431-8062-94720ae6c0c7" providerId="ADAL" clId="{B229753C-FDF4-4417-BA95-24DEAC35619D}" dt="2025-10-21T20:00:52.193" v="344" actId="1076"/>
          <ac:spMkLst>
            <pc:docMk/>
            <pc:sldMk cId="1813086623" sldId="3681"/>
            <ac:spMk id="3" creationId="{00000000-0000-0000-0000-000000000000}"/>
          </ac:spMkLst>
        </pc:spChg>
      </pc:sldChg>
      <pc:sldChg chg="modSp mod">
        <pc:chgData name="Schroeder, Bailey R SSG USARMY NG IAARNG (USA)" userId="b773c948-4b38-4431-8062-94720ae6c0c7" providerId="ADAL" clId="{B229753C-FDF4-4417-BA95-24DEAC35619D}" dt="2025-10-21T20:00:57.709" v="345" actId="1076"/>
        <pc:sldMkLst>
          <pc:docMk/>
          <pc:sldMk cId="3622533431" sldId="3682"/>
        </pc:sldMkLst>
        <pc:spChg chg="mod">
          <ac:chgData name="Schroeder, Bailey R SSG USARMY NG IAARNG (USA)" userId="b773c948-4b38-4431-8062-94720ae6c0c7" providerId="ADAL" clId="{B229753C-FDF4-4417-BA95-24DEAC35619D}" dt="2025-10-21T20:00:57.709" v="345" actId="1076"/>
          <ac:spMkLst>
            <pc:docMk/>
            <pc:sldMk cId="3622533431" sldId="3682"/>
            <ac:spMk id="3" creationId="{00000000-0000-0000-0000-000000000000}"/>
          </ac:spMkLst>
        </pc:spChg>
      </pc:sldChg>
      <pc:sldChg chg="modSp mod">
        <pc:chgData name="Schroeder, Bailey R SSG USARMY NG IAARNG (USA)" userId="b773c948-4b38-4431-8062-94720ae6c0c7" providerId="ADAL" clId="{B229753C-FDF4-4417-BA95-24DEAC35619D}" dt="2025-10-21T20:01:34.286" v="348" actId="1076"/>
        <pc:sldMkLst>
          <pc:docMk/>
          <pc:sldMk cId="1961193145" sldId="3684"/>
        </pc:sldMkLst>
        <pc:spChg chg="mod">
          <ac:chgData name="Schroeder, Bailey R SSG USARMY NG IAARNG (USA)" userId="b773c948-4b38-4431-8062-94720ae6c0c7" providerId="ADAL" clId="{B229753C-FDF4-4417-BA95-24DEAC35619D}" dt="2025-10-21T20:01:19.472" v="347" actId="255"/>
          <ac:spMkLst>
            <pc:docMk/>
            <pc:sldMk cId="1961193145" sldId="3684"/>
            <ac:spMk id="3" creationId="{00000000-0000-0000-0000-000000000000}"/>
          </ac:spMkLst>
        </pc:spChg>
        <pc:spChg chg="mod">
          <ac:chgData name="Schroeder, Bailey R SSG USARMY NG IAARNG (USA)" userId="b773c948-4b38-4431-8062-94720ae6c0c7" providerId="ADAL" clId="{B229753C-FDF4-4417-BA95-24DEAC35619D}" dt="2025-10-21T20:01:34.286" v="348" actId="1076"/>
          <ac:spMkLst>
            <pc:docMk/>
            <pc:sldMk cId="1961193145" sldId="3684"/>
            <ac:spMk id="5" creationId="{00000000-0000-0000-0000-000000000000}"/>
          </ac:spMkLst>
        </pc:spChg>
      </pc:sldChg>
      <pc:sldChg chg="del">
        <pc:chgData name="Schroeder, Bailey R SSG USARMY NG IAARNG (USA)" userId="b773c948-4b38-4431-8062-94720ae6c0c7" providerId="ADAL" clId="{B229753C-FDF4-4417-BA95-24DEAC35619D}" dt="2025-10-20T17:00:54.951" v="58" actId="2696"/>
        <pc:sldMkLst>
          <pc:docMk/>
          <pc:sldMk cId="3336993081" sldId="2120627576"/>
        </pc:sldMkLst>
      </pc:sldChg>
      <pc:sldChg chg="modSp mod">
        <pc:chgData name="Schroeder, Bailey R SSG USARMY NG IAARNG (USA)" userId="b773c948-4b38-4431-8062-94720ae6c0c7" providerId="ADAL" clId="{B229753C-FDF4-4417-BA95-24DEAC35619D}" dt="2025-10-21T19:56:36.151" v="343" actId="208"/>
        <pc:sldMkLst>
          <pc:docMk/>
          <pc:sldMk cId="4266397968" sldId="2120627590"/>
        </pc:sldMkLst>
        <pc:picChg chg="mod">
          <ac:chgData name="Schroeder, Bailey R SSG USARMY NG IAARNG (USA)" userId="b773c948-4b38-4431-8062-94720ae6c0c7" providerId="ADAL" clId="{B229753C-FDF4-4417-BA95-24DEAC35619D}" dt="2025-10-21T19:56:36.151" v="343" actId="208"/>
          <ac:picMkLst>
            <pc:docMk/>
            <pc:sldMk cId="4266397968" sldId="2120627590"/>
            <ac:picMk id="4" creationId="{274E18B4-CAB2-DB65-14EA-5B42B28B583A}"/>
          </ac:picMkLst>
        </pc:picChg>
      </pc:sldChg>
    </pc:docChg>
  </pc:docChgLst>
  <pc:docChgLst>
    <pc:chgData name="Schroeder, Bailey R SSG USARMY NG IAARNG (USA)" userId="b773c948-4b38-4431-8062-94720ae6c0c7" providerId="ADAL" clId="{90BC0E11-AE91-4FF0-B04D-7E34D5F02014}"/>
    <pc:docChg chg="undo custSel addSld delSld modSld sldOrd">
      <pc:chgData name="Schroeder, Bailey R SSG USARMY NG IAARNG (USA)" userId="b773c948-4b38-4431-8062-94720ae6c0c7" providerId="ADAL" clId="{90BC0E11-AE91-4FF0-B04D-7E34D5F02014}" dt="2025-10-17T20:19:03.132" v="2292" actId="20577"/>
      <pc:docMkLst>
        <pc:docMk/>
      </pc:docMkLst>
      <pc:sldChg chg="modSp mod">
        <pc:chgData name="Schroeder, Bailey R SSG USARMY NG IAARNG (USA)" userId="b773c948-4b38-4431-8062-94720ae6c0c7" providerId="ADAL" clId="{90BC0E11-AE91-4FF0-B04D-7E34D5F02014}" dt="2025-10-16T20:59:29.159" v="7" actId="255"/>
        <pc:sldMkLst>
          <pc:docMk/>
          <pc:sldMk cId="2591015560" sldId="257"/>
        </pc:sldMkLst>
        <pc:spChg chg="mod">
          <ac:chgData name="Schroeder, Bailey R SSG USARMY NG IAARNG (USA)" userId="b773c948-4b38-4431-8062-94720ae6c0c7" providerId="ADAL" clId="{90BC0E11-AE91-4FF0-B04D-7E34D5F02014}" dt="2025-10-16T20:59:29.159" v="7" actId="255"/>
          <ac:spMkLst>
            <pc:docMk/>
            <pc:sldMk cId="2591015560" sldId="257"/>
            <ac:spMk id="4" creationId="{25AC7277-FDD5-5428-AFAD-1A252A28F3C2}"/>
          </ac:spMkLst>
        </pc:spChg>
      </pc:sldChg>
      <pc:sldChg chg="modSp add">
        <pc:chgData name="Schroeder, Bailey R SSG USARMY NG IAARNG (USA)" userId="b773c948-4b38-4431-8062-94720ae6c0c7" providerId="ADAL" clId="{90BC0E11-AE91-4FF0-B04D-7E34D5F02014}" dt="2025-10-17T14:56:15.972" v="1568"/>
        <pc:sldMkLst>
          <pc:docMk/>
          <pc:sldMk cId="665094883" sldId="261"/>
        </pc:sldMkLst>
        <pc:spChg chg="mod">
          <ac:chgData name="Schroeder, Bailey R SSG USARMY NG IAARNG (USA)" userId="b773c948-4b38-4431-8062-94720ae6c0c7" providerId="ADAL" clId="{90BC0E11-AE91-4FF0-B04D-7E34D5F02014}" dt="2025-10-17T14:56:15.972" v="1568"/>
          <ac:spMkLst>
            <pc:docMk/>
            <pc:sldMk cId="665094883" sldId="261"/>
            <ac:spMk id="3" creationId="{00000000-0000-0000-0000-000000000000}"/>
          </ac:spMkLst>
        </pc:spChg>
      </pc:sldChg>
      <pc:sldChg chg="modSp add">
        <pc:chgData name="Schroeder, Bailey R SSG USARMY NG IAARNG (USA)" userId="b773c948-4b38-4431-8062-94720ae6c0c7" providerId="ADAL" clId="{90BC0E11-AE91-4FF0-B04D-7E34D5F02014}" dt="2025-10-17T14:56:15.972" v="1568"/>
        <pc:sldMkLst>
          <pc:docMk/>
          <pc:sldMk cId="2098660490" sldId="263"/>
        </pc:sldMkLst>
        <pc:spChg chg="mod">
          <ac:chgData name="Schroeder, Bailey R SSG USARMY NG IAARNG (USA)" userId="b773c948-4b38-4431-8062-94720ae6c0c7" providerId="ADAL" clId="{90BC0E11-AE91-4FF0-B04D-7E34D5F02014}" dt="2025-10-17T14:56:15.972" v="1568"/>
          <ac:spMkLst>
            <pc:docMk/>
            <pc:sldMk cId="2098660490" sldId="263"/>
            <ac:spMk id="6" creationId="{00000000-0000-0000-0000-000000000000}"/>
          </ac:spMkLst>
        </pc:spChg>
      </pc:sldChg>
      <pc:sldChg chg="addSp">
        <pc:chgData name="Schroeder, Bailey R SSG USARMY NG IAARNG (USA)" userId="b773c948-4b38-4431-8062-94720ae6c0c7" providerId="ADAL" clId="{90BC0E11-AE91-4FF0-B04D-7E34D5F02014}" dt="2025-10-16T20:56:59.491" v="6"/>
        <pc:sldMkLst>
          <pc:docMk/>
          <pc:sldMk cId="3036817705" sldId="266"/>
        </pc:sldMkLst>
        <pc:spChg chg="add">
          <ac:chgData name="Schroeder, Bailey R SSG USARMY NG IAARNG (USA)" userId="b773c948-4b38-4431-8062-94720ae6c0c7" providerId="ADAL" clId="{90BC0E11-AE91-4FF0-B04D-7E34D5F02014}" dt="2025-10-16T20:56:59.491" v="6"/>
          <ac:spMkLst>
            <pc:docMk/>
            <pc:sldMk cId="3036817705" sldId="266"/>
            <ac:spMk id="2" creationId="{00000000-0000-0000-0000-000000000000}"/>
          </ac:spMkLst>
        </pc:spChg>
      </pc:sldChg>
      <pc:sldChg chg="addSp">
        <pc:chgData name="Schroeder, Bailey R SSG USARMY NG IAARNG (USA)" userId="b773c948-4b38-4431-8062-94720ae6c0c7" providerId="ADAL" clId="{90BC0E11-AE91-4FF0-B04D-7E34D5F02014}" dt="2025-10-16T20:56:59.491" v="6"/>
        <pc:sldMkLst>
          <pc:docMk/>
          <pc:sldMk cId="1286004276" sldId="267"/>
        </pc:sldMkLst>
        <pc:spChg chg="add">
          <ac:chgData name="Schroeder, Bailey R SSG USARMY NG IAARNG (USA)" userId="b773c948-4b38-4431-8062-94720ae6c0c7" providerId="ADAL" clId="{90BC0E11-AE91-4FF0-B04D-7E34D5F02014}" dt="2025-10-16T20:56:59.491" v="6"/>
          <ac:spMkLst>
            <pc:docMk/>
            <pc:sldMk cId="1286004276" sldId="267"/>
            <ac:spMk id="2" creationId="{00000000-0000-0000-0000-000000000000}"/>
          </ac:spMkLst>
        </pc:spChg>
      </pc:sldChg>
      <pc:sldChg chg="modSp add">
        <pc:chgData name="Schroeder, Bailey R SSG USARMY NG IAARNG (USA)" userId="b773c948-4b38-4431-8062-94720ae6c0c7" providerId="ADAL" clId="{90BC0E11-AE91-4FF0-B04D-7E34D5F02014}" dt="2025-10-17T14:37:20.826" v="1373"/>
        <pc:sldMkLst>
          <pc:docMk/>
          <pc:sldMk cId="0" sldId="274"/>
        </pc:sldMkLst>
        <pc:spChg chg="mod">
          <ac:chgData name="Schroeder, Bailey R SSG USARMY NG IAARNG (USA)" userId="b773c948-4b38-4431-8062-94720ae6c0c7" providerId="ADAL" clId="{90BC0E11-AE91-4FF0-B04D-7E34D5F02014}" dt="2025-10-17T14:37:20.826" v="1373"/>
          <ac:spMkLst>
            <pc:docMk/>
            <pc:sldMk cId="0" sldId="274"/>
            <ac:spMk id="15" creationId="{00000000-0000-0000-0000-000000000000}"/>
          </ac:spMkLst>
        </pc:spChg>
      </pc:sldChg>
      <pc:sldChg chg="modSp add">
        <pc:chgData name="Schroeder, Bailey R SSG USARMY NG IAARNG (USA)" userId="b773c948-4b38-4431-8062-94720ae6c0c7" providerId="ADAL" clId="{90BC0E11-AE91-4FF0-B04D-7E34D5F02014}" dt="2025-10-17T14:38:17.316" v="1382"/>
        <pc:sldMkLst>
          <pc:docMk/>
          <pc:sldMk cId="0" sldId="278"/>
        </pc:sldMkLst>
        <pc:spChg chg="mod">
          <ac:chgData name="Schroeder, Bailey R SSG USARMY NG IAARNG (USA)" userId="b773c948-4b38-4431-8062-94720ae6c0c7" providerId="ADAL" clId="{90BC0E11-AE91-4FF0-B04D-7E34D5F02014}" dt="2025-10-17T14:38:17.316" v="1382"/>
          <ac:spMkLst>
            <pc:docMk/>
            <pc:sldMk cId="0" sldId="278"/>
            <ac:spMk id="15"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4263904824" sldId="279"/>
        </pc:sldMkLst>
        <pc:spChg chg="mod">
          <ac:chgData name="Schroeder, Bailey R SSG USARMY NG IAARNG (USA)" userId="b773c948-4b38-4431-8062-94720ae6c0c7" providerId="ADAL" clId="{90BC0E11-AE91-4FF0-B04D-7E34D5F02014}" dt="2025-10-17T14:56:02.399" v="1567"/>
          <ac:spMkLst>
            <pc:docMk/>
            <pc:sldMk cId="4263904824" sldId="279"/>
            <ac:spMk id="3"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1623266569" sldId="280"/>
        </pc:sldMkLst>
        <pc:spChg chg="mod">
          <ac:chgData name="Schroeder, Bailey R SSG USARMY NG IAARNG (USA)" userId="b773c948-4b38-4431-8062-94720ae6c0c7" providerId="ADAL" clId="{90BC0E11-AE91-4FF0-B04D-7E34D5F02014}" dt="2025-10-17T14:56:02.399" v="1567"/>
          <ac:spMkLst>
            <pc:docMk/>
            <pc:sldMk cId="1623266569" sldId="280"/>
            <ac:spMk id="9"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4248158163" sldId="281"/>
        </pc:sldMkLst>
        <pc:spChg chg="mod">
          <ac:chgData name="Schroeder, Bailey R SSG USARMY NG IAARNG (USA)" userId="b773c948-4b38-4431-8062-94720ae6c0c7" providerId="ADAL" clId="{90BC0E11-AE91-4FF0-B04D-7E34D5F02014}" dt="2025-10-17T14:56:02.399" v="1567"/>
          <ac:spMkLst>
            <pc:docMk/>
            <pc:sldMk cId="4248158163" sldId="281"/>
            <ac:spMk id="8"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3859982012" sldId="282"/>
        </pc:sldMkLst>
        <pc:spChg chg="mod">
          <ac:chgData name="Schroeder, Bailey R SSG USARMY NG IAARNG (USA)" userId="b773c948-4b38-4431-8062-94720ae6c0c7" providerId="ADAL" clId="{90BC0E11-AE91-4FF0-B04D-7E34D5F02014}" dt="2025-10-17T14:56:02.399" v="1567"/>
          <ac:spMkLst>
            <pc:docMk/>
            <pc:sldMk cId="3859982012" sldId="282"/>
            <ac:spMk id="15"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3198242231" sldId="283"/>
        </pc:sldMkLst>
        <pc:spChg chg="mod">
          <ac:chgData name="Schroeder, Bailey R SSG USARMY NG IAARNG (USA)" userId="b773c948-4b38-4431-8062-94720ae6c0c7" providerId="ADAL" clId="{90BC0E11-AE91-4FF0-B04D-7E34D5F02014}" dt="2025-10-17T14:56:02.399" v="1567"/>
          <ac:spMkLst>
            <pc:docMk/>
            <pc:sldMk cId="3198242231" sldId="283"/>
            <ac:spMk id="14"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3334870718" sldId="285"/>
        </pc:sldMkLst>
        <pc:spChg chg="mod">
          <ac:chgData name="Schroeder, Bailey R SSG USARMY NG IAARNG (USA)" userId="b773c948-4b38-4431-8062-94720ae6c0c7" providerId="ADAL" clId="{90BC0E11-AE91-4FF0-B04D-7E34D5F02014}" dt="2025-10-17T14:56:02.399" v="1567"/>
          <ac:spMkLst>
            <pc:docMk/>
            <pc:sldMk cId="3334870718" sldId="285"/>
            <ac:spMk id="6"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2820353323" sldId="289"/>
        </pc:sldMkLst>
        <pc:spChg chg="mod">
          <ac:chgData name="Schroeder, Bailey R SSG USARMY NG IAARNG (USA)" userId="b773c948-4b38-4431-8062-94720ae6c0c7" providerId="ADAL" clId="{90BC0E11-AE91-4FF0-B04D-7E34D5F02014}" dt="2025-10-17T14:55:49.400" v="1566"/>
          <ac:spMkLst>
            <pc:docMk/>
            <pc:sldMk cId="2820353323" sldId="289"/>
            <ac:spMk id="8" creationId="{00000000-0000-0000-0000-000000000000}"/>
          </ac:spMkLst>
        </pc:spChg>
      </pc:sldChg>
      <pc:sldChg chg="modSp mod">
        <pc:chgData name="Schroeder, Bailey R SSG USARMY NG IAARNG (USA)" userId="b773c948-4b38-4431-8062-94720ae6c0c7" providerId="ADAL" clId="{90BC0E11-AE91-4FF0-B04D-7E34D5F02014}" dt="2025-10-16T21:23:02.134" v="494" actId="5793"/>
        <pc:sldMkLst>
          <pc:docMk/>
          <pc:sldMk cId="577967106" sldId="290"/>
        </pc:sldMkLst>
        <pc:spChg chg="mod">
          <ac:chgData name="Schroeder, Bailey R SSG USARMY NG IAARNG (USA)" userId="b773c948-4b38-4431-8062-94720ae6c0c7" providerId="ADAL" clId="{90BC0E11-AE91-4FF0-B04D-7E34D5F02014}" dt="2025-10-16T21:23:02.134" v="494" actId="5793"/>
          <ac:spMkLst>
            <pc:docMk/>
            <pc:sldMk cId="577967106" sldId="290"/>
            <ac:spMk id="80898"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1390092810" sldId="291"/>
        </pc:sldMkLst>
        <pc:spChg chg="mod">
          <ac:chgData name="Schroeder, Bailey R SSG USARMY NG IAARNG (USA)" userId="b773c948-4b38-4431-8062-94720ae6c0c7" providerId="ADAL" clId="{90BC0E11-AE91-4FF0-B04D-7E34D5F02014}" dt="2025-10-17T14:55:49.400" v="1566"/>
          <ac:spMkLst>
            <pc:docMk/>
            <pc:sldMk cId="1390092810" sldId="291"/>
            <ac:spMk id="6" creationId="{00000000-0000-0000-0000-000000000000}"/>
          </ac:spMkLst>
        </pc:spChg>
      </pc:sldChg>
      <pc:sldChg chg="modSp add mod">
        <pc:chgData name="Schroeder, Bailey R SSG USARMY NG IAARNG (USA)" userId="b773c948-4b38-4431-8062-94720ae6c0c7" providerId="ADAL" clId="{90BC0E11-AE91-4FF0-B04D-7E34D5F02014}" dt="2025-10-17T14:40:09.466" v="1403" actId="1076"/>
        <pc:sldMkLst>
          <pc:docMk/>
          <pc:sldMk cId="0" sldId="298"/>
        </pc:sldMkLst>
        <pc:spChg chg="mod">
          <ac:chgData name="Schroeder, Bailey R SSG USARMY NG IAARNG (USA)" userId="b773c948-4b38-4431-8062-94720ae6c0c7" providerId="ADAL" clId="{90BC0E11-AE91-4FF0-B04D-7E34D5F02014}" dt="2025-10-17T14:40:02.206" v="1402" actId="1076"/>
          <ac:spMkLst>
            <pc:docMk/>
            <pc:sldMk cId="0" sldId="298"/>
            <ac:spMk id="14" creationId="{00000000-0000-0000-0000-000000000000}"/>
          </ac:spMkLst>
        </pc:spChg>
        <pc:spChg chg="mod">
          <ac:chgData name="Schroeder, Bailey R SSG USARMY NG IAARNG (USA)" userId="b773c948-4b38-4431-8062-94720ae6c0c7" providerId="ADAL" clId="{90BC0E11-AE91-4FF0-B04D-7E34D5F02014}" dt="2025-10-17T14:39:52.985" v="1400"/>
          <ac:spMkLst>
            <pc:docMk/>
            <pc:sldMk cId="0" sldId="298"/>
            <ac:spMk id="16" creationId="{00000000-0000-0000-0000-000000000000}"/>
          </ac:spMkLst>
        </pc:spChg>
        <pc:grpChg chg="mod">
          <ac:chgData name="Schroeder, Bailey R SSG USARMY NG IAARNG (USA)" userId="b773c948-4b38-4431-8062-94720ae6c0c7" providerId="ADAL" clId="{90BC0E11-AE91-4FF0-B04D-7E34D5F02014}" dt="2025-10-17T14:40:09.466" v="1403" actId="1076"/>
          <ac:grpSpMkLst>
            <pc:docMk/>
            <pc:sldMk cId="0" sldId="298"/>
            <ac:grpSpMk id="6" creationId="{00000000-0000-0000-0000-000000000000}"/>
          </ac:grpSpMkLst>
        </pc:grpChg>
      </pc:sldChg>
      <pc:sldChg chg="modSp add">
        <pc:chgData name="Schroeder, Bailey R SSG USARMY NG IAARNG (USA)" userId="b773c948-4b38-4431-8062-94720ae6c0c7" providerId="ADAL" clId="{90BC0E11-AE91-4FF0-B04D-7E34D5F02014}" dt="2025-10-17T14:40:24.168" v="1406"/>
        <pc:sldMkLst>
          <pc:docMk/>
          <pc:sldMk cId="0" sldId="308"/>
        </pc:sldMkLst>
        <pc:spChg chg="mod">
          <ac:chgData name="Schroeder, Bailey R SSG USARMY NG IAARNG (USA)" userId="b773c948-4b38-4431-8062-94720ae6c0c7" providerId="ADAL" clId="{90BC0E11-AE91-4FF0-B04D-7E34D5F02014}" dt="2025-10-17T14:40:24.168" v="1406"/>
          <ac:spMkLst>
            <pc:docMk/>
            <pc:sldMk cId="0" sldId="308"/>
            <ac:spMk id="16" creationId="{00000000-0000-0000-0000-000000000000}"/>
          </ac:spMkLst>
        </pc:spChg>
      </pc:sldChg>
      <pc:sldChg chg="addSp">
        <pc:chgData name="Schroeder, Bailey R SSG USARMY NG IAARNG (USA)" userId="b773c948-4b38-4431-8062-94720ae6c0c7" providerId="ADAL" clId="{90BC0E11-AE91-4FF0-B04D-7E34D5F02014}" dt="2025-10-16T20:56:59.491" v="6"/>
        <pc:sldMkLst>
          <pc:docMk/>
          <pc:sldMk cId="1867230686" sldId="318"/>
        </pc:sldMkLst>
        <pc:spChg chg="add">
          <ac:chgData name="Schroeder, Bailey R SSG USARMY NG IAARNG (USA)" userId="b773c948-4b38-4431-8062-94720ae6c0c7" providerId="ADAL" clId="{90BC0E11-AE91-4FF0-B04D-7E34D5F02014}" dt="2025-10-16T20:56:59.491" v="6"/>
          <ac:spMkLst>
            <pc:docMk/>
            <pc:sldMk cId="1867230686" sldId="318"/>
            <ac:spMk id="2" creationId="{00000000-0000-0000-0000-000000000000}"/>
          </ac:spMkLst>
        </pc:spChg>
      </pc:sldChg>
      <pc:sldChg chg="del">
        <pc:chgData name="Schroeder, Bailey R SSG USARMY NG IAARNG (USA)" userId="b773c948-4b38-4431-8062-94720ae6c0c7" providerId="ADAL" clId="{90BC0E11-AE91-4FF0-B04D-7E34D5F02014}" dt="2025-10-17T14:47:32.258" v="1467" actId="47"/>
        <pc:sldMkLst>
          <pc:docMk/>
          <pc:sldMk cId="0" sldId="321"/>
        </pc:sldMkLst>
      </pc:sldChg>
      <pc:sldChg chg="modSp add">
        <pc:chgData name="Schroeder, Bailey R SSG USARMY NG IAARNG (USA)" userId="b773c948-4b38-4431-8062-94720ae6c0c7" providerId="ADAL" clId="{90BC0E11-AE91-4FF0-B04D-7E34D5F02014}" dt="2025-10-17T14:55:32.279" v="1565"/>
        <pc:sldMkLst>
          <pc:docMk/>
          <pc:sldMk cId="2736054849" sldId="322"/>
        </pc:sldMkLst>
        <pc:spChg chg="mod">
          <ac:chgData name="Schroeder, Bailey R SSG USARMY NG IAARNG (USA)" userId="b773c948-4b38-4431-8062-94720ae6c0c7" providerId="ADAL" clId="{90BC0E11-AE91-4FF0-B04D-7E34D5F02014}" dt="2025-10-17T14:55:32.279" v="1565"/>
          <ac:spMkLst>
            <pc:docMk/>
            <pc:sldMk cId="2736054849" sldId="322"/>
            <ac:spMk id="12"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003252278" sldId="324"/>
        </pc:sldMkLst>
        <pc:spChg chg="mod">
          <ac:chgData name="Schroeder, Bailey R SSG USARMY NG IAARNG (USA)" userId="b773c948-4b38-4431-8062-94720ae6c0c7" providerId="ADAL" clId="{90BC0E11-AE91-4FF0-B04D-7E34D5F02014}" dt="2025-10-17T14:55:32.279" v="1565"/>
          <ac:spMkLst>
            <pc:docMk/>
            <pc:sldMk cId="3003252278" sldId="324"/>
            <ac:spMk id="5"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2570310535" sldId="326"/>
        </pc:sldMkLst>
        <pc:spChg chg="mod">
          <ac:chgData name="Schroeder, Bailey R SSG USARMY NG IAARNG (USA)" userId="b773c948-4b38-4431-8062-94720ae6c0c7" providerId="ADAL" clId="{90BC0E11-AE91-4FF0-B04D-7E34D5F02014}" dt="2025-10-17T14:55:32.279" v="1565"/>
          <ac:spMkLst>
            <pc:docMk/>
            <pc:sldMk cId="2570310535" sldId="326"/>
            <ac:spMk id="3"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220424638" sldId="327"/>
        </pc:sldMkLst>
        <pc:spChg chg="mod">
          <ac:chgData name="Schroeder, Bailey R SSG USARMY NG IAARNG (USA)" userId="b773c948-4b38-4431-8062-94720ae6c0c7" providerId="ADAL" clId="{90BC0E11-AE91-4FF0-B04D-7E34D5F02014}" dt="2025-10-17T14:55:32.279" v="1565"/>
          <ac:spMkLst>
            <pc:docMk/>
            <pc:sldMk cId="3220424638" sldId="327"/>
            <ac:spMk id="12"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995592220" sldId="329"/>
        </pc:sldMkLst>
        <pc:spChg chg="mod">
          <ac:chgData name="Schroeder, Bailey R SSG USARMY NG IAARNG (USA)" userId="b773c948-4b38-4431-8062-94720ae6c0c7" providerId="ADAL" clId="{90BC0E11-AE91-4FF0-B04D-7E34D5F02014}" dt="2025-10-17T14:55:32.279" v="1565"/>
          <ac:spMkLst>
            <pc:docMk/>
            <pc:sldMk cId="3995592220" sldId="329"/>
            <ac:spMk id="31" creationId="{00000000-0000-0000-0000-000000000000}"/>
          </ac:spMkLst>
        </pc:spChg>
      </pc:sldChg>
      <pc:sldChg chg="addSp delSp modSp mod">
        <pc:chgData name="Schroeder, Bailey R SSG USARMY NG IAARNG (USA)" userId="b773c948-4b38-4431-8062-94720ae6c0c7" providerId="ADAL" clId="{90BC0E11-AE91-4FF0-B04D-7E34D5F02014}" dt="2025-10-17T20:19:03.132" v="2292" actId="20577"/>
        <pc:sldMkLst>
          <pc:docMk/>
          <pc:sldMk cId="1577612160" sldId="395"/>
        </pc:sldMkLst>
        <pc:graphicFrameChg chg="add mod modGraphic">
          <ac:chgData name="Schroeder, Bailey R SSG USARMY NG IAARNG (USA)" userId="b773c948-4b38-4431-8062-94720ae6c0c7" providerId="ADAL" clId="{90BC0E11-AE91-4FF0-B04D-7E34D5F02014}" dt="2025-10-17T20:19:03.132" v="2292" actId="20577"/>
          <ac:graphicFrameMkLst>
            <pc:docMk/>
            <pc:sldMk cId="1577612160" sldId="395"/>
            <ac:graphicFrameMk id="2" creationId="{F774B193-78DE-B7CC-2289-30A1AAFBD82D}"/>
          </ac:graphicFrameMkLst>
        </pc:graphicFrameChg>
      </pc:sldChg>
      <pc:sldChg chg="addSp delSp modSp mod">
        <pc:chgData name="Schroeder, Bailey R SSG USARMY NG IAARNG (USA)" userId="b773c948-4b38-4431-8062-94720ae6c0c7" providerId="ADAL" clId="{90BC0E11-AE91-4FF0-B04D-7E34D5F02014}" dt="2025-10-17T15:33:08.506" v="1742" actId="14100"/>
        <pc:sldMkLst>
          <pc:docMk/>
          <pc:sldMk cId="2186496686" sldId="396"/>
        </pc:sldMkLst>
        <pc:picChg chg="add mod ord">
          <ac:chgData name="Schroeder, Bailey R SSG USARMY NG IAARNG (USA)" userId="b773c948-4b38-4431-8062-94720ae6c0c7" providerId="ADAL" clId="{90BC0E11-AE91-4FF0-B04D-7E34D5F02014}" dt="2025-10-17T15:33:08.506" v="1742" actId="14100"/>
          <ac:picMkLst>
            <pc:docMk/>
            <pc:sldMk cId="2186496686" sldId="396"/>
            <ac:picMk id="7" creationId="{516AB9CE-429F-68D5-8F17-6D2161BFB72F}"/>
          </ac:picMkLst>
        </pc:picChg>
      </pc:sldChg>
      <pc:sldChg chg="addSp delSp modSp mod">
        <pc:chgData name="Schroeder, Bailey R SSG USARMY NG IAARNG (USA)" userId="b773c948-4b38-4431-8062-94720ae6c0c7" providerId="ADAL" clId="{90BC0E11-AE91-4FF0-B04D-7E34D5F02014}" dt="2025-10-17T16:21:26.110" v="2239" actId="1076"/>
        <pc:sldMkLst>
          <pc:docMk/>
          <pc:sldMk cId="3449493233" sldId="397"/>
        </pc:sldMkLst>
        <pc:picChg chg="add mod">
          <ac:chgData name="Schroeder, Bailey R SSG USARMY NG IAARNG (USA)" userId="b773c948-4b38-4431-8062-94720ae6c0c7" providerId="ADAL" clId="{90BC0E11-AE91-4FF0-B04D-7E34D5F02014}" dt="2025-10-17T16:21:26.110" v="2239" actId="1076"/>
          <ac:picMkLst>
            <pc:docMk/>
            <pc:sldMk cId="3449493233" sldId="397"/>
            <ac:picMk id="5" creationId="{85CA1B89-F2E1-78FC-DD73-4C7CB1108C9A}"/>
          </ac:picMkLst>
        </pc:picChg>
      </pc:sldChg>
      <pc:sldChg chg="modSp">
        <pc:chgData name="Schroeder, Bailey R SSG USARMY NG IAARNG (USA)" userId="b773c948-4b38-4431-8062-94720ae6c0c7" providerId="ADAL" clId="{90BC0E11-AE91-4FF0-B04D-7E34D5F02014}" dt="2025-10-16T21:03:40.052" v="72"/>
        <pc:sldMkLst>
          <pc:docMk/>
          <pc:sldMk cId="863246570" sldId="399"/>
        </pc:sldMkLst>
      </pc:sldChg>
      <pc:sldChg chg="del">
        <pc:chgData name="Schroeder, Bailey R SSG USARMY NG IAARNG (USA)" userId="b773c948-4b38-4431-8062-94720ae6c0c7" providerId="ADAL" clId="{90BC0E11-AE91-4FF0-B04D-7E34D5F02014}" dt="2025-10-17T14:47:33.552" v="1472" actId="47"/>
        <pc:sldMkLst>
          <pc:docMk/>
          <pc:sldMk cId="3536838572" sldId="401"/>
        </pc:sldMkLst>
      </pc:sldChg>
      <pc:sldChg chg="del">
        <pc:chgData name="Schroeder, Bailey R SSG USARMY NG IAARNG (USA)" userId="b773c948-4b38-4431-8062-94720ae6c0c7" providerId="ADAL" clId="{90BC0E11-AE91-4FF0-B04D-7E34D5F02014}" dt="2025-10-17T14:47:29.454" v="1460" actId="47"/>
        <pc:sldMkLst>
          <pc:docMk/>
          <pc:sldMk cId="675363429" sldId="402"/>
        </pc:sldMkLst>
      </pc:sldChg>
      <pc:sldChg chg="del">
        <pc:chgData name="Schroeder, Bailey R SSG USARMY NG IAARNG (USA)" userId="b773c948-4b38-4431-8062-94720ae6c0c7" providerId="ADAL" clId="{90BC0E11-AE91-4FF0-B04D-7E34D5F02014}" dt="2025-10-17T14:47:29.659" v="1461" actId="47"/>
        <pc:sldMkLst>
          <pc:docMk/>
          <pc:sldMk cId="802303333" sldId="403"/>
        </pc:sldMkLst>
      </pc:sldChg>
      <pc:sldChg chg="del">
        <pc:chgData name="Schroeder, Bailey R SSG USARMY NG IAARNG (USA)" userId="b773c948-4b38-4431-8062-94720ae6c0c7" providerId="ADAL" clId="{90BC0E11-AE91-4FF0-B04D-7E34D5F02014}" dt="2025-10-17T14:51:10.053" v="1522" actId="47"/>
        <pc:sldMkLst>
          <pc:docMk/>
          <pc:sldMk cId="2826949044" sldId="411"/>
        </pc:sldMkLst>
      </pc:sldChg>
      <pc:sldChg chg="addSp">
        <pc:chgData name="Schroeder, Bailey R SSG USARMY NG IAARNG (USA)" userId="b773c948-4b38-4431-8062-94720ae6c0c7" providerId="ADAL" clId="{90BC0E11-AE91-4FF0-B04D-7E34D5F02014}" dt="2025-10-16T20:56:59.491" v="6"/>
        <pc:sldMkLst>
          <pc:docMk/>
          <pc:sldMk cId="3828838303" sldId="418"/>
        </pc:sldMkLst>
        <pc:spChg chg="add">
          <ac:chgData name="Schroeder, Bailey R SSG USARMY NG IAARNG (USA)" userId="b773c948-4b38-4431-8062-94720ae6c0c7" providerId="ADAL" clId="{90BC0E11-AE91-4FF0-B04D-7E34D5F02014}" dt="2025-10-16T20:56:59.491" v="6"/>
          <ac:spMkLst>
            <pc:docMk/>
            <pc:sldMk cId="3828838303" sldId="418"/>
            <ac:spMk id="2" creationId="{00000000-0000-0000-0000-000000000000}"/>
          </ac:spMkLst>
        </pc:spChg>
      </pc:sldChg>
      <pc:sldChg chg="addSp">
        <pc:chgData name="Schroeder, Bailey R SSG USARMY NG IAARNG (USA)" userId="b773c948-4b38-4431-8062-94720ae6c0c7" providerId="ADAL" clId="{90BC0E11-AE91-4FF0-B04D-7E34D5F02014}" dt="2025-10-16T20:56:59.491" v="6"/>
        <pc:sldMkLst>
          <pc:docMk/>
          <pc:sldMk cId="4040736795" sldId="419"/>
        </pc:sldMkLst>
        <pc:spChg chg="add">
          <ac:chgData name="Schroeder, Bailey R SSG USARMY NG IAARNG (USA)" userId="b773c948-4b38-4431-8062-94720ae6c0c7" providerId="ADAL" clId="{90BC0E11-AE91-4FF0-B04D-7E34D5F02014}" dt="2025-10-16T20:56:59.491" v="6"/>
          <ac:spMkLst>
            <pc:docMk/>
            <pc:sldMk cId="4040736795" sldId="419"/>
            <ac:spMk id="2" creationId="{00000000-0000-0000-0000-000000000000}"/>
          </ac:spMkLst>
        </pc:spChg>
      </pc:sldChg>
      <pc:sldChg chg="del">
        <pc:chgData name="Schroeder, Bailey R SSG USARMY NG IAARNG (USA)" userId="b773c948-4b38-4431-8062-94720ae6c0c7" providerId="ADAL" clId="{90BC0E11-AE91-4FF0-B04D-7E34D5F02014}" dt="2025-10-17T14:47:29.881" v="1462" actId="47"/>
        <pc:sldMkLst>
          <pc:docMk/>
          <pc:sldMk cId="2123994684" sldId="422"/>
        </pc:sldMkLst>
      </pc:sldChg>
      <pc:sldChg chg="del">
        <pc:chgData name="Schroeder, Bailey R SSG USARMY NG IAARNG (USA)" userId="b773c948-4b38-4431-8062-94720ae6c0c7" providerId="ADAL" clId="{90BC0E11-AE91-4FF0-B04D-7E34D5F02014}" dt="2025-10-17T14:47:27.889" v="1453" actId="47"/>
        <pc:sldMkLst>
          <pc:docMk/>
          <pc:sldMk cId="817539916" sldId="424"/>
        </pc:sldMkLst>
      </pc:sldChg>
      <pc:sldChg chg="del">
        <pc:chgData name="Schroeder, Bailey R SSG USARMY NG IAARNG (USA)" userId="b773c948-4b38-4431-8062-94720ae6c0c7" providerId="ADAL" clId="{90BC0E11-AE91-4FF0-B04D-7E34D5F02014}" dt="2025-10-17T14:47:32.856" v="1469" actId="47"/>
        <pc:sldMkLst>
          <pc:docMk/>
          <pc:sldMk cId="2867976431" sldId="439"/>
        </pc:sldMkLst>
      </pc:sldChg>
      <pc:sldChg chg="addSp">
        <pc:chgData name="Schroeder, Bailey R SSG USARMY NG IAARNG (USA)" userId="b773c948-4b38-4431-8062-94720ae6c0c7" providerId="ADAL" clId="{90BC0E11-AE91-4FF0-B04D-7E34D5F02014}" dt="2025-10-16T20:56:59.491" v="6"/>
        <pc:sldMkLst>
          <pc:docMk/>
          <pc:sldMk cId="1816966918" sldId="441"/>
        </pc:sldMkLst>
        <pc:spChg chg="add">
          <ac:chgData name="Schroeder, Bailey R SSG USARMY NG IAARNG (USA)" userId="b773c948-4b38-4431-8062-94720ae6c0c7" providerId="ADAL" clId="{90BC0E11-AE91-4FF0-B04D-7E34D5F02014}" dt="2025-10-16T20:56:59.491" v="6"/>
          <ac:spMkLst>
            <pc:docMk/>
            <pc:sldMk cId="1816966918" sldId="441"/>
            <ac:spMk id="2" creationId="{00000000-0000-0000-0000-000000000000}"/>
          </ac:spMkLst>
        </pc:spChg>
      </pc:sldChg>
      <pc:sldChg chg="del">
        <pc:chgData name="Schroeder, Bailey R SSG USARMY NG IAARNG (USA)" userId="b773c948-4b38-4431-8062-94720ae6c0c7" providerId="ADAL" clId="{90BC0E11-AE91-4FF0-B04D-7E34D5F02014}" dt="2025-10-17T14:47:49.808" v="1499" actId="47"/>
        <pc:sldMkLst>
          <pc:docMk/>
          <pc:sldMk cId="2751816705" sldId="447"/>
        </pc:sldMkLst>
      </pc:sldChg>
      <pc:sldChg chg="del">
        <pc:chgData name="Schroeder, Bailey R SSG USARMY NG IAARNG (USA)" userId="b773c948-4b38-4431-8062-94720ae6c0c7" providerId="ADAL" clId="{90BC0E11-AE91-4FF0-B04D-7E34D5F02014}" dt="2025-10-17T14:47:32.550" v="1468" actId="47"/>
        <pc:sldMkLst>
          <pc:docMk/>
          <pc:sldMk cId="3312620032" sldId="460"/>
        </pc:sldMkLst>
      </pc:sldChg>
      <pc:sldChg chg="del">
        <pc:chgData name="Schroeder, Bailey R SSG USARMY NG IAARNG (USA)" userId="b773c948-4b38-4431-8062-94720ae6c0c7" providerId="ADAL" clId="{90BC0E11-AE91-4FF0-B04D-7E34D5F02014}" dt="2025-10-17T14:47:34.181" v="1475" actId="47"/>
        <pc:sldMkLst>
          <pc:docMk/>
          <pc:sldMk cId="966171758" sldId="464"/>
        </pc:sldMkLst>
      </pc:sldChg>
      <pc:sldChg chg="delSp modSp del mod">
        <pc:chgData name="Schroeder, Bailey R SSG USARMY NG IAARNG (USA)" userId="b773c948-4b38-4431-8062-94720ae6c0c7" providerId="ADAL" clId="{90BC0E11-AE91-4FF0-B04D-7E34D5F02014}" dt="2025-10-17T14:34:15.859" v="1349" actId="2696"/>
        <pc:sldMkLst>
          <pc:docMk/>
          <pc:sldMk cId="166480030" sldId="493"/>
        </pc:sldMkLst>
      </pc:sldChg>
      <pc:sldChg chg="modSp add mod setBg">
        <pc:chgData name="Schroeder, Bailey R SSG USARMY NG IAARNG (USA)" userId="b773c948-4b38-4431-8062-94720ae6c0c7" providerId="ADAL" clId="{90BC0E11-AE91-4FF0-B04D-7E34D5F02014}" dt="2025-10-17T19:07:53.125" v="2274" actId="1076"/>
        <pc:sldMkLst>
          <pc:docMk/>
          <pc:sldMk cId="310254909" sldId="506"/>
        </pc:sldMkLst>
        <pc:spChg chg="mod">
          <ac:chgData name="Schroeder, Bailey R SSG USARMY NG IAARNG (USA)" userId="b773c948-4b38-4431-8062-94720ae6c0c7" providerId="ADAL" clId="{90BC0E11-AE91-4FF0-B04D-7E34D5F02014}" dt="2025-10-17T19:07:53.125" v="2274" actId="1076"/>
          <ac:spMkLst>
            <pc:docMk/>
            <pc:sldMk cId="310254909" sldId="506"/>
            <ac:spMk id="2" creationId="{7C54EA6D-56C9-24A3-447A-F349F3E038F2}"/>
          </ac:spMkLst>
        </pc:spChg>
        <pc:spChg chg="mod">
          <ac:chgData name="Schroeder, Bailey R SSG USARMY NG IAARNG (USA)" userId="b773c948-4b38-4431-8062-94720ae6c0c7" providerId="ADAL" clId="{90BC0E11-AE91-4FF0-B04D-7E34D5F02014}" dt="2025-10-17T19:07:47.914" v="2273" actId="1076"/>
          <ac:spMkLst>
            <pc:docMk/>
            <pc:sldMk cId="310254909" sldId="506"/>
            <ac:spMk id="7" creationId="{A35B8956-09C6-752E-3DBA-F436242CB81E}"/>
          </ac:spMkLst>
        </pc:spChg>
      </pc:sldChg>
      <pc:sldChg chg="add">
        <pc:chgData name="Schroeder, Bailey R SSG USARMY NG IAARNG (USA)" userId="b773c948-4b38-4431-8062-94720ae6c0c7" providerId="ADAL" clId="{90BC0E11-AE91-4FF0-B04D-7E34D5F02014}" dt="2025-10-17T14:54:34.700" v="1543"/>
        <pc:sldMkLst>
          <pc:docMk/>
          <pc:sldMk cId="867659881" sldId="511"/>
        </pc:sldMkLst>
      </pc:sldChg>
      <pc:sldChg chg="modSp add mod modTransition">
        <pc:chgData name="Schroeder, Bailey R SSG USARMY NG IAARNG (USA)" userId="b773c948-4b38-4431-8062-94720ae6c0c7" providerId="ADAL" clId="{90BC0E11-AE91-4FF0-B04D-7E34D5F02014}" dt="2025-10-17T14:56:21.270" v="1569"/>
        <pc:sldMkLst>
          <pc:docMk/>
          <pc:sldMk cId="838949755" sldId="514"/>
        </pc:sldMkLst>
        <pc:spChg chg="mod">
          <ac:chgData name="Schroeder, Bailey R SSG USARMY NG IAARNG (USA)" userId="b773c948-4b38-4431-8062-94720ae6c0c7" providerId="ADAL" clId="{90BC0E11-AE91-4FF0-B04D-7E34D5F02014}" dt="2025-10-17T14:54:17.729" v="1526" actId="27636"/>
          <ac:spMkLst>
            <pc:docMk/>
            <pc:sldMk cId="838949755" sldId="514"/>
            <ac:spMk id="11266" creationId="{00000000-0000-0000-0000-000000000000}"/>
          </ac:spMkLst>
        </pc:spChg>
        <pc:spChg chg="mod">
          <ac:chgData name="Schroeder, Bailey R SSG USARMY NG IAARNG (USA)" userId="b773c948-4b38-4431-8062-94720ae6c0c7" providerId="ADAL" clId="{90BC0E11-AE91-4FF0-B04D-7E34D5F02014}" dt="2025-10-17T14:56:21.270" v="1569"/>
          <ac:spMkLst>
            <pc:docMk/>
            <pc:sldMk cId="838949755" sldId="514"/>
            <ac:spMk id="11267" creationId="{00000000-0000-0000-0000-000000000000}"/>
          </ac:spMkLst>
        </pc:spChg>
      </pc:sldChg>
      <pc:sldChg chg="modSp add">
        <pc:chgData name="Schroeder, Bailey R SSG USARMY NG IAARNG (USA)" userId="b773c948-4b38-4431-8062-94720ae6c0c7" providerId="ADAL" clId="{90BC0E11-AE91-4FF0-B04D-7E34D5F02014}" dt="2025-10-17T14:56:15.972" v="1568"/>
        <pc:sldMkLst>
          <pc:docMk/>
          <pc:sldMk cId="3219556617" sldId="516"/>
        </pc:sldMkLst>
        <pc:spChg chg="mod">
          <ac:chgData name="Schroeder, Bailey R SSG USARMY NG IAARNG (USA)" userId="b773c948-4b38-4431-8062-94720ae6c0c7" providerId="ADAL" clId="{90BC0E11-AE91-4FF0-B04D-7E34D5F02014}" dt="2025-10-17T14:56:15.972" v="1568"/>
          <ac:spMkLst>
            <pc:docMk/>
            <pc:sldMk cId="3219556617" sldId="516"/>
            <ac:spMk id="38" creationId="{00000000-0000-0000-0000-000000000000}"/>
          </ac:spMkLst>
        </pc:spChg>
      </pc:sldChg>
      <pc:sldChg chg="modSp add">
        <pc:chgData name="Schroeder, Bailey R SSG USARMY NG IAARNG (USA)" userId="b773c948-4b38-4431-8062-94720ae6c0c7" providerId="ADAL" clId="{90BC0E11-AE91-4FF0-B04D-7E34D5F02014}" dt="2025-10-17T14:56:15.972" v="1568"/>
        <pc:sldMkLst>
          <pc:docMk/>
          <pc:sldMk cId="3944983275" sldId="517"/>
        </pc:sldMkLst>
        <pc:spChg chg="mod">
          <ac:chgData name="Schroeder, Bailey R SSG USARMY NG IAARNG (USA)" userId="b773c948-4b38-4431-8062-94720ae6c0c7" providerId="ADAL" clId="{90BC0E11-AE91-4FF0-B04D-7E34D5F02014}" dt="2025-10-17T14:56:15.972" v="1568"/>
          <ac:spMkLst>
            <pc:docMk/>
            <pc:sldMk cId="3944983275" sldId="517"/>
            <ac:spMk id="7"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704169664" sldId="518"/>
        </pc:sldMkLst>
        <pc:spChg chg="mod">
          <ac:chgData name="Schroeder, Bailey R SSG USARMY NG IAARNG (USA)" userId="b773c948-4b38-4431-8062-94720ae6c0c7" providerId="ADAL" clId="{90BC0E11-AE91-4FF0-B04D-7E34D5F02014}" dt="2025-10-17T14:55:32.279" v="1565"/>
          <ac:spMkLst>
            <pc:docMk/>
            <pc:sldMk cId="3704169664" sldId="518"/>
            <ac:spMk id="36"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105108952" sldId="519"/>
        </pc:sldMkLst>
        <pc:spChg chg="mod">
          <ac:chgData name="Schroeder, Bailey R SSG USARMY NG IAARNG (USA)" userId="b773c948-4b38-4431-8062-94720ae6c0c7" providerId="ADAL" clId="{90BC0E11-AE91-4FF0-B04D-7E34D5F02014}" dt="2025-10-17T14:55:32.279" v="1565"/>
          <ac:spMkLst>
            <pc:docMk/>
            <pc:sldMk cId="3105108952" sldId="519"/>
            <ac:spMk id="15" creationId="{00000000-0000-0000-0000-000000000000}"/>
          </ac:spMkLst>
        </pc:spChg>
      </pc:sldChg>
      <pc:sldChg chg="delSp modSp del mod">
        <pc:chgData name="Schroeder, Bailey R SSG USARMY NG IAARNG (USA)" userId="b773c948-4b38-4431-8062-94720ae6c0c7" providerId="ADAL" clId="{90BC0E11-AE91-4FF0-B04D-7E34D5F02014}" dt="2025-10-17T14:23:42.139" v="1197" actId="2696"/>
        <pc:sldMkLst>
          <pc:docMk/>
          <pc:sldMk cId="2579218143" sldId="1297"/>
        </pc:sldMkLst>
      </pc:sldChg>
      <pc:sldChg chg="addSp modSp mod setBg setClrOvrMap">
        <pc:chgData name="Schroeder, Bailey R SSG USARMY NG IAARNG (USA)" userId="b773c948-4b38-4431-8062-94720ae6c0c7" providerId="ADAL" clId="{90BC0E11-AE91-4FF0-B04D-7E34D5F02014}" dt="2025-10-17T15:07:39.947" v="1714" actId="20577"/>
        <pc:sldMkLst>
          <pc:docMk/>
          <pc:sldMk cId="947887567" sldId="1420"/>
        </pc:sldMkLst>
        <pc:spChg chg="mod">
          <ac:chgData name="Schroeder, Bailey R SSG USARMY NG IAARNG (USA)" userId="b773c948-4b38-4431-8062-94720ae6c0c7" providerId="ADAL" clId="{90BC0E11-AE91-4FF0-B04D-7E34D5F02014}" dt="2025-10-17T15:07:39.947" v="1714" actId="20577"/>
          <ac:spMkLst>
            <pc:docMk/>
            <pc:sldMk cId="947887567" sldId="1420"/>
            <ac:spMk id="2" creationId="{00000000-0000-0000-0000-000000000000}"/>
          </ac:spMkLst>
        </pc:spChg>
        <pc:spChg chg="add">
          <ac:chgData name="Schroeder, Bailey R SSG USARMY NG IAARNG (USA)" userId="b773c948-4b38-4431-8062-94720ae6c0c7" providerId="ADAL" clId="{90BC0E11-AE91-4FF0-B04D-7E34D5F02014}" dt="2025-10-17T15:07:18.472" v="1708" actId="26606"/>
          <ac:spMkLst>
            <pc:docMk/>
            <pc:sldMk cId="947887567" sldId="1420"/>
            <ac:spMk id="7" creationId="{66B332A4-D438-4773-A77F-5ED49A448D9D}"/>
          </ac:spMkLst>
        </pc:spChg>
        <pc:spChg chg="add">
          <ac:chgData name="Schroeder, Bailey R SSG USARMY NG IAARNG (USA)" userId="b773c948-4b38-4431-8062-94720ae6c0c7" providerId="ADAL" clId="{90BC0E11-AE91-4FF0-B04D-7E34D5F02014}" dt="2025-10-17T15:07:18.472" v="1708" actId="26606"/>
          <ac:spMkLst>
            <pc:docMk/>
            <pc:sldMk cId="947887567" sldId="1420"/>
            <ac:spMk id="9" creationId="{DF9AD32D-FF05-44F4-BD4D-9CEE89B71EB9}"/>
          </ac:spMkLst>
        </pc:spChg>
      </pc:sldChg>
      <pc:sldChg chg="addSp modSp mod">
        <pc:chgData name="Schroeder, Bailey R SSG USARMY NG IAARNG (USA)" userId="b773c948-4b38-4431-8062-94720ae6c0c7" providerId="ADAL" clId="{90BC0E11-AE91-4FF0-B04D-7E34D5F02014}" dt="2025-10-17T15:06:39.973" v="1701" actId="1076"/>
        <pc:sldMkLst>
          <pc:docMk/>
          <pc:sldMk cId="3939317593" sldId="1421"/>
        </pc:sldMkLst>
      </pc:sldChg>
      <pc:sldChg chg="modSp mod">
        <pc:chgData name="Schroeder, Bailey R SSG USARMY NG IAARNG (USA)" userId="b773c948-4b38-4431-8062-94720ae6c0c7" providerId="ADAL" clId="{90BC0E11-AE91-4FF0-B04D-7E34D5F02014}" dt="2025-10-17T15:08:31.889" v="1725" actId="1076"/>
        <pc:sldMkLst>
          <pc:docMk/>
          <pc:sldMk cId="2801753306" sldId="1422"/>
        </pc:sldMkLst>
      </pc:sldChg>
      <pc:sldChg chg="modSp mod">
        <pc:chgData name="Schroeder, Bailey R SSG USARMY NG IAARNG (USA)" userId="b773c948-4b38-4431-8062-94720ae6c0c7" providerId="ADAL" clId="{90BC0E11-AE91-4FF0-B04D-7E34D5F02014}" dt="2025-10-17T15:05:14.896" v="1686" actId="1076"/>
        <pc:sldMkLst>
          <pc:docMk/>
          <pc:sldMk cId="997937402" sldId="1423"/>
        </pc:sldMkLst>
      </pc:sldChg>
      <pc:sldChg chg="del">
        <pc:chgData name="Schroeder, Bailey R SSG USARMY NG IAARNG (USA)" userId="b773c948-4b38-4431-8062-94720ae6c0c7" providerId="ADAL" clId="{90BC0E11-AE91-4FF0-B04D-7E34D5F02014}" dt="2025-10-17T14:47:51.907" v="1502" actId="47"/>
        <pc:sldMkLst>
          <pc:docMk/>
          <pc:sldMk cId="1656356896" sldId="1470"/>
        </pc:sldMkLst>
      </pc:sldChg>
      <pc:sldChg chg="del">
        <pc:chgData name="Schroeder, Bailey R SSG USARMY NG IAARNG (USA)" userId="b773c948-4b38-4431-8062-94720ae6c0c7" providerId="ADAL" clId="{90BC0E11-AE91-4FF0-B04D-7E34D5F02014}" dt="2025-10-17T14:47:36.925" v="1483" actId="47"/>
        <pc:sldMkLst>
          <pc:docMk/>
          <pc:sldMk cId="269852356" sldId="1472"/>
        </pc:sldMkLst>
      </pc:sldChg>
      <pc:sldChg chg="del">
        <pc:chgData name="Schroeder, Bailey R SSG USARMY NG IAARNG (USA)" userId="b773c948-4b38-4431-8062-94720ae6c0c7" providerId="ADAL" clId="{90BC0E11-AE91-4FF0-B04D-7E34D5F02014}" dt="2025-10-17T14:47:31.768" v="1465" actId="47"/>
        <pc:sldMkLst>
          <pc:docMk/>
          <pc:sldMk cId="3775559380" sldId="3591"/>
        </pc:sldMkLst>
      </pc:sldChg>
      <pc:sldChg chg="del">
        <pc:chgData name="Schroeder, Bailey R SSG USARMY NG IAARNG (USA)" userId="b773c948-4b38-4431-8062-94720ae6c0c7" providerId="ADAL" clId="{90BC0E11-AE91-4FF0-B04D-7E34D5F02014}" dt="2025-10-17T14:47:31.202" v="1463" actId="47"/>
        <pc:sldMkLst>
          <pc:docMk/>
          <pc:sldMk cId="1000265142" sldId="3592"/>
        </pc:sldMkLst>
      </pc:sldChg>
      <pc:sldChg chg="del">
        <pc:chgData name="Schroeder, Bailey R SSG USARMY NG IAARNG (USA)" userId="b773c948-4b38-4431-8062-94720ae6c0c7" providerId="ADAL" clId="{90BC0E11-AE91-4FF0-B04D-7E34D5F02014}" dt="2025-10-17T14:47:29.009" v="1458" actId="47"/>
        <pc:sldMkLst>
          <pc:docMk/>
          <pc:sldMk cId="240693513" sldId="3594"/>
        </pc:sldMkLst>
      </pc:sldChg>
      <pc:sldChg chg="del">
        <pc:chgData name="Schroeder, Bailey R SSG USARMY NG IAARNG (USA)" userId="b773c948-4b38-4431-8062-94720ae6c0c7" providerId="ADAL" clId="{90BC0E11-AE91-4FF0-B04D-7E34D5F02014}" dt="2025-10-17T14:47:29.225" v="1459" actId="47"/>
        <pc:sldMkLst>
          <pc:docMk/>
          <pc:sldMk cId="2286590054" sldId="3595"/>
        </pc:sldMkLst>
      </pc:sldChg>
      <pc:sldChg chg="del">
        <pc:chgData name="Schroeder, Bailey R SSG USARMY NG IAARNG (USA)" userId="b773c948-4b38-4431-8062-94720ae6c0c7" providerId="ADAL" clId="{90BC0E11-AE91-4FF0-B04D-7E34D5F02014}" dt="2025-10-17T14:47:50.860" v="1500" actId="47"/>
        <pc:sldMkLst>
          <pc:docMk/>
          <pc:sldMk cId="3955371643" sldId="3598"/>
        </pc:sldMkLst>
      </pc:sldChg>
      <pc:sldChg chg="del">
        <pc:chgData name="Schroeder, Bailey R SSG USARMY NG IAARNG (USA)" userId="b773c948-4b38-4431-8062-94720ae6c0c7" providerId="ADAL" clId="{90BC0E11-AE91-4FF0-B04D-7E34D5F02014}" dt="2025-10-17T14:47:33.107" v="1470" actId="47"/>
        <pc:sldMkLst>
          <pc:docMk/>
          <pc:sldMk cId="3469182720" sldId="3599"/>
        </pc:sldMkLst>
      </pc:sldChg>
      <pc:sldChg chg="modSp add del mod">
        <pc:chgData name="Schroeder, Bailey R SSG USARMY NG IAARNG (USA)" userId="b773c948-4b38-4431-8062-94720ae6c0c7" providerId="ADAL" clId="{90BC0E11-AE91-4FF0-B04D-7E34D5F02014}" dt="2025-10-16T21:15:20.168" v="172" actId="2696"/>
        <pc:sldMkLst>
          <pc:docMk/>
          <pc:sldMk cId="1400320765" sldId="3614"/>
        </pc:sldMkLst>
      </pc:sldChg>
      <pc:sldChg chg="addSp delSp modSp add mod chgLayout">
        <pc:chgData name="Schroeder, Bailey R SSG USARMY NG IAARNG (USA)" userId="b773c948-4b38-4431-8062-94720ae6c0c7" providerId="ADAL" clId="{90BC0E11-AE91-4FF0-B04D-7E34D5F02014}" dt="2025-10-17T16:22:49.486" v="2251" actId="207"/>
        <pc:sldMkLst>
          <pc:docMk/>
          <pc:sldMk cId="3382990724" sldId="3614"/>
        </pc:sldMkLst>
        <pc:spChg chg="mod ord">
          <ac:chgData name="Schroeder, Bailey R SSG USARMY NG IAARNG (USA)" userId="b773c948-4b38-4431-8062-94720ae6c0c7" providerId="ADAL" clId="{90BC0E11-AE91-4FF0-B04D-7E34D5F02014}" dt="2025-10-17T16:21:49.678" v="2243" actId="255"/>
          <ac:spMkLst>
            <pc:docMk/>
            <pc:sldMk cId="3382990724" sldId="3614"/>
            <ac:spMk id="2" creationId="{418F3717-A01B-F2FC-F820-E5DCCFF1CDF9}"/>
          </ac:spMkLst>
        </pc:spChg>
        <pc:spChg chg="mod">
          <ac:chgData name="Schroeder, Bailey R SSG USARMY NG IAARNG (USA)" userId="b773c948-4b38-4431-8062-94720ae6c0c7" providerId="ADAL" clId="{90BC0E11-AE91-4FF0-B04D-7E34D5F02014}" dt="2025-10-16T21:19:59.780" v="388" actId="1076"/>
          <ac:spMkLst>
            <pc:docMk/>
            <pc:sldMk cId="3382990724" sldId="3614"/>
            <ac:spMk id="3" creationId="{DFC4C268-9175-9880-2174-83C5D5344EA6}"/>
          </ac:spMkLst>
        </pc:spChg>
        <pc:spChg chg="add mod ord">
          <ac:chgData name="Schroeder, Bailey R SSG USARMY NG IAARNG (USA)" userId="b773c948-4b38-4431-8062-94720ae6c0c7" providerId="ADAL" clId="{90BC0E11-AE91-4FF0-B04D-7E34D5F02014}" dt="2025-10-17T15:40:28.516" v="1790" actId="20577"/>
          <ac:spMkLst>
            <pc:docMk/>
            <pc:sldMk cId="3382990724" sldId="3614"/>
            <ac:spMk id="4" creationId="{54FF9A47-609B-F16E-5F1E-245E810F435C}"/>
          </ac:spMkLst>
        </pc:spChg>
        <pc:spChg chg="add mod ord">
          <ac:chgData name="Schroeder, Bailey R SSG USARMY NG IAARNG (USA)" userId="b773c948-4b38-4431-8062-94720ae6c0c7" providerId="ADAL" clId="{90BC0E11-AE91-4FF0-B04D-7E34D5F02014}" dt="2025-10-17T16:22:19.209" v="2247" actId="167"/>
          <ac:spMkLst>
            <pc:docMk/>
            <pc:sldMk cId="3382990724" sldId="3614"/>
            <ac:spMk id="5" creationId="{9313481A-C09F-1EA7-76AF-8F116F7E8275}"/>
          </ac:spMkLst>
        </pc:spChg>
        <pc:spChg chg="add mod ord">
          <ac:chgData name="Schroeder, Bailey R SSG USARMY NG IAARNG (USA)" userId="b773c948-4b38-4431-8062-94720ae6c0c7" providerId="ADAL" clId="{90BC0E11-AE91-4FF0-B04D-7E34D5F02014}" dt="2025-10-17T16:22:49.486" v="2251" actId="207"/>
          <ac:spMkLst>
            <pc:docMk/>
            <pc:sldMk cId="3382990724" sldId="3614"/>
            <ac:spMk id="6" creationId="{0007E25F-82AA-67B5-D7CF-89724167EC88}"/>
          </ac:spMkLst>
        </pc:spChg>
        <pc:picChg chg="mod">
          <ac:chgData name="Schroeder, Bailey R SSG USARMY NG IAARNG (USA)" userId="b773c948-4b38-4431-8062-94720ae6c0c7" providerId="ADAL" clId="{90BC0E11-AE91-4FF0-B04D-7E34D5F02014}" dt="2025-10-16T21:16:28.963" v="297" actId="1076"/>
          <ac:picMkLst>
            <pc:docMk/>
            <pc:sldMk cId="3382990724" sldId="3614"/>
            <ac:picMk id="8" creationId="{031AB21F-1268-2D1C-DF25-77411921B3AC}"/>
          </ac:picMkLst>
        </pc:picChg>
      </pc:sldChg>
      <pc:sldChg chg="modSp mod">
        <pc:chgData name="Schroeder, Bailey R SSG USARMY NG IAARNG (USA)" userId="b773c948-4b38-4431-8062-94720ae6c0c7" providerId="ADAL" clId="{90BC0E11-AE91-4FF0-B04D-7E34D5F02014}" dt="2025-10-17T14:42:26.549" v="1420" actId="207"/>
        <pc:sldMkLst>
          <pc:docMk/>
          <pc:sldMk cId="3658465538" sldId="3629"/>
        </pc:sldMkLst>
        <pc:picChg chg="mod">
          <ac:chgData name="Schroeder, Bailey R SSG USARMY NG IAARNG (USA)" userId="b773c948-4b38-4431-8062-94720ae6c0c7" providerId="ADAL" clId="{90BC0E11-AE91-4FF0-B04D-7E34D5F02014}" dt="2025-10-17T14:42:26.549" v="1420" actId="207"/>
          <ac:picMkLst>
            <pc:docMk/>
            <pc:sldMk cId="3658465538" sldId="3629"/>
            <ac:picMk id="5" creationId="{C4A80EBE-7ABF-C728-8110-63CD57A6C65E}"/>
          </ac:picMkLst>
        </pc:picChg>
      </pc:sldChg>
      <pc:sldChg chg="modSp mod">
        <pc:chgData name="Schroeder, Bailey R SSG USARMY NG IAARNG (USA)" userId="b773c948-4b38-4431-8062-94720ae6c0c7" providerId="ADAL" clId="{90BC0E11-AE91-4FF0-B04D-7E34D5F02014}" dt="2025-10-17T15:02:36.496" v="1659" actId="27636"/>
        <pc:sldMkLst>
          <pc:docMk/>
          <pc:sldMk cId="1980796336" sldId="3657"/>
        </pc:sldMkLst>
        <pc:spChg chg="mod">
          <ac:chgData name="Schroeder, Bailey R SSG USARMY NG IAARNG (USA)" userId="b773c948-4b38-4431-8062-94720ae6c0c7" providerId="ADAL" clId="{90BC0E11-AE91-4FF0-B04D-7E34D5F02014}" dt="2025-10-17T15:02:36.496" v="1659" actId="27636"/>
          <ac:spMkLst>
            <pc:docMk/>
            <pc:sldMk cId="1980796336" sldId="3657"/>
            <ac:spMk id="3" creationId="{00000000-0000-0000-0000-000000000000}"/>
          </ac:spMkLst>
        </pc:spChg>
        <pc:spChg chg="mod">
          <ac:chgData name="Schroeder, Bailey R SSG USARMY NG IAARNG (USA)" userId="b773c948-4b38-4431-8062-94720ae6c0c7" providerId="ADAL" clId="{90BC0E11-AE91-4FF0-B04D-7E34D5F02014}" dt="2025-10-17T15:02:21.844" v="1656" actId="1076"/>
          <ac:spMkLst>
            <pc:docMk/>
            <pc:sldMk cId="1980796336" sldId="3657"/>
            <ac:spMk id="2050" creationId="{00000000-0000-0000-0000-000000000000}"/>
          </ac:spMkLst>
        </pc:spChg>
        <pc:picChg chg="mod">
          <ac:chgData name="Schroeder, Bailey R SSG USARMY NG IAARNG (USA)" userId="b773c948-4b38-4431-8062-94720ae6c0c7" providerId="ADAL" clId="{90BC0E11-AE91-4FF0-B04D-7E34D5F02014}" dt="2025-10-17T14:58:06.559" v="1588" actId="1076"/>
          <ac:picMkLst>
            <pc:docMk/>
            <pc:sldMk cId="1980796336" sldId="3657"/>
            <ac:picMk id="2" creationId="{00000000-0000-0000-0000-000000000000}"/>
          </ac:picMkLst>
        </pc:picChg>
        <pc:picChg chg="mod">
          <ac:chgData name="Schroeder, Bailey R SSG USARMY NG IAARNG (USA)" userId="b773c948-4b38-4431-8062-94720ae6c0c7" providerId="ADAL" clId="{90BC0E11-AE91-4FF0-B04D-7E34D5F02014}" dt="2025-10-17T14:58:01.631" v="1587" actId="1076"/>
          <ac:picMkLst>
            <pc:docMk/>
            <pc:sldMk cId="1980796336" sldId="3657"/>
            <ac:picMk id="2053" creationId="{00000000-0000-0000-0000-000000000000}"/>
          </ac:picMkLst>
        </pc:picChg>
      </pc:sldChg>
      <pc:sldChg chg="addSp delSp modSp mod">
        <pc:chgData name="Schroeder, Bailey R SSG USARMY NG IAARNG (USA)" userId="b773c948-4b38-4431-8062-94720ae6c0c7" providerId="ADAL" clId="{90BC0E11-AE91-4FF0-B04D-7E34D5F02014}" dt="2025-10-17T15:01:33.393" v="1649" actId="1076"/>
        <pc:sldMkLst>
          <pc:docMk/>
          <pc:sldMk cId="1411168684" sldId="3658"/>
        </pc:sldMkLst>
        <pc:spChg chg="mod">
          <ac:chgData name="Schroeder, Bailey R SSG USARMY NG IAARNG (USA)" userId="b773c948-4b38-4431-8062-94720ae6c0c7" providerId="ADAL" clId="{90BC0E11-AE91-4FF0-B04D-7E34D5F02014}" dt="2025-10-17T15:01:33.393" v="1649" actId="1076"/>
          <ac:spMkLst>
            <pc:docMk/>
            <pc:sldMk cId="1411168684" sldId="3658"/>
            <ac:spMk id="6" creationId="{00000000-0000-0000-0000-000000000000}"/>
          </ac:spMkLst>
        </pc:spChg>
        <pc:spChg chg="mod">
          <ac:chgData name="Schroeder, Bailey R SSG USARMY NG IAARNG (USA)" userId="b773c948-4b38-4431-8062-94720ae6c0c7" providerId="ADAL" clId="{90BC0E11-AE91-4FF0-B04D-7E34D5F02014}" dt="2025-10-17T15:01:28.031" v="1648" actId="14100"/>
          <ac:spMkLst>
            <pc:docMk/>
            <pc:sldMk cId="1411168684" sldId="3658"/>
            <ac:spMk id="7" creationId="{00000000-0000-0000-0000-000000000000}"/>
          </ac:spMkLst>
        </pc:spChg>
        <pc:picChg chg="add mod">
          <ac:chgData name="Schroeder, Bailey R SSG USARMY NG IAARNG (USA)" userId="b773c948-4b38-4431-8062-94720ae6c0c7" providerId="ADAL" clId="{90BC0E11-AE91-4FF0-B04D-7E34D5F02014}" dt="2025-10-17T14:58:13.416" v="1590"/>
          <ac:picMkLst>
            <pc:docMk/>
            <pc:sldMk cId="1411168684" sldId="3658"/>
            <ac:picMk id="2" creationId="{942ED831-7E5A-7484-F12E-0A99BD620357}"/>
          </ac:picMkLst>
        </pc:picChg>
        <pc:picChg chg="add mod">
          <ac:chgData name="Schroeder, Bailey R SSG USARMY NG IAARNG (USA)" userId="b773c948-4b38-4431-8062-94720ae6c0c7" providerId="ADAL" clId="{90BC0E11-AE91-4FF0-B04D-7E34D5F02014}" dt="2025-10-17T14:58:58.357" v="1610"/>
          <ac:picMkLst>
            <pc:docMk/>
            <pc:sldMk cId="1411168684" sldId="3658"/>
            <ac:picMk id="3" creationId="{E1B49737-301C-725D-3474-D1A406314127}"/>
          </ac:picMkLst>
        </pc:picChg>
      </pc:sldChg>
      <pc:sldChg chg="addSp delSp modSp mod">
        <pc:chgData name="Schroeder, Bailey R SSG USARMY NG IAARNG (USA)" userId="b773c948-4b38-4431-8062-94720ae6c0c7" providerId="ADAL" clId="{90BC0E11-AE91-4FF0-B04D-7E34D5F02014}" dt="2025-10-17T15:01:39.014" v="1650" actId="1076"/>
        <pc:sldMkLst>
          <pc:docMk/>
          <pc:sldMk cId="2758304795" sldId="3659"/>
        </pc:sldMkLst>
        <pc:spChg chg="mod">
          <ac:chgData name="Schroeder, Bailey R SSG USARMY NG IAARNG (USA)" userId="b773c948-4b38-4431-8062-94720ae6c0c7" providerId="ADAL" clId="{90BC0E11-AE91-4FF0-B04D-7E34D5F02014}" dt="2025-10-17T15:01:39.014" v="1650" actId="1076"/>
          <ac:spMkLst>
            <pc:docMk/>
            <pc:sldMk cId="2758304795" sldId="3659"/>
            <ac:spMk id="6" creationId="{00000000-0000-0000-0000-000000000000}"/>
          </ac:spMkLst>
        </pc:spChg>
        <pc:spChg chg="mod">
          <ac:chgData name="Schroeder, Bailey R SSG USARMY NG IAARNG (USA)" userId="b773c948-4b38-4431-8062-94720ae6c0c7" providerId="ADAL" clId="{90BC0E11-AE91-4FF0-B04D-7E34D5F02014}" dt="2025-10-17T15:01:08.276" v="1644" actId="1076"/>
          <ac:spMkLst>
            <pc:docMk/>
            <pc:sldMk cId="2758304795" sldId="3659"/>
            <ac:spMk id="7" creationId="{00000000-0000-0000-0000-000000000000}"/>
          </ac:spMkLst>
        </pc:spChg>
        <pc:picChg chg="add mod">
          <ac:chgData name="Schroeder, Bailey R SSG USARMY NG IAARNG (USA)" userId="b773c948-4b38-4431-8062-94720ae6c0c7" providerId="ADAL" clId="{90BC0E11-AE91-4FF0-B04D-7E34D5F02014}" dt="2025-10-17T14:58:18.432" v="1592"/>
          <ac:picMkLst>
            <pc:docMk/>
            <pc:sldMk cId="2758304795" sldId="3659"/>
            <ac:picMk id="2" creationId="{3E591A2A-152E-8F63-E4AF-A96149F027DF}"/>
          </ac:picMkLst>
        </pc:picChg>
        <pc:picChg chg="add mod">
          <ac:chgData name="Schroeder, Bailey R SSG USARMY NG IAARNG (USA)" userId="b773c948-4b38-4431-8062-94720ae6c0c7" providerId="ADAL" clId="{90BC0E11-AE91-4FF0-B04D-7E34D5F02014}" dt="2025-10-17T14:59:00.675" v="1611"/>
          <ac:picMkLst>
            <pc:docMk/>
            <pc:sldMk cId="2758304795" sldId="3659"/>
            <ac:picMk id="3" creationId="{C5FB5FAA-2EF6-AAFF-532E-CB009ED68418}"/>
          </ac:picMkLst>
        </pc:picChg>
      </pc:sldChg>
      <pc:sldChg chg="addSp delSp modSp mod">
        <pc:chgData name="Schroeder, Bailey R SSG USARMY NG IAARNG (USA)" userId="b773c948-4b38-4431-8062-94720ae6c0c7" providerId="ADAL" clId="{90BC0E11-AE91-4FF0-B04D-7E34D5F02014}" dt="2025-10-17T15:01:43.530" v="1651" actId="1076"/>
        <pc:sldMkLst>
          <pc:docMk/>
          <pc:sldMk cId="745131503" sldId="3660"/>
        </pc:sldMkLst>
        <pc:spChg chg="mod">
          <ac:chgData name="Schroeder, Bailey R SSG USARMY NG IAARNG (USA)" userId="b773c948-4b38-4431-8062-94720ae6c0c7" providerId="ADAL" clId="{90BC0E11-AE91-4FF0-B04D-7E34D5F02014}" dt="2025-10-17T15:01:43.530" v="1651" actId="1076"/>
          <ac:spMkLst>
            <pc:docMk/>
            <pc:sldMk cId="745131503" sldId="3660"/>
            <ac:spMk id="6" creationId="{00000000-0000-0000-0000-000000000000}"/>
          </ac:spMkLst>
        </pc:spChg>
        <pc:spChg chg="mod">
          <ac:chgData name="Schroeder, Bailey R SSG USARMY NG IAARNG (USA)" userId="b773c948-4b38-4431-8062-94720ae6c0c7" providerId="ADAL" clId="{90BC0E11-AE91-4FF0-B04D-7E34D5F02014}" dt="2025-10-17T15:00:45.541" v="1641" actId="1076"/>
          <ac:spMkLst>
            <pc:docMk/>
            <pc:sldMk cId="745131503" sldId="3660"/>
            <ac:spMk id="7" creationId="{00000000-0000-0000-0000-000000000000}"/>
          </ac:spMkLst>
        </pc:spChg>
        <pc:picChg chg="add mod">
          <ac:chgData name="Schroeder, Bailey R SSG USARMY NG IAARNG (USA)" userId="b773c948-4b38-4431-8062-94720ae6c0c7" providerId="ADAL" clId="{90BC0E11-AE91-4FF0-B04D-7E34D5F02014}" dt="2025-10-17T14:58:22.218" v="1594"/>
          <ac:picMkLst>
            <pc:docMk/>
            <pc:sldMk cId="745131503" sldId="3660"/>
            <ac:picMk id="2" creationId="{C6981158-F42E-28BB-A85A-C398163D6F0E}"/>
          </ac:picMkLst>
        </pc:picChg>
        <pc:picChg chg="add mod">
          <ac:chgData name="Schroeder, Bailey R SSG USARMY NG IAARNG (USA)" userId="b773c948-4b38-4431-8062-94720ae6c0c7" providerId="ADAL" clId="{90BC0E11-AE91-4FF0-B04D-7E34D5F02014}" dt="2025-10-17T14:59:03.201" v="1612"/>
          <ac:picMkLst>
            <pc:docMk/>
            <pc:sldMk cId="745131503" sldId="3660"/>
            <ac:picMk id="3" creationId="{8ADE3DAA-19C7-FA25-3AD5-AF1DBA654E5B}"/>
          </ac:picMkLst>
        </pc:picChg>
      </pc:sldChg>
      <pc:sldChg chg="addSp delSp modSp mod">
        <pc:chgData name="Schroeder, Bailey R SSG USARMY NG IAARNG (USA)" userId="b773c948-4b38-4431-8062-94720ae6c0c7" providerId="ADAL" clId="{90BC0E11-AE91-4FF0-B04D-7E34D5F02014}" dt="2025-10-17T15:01:48.555" v="1652" actId="1076"/>
        <pc:sldMkLst>
          <pc:docMk/>
          <pc:sldMk cId="2598680257" sldId="3661"/>
        </pc:sldMkLst>
        <pc:spChg chg="mod">
          <ac:chgData name="Schroeder, Bailey R SSG USARMY NG IAARNG (USA)" userId="b773c948-4b38-4431-8062-94720ae6c0c7" providerId="ADAL" clId="{90BC0E11-AE91-4FF0-B04D-7E34D5F02014}" dt="2025-10-17T15:01:48.555" v="1652" actId="1076"/>
          <ac:spMkLst>
            <pc:docMk/>
            <pc:sldMk cId="2598680257" sldId="3661"/>
            <ac:spMk id="6" creationId="{00000000-0000-0000-0000-000000000000}"/>
          </ac:spMkLst>
        </pc:spChg>
        <pc:spChg chg="mod">
          <ac:chgData name="Schroeder, Bailey R SSG USARMY NG IAARNG (USA)" userId="b773c948-4b38-4431-8062-94720ae6c0c7" providerId="ADAL" clId="{90BC0E11-AE91-4FF0-B04D-7E34D5F02014}" dt="2025-10-17T15:00:30.555" v="1639" actId="1076"/>
          <ac:spMkLst>
            <pc:docMk/>
            <pc:sldMk cId="2598680257" sldId="3661"/>
            <ac:spMk id="7" creationId="{00000000-0000-0000-0000-000000000000}"/>
          </ac:spMkLst>
        </pc:spChg>
        <pc:picChg chg="add mod">
          <ac:chgData name="Schroeder, Bailey R SSG USARMY NG IAARNG (USA)" userId="b773c948-4b38-4431-8062-94720ae6c0c7" providerId="ADAL" clId="{90BC0E11-AE91-4FF0-B04D-7E34D5F02014}" dt="2025-10-17T14:58:26.115" v="1596"/>
          <ac:picMkLst>
            <pc:docMk/>
            <pc:sldMk cId="2598680257" sldId="3661"/>
            <ac:picMk id="2" creationId="{531BB4CF-34CE-02F9-B013-EECCC968F278}"/>
          </ac:picMkLst>
        </pc:picChg>
        <pc:picChg chg="add mod">
          <ac:chgData name="Schroeder, Bailey R SSG USARMY NG IAARNG (USA)" userId="b773c948-4b38-4431-8062-94720ae6c0c7" providerId="ADAL" clId="{90BC0E11-AE91-4FF0-B04D-7E34D5F02014}" dt="2025-10-17T14:59:07.614" v="1613"/>
          <ac:picMkLst>
            <pc:docMk/>
            <pc:sldMk cId="2598680257" sldId="3661"/>
            <ac:picMk id="3" creationId="{4AB2B73E-100A-624B-455D-ED58F896EE26}"/>
          </ac:picMkLst>
        </pc:picChg>
      </pc:sldChg>
      <pc:sldChg chg="addSp delSp modSp mod">
        <pc:chgData name="Schroeder, Bailey R SSG USARMY NG IAARNG (USA)" userId="b773c948-4b38-4431-8062-94720ae6c0c7" providerId="ADAL" clId="{90BC0E11-AE91-4FF0-B04D-7E34D5F02014}" dt="2025-10-17T15:01:56.458" v="1653" actId="1076"/>
        <pc:sldMkLst>
          <pc:docMk/>
          <pc:sldMk cId="2237837059" sldId="3662"/>
        </pc:sldMkLst>
        <pc:spChg chg="mod">
          <ac:chgData name="Schroeder, Bailey R SSG USARMY NG IAARNG (USA)" userId="b773c948-4b38-4431-8062-94720ae6c0c7" providerId="ADAL" clId="{90BC0E11-AE91-4FF0-B04D-7E34D5F02014}" dt="2025-10-17T15:01:56.458" v="1653" actId="1076"/>
          <ac:spMkLst>
            <pc:docMk/>
            <pc:sldMk cId="2237837059" sldId="3662"/>
            <ac:spMk id="2" creationId="{00000000-0000-0000-0000-000000000000}"/>
          </ac:spMkLst>
        </pc:spChg>
        <pc:spChg chg="mod">
          <ac:chgData name="Schroeder, Bailey R SSG USARMY NG IAARNG (USA)" userId="b773c948-4b38-4431-8062-94720ae6c0c7" providerId="ADAL" clId="{90BC0E11-AE91-4FF0-B04D-7E34D5F02014}" dt="2025-10-17T15:00:16.169" v="1637" actId="5793"/>
          <ac:spMkLst>
            <pc:docMk/>
            <pc:sldMk cId="2237837059" sldId="3662"/>
            <ac:spMk id="3" creationId="{00000000-0000-0000-0000-000000000000}"/>
          </ac:spMkLst>
        </pc:spChg>
        <pc:picChg chg="add mod">
          <ac:chgData name="Schroeder, Bailey R SSG USARMY NG IAARNG (USA)" userId="b773c948-4b38-4431-8062-94720ae6c0c7" providerId="ADAL" clId="{90BC0E11-AE91-4FF0-B04D-7E34D5F02014}" dt="2025-10-17T14:58:30" v="1598"/>
          <ac:picMkLst>
            <pc:docMk/>
            <pc:sldMk cId="2237837059" sldId="3662"/>
            <ac:picMk id="6" creationId="{A86D5727-B02B-C8FF-2C08-7248310231EF}"/>
          </ac:picMkLst>
        </pc:picChg>
        <pc:picChg chg="add mod">
          <ac:chgData name="Schroeder, Bailey R SSG USARMY NG IAARNG (USA)" userId="b773c948-4b38-4431-8062-94720ae6c0c7" providerId="ADAL" clId="{90BC0E11-AE91-4FF0-B04D-7E34D5F02014}" dt="2025-10-17T14:59:09.842" v="1614"/>
          <ac:picMkLst>
            <pc:docMk/>
            <pc:sldMk cId="2237837059" sldId="3662"/>
            <ac:picMk id="7" creationId="{DE729309-2F71-EA8C-F3EB-A1FE5FE42B69}"/>
          </ac:picMkLst>
        </pc:picChg>
      </pc:sldChg>
      <pc:sldChg chg="addSp delSp modSp mod">
        <pc:chgData name="Schroeder, Bailey R SSG USARMY NG IAARNG (USA)" userId="b773c948-4b38-4431-8062-94720ae6c0c7" providerId="ADAL" clId="{90BC0E11-AE91-4FF0-B04D-7E34D5F02014}" dt="2025-10-17T15:02:02.455" v="1654" actId="1076"/>
        <pc:sldMkLst>
          <pc:docMk/>
          <pc:sldMk cId="644264108" sldId="3663"/>
        </pc:sldMkLst>
        <pc:spChg chg="mod">
          <ac:chgData name="Schroeder, Bailey R SSG USARMY NG IAARNG (USA)" userId="b773c948-4b38-4431-8062-94720ae6c0c7" providerId="ADAL" clId="{90BC0E11-AE91-4FF0-B04D-7E34D5F02014}" dt="2025-10-17T15:02:02.455" v="1654" actId="1076"/>
          <ac:spMkLst>
            <pc:docMk/>
            <pc:sldMk cId="644264108" sldId="3663"/>
            <ac:spMk id="6" creationId="{00000000-0000-0000-0000-000000000000}"/>
          </ac:spMkLst>
        </pc:spChg>
        <pc:picChg chg="add mod">
          <ac:chgData name="Schroeder, Bailey R SSG USARMY NG IAARNG (USA)" userId="b773c948-4b38-4431-8062-94720ae6c0c7" providerId="ADAL" clId="{90BC0E11-AE91-4FF0-B04D-7E34D5F02014}" dt="2025-10-17T14:59:46.635" v="1623" actId="14100"/>
          <ac:picMkLst>
            <pc:docMk/>
            <pc:sldMk cId="644264108" sldId="3663"/>
            <ac:picMk id="2" creationId="{0047C08F-9EBA-FA9C-73A4-982E497573BD}"/>
          </ac:picMkLst>
        </pc:picChg>
        <pc:picChg chg="add mod">
          <ac:chgData name="Schroeder, Bailey R SSG USARMY NG IAARNG (USA)" userId="b773c948-4b38-4431-8062-94720ae6c0c7" providerId="ADAL" clId="{90BC0E11-AE91-4FF0-B04D-7E34D5F02014}" dt="2025-10-17T14:59:52.936" v="1625" actId="1076"/>
          <ac:picMkLst>
            <pc:docMk/>
            <pc:sldMk cId="644264108" sldId="3663"/>
            <ac:picMk id="3" creationId="{B5007C94-4FA5-1CDA-F57A-D784D1E27B70}"/>
          </ac:picMkLst>
        </pc:picChg>
      </pc:sldChg>
      <pc:sldChg chg="addSp delSp modSp mod">
        <pc:chgData name="Schroeder, Bailey R SSG USARMY NG IAARNG (USA)" userId="b773c948-4b38-4431-8062-94720ae6c0c7" providerId="ADAL" clId="{90BC0E11-AE91-4FF0-B04D-7E34D5F02014}" dt="2025-10-17T15:02:09.833" v="1655" actId="1076"/>
        <pc:sldMkLst>
          <pc:docMk/>
          <pc:sldMk cId="521184857" sldId="3664"/>
        </pc:sldMkLst>
        <pc:spChg chg="mod">
          <ac:chgData name="Schroeder, Bailey R SSG USARMY NG IAARNG (USA)" userId="b773c948-4b38-4431-8062-94720ae6c0c7" providerId="ADAL" clId="{90BC0E11-AE91-4FF0-B04D-7E34D5F02014}" dt="2025-10-17T15:02:09.833" v="1655" actId="1076"/>
          <ac:spMkLst>
            <pc:docMk/>
            <pc:sldMk cId="521184857" sldId="3664"/>
            <ac:spMk id="2" creationId="{00000000-0000-0000-0000-000000000000}"/>
          </ac:spMkLst>
        </pc:spChg>
        <pc:picChg chg="add mod">
          <ac:chgData name="Schroeder, Bailey R SSG USARMY NG IAARNG (USA)" userId="b773c948-4b38-4431-8062-94720ae6c0c7" providerId="ADAL" clId="{90BC0E11-AE91-4FF0-B04D-7E34D5F02014}" dt="2025-10-17T14:58:39.340" v="1602"/>
          <ac:picMkLst>
            <pc:docMk/>
            <pc:sldMk cId="521184857" sldId="3664"/>
            <ac:picMk id="3" creationId="{5491ADB6-7358-82C5-7AE9-B6BF16505DB8}"/>
          </ac:picMkLst>
        </pc:picChg>
        <pc:picChg chg="add mod">
          <ac:chgData name="Schroeder, Bailey R SSG USARMY NG IAARNG (USA)" userId="b773c948-4b38-4431-8062-94720ae6c0c7" providerId="ADAL" clId="{90BC0E11-AE91-4FF0-B04D-7E34D5F02014}" dt="2025-10-17T14:59:14.966" v="1616"/>
          <ac:picMkLst>
            <pc:docMk/>
            <pc:sldMk cId="521184857" sldId="3664"/>
            <ac:picMk id="6" creationId="{EDA710F8-984A-AD08-6E59-0D981529F318}"/>
          </ac:picMkLst>
        </pc:picChg>
      </pc:sldChg>
      <pc:sldChg chg="addSp delSp modSp mod">
        <pc:chgData name="Schroeder, Bailey R SSG USARMY NG IAARNG (USA)" userId="b773c948-4b38-4431-8062-94720ae6c0c7" providerId="ADAL" clId="{90BC0E11-AE91-4FF0-B04D-7E34D5F02014}" dt="2025-10-17T14:27:08.576" v="1280" actId="255"/>
        <pc:sldMkLst>
          <pc:docMk/>
          <pc:sldMk cId="3940779800" sldId="3666"/>
        </pc:sldMkLst>
        <pc:spChg chg="add mod">
          <ac:chgData name="Schroeder, Bailey R SSG USARMY NG IAARNG (USA)" userId="b773c948-4b38-4431-8062-94720ae6c0c7" providerId="ADAL" clId="{90BC0E11-AE91-4FF0-B04D-7E34D5F02014}" dt="2025-10-16T21:03:40.052" v="72"/>
          <ac:spMkLst>
            <pc:docMk/>
            <pc:sldMk cId="3940779800" sldId="3666"/>
            <ac:spMk id="2" creationId="{80FF29E0-2C19-4B99-B74E-62BBF26594CF}"/>
          </ac:spMkLst>
        </pc:spChg>
        <pc:spChg chg="mod">
          <ac:chgData name="Schroeder, Bailey R SSG USARMY NG IAARNG (USA)" userId="b773c948-4b38-4431-8062-94720ae6c0c7" providerId="ADAL" clId="{90BC0E11-AE91-4FF0-B04D-7E34D5F02014}" dt="2025-10-17T14:27:08.576" v="1280" actId="255"/>
          <ac:spMkLst>
            <pc:docMk/>
            <pc:sldMk cId="3940779800" sldId="3666"/>
            <ac:spMk id="5" creationId="{0CA4A5AB-5264-4867-9EE1-F3495B2E7D86}"/>
          </ac:spMkLst>
        </pc:spChg>
        <pc:picChg chg="add mod">
          <ac:chgData name="Schroeder, Bailey R SSG USARMY NG IAARNG (USA)" userId="b773c948-4b38-4431-8062-94720ae6c0c7" providerId="ADAL" clId="{90BC0E11-AE91-4FF0-B04D-7E34D5F02014}" dt="2025-10-17T14:26:59.301" v="1279"/>
          <ac:picMkLst>
            <pc:docMk/>
            <pc:sldMk cId="3940779800" sldId="3666"/>
            <ac:picMk id="3" creationId="{C46F7001-6AF1-3333-202F-EB813EF3914F}"/>
          </ac:picMkLst>
        </pc:picChg>
      </pc:sldChg>
      <pc:sldChg chg="modSp add">
        <pc:chgData name="Schroeder, Bailey R SSG USARMY NG IAARNG (USA)" userId="b773c948-4b38-4431-8062-94720ae6c0c7" providerId="ADAL" clId="{90BC0E11-AE91-4FF0-B04D-7E34D5F02014}" dt="2025-10-17T14:34:32.383" v="1351"/>
        <pc:sldMkLst>
          <pc:docMk/>
          <pc:sldMk cId="0" sldId="3667"/>
        </pc:sldMkLst>
        <pc:spChg chg="mod">
          <ac:chgData name="Schroeder, Bailey R SSG USARMY NG IAARNG (USA)" userId="b773c948-4b38-4431-8062-94720ae6c0c7" providerId="ADAL" clId="{90BC0E11-AE91-4FF0-B04D-7E34D5F02014}" dt="2025-10-17T14:34:32.383" v="1351"/>
          <ac:spMkLst>
            <pc:docMk/>
            <pc:sldMk cId="0" sldId="3667"/>
            <ac:spMk id="18" creationId="{A7874457-0BFE-FDC0-31E2-28FE196058E9}"/>
          </ac:spMkLst>
        </pc:spChg>
      </pc:sldChg>
      <pc:sldChg chg="modSp add">
        <pc:chgData name="Schroeder, Bailey R SSG USARMY NG IAARNG (USA)" userId="b773c948-4b38-4431-8062-94720ae6c0c7" providerId="ADAL" clId="{90BC0E11-AE91-4FF0-B04D-7E34D5F02014}" dt="2025-10-17T14:35:15.515" v="1356"/>
        <pc:sldMkLst>
          <pc:docMk/>
          <pc:sldMk cId="0" sldId="3668"/>
        </pc:sldMkLst>
        <pc:spChg chg="mod">
          <ac:chgData name="Schroeder, Bailey R SSG USARMY NG IAARNG (USA)" userId="b773c948-4b38-4431-8062-94720ae6c0c7" providerId="ADAL" clId="{90BC0E11-AE91-4FF0-B04D-7E34D5F02014}" dt="2025-10-17T14:35:15.515" v="1356"/>
          <ac:spMkLst>
            <pc:docMk/>
            <pc:sldMk cId="0" sldId="3668"/>
            <ac:spMk id="16" creationId="{00000000-0000-0000-0000-000000000000}"/>
          </ac:spMkLst>
        </pc:spChg>
      </pc:sldChg>
      <pc:sldChg chg="modSp add">
        <pc:chgData name="Schroeder, Bailey R SSG USARMY NG IAARNG (USA)" userId="b773c948-4b38-4431-8062-94720ae6c0c7" providerId="ADAL" clId="{90BC0E11-AE91-4FF0-B04D-7E34D5F02014}" dt="2025-10-17T14:35:54.331" v="1361"/>
        <pc:sldMkLst>
          <pc:docMk/>
          <pc:sldMk cId="0" sldId="3669"/>
        </pc:sldMkLst>
        <pc:spChg chg="mod">
          <ac:chgData name="Schroeder, Bailey R SSG USARMY NG IAARNG (USA)" userId="b773c948-4b38-4431-8062-94720ae6c0c7" providerId="ADAL" clId="{90BC0E11-AE91-4FF0-B04D-7E34D5F02014}" dt="2025-10-17T14:35:54.331" v="1361"/>
          <ac:spMkLst>
            <pc:docMk/>
            <pc:sldMk cId="0" sldId="3669"/>
            <ac:spMk id="15" creationId="{00000000-0000-0000-0000-000000000000}"/>
          </ac:spMkLst>
        </pc:spChg>
      </pc:sldChg>
      <pc:sldChg chg="modSp add">
        <pc:chgData name="Schroeder, Bailey R SSG USARMY NG IAARNG (USA)" userId="b773c948-4b38-4431-8062-94720ae6c0c7" providerId="ADAL" clId="{90BC0E11-AE91-4FF0-B04D-7E34D5F02014}" dt="2025-10-17T14:36:10.137" v="1364"/>
        <pc:sldMkLst>
          <pc:docMk/>
          <pc:sldMk cId="0" sldId="3670"/>
        </pc:sldMkLst>
        <pc:spChg chg="mod">
          <ac:chgData name="Schroeder, Bailey R SSG USARMY NG IAARNG (USA)" userId="b773c948-4b38-4431-8062-94720ae6c0c7" providerId="ADAL" clId="{90BC0E11-AE91-4FF0-B04D-7E34D5F02014}" dt="2025-10-17T14:36:10.137" v="1364"/>
          <ac:spMkLst>
            <pc:docMk/>
            <pc:sldMk cId="0" sldId="3670"/>
            <ac:spMk id="15" creationId="{00000000-0000-0000-0000-000000000000}"/>
          </ac:spMkLst>
        </pc:spChg>
      </pc:sldChg>
      <pc:sldChg chg="modSp add">
        <pc:chgData name="Schroeder, Bailey R SSG USARMY NG IAARNG (USA)" userId="b773c948-4b38-4431-8062-94720ae6c0c7" providerId="ADAL" clId="{90BC0E11-AE91-4FF0-B04D-7E34D5F02014}" dt="2025-10-17T14:36:59.183" v="1370"/>
        <pc:sldMkLst>
          <pc:docMk/>
          <pc:sldMk cId="0" sldId="3671"/>
        </pc:sldMkLst>
        <pc:spChg chg="mod">
          <ac:chgData name="Schroeder, Bailey R SSG USARMY NG IAARNG (USA)" userId="b773c948-4b38-4431-8062-94720ae6c0c7" providerId="ADAL" clId="{90BC0E11-AE91-4FF0-B04D-7E34D5F02014}" dt="2025-10-17T14:36:59.183" v="1370"/>
          <ac:spMkLst>
            <pc:docMk/>
            <pc:sldMk cId="0" sldId="3671"/>
            <ac:spMk id="15" creationId="{00000000-0000-0000-0000-000000000000}"/>
          </ac:spMkLst>
        </pc:spChg>
      </pc:sldChg>
      <pc:sldChg chg="modSp add">
        <pc:chgData name="Schroeder, Bailey R SSG USARMY NG IAARNG (USA)" userId="b773c948-4b38-4431-8062-94720ae6c0c7" providerId="ADAL" clId="{90BC0E11-AE91-4FF0-B04D-7E34D5F02014}" dt="2025-10-17T14:37:58.272" v="1379"/>
        <pc:sldMkLst>
          <pc:docMk/>
          <pc:sldMk cId="0" sldId="3672"/>
        </pc:sldMkLst>
        <pc:spChg chg="mod">
          <ac:chgData name="Schroeder, Bailey R SSG USARMY NG IAARNG (USA)" userId="b773c948-4b38-4431-8062-94720ae6c0c7" providerId="ADAL" clId="{90BC0E11-AE91-4FF0-B04D-7E34D5F02014}" dt="2025-10-17T14:37:58.272" v="1379"/>
          <ac:spMkLst>
            <pc:docMk/>
            <pc:sldMk cId="0" sldId="3672"/>
            <ac:spMk id="15" creationId="{00000000-0000-0000-0000-000000000000}"/>
          </ac:spMkLst>
        </pc:spChg>
      </pc:sldChg>
      <pc:sldChg chg="modSp add">
        <pc:chgData name="Schroeder, Bailey R SSG USARMY NG IAARNG (USA)" userId="b773c948-4b38-4431-8062-94720ae6c0c7" providerId="ADAL" clId="{90BC0E11-AE91-4FF0-B04D-7E34D5F02014}" dt="2025-10-17T14:38:32.996" v="1385"/>
        <pc:sldMkLst>
          <pc:docMk/>
          <pc:sldMk cId="0" sldId="3673"/>
        </pc:sldMkLst>
        <pc:spChg chg="mod">
          <ac:chgData name="Schroeder, Bailey R SSG USARMY NG IAARNG (USA)" userId="b773c948-4b38-4431-8062-94720ae6c0c7" providerId="ADAL" clId="{90BC0E11-AE91-4FF0-B04D-7E34D5F02014}" dt="2025-10-17T14:38:32.996" v="1385"/>
          <ac:spMkLst>
            <pc:docMk/>
            <pc:sldMk cId="0" sldId="3673"/>
            <ac:spMk id="15" creationId="{00000000-0000-0000-0000-000000000000}"/>
          </ac:spMkLst>
        </pc:spChg>
      </pc:sldChg>
      <pc:sldChg chg="modSp add">
        <pc:chgData name="Schroeder, Bailey R SSG USARMY NG IAARNG (USA)" userId="b773c948-4b38-4431-8062-94720ae6c0c7" providerId="ADAL" clId="{90BC0E11-AE91-4FF0-B04D-7E34D5F02014}" dt="2025-10-17T14:39:01.640" v="1388"/>
        <pc:sldMkLst>
          <pc:docMk/>
          <pc:sldMk cId="1829912047" sldId="3674"/>
        </pc:sldMkLst>
        <pc:spChg chg="mod">
          <ac:chgData name="Schroeder, Bailey R SSG USARMY NG IAARNG (USA)" userId="b773c948-4b38-4431-8062-94720ae6c0c7" providerId="ADAL" clId="{90BC0E11-AE91-4FF0-B04D-7E34D5F02014}" dt="2025-10-17T14:39:01.640" v="1388"/>
          <ac:spMkLst>
            <pc:docMk/>
            <pc:sldMk cId="1829912047" sldId="3674"/>
            <ac:spMk id="15" creationId="{00000000-0000-0000-0000-000000000000}"/>
          </ac:spMkLst>
        </pc:spChg>
      </pc:sldChg>
      <pc:sldChg chg="modSp add">
        <pc:chgData name="Schroeder, Bailey R SSG USARMY NG IAARNG (USA)" userId="b773c948-4b38-4431-8062-94720ae6c0c7" providerId="ADAL" clId="{90BC0E11-AE91-4FF0-B04D-7E34D5F02014}" dt="2025-10-17T14:39:15.119" v="1391"/>
        <pc:sldMkLst>
          <pc:docMk/>
          <pc:sldMk cId="0" sldId="3675"/>
        </pc:sldMkLst>
        <pc:spChg chg="mod">
          <ac:chgData name="Schroeder, Bailey R SSG USARMY NG IAARNG (USA)" userId="b773c948-4b38-4431-8062-94720ae6c0c7" providerId="ADAL" clId="{90BC0E11-AE91-4FF0-B04D-7E34D5F02014}" dt="2025-10-17T14:39:15.119" v="1391"/>
          <ac:spMkLst>
            <pc:docMk/>
            <pc:sldMk cId="0" sldId="3675"/>
            <ac:spMk id="15" creationId="{00000000-0000-0000-0000-000000000000}"/>
          </ac:spMkLst>
        </pc:spChg>
      </pc:sldChg>
      <pc:sldChg chg="modSp add">
        <pc:chgData name="Schroeder, Bailey R SSG USARMY NG IAARNG (USA)" userId="b773c948-4b38-4431-8062-94720ae6c0c7" providerId="ADAL" clId="{90BC0E11-AE91-4FF0-B04D-7E34D5F02014}" dt="2025-10-17T14:39:27.625" v="1394"/>
        <pc:sldMkLst>
          <pc:docMk/>
          <pc:sldMk cId="0" sldId="3676"/>
        </pc:sldMkLst>
        <pc:spChg chg="mod">
          <ac:chgData name="Schroeder, Bailey R SSG USARMY NG IAARNG (USA)" userId="b773c948-4b38-4431-8062-94720ae6c0c7" providerId="ADAL" clId="{90BC0E11-AE91-4FF0-B04D-7E34D5F02014}" dt="2025-10-17T14:39:27.625" v="1394"/>
          <ac:spMkLst>
            <pc:docMk/>
            <pc:sldMk cId="0" sldId="3676"/>
            <ac:spMk id="16" creationId="{00000000-0000-0000-0000-000000000000}"/>
          </ac:spMkLst>
        </pc:spChg>
      </pc:sldChg>
      <pc:sldChg chg="add">
        <pc:chgData name="Schroeder, Bailey R SSG USARMY NG IAARNG (USA)" userId="b773c948-4b38-4431-8062-94720ae6c0c7" providerId="ADAL" clId="{90BC0E11-AE91-4FF0-B04D-7E34D5F02014}" dt="2025-10-17T14:39:41.740" v="1397"/>
        <pc:sldMkLst>
          <pc:docMk/>
          <pc:sldMk cId="894294553" sldId="3677"/>
        </pc:sldMkLst>
      </pc:sldChg>
      <pc:sldChg chg="modSp mod">
        <pc:chgData name="Schroeder, Bailey R SSG USARMY NG IAARNG (USA)" userId="b773c948-4b38-4431-8062-94720ae6c0c7" providerId="ADAL" clId="{90BC0E11-AE91-4FF0-B04D-7E34D5F02014}" dt="2025-10-16T21:28:33.262" v="519" actId="122"/>
        <pc:sldMkLst>
          <pc:docMk/>
          <pc:sldMk cId="1813086623" sldId="3681"/>
        </pc:sldMkLst>
        <pc:spChg chg="mod">
          <ac:chgData name="Schroeder, Bailey R SSG USARMY NG IAARNG (USA)" userId="b773c948-4b38-4431-8062-94720ae6c0c7" providerId="ADAL" clId="{90BC0E11-AE91-4FF0-B04D-7E34D5F02014}" dt="2025-10-16T21:28:33.262" v="519" actId="122"/>
          <ac:spMkLst>
            <pc:docMk/>
            <pc:sldMk cId="1813086623" sldId="3681"/>
            <ac:spMk id="2" creationId="{00000000-0000-0000-0000-000000000000}"/>
          </ac:spMkLst>
        </pc:spChg>
        <pc:spChg chg="mod">
          <ac:chgData name="Schroeder, Bailey R SSG USARMY NG IAARNG (USA)" userId="b773c948-4b38-4431-8062-94720ae6c0c7" providerId="ADAL" clId="{90BC0E11-AE91-4FF0-B04D-7E34D5F02014}" dt="2025-10-16T21:28:13.209" v="518" actId="20577"/>
          <ac:spMkLst>
            <pc:docMk/>
            <pc:sldMk cId="1813086623" sldId="3681"/>
            <ac:spMk id="3" creationId="{00000000-0000-0000-0000-000000000000}"/>
          </ac:spMkLst>
        </pc:spChg>
      </pc:sldChg>
      <pc:sldChg chg="modSp mod">
        <pc:chgData name="Schroeder, Bailey R SSG USARMY NG IAARNG (USA)" userId="b773c948-4b38-4431-8062-94720ae6c0c7" providerId="ADAL" clId="{90BC0E11-AE91-4FF0-B04D-7E34D5F02014}" dt="2025-10-16T21:25:42.253" v="505" actId="1076"/>
        <pc:sldMkLst>
          <pc:docMk/>
          <pc:sldMk cId="3622533431" sldId="3682"/>
        </pc:sldMkLst>
        <pc:spChg chg="mod">
          <ac:chgData name="Schroeder, Bailey R SSG USARMY NG IAARNG (USA)" userId="b773c948-4b38-4431-8062-94720ae6c0c7" providerId="ADAL" clId="{90BC0E11-AE91-4FF0-B04D-7E34D5F02014}" dt="2025-10-16T21:25:42.253" v="505" actId="1076"/>
          <ac:spMkLst>
            <pc:docMk/>
            <pc:sldMk cId="3622533431" sldId="3682"/>
            <ac:spMk id="2" creationId="{00000000-0000-0000-0000-000000000000}"/>
          </ac:spMkLst>
        </pc:spChg>
        <pc:spChg chg="mod">
          <ac:chgData name="Schroeder, Bailey R SSG USARMY NG IAARNG (USA)" userId="b773c948-4b38-4431-8062-94720ae6c0c7" providerId="ADAL" clId="{90BC0E11-AE91-4FF0-B04D-7E34D5F02014}" dt="2025-10-16T21:25:34.479" v="503" actId="1076"/>
          <ac:spMkLst>
            <pc:docMk/>
            <pc:sldMk cId="3622533431" sldId="3682"/>
            <ac:spMk id="3" creationId="{00000000-0000-0000-0000-000000000000}"/>
          </ac:spMkLst>
        </pc:spChg>
      </pc:sldChg>
      <pc:sldChg chg="addSp delSp modSp mod chgLayout">
        <pc:chgData name="Schroeder, Bailey R SSG USARMY NG IAARNG (USA)" userId="b773c948-4b38-4431-8062-94720ae6c0c7" providerId="ADAL" clId="{90BC0E11-AE91-4FF0-B04D-7E34D5F02014}" dt="2025-10-16T21:34:31.619" v="814" actId="1076"/>
        <pc:sldMkLst>
          <pc:docMk/>
          <pc:sldMk cId="2224609064" sldId="3683"/>
        </pc:sldMkLst>
        <pc:spChg chg="mod ord">
          <ac:chgData name="Schroeder, Bailey R SSG USARMY NG IAARNG (USA)" userId="b773c948-4b38-4431-8062-94720ae6c0c7" providerId="ADAL" clId="{90BC0E11-AE91-4FF0-B04D-7E34D5F02014}" dt="2025-10-16T21:34:31.619" v="814" actId="1076"/>
          <ac:spMkLst>
            <pc:docMk/>
            <pc:sldMk cId="2224609064" sldId="3683"/>
            <ac:spMk id="2" creationId="{00000000-0000-0000-0000-000000000000}"/>
          </ac:spMkLst>
        </pc:spChg>
        <pc:spChg chg="add mod ord">
          <ac:chgData name="Schroeder, Bailey R SSG USARMY NG IAARNG (USA)" userId="b773c948-4b38-4431-8062-94720ae6c0c7" providerId="ADAL" clId="{90BC0E11-AE91-4FF0-B04D-7E34D5F02014}" dt="2025-10-16T21:34:08.404" v="812" actId="255"/>
          <ac:spMkLst>
            <pc:docMk/>
            <pc:sldMk cId="2224609064" sldId="3683"/>
            <ac:spMk id="6" creationId="{9B8E4DFD-15EC-47C0-774C-BED1BF7CCA70}"/>
          </ac:spMkLst>
        </pc:spChg>
        <pc:picChg chg="mod">
          <ac:chgData name="Schroeder, Bailey R SSG USARMY NG IAARNG (USA)" userId="b773c948-4b38-4431-8062-94720ae6c0c7" providerId="ADAL" clId="{90BC0E11-AE91-4FF0-B04D-7E34D5F02014}" dt="2025-10-16T21:31:43.671" v="786" actId="14100"/>
          <ac:picMkLst>
            <pc:docMk/>
            <pc:sldMk cId="2224609064" sldId="3683"/>
            <ac:picMk id="4" creationId="{00000000-0000-0000-0000-000000000000}"/>
          </ac:picMkLst>
        </pc:picChg>
      </pc:sldChg>
      <pc:sldChg chg="delSp modSp mod">
        <pc:chgData name="Schroeder, Bailey R SSG USARMY NG IAARNG (USA)" userId="b773c948-4b38-4431-8062-94720ae6c0c7" providerId="ADAL" clId="{90BC0E11-AE91-4FF0-B04D-7E34D5F02014}" dt="2025-10-16T21:38:32.561" v="897" actId="20577"/>
        <pc:sldMkLst>
          <pc:docMk/>
          <pc:sldMk cId="1961193145" sldId="3684"/>
        </pc:sldMkLst>
        <pc:spChg chg="mod">
          <ac:chgData name="Schroeder, Bailey R SSG USARMY NG IAARNG (USA)" userId="b773c948-4b38-4431-8062-94720ae6c0c7" providerId="ADAL" clId="{90BC0E11-AE91-4FF0-B04D-7E34D5F02014}" dt="2025-10-16T21:36:13.504" v="832" actId="20577"/>
          <ac:spMkLst>
            <pc:docMk/>
            <pc:sldMk cId="1961193145" sldId="3684"/>
            <ac:spMk id="3" creationId="{00000000-0000-0000-0000-000000000000}"/>
          </ac:spMkLst>
        </pc:spChg>
        <pc:spChg chg="mod">
          <ac:chgData name="Schroeder, Bailey R SSG USARMY NG IAARNG (USA)" userId="b773c948-4b38-4431-8062-94720ae6c0c7" providerId="ADAL" clId="{90BC0E11-AE91-4FF0-B04D-7E34D5F02014}" dt="2025-10-16T21:38:32.561" v="897" actId="20577"/>
          <ac:spMkLst>
            <pc:docMk/>
            <pc:sldMk cId="1961193145" sldId="3684"/>
            <ac:spMk id="5" creationId="{00000000-0000-0000-0000-000000000000}"/>
          </ac:spMkLst>
        </pc:spChg>
      </pc:sldChg>
      <pc:sldChg chg="modSp mod">
        <pc:chgData name="Schroeder, Bailey R SSG USARMY NG IAARNG (USA)" userId="b773c948-4b38-4431-8062-94720ae6c0c7" providerId="ADAL" clId="{90BC0E11-AE91-4FF0-B04D-7E34D5F02014}" dt="2025-10-17T14:41:19.279" v="1415" actId="1076"/>
        <pc:sldMkLst>
          <pc:docMk/>
          <pc:sldMk cId="1294848606" sldId="3685"/>
        </pc:sldMkLst>
        <pc:spChg chg="mod">
          <ac:chgData name="Schroeder, Bailey R SSG USARMY NG IAARNG (USA)" userId="b773c948-4b38-4431-8062-94720ae6c0c7" providerId="ADAL" clId="{90BC0E11-AE91-4FF0-B04D-7E34D5F02014}" dt="2025-10-16T21:39:06.283" v="898" actId="255"/>
          <ac:spMkLst>
            <pc:docMk/>
            <pc:sldMk cId="1294848606" sldId="3685"/>
            <ac:spMk id="2" creationId="{00000000-0000-0000-0000-000000000000}"/>
          </ac:spMkLst>
        </pc:spChg>
        <pc:spChg chg="mod">
          <ac:chgData name="Schroeder, Bailey R SSG USARMY NG IAARNG (USA)" userId="b773c948-4b38-4431-8062-94720ae6c0c7" providerId="ADAL" clId="{90BC0E11-AE91-4FF0-B04D-7E34D5F02014}" dt="2025-10-17T14:41:19.279" v="1415" actId="1076"/>
          <ac:spMkLst>
            <pc:docMk/>
            <pc:sldMk cId="1294848606" sldId="3685"/>
            <ac:spMk id="3" creationId="{00000000-0000-0000-0000-000000000000}"/>
          </ac:spMkLst>
        </pc:spChg>
      </pc:sldChg>
      <pc:sldChg chg="addSp delSp modSp mod">
        <pc:chgData name="Schroeder, Bailey R SSG USARMY NG IAARNG (USA)" userId="b773c948-4b38-4431-8062-94720ae6c0c7" providerId="ADAL" clId="{90BC0E11-AE91-4FF0-B04D-7E34D5F02014}" dt="2025-10-16T21:41:27.745" v="992" actId="14100"/>
        <pc:sldMkLst>
          <pc:docMk/>
          <pc:sldMk cId="307069973" sldId="3686"/>
        </pc:sldMkLst>
        <pc:spChg chg="mod">
          <ac:chgData name="Schroeder, Bailey R SSG USARMY NG IAARNG (USA)" userId="b773c948-4b38-4431-8062-94720ae6c0c7" providerId="ADAL" clId="{90BC0E11-AE91-4FF0-B04D-7E34D5F02014}" dt="2025-10-16T21:41:27.745" v="992" actId="14100"/>
          <ac:spMkLst>
            <pc:docMk/>
            <pc:sldMk cId="307069973" sldId="3686"/>
            <ac:spMk id="4" creationId="{00000000-0000-0000-0000-000000000000}"/>
          </ac:spMkLst>
        </pc:spChg>
        <pc:spChg chg="add mod">
          <ac:chgData name="Schroeder, Bailey R SSG USARMY NG IAARNG (USA)" userId="b773c948-4b38-4431-8062-94720ae6c0c7" providerId="ADAL" clId="{90BC0E11-AE91-4FF0-B04D-7E34D5F02014}" dt="2025-10-16T21:41:08.744" v="988" actId="27636"/>
          <ac:spMkLst>
            <pc:docMk/>
            <pc:sldMk cId="307069973" sldId="3686"/>
            <ac:spMk id="10" creationId="{F769FB17-16F3-924C-89CD-448ED7189CBD}"/>
          </ac:spMkLst>
        </pc:spChg>
      </pc:sldChg>
      <pc:sldChg chg="delSp modSp mod">
        <pc:chgData name="Schroeder, Bailey R SSG USARMY NG IAARNG (USA)" userId="b773c948-4b38-4431-8062-94720ae6c0c7" providerId="ADAL" clId="{90BC0E11-AE91-4FF0-B04D-7E34D5F02014}" dt="2025-10-17T14:41:37.812" v="1417" actId="1076"/>
        <pc:sldMkLst>
          <pc:docMk/>
          <pc:sldMk cId="1802351999" sldId="3687"/>
        </pc:sldMkLst>
        <pc:spChg chg="mod">
          <ac:chgData name="Schroeder, Bailey R SSG USARMY NG IAARNG (USA)" userId="b773c948-4b38-4431-8062-94720ae6c0c7" providerId="ADAL" clId="{90BC0E11-AE91-4FF0-B04D-7E34D5F02014}" dt="2025-10-16T21:42:05.372" v="996" actId="1076"/>
          <ac:spMkLst>
            <pc:docMk/>
            <pc:sldMk cId="1802351999" sldId="3687"/>
            <ac:spMk id="2" creationId="{00000000-0000-0000-0000-000000000000}"/>
          </ac:spMkLst>
        </pc:spChg>
        <pc:spChg chg="mod">
          <ac:chgData name="Schroeder, Bailey R SSG USARMY NG IAARNG (USA)" userId="b773c948-4b38-4431-8062-94720ae6c0c7" providerId="ADAL" clId="{90BC0E11-AE91-4FF0-B04D-7E34D5F02014}" dt="2025-10-17T14:41:37.812" v="1417" actId="1076"/>
          <ac:spMkLst>
            <pc:docMk/>
            <pc:sldMk cId="1802351999" sldId="3687"/>
            <ac:spMk id="3" creationId="{00000000-0000-0000-0000-000000000000}"/>
          </ac:spMkLst>
        </pc:spChg>
      </pc:sldChg>
      <pc:sldChg chg="delSp del mod">
        <pc:chgData name="Schroeder, Bailey R SSG USARMY NG IAARNG (USA)" userId="b773c948-4b38-4431-8062-94720ae6c0c7" providerId="ADAL" clId="{90BC0E11-AE91-4FF0-B04D-7E34D5F02014}" dt="2025-10-17T14:41:57.429" v="1419" actId="2696"/>
        <pc:sldMkLst>
          <pc:docMk/>
          <pc:sldMk cId="2572349588" sldId="3688"/>
        </pc:sldMkLst>
      </pc:sldChg>
      <pc:sldChg chg="delSp add mod">
        <pc:chgData name="Schroeder, Bailey R SSG USARMY NG IAARNG (USA)" userId="b773c948-4b38-4431-8062-94720ae6c0c7" providerId="ADAL" clId="{90BC0E11-AE91-4FF0-B04D-7E34D5F02014}" dt="2025-10-17T14:33:23.532" v="1341" actId="478"/>
        <pc:sldMkLst>
          <pc:docMk/>
          <pc:sldMk cId="2169212585" sldId="3732"/>
        </pc:sldMkLst>
      </pc:sldChg>
      <pc:sldChg chg="modSp add">
        <pc:chgData name="Schroeder, Bailey R SSG USARMY NG IAARNG (USA)" userId="b773c948-4b38-4431-8062-94720ae6c0c7" providerId="ADAL" clId="{90BC0E11-AE91-4FF0-B04D-7E34D5F02014}" dt="2025-10-17T14:33:40.265" v="1343"/>
        <pc:sldMkLst>
          <pc:docMk/>
          <pc:sldMk cId="149141231" sldId="3733"/>
        </pc:sldMkLst>
        <pc:spChg chg="mod">
          <ac:chgData name="Schroeder, Bailey R SSG USARMY NG IAARNG (USA)" userId="b773c948-4b38-4431-8062-94720ae6c0c7" providerId="ADAL" clId="{90BC0E11-AE91-4FF0-B04D-7E34D5F02014}" dt="2025-10-17T14:33:40.265" v="1343"/>
          <ac:spMkLst>
            <pc:docMk/>
            <pc:sldMk cId="149141231" sldId="3733"/>
            <ac:spMk id="33" creationId="{AB7885E9-2889-4277-D772-7F8294568B84}"/>
          </ac:spMkLst>
        </pc:spChg>
      </pc:sldChg>
      <pc:sldChg chg="modSp add">
        <pc:chgData name="Schroeder, Bailey R SSG USARMY NG IAARNG (USA)" userId="b773c948-4b38-4431-8062-94720ae6c0c7" providerId="ADAL" clId="{90BC0E11-AE91-4FF0-B04D-7E34D5F02014}" dt="2025-10-17T14:36:42.075" v="1367"/>
        <pc:sldMkLst>
          <pc:docMk/>
          <pc:sldMk cId="3513457561" sldId="3734"/>
        </pc:sldMkLst>
        <pc:spChg chg="mod">
          <ac:chgData name="Schroeder, Bailey R SSG USARMY NG IAARNG (USA)" userId="b773c948-4b38-4431-8062-94720ae6c0c7" providerId="ADAL" clId="{90BC0E11-AE91-4FF0-B04D-7E34D5F02014}" dt="2025-10-17T14:36:42.075" v="1367"/>
          <ac:spMkLst>
            <pc:docMk/>
            <pc:sldMk cId="3513457561" sldId="3734"/>
            <ac:spMk id="17" creationId="{00000000-0000-0000-0000-000000000000}"/>
          </ac:spMkLst>
        </pc:spChg>
      </pc:sldChg>
      <pc:sldChg chg="modSp add">
        <pc:chgData name="Schroeder, Bailey R SSG USARMY NG IAARNG (USA)" userId="b773c948-4b38-4431-8062-94720ae6c0c7" providerId="ADAL" clId="{90BC0E11-AE91-4FF0-B04D-7E34D5F02014}" dt="2025-10-17T14:37:44.508" v="1376"/>
        <pc:sldMkLst>
          <pc:docMk/>
          <pc:sldMk cId="371480369" sldId="3735"/>
        </pc:sldMkLst>
        <pc:spChg chg="mod">
          <ac:chgData name="Schroeder, Bailey R SSG USARMY NG IAARNG (USA)" userId="b773c948-4b38-4431-8062-94720ae6c0c7" providerId="ADAL" clId="{90BC0E11-AE91-4FF0-B04D-7E34D5F02014}" dt="2025-10-17T14:37:44.508" v="1376"/>
          <ac:spMkLst>
            <pc:docMk/>
            <pc:sldMk cId="371480369" sldId="3735"/>
            <ac:spMk id="15" creationId="{00000000-0000-0000-0000-000000000000}"/>
          </ac:spMkLst>
        </pc:spChg>
      </pc:sldChg>
      <pc:sldChg chg="modSp add">
        <pc:chgData name="Schroeder, Bailey R SSG USARMY NG IAARNG (USA)" userId="b773c948-4b38-4431-8062-94720ae6c0c7" providerId="ADAL" clId="{90BC0E11-AE91-4FF0-B04D-7E34D5F02014}" dt="2025-10-17T14:40:39.260" v="1409"/>
        <pc:sldMkLst>
          <pc:docMk/>
          <pc:sldMk cId="2425131359" sldId="3737"/>
        </pc:sldMkLst>
        <pc:spChg chg="mod">
          <ac:chgData name="Schroeder, Bailey R SSG USARMY NG IAARNG (USA)" userId="b773c948-4b38-4431-8062-94720ae6c0c7" providerId="ADAL" clId="{90BC0E11-AE91-4FF0-B04D-7E34D5F02014}" dt="2025-10-17T14:40:39.260" v="1409"/>
          <ac:spMkLst>
            <pc:docMk/>
            <pc:sldMk cId="2425131359" sldId="3737"/>
            <ac:spMk id="15" creationId="{00000000-0000-0000-0000-000000000000}"/>
          </ac:spMkLst>
        </pc:spChg>
      </pc:sldChg>
      <pc:sldChg chg="addSp modSp mod setBg">
        <pc:chgData name="Schroeder, Bailey R SSG USARMY NG IAARNG (USA)" userId="b773c948-4b38-4431-8062-94720ae6c0c7" providerId="ADAL" clId="{90BC0E11-AE91-4FF0-B04D-7E34D5F02014}" dt="2025-10-17T14:43:33.659" v="1426" actId="26606"/>
        <pc:sldMkLst>
          <pc:docMk/>
          <pc:sldMk cId="4137045361" sldId="3742"/>
        </pc:sldMkLst>
        <pc:spChg chg="mod">
          <ac:chgData name="Schroeder, Bailey R SSG USARMY NG IAARNG (USA)" userId="b773c948-4b38-4431-8062-94720ae6c0c7" providerId="ADAL" clId="{90BC0E11-AE91-4FF0-B04D-7E34D5F02014}" dt="2025-10-17T14:43:33.659" v="1426" actId="26606"/>
          <ac:spMkLst>
            <pc:docMk/>
            <pc:sldMk cId="4137045361" sldId="3742"/>
            <ac:spMk id="2" creationId="{DBD0C3AF-73DF-2B76-8C22-F65A3EAEC77D}"/>
          </ac:spMkLst>
        </pc:spChg>
        <pc:spChg chg="mod">
          <ac:chgData name="Schroeder, Bailey R SSG USARMY NG IAARNG (USA)" userId="b773c948-4b38-4431-8062-94720ae6c0c7" providerId="ADAL" clId="{90BC0E11-AE91-4FF0-B04D-7E34D5F02014}" dt="2025-10-17T14:43:33.659" v="1426" actId="26606"/>
          <ac:spMkLst>
            <pc:docMk/>
            <pc:sldMk cId="4137045361" sldId="3742"/>
            <ac:spMk id="3" creationId="{BFB65B1A-C75B-6BBB-3EF3-8CF6FD54E432}"/>
          </ac:spMkLst>
        </pc:spChg>
        <pc:spChg chg="add">
          <ac:chgData name="Schroeder, Bailey R SSG USARMY NG IAARNG (USA)" userId="b773c948-4b38-4431-8062-94720ae6c0c7" providerId="ADAL" clId="{90BC0E11-AE91-4FF0-B04D-7E34D5F02014}" dt="2025-10-17T14:43:33.659" v="1426" actId="26606"/>
          <ac:spMkLst>
            <pc:docMk/>
            <pc:sldMk cId="4137045361" sldId="3742"/>
            <ac:spMk id="8" creationId="{BAD76F3E-3A97-486B-B402-44400A8B9173}"/>
          </ac:spMkLst>
        </pc:spChg>
        <pc:spChg chg="add">
          <ac:chgData name="Schroeder, Bailey R SSG USARMY NG IAARNG (USA)" userId="b773c948-4b38-4431-8062-94720ae6c0c7" providerId="ADAL" clId="{90BC0E11-AE91-4FF0-B04D-7E34D5F02014}" dt="2025-10-17T14:43:33.659" v="1426" actId="26606"/>
          <ac:spMkLst>
            <pc:docMk/>
            <pc:sldMk cId="4137045361" sldId="3742"/>
            <ac:spMk id="10" creationId="{391F6B52-91F4-4AEB-B6DB-29FEBCF28C8B}"/>
          </ac:spMkLst>
        </pc:spChg>
        <pc:spChg chg="add">
          <ac:chgData name="Schroeder, Bailey R SSG USARMY NG IAARNG (USA)" userId="b773c948-4b38-4431-8062-94720ae6c0c7" providerId="ADAL" clId="{90BC0E11-AE91-4FF0-B04D-7E34D5F02014}" dt="2025-10-17T14:43:33.659" v="1426" actId="26606"/>
          <ac:spMkLst>
            <pc:docMk/>
            <pc:sldMk cId="4137045361" sldId="3742"/>
            <ac:spMk id="12" creationId="{2CD6F061-7C53-44F4-9794-953DB70A451B}"/>
          </ac:spMkLst>
        </pc:spChg>
      </pc:sldChg>
      <pc:sldChg chg="addSp delSp modSp mod">
        <pc:chgData name="Schroeder, Bailey R SSG USARMY NG IAARNG (USA)" userId="b773c948-4b38-4431-8062-94720ae6c0c7" providerId="ADAL" clId="{90BC0E11-AE91-4FF0-B04D-7E34D5F02014}" dt="2025-10-17T14:26:22.066" v="1265"/>
        <pc:sldMkLst>
          <pc:docMk/>
          <pc:sldMk cId="1474680905" sldId="3788"/>
        </pc:sldMkLst>
        <pc:spChg chg="mod">
          <ac:chgData name="Schroeder, Bailey R SSG USARMY NG IAARNG (USA)" userId="b773c948-4b38-4431-8062-94720ae6c0c7" providerId="ADAL" clId="{90BC0E11-AE91-4FF0-B04D-7E34D5F02014}" dt="2025-10-17T14:24:28.733" v="1243" actId="1076"/>
          <ac:spMkLst>
            <pc:docMk/>
            <pc:sldMk cId="1474680905" sldId="3788"/>
            <ac:spMk id="7" creationId="{D7EBAC57-1A29-4DDF-B8D8-482136449D2E}"/>
          </ac:spMkLst>
        </pc:spChg>
        <pc:spChg chg="mod">
          <ac:chgData name="Schroeder, Bailey R SSG USARMY NG IAARNG (USA)" userId="b773c948-4b38-4431-8062-94720ae6c0c7" providerId="ADAL" clId="{90BC0E11-AE91-4FF0-B04D-7E34D5F02014}" dt="2025-10-17T14:25:01.592" v="1248" actId="255"/>
          <ac:spMkLst>
            <pc:docMk/>
            <pc:sldMk cId="1474680905" sldId="3788"/>
            <ac:spMk id="16" creationId="{4FD6983C-0836-4F0F-A54A-459C1003D3B0}"/>
          </ac:spMkLst>
        </pc:spChg>
        <pc:spChg chg="add mod">
          <ac:chgData name="Schroeder, Bailey R SSG USARMY NG IAARNG (USA)" userId="b773c948-4b38-4431-8062-94720ae6c0c7" providerId="ADAL" clId="{90BC0E11-AE91-4FF0-B04D-7E34D5F02014}" dt="2025-10-16T21:03:40.052" v="72"/>
          <ac:spMkLst>
            <pc:docMk/>
            <pc:sldMk cId="1474680905" sldId="3788"/>
            <ac:spMk id="17" creationId="{7AFC2183-9DF0-4370-A469-D80458E4D4F7}"/>
          </ac:spMkLst>
        </pc:spChg>
        <pc:grpChg chg="mod">
          <ac:chgData name="Schroeder, Bailey R SSG USARMY NG IAARNG (USA)" userId="b773c948-4b38-4431-8062-94720ae6c0c7" providerId="ADAL" clId="{90BC0E11-AE91-4FF0-B04D-7E34D5F02014}" dt="2025-10-17T14:24:28.317" v="1242" actId="1076"/>
          <ac:grpSpMkLst>
            <pc:docMk/>
            <pc:sldMk cId="1474680905" sldId="3788"/>
            <ac:grpSpMk id="11" creationId="{0D849BC2-410A-465F-984C-3BD024059396}"/>
          </ac:grpSpMkLst>
        </pc:grpChg>
        <pc:picChg chg="add mod">
          <ac:chgData name="Schroeder, Bailey R SSG USARMY NG IAARNG (USA)" userId="b773c948-4b38-4431-8062-94720ae6c0c7" providerId="ADAL" clId="{90BC0E11-AE91-4FF0-B04D-7E34D5F02014}" dt="2025-10-17T14:26:22.066" v="1265"/>
          <ac:picMkLst>
            <pc:docMk/>
            <pc:sldMk cId="1474680905" sldId="3788"/>
            <ac:picMk id="2" creationId="{9EFDDBCB-8286-3284-971A-B15C63498BCE}"/>
          </ac:picMkLst>
        </pc:picChg>
      </pc:sldChg>
      <pc:sldChg chg="addSp delSp modSp mod">
        <pc:chgData name="Schroeder, Bailey R SSG USARMY NG IAARNG (USA)" userId="b773c948-4b38-4431-8062-94720ae6c0c7" providerId="ADAL" clId="{90BC0E11-AE91-4FF0-B04D-7E34D5F02014}" dt="2025-10-17T14:26:15.655" v="1263"/>
        <pc:sldMkLst>
          <pc:docMk/>
          <pc:sldMk cId="761229736" sldId="3789"/>
        </pc:sldMkLst>
        <pc:spChg chg="add mod">
          <ac:chgData name="Schroeder, Bailey R SSG USARMY NG IAARNG (USA)" userId="b773c948-4b38-4431-8062-94720ae6c0c7" providerId="ADAL" clId="{90BC0E11-AE91-4FF0-B04D-7E34D5F02014}" dt="2025-10-16T21:03:40.052" v="72"/>
          <ac:spMkLst>
            <pc:docMk/>
            <pc:sldMk cId="761229736" sldId="3789"/>
            <ac:spMk id="2" creationId="{84174537-B117-4B26-A42E-3D269EE3BE6F}"/>
          </ac:spMkLst>
        </pc:spChg>
        <pc:spChg chg="mod">
          <ac:chgData name="Schroeder, Bailey R SSG USARMY NG IAARNG (USA)" userId="b773c948-4b38-4431-8062-94720ae6c0c7" providerId="ADAL" clId="{90BC0E11-AE91-4FF0-B04D-7E34D5F02014}" dt="2025-10-17T14:25:47.847" v="1256" actId="1076"/>
          <ac:spMkLst>
            <pc:docMk/>
            <pc:sldMk cId="761229736" sldId="3789"/>
            <ac:spMk id="5" creationId="{5B3941B7-5074-460A-98CD-97DF329778A7}"/>
          </ac:spMkLst>
        </pc:spChg>
        <pc:picChg chg="add mod">
          <ac:chgData name="Schroeder, Bailey R SSG USARMY NG IAARNG (USA)" userId="b773c948-4b38-4431-8062-94720ae6c0c7" providerId="ADAL" clId="{90BC0E11-AE91-4FF0-B04D-7E34D5F02014}" dt="2025-10-17T14:26:15.655" v="1263"/>
          <ac:picMkLst>
            <pc:docMk/>
            <pc:sldMk cId="761229736" sldId="3789"/>
            <ac:picMk id="3" creationId="{5760A16D-9842-FD46-42E1-7EB155053C13}"/>
          </ac:picMkLst>
        </pc:picChg>
      </pc:sldChg>
      <pc:sldChg chg="addSp modSp">
        <pc:chgData name="Schroeder, Bailey R SSG USARMY NG IAARNG (USA)" userId="b773c948-4b38-4431-8062-94720ae6c0c7" providerId="ADAL" clId="{90BC0E11-AE91-4FF0-B04D-7E34D5F02014}" dt="2025-10-17T14:26:10.421" v="1261" actId="1076"/>
        <pc:sldMkLst>
          <pc:docMk/>
          <pc:sldMk cId="2394673880" sldId="3790"/>
        </pc:sldMkLst>
        <pc:spChg chg="add mod">
          <ac:chgData name="Schroeder, Bailey R SSG USARMY NG IAARNG (USA)" userId="b773c948-4b38-4431-8062-94720ae6c0c7" providerId="ADAL" clId="{90BC0E11-AE91-4FF0-B04D-7E34D5F02014}" dt="2025-10-16T21:03:40.052" v="72"/>
          <ac:spMkLst>
            <pc:docMk/>
            <pc:sldMk cId="2394673880" sldId="3790"/>
            <ac:spMk id="2" creationId="{E01A1001-4F29-4546-A23E-653F492AB257}"/>
          </ac:spMkLst>
        </pc:spChg>
        <pc:picChg chg="mod">
          <ac:chgData name="Schroeder, Bailey R SSG USARMY NG IAARNG (USA)" userId="b773c948-4b38-4431-8062-94720ae6c0c7" providerId="ADAL" clId="{90BC0E11-AE91-4FF0-B04D-7E34D5F02014}" dt="2025-10-17T14:26:10.421" v="1261" actId="1076"/>
          <ac:picMkLst>
            <pc:docMk/>
            <pc:sldMk cId="2394673880" sldId="3790"/>
            <ac:picMk id="4" creationId="{FBEFF069-329F-4EE1-B0C2-5360B5DE9CD5}"/>
          </ac:picMkLst>
        </pc:picChg>
      </pc:sldChg>
      <pc:sldChg chg="addSp delSp modSp">
        <pc:chgData name="Schroeder, Bailey R SSG USARMY NG IAARNG (USA)" userId="b773c948-4b38-4431-8062-94720ae6c0c7" providerId="ADAL" clId="{90BC0E11-AE91-4FF0-B04D-7E34D5F02014}" dt="2025-10-17T14:26:28.908" v="1267"/>
        <pc:sldMkLst>
          <pc:docMk/>
          <pc:sldMk cId="4131780975" sldId="3791"/>
        </pc:sldMkLst>
        <pc:spChg chg="add mod">
          <ac:chgData name="Schroeder, Bailey R SSG USARMY NG IAARNG (USA)" userId="b773c948-4b38-4431-8062-94720ae6c0c7" providerId="ADAL" clId="{90BC0E11-AE91-4FF0-B04D-7E34D5F02014}" dt="2025-10-16T21:03:40.052" v="72"/>
          <ac:spMkLst>
            <pc:docMk/>
            <pc:sldMk cId="4131780975" sldId="3791"/>
            <ac:spMk id="2" creationId="{AF6EE2B6-E214-432A-BE4E-9D2F2313BAB7}"/>
          </ac:spMkLst>
        </pc:spChg>
        <pc:picChg chg="add mod">
          <ac:chgData name="Schroeder, Bailey R SSG USARMY NG IAARNG (USA)" userId="b773c948-4b38-4431-8062-94720ae6c0c7" providerId="ADAL" clId="{90BC0E11-AE91-4FF0-B04D-7E34D5F02014}" dt="2025-10-17T14:26:28.908" v="1267"/>
          <ac:picMkLst>
            <pc:docMk/>
            <pc:sldMk cId="4131780975" sldId="3791"/>
            <ac:picMk id="3" creationId="{F637E06E-2B36-7900-D4F4-3034307ABC81}"/>
          </ac:picMkLst>
        </pc:picChg>
      </pc:sldChg>
      <pc:sldChg chg="addSp delSp modSp">
        <pc:chgData name="Schroeder, Bailey R SSG USARMY NG IAARNG (USA)" userId="b773c948-4b38-4431-8062-94720ae6c0c7" providerId="ADAL" clId="{90BC0E11-AE91-4FF0-B04D-7E34D5F02014}" dt="2025-10-17T14:26:35.095" v="1269"/>
        <pc:sldMkLst>
          <pc:docMk/>
          <pc:sldMk cId="2715243519" sldId="3792"/>
        </pc:sldMkLst>
        <pc:spChg chg="add mod">
          <ac:chgData name="Schroeder, Bailey R SSG USARMY NG IAARNG (USA)" userId="b773c948-4b38-4431-8062-94720ae6c0c7" providerId="ADAL" clId="{90BC0E11-AE91-4FF0-B04D-7E34D5F02014}" dt="2025-10-16T21:03:40.052" v="72"/>
          <ac:spMkLst>
            <pc:docMk/>
            <pc:sldMk cId="2715243519" sldId="3792"/>
            <ac:spMk id="2" creationId="{0191C1CF-E04F-43CA-A869-3F2E1A99C974}"/>
          </ac:spMkLst>
        </pc:spChg>
        <pc:picChg chg="add mod">
          <ac:chgData name="Schroeder, Bailey R SSG USARMY NG IAARNG (USA)" userId="b773c948-4b38-4431-8062-94720ae6c0c7" providerId="ADAL" clId="{90BC0E11-AE91-4FF0-B04D-7E34D5F02014}" dt="2025-10-17T14:26:35.095" v="1269"/>
          <ac:picMkLst>
            <pc:docMk/>
            <pc:sldMk cId="2715243519" sldId="3792"/>
            <ac:picMk id="3" creationId="{E7E519D3-0122-E5EC-9D7C-AFEA1C9F6D73}"/>
          </ac:picMkLst>
        </pc:picChg>
      </pc:sldChg>
      <pc:sldChg chg="addSp delSp modSp">
        <pc:chgData name="Schroeder, Bailey R SSG USARMY NG IAARNG (USA)" userId="b773c948-4b38-4431-8062-94720ae6c0c7" providerId="ADAL" clId="{90BC0E11-AE91-4FF0-B04D-7E34D5F02014}" dt="2025-10-17T14:26:40.023" v="1271"/>
        <pc:sldMkLst>
          <pc:docMk/>
          <pc:sldMk cId="3012811928" sldId="3793"/>
        </pc:sldMkLst>
        <pc:spChg chg="add mod">
          <ac:chgData name="Schroeder, Bailey R SSG USARMY NG IAARNG (USA)" userId="b773c948-4b38-4431-8062-94720ae6c0c7" providerId="ADAL" clId="{90BC0E11-AE91-4FF0-B04D-7E34D5F02014}" dt="2025-10-16T21:03:40.052" v="72"/>
          <ac:spMkLst>
            <pc:docMk/>
            <pc:sldMk cId="3012811928" sldId="3793"/>
            <ac:spMk id="2" creationId="{9565CDF9-E44D-478F-84E7-581B01135DDF}"/>
          </ac:spMkLst>
        </pc:spChg>
        <pc:picChg chg="add mod">
          <ac:chgData name="Schroeder, Bailey R SSG USARMY NG IAARNG (USA)" userId="b773c948-4b38-4431-8062-94720ae6c0c7" providerId="ADAL" clId="{90BC0E11-AE91-4FF0-B04D-7E34D5F02014}" dt="2025-10-17T14:26:40.023" v="1271"/>
          <ac:picMkLst>
            <pc:docMk/>
            <pc:sldMk cId="3012811928" sldId="3793"/>
            <ac:picMk id="3" creationId="{145BFED5-10C5-372E-577D-A3975DB50F3E}"/>
          </ac:picMkLst>
        </pc:picChg>
      </pc:sldChg>
      <pc:sldChg chg="addSp delSp modSp">
        <pc:chgData name="Schroeder, Bailey R SSG USARMY NG IAARNG (USA)" userId="b773c948-4b38-4431-8062-94720ae6c0c7" providerId="ADAL" clId="{90BC0E11-AE91-4FF0-B04D-7E34D5F02014}" dt="2025-10-17T14:26:44.337" v="1273"/>
        <pc:sldMkLst>
          <pc:docMk/>
          <pc:sldMk cId="3970869844" sldId="3794"/>
        </pc:sldMkLst>
        <pc:spChg chg="add mod">
          <ac:chgData name="Schroeder, Bailey R SSG USARMY NG IAARNG (USA)" userId="b773c948-4b38-4431-8062-94720ae6c0c7" providerId="ADAL" clId="{90BC0E11-AE91-4FF0-B04D-7E34D5F02014}" dt="2025-10-16T21:03:40.052" v="72"/>
          <ac:spMkLst>
            <pc:docMk/>
            <pc:sldMk cId="3970869844" sldId="3794"/>
            <ac:spMk id="2" creationId="{DA41B1E2-B273-49D1-8846-EF63BD8CA474}"/>
          </ac:spMkLst>
        </pc:spChg>
        <pc:picChg chg="add mod">
          <ac:chgData name="Schroeder, Bailey R SSG USARMY NG IAARNG (USA)" userId="b773c948-4b38-4431-8062-94720ae6c0c7" providerId="ADAL" clId="{90BC0E11-AE91-4FF0-B04D-7E34D5F02014}" dt="2025-10-17T14:26:44.337" v="1273"/>
          <ac:picMkLst>
            <pc:docMk/>
            <pc:sldMk cId="3970869844" sldId="3794"/>
            <ac:picMk id="3" creationId="{31F9EB2C-0AA8-AE14-4276-B31779B8066A}"/>
          </ac:picMkLst>
        </pc:picChg>
      </pc:sldChg>
      <pc:sldChg chg="addSp delSp modSp mod setBg">
        <pc:chgData name="Schroeder, Bailey R SSG USARMY NG IAARNG (USA)" userId="b773c948-4b38-4431-8062-94720ae6c0c7" providerId="ADAL" clId="{90BC0E11-AE91-4FF0-B04D-7E34D5F02014}" dt="2025-10-17T14:30:33.930" v="1335" actId="1076"/>
        <pc:sldMkLst>
          <pc:docMk/>
          <pc:sldMk cId="2457062221" sldId="3795"/>
        </pc:sldMkLst>
        <pc:spChg chg="add mod">
          <ac:chgData name="Schroeder, Bailey R SSG USARMY NG IAARNG (USA)" userId="b773c948-4b38-4431-8062-94720ae6c0c7" providerId="ADAL" clId="{90BC0E11-AE91-4FF0-B04D-7E34D5F02014}" dt="2025-10-17T14:26:53.152" v="1277" actId="26606"/>
          <ac:spMkLst>
            <pc:docMk/>
            <pc:sldMk cId="2457062221" sldId="3795"/>
            <ac:spMk id="2" creationId="{838EAD45-B81D-4C92-A550-088B8B6634B3}"/>
          </ac:spMkLst>
        </pc:spChg>
        <pc:spChg chg="mod">
          <ac:chgData name="Schroeder, Bailey R SSG USARMY NG IAARNG (USA)" userId="b773c948-4b38-4431-8062-94720ae6c0c7" providerId="ADAL" clId="{90BC0E11-AE91-4FF0-B04D-7E34D5F02014}" dt="2025-10-17T14:30:14.810" v="1330" actId="14100"/>
          <ac:spMkLst>
            <pc:docMk/>
            <pc:sldMk cId="2457062221" sldId="3795"/>
            <ac:spMk id="7" creationId="{468F50F0-8CEB-461C-BAE8-354BDD2113DB}"/>
          </ac:spMkLst>
        </pc:spChg>
        <pc:spChg chg="mod">
          <ac:chgData name="Schroeder, Bailey R SSG USARMY NG IAARNG (USA)" userId="b773c948-4b38-4431-8062-94720ae6c0c7" providerId="ADAL" clId="{90BC0E11-AE91-4FF0-B04D-7E34D5F02014}" dt="2025-10-17T14:30:03.806" v="1328" actId="14100"/>
          <ac:spMkLst>
            <pc:docMk/>
            <pc:sldMk cId="2457062221" sldId="3795"/>
            <ac:spMk id="8" creationId="{DDA01059-36DB-4681-9B7E-CC0C7F856B86}"/>
          </ac:spMkLst>
        </pc:spChg>
        <pc:spChg chg="mod">
          <ac:chgData name="Schroeder, Bailey R SSG USARMY NG IAARNG (USA)" userId="b773c948-4b38-4431-8062-94720ae6c0c7" providerId="ADAL" clId="{90BC0E11-AE91-4FF0-B04D-7E34D5F02014}" dt="2025-10-17T14:29:56.250" v="1327" actId="14100"/>
          <ac:spMkLst>
            <pc:docMk/>
            <pc:sldMk cId="2457062221" sldId="3795"/>
            <ac:spMk id="12" creationId="{FABF836E-C2CC-49B5-91D3-934C21700F4E}"/>
          </ac:spMkLst>
        </pc:spChg>
        <pc:spChg chg="mod">
          <ac:chgData name="Schroeder, Bailey R SSG USARMY NG IAARNG (USA)" userId="b773c948-4b38-4431-8062-94720ae6c0c7" providerId="ADAL" clId="{90BC0E11-AE91-4FF0-B04D-7E34D5F02014}" dt="2025-10-17T14:30:10.324" v="1329" actId="1076"/>
          <ac:spMkLst>
            <pc:docMk/>
            <pc:sldMk cId="2457062221" sldId="3795"/>
            <ac:spMk id="14" creationId="{2EC3112F-C98D-4C2E-A55F-6D194FF88846}"/>
          </ac:spMkLst>
        </pc:spChg>
        <pc:grpChg chg="add mod">
          <ac:chgData name="Schroeder, Bailey R SSG USARMY NG IAARNG (USA)" userId="b773c948-4b38-4431-8062-94720ae6c0c7" providerId="ADAL" clId="{90BC0E11-AE91-4FF0-B04D-7E34D5F02014}" dt="2025-10-17T14:30:29.003" v="1333" actId="1076"/>
          <ac:grpSpMkLst>
            <pc:docMk/>
            <pc:sldMk cId="2457062221" sldId="3795"/>
            <ac:grpSpMk id="6" creationId="{23CCB2E7-CF3B-4181-9200-090570EF74D8}"/>
          </ac:grpSpMkLst>
        </pc:grpChg>
        <pc:grpChg chg="add mod">
          <ac:chgData name="Schroeder, Bailey R SSG USARMY NG IAARNG (USA)" userId="b773c948-4b38-4431-8062-94720ae6c0c7" providerId="ADAL" clId="{90BC0E11-AE91-4FF0-B04D-7E34D5F02014}" dt="2025-10-17T14:29:20.533" v="1318" actId="1076"/>
          <ac:grpSpMkLst>
            <pc:docMk/>
            <pc:sldMk cId="2457062221" sldId="3795"/>
            <ac:grpSpMk id="11" creationId="{1D96FBE7-4FDE-4F5A-89A9-07AE15BE47B2}"/>
          </ac:grpSpMkLst>
        </pc:grpChg>
        <pc:picChg chg="add mod ord">
          <ac:chgData name="Schroeder, Bailey R SSG USARMY NG IAARNG (USA)" userId="b773c948-4b38-4431-8062-94720ae6c0c7" providerId="ADAL" clId="{90BC0E11-AE91-4FF0-B04D-7E34D5F02014}" dt="2025-10-17T14:30:25.286" v="1332" actId="1076"/>
          <ac:picMkLst>
            <pc:docMk/>
            <pc:sldMk cId="2457062221" sldId="3795"/>
            <ac:picMk id="3" creationId="{85A9D205-524C-540D-F941-B50576CE7DD2}"/>
          </ac:picMkLst>
        </pc:picChg>
        <pc:picChg chg="mod">
          <ac:chgData name="Schroeder, Bailey R SSG USARMY NG IAARNG (USA)" userId="b773c948-4b38-4431-8062-94720ae6c0c7" providerId="ADAL" clId="{90BC0E11-AE91-4FF0-B04D-7E34D5F02014}" dt="2025-10-17T14:30:31.466" v="1334" actId="1076"/>
          <ac:picMkLst>
            <pc:docMk/>
            <pc:sldMk cId="2457062221" sldId="3795"/>
            <ac:picMk id="9" creationId="{25BB07FE-8273-474C-AA56-22A12B72BAA7}"/>
          </ac:picMkLst>
        </pc:picChg>
        <pc:picChg chg="mod">
          <ac:chgData name="Schroeder, Bailey R SSG USARMY NG IAARNG (USA)" userId="b773c948-4b38-4431-8062-94720ae6c0c7" providerId="ADAL" clId="{90BC0E11-AE91-4FF0-B04D-7E34D5F02014}" dt="2025-10-17T14:30:33.930" v="1335" actId="1076"/>
          <ac:picMkLst>
            <pc:docMk/>
            <pc:sldMk cId="2457062221" sldId="3795"/>
            <ac:picMk id="10" creationId="{AD488176-CD4A-459A-B640-C071040B9974}"/>
          </ac:picMkLst>
        </pc:picChg>
        <pc:picChg chg="mod">
          <ac:chgData name="Schroeder, Bailey R SSG USARMY NG IAARNG (USA)" userId="b773c948-4b38-4431-8062-94720ae6c0c7" providerId="ADAL" clId="{90BC0E11-AE91-4FF0-B04D-7E34D5F02014}" dt="2025-10-17T14:29:20.533" v="1318" actId="1076"/>
          <ac:picMkLst>
            <pc:docMk/>
            <pc:sldMk cId="2457062221" sldId="3795"/>
            <ac:picMk id="13" creationId="{B73A4486-EE3C-4F9B-8015-A3E1E777645C}"/>
          </ac:picMkLst>
        </pc:picChg>
      </pc:sldChg>
      <pc:sldChg chg="addSp delSp modSp mod setBg setClrOvrMap">
        <pc:chgData name="Schroeder, Bailey R SSG USARMY NG IAARNG (USA)" userId="b773c948-4b38-4431-8062-94720ae6c0c7" providerId="ADAL" clId="{90BC0E11-AE91-4FF0-B04D-7E34D5F02014}" dt="2025-10-17T14:43:01.283" v="1425" actId="26606"/>
        <pc:sldMkLst>
          <pc:docMk/>
          <pc:sldMk cId="1535398867" sldId="3831"/>
        </pc:sldMkLst>
        <pc:spChg chg="mod">
          <ac:chgData name="Schroeder, Bailey R SSG USARMY NG IAARNG (USA)" userId="b773c948-4b38-4431-8062-94720ae6c0c7" providerId="ADAL" clId="{90BC0E11-AE91-4FF0-B04D-7E34D5F02014}" dt="2025-10-17T14:43:01.283" v="1425" actId="26606"/>
          <ac:spMkLst>
            <pc:docMk/>
            <pc:sldMk cId="1535398867" sldId="3831"/>
            <ac:spMk id="2" creationId="{85E0188D-F86E-FCAE-0923-AA13A12C40FB}"/>
          </ac:spMkLst>
        </pc:spChg>
        <pc:spChg chg="add">
          <ac:chgData name="Schroeder, Bailey R SSG USARMY NG IAARNG (USA)" userId="b773c948-4b38-4431-8062-94720ae6c0c7" providerId="ADAL" clId="{90BC0E11-AE91-4FF0-B04D-7E34D5F02014}" dt="2025-10-17T14:43:01.283" v="1425" actId="26606"/>
          <ac:spMkLst>
            <pc:docMk/>
            <pc:sldMk cId="1535398867" sldId="3831"/>
            <ac:spMk id="7" creationId="{66B332A4-D438-4773-A77F-5ED49A448D9D}"/>
          </ac:spMkLst>
        </pc:spChg>
        <pc:spChg chg="add">
          <ac:chgData name="Schroeder, Bailey R SSG USARMY NG IAARNG (USA)" userId="b773c948-4b38-4431-8062-94720ae6c0c7" providerId="ADAL" clId="{90BC0E11-AE91-4FF0-B04D-7E34D5F02014}" dt="2025-10-17T14:43:01.283" v="1425" actId="26606"/>
          <ac:spMkLst>
            <pc:docMk/>
            <pc:sldMk cId="1535398867" sldId="3831"/>
            <ac:spMk id="9" creationId="{DF9AD32D-FF05-44F4-BD4D-9CEE89B71EB9}"/>
          </ac:spMkLst>
        </pc:spChg>
      </pc:sldChg>
      <pc:sldChg chg="addSp delSp modSp add mod setBg delDesignElem">
        <pc:chgData name="Schroeder, Bailey R SSG USARMY NG IAARNG (USA)" userId="b773c948-4b38-4431-8062-94720ae6c0c7" providerId="ADAL" clId="{90BC0E11-AE91-4FF0-B04D-7E34D5F02014}" dt="2025-10-17T14:46:00.317" v="1445" actId="207"/>
        <pc:sldMkLst>
          <pc:docMk/>
          <pc:sldMk cId="633909432" sldId="3877"/>
        </pc:sldMkLst>
        <pc:spChg chg="mod">
          <ac:chgData name="Schroeder, Bailey R SSG USARMY NG IAARNG (USA)" userId="b773c948-4b38-4431-8062-94720ae6c0c7" providerId="ADAL" clId="{90BC0E11-AE91-4FF0-B04D-7E34D5F02014}" dt="2025-10-17T14:46:00.317" v="1445" actId="207"/>
          <ac:spMkLst>
            <pc:docMk/>
            <pc:sldMk cId="633909432" sldId="3877"/>
            <ac:spMk id="4" creationId="{1B372052-93CE-3183-7952-817CBBD922C9}"/>
          </ac:spMkLst>
        </pc:spChg>
        <pc:spChg chg="add">
          <ac:chgData name="Schroeder, Bailey R SSG USARMY NG IAARNG (USA)" userId="b773c948-4b38-4431-8062-94720ae6c0c7" providerId="ADAL" clId="{90BC0E11-AE91-4FF0-B04D-7E34D5F02014}" dt="2025-10-17T14:45:18.067" v="1438" actId="26606"/>
          <ac:spMkLst>
            <pc:docMk/>
            <pc:sldMk cId="633909432" sldId="3877"/>
            <ac:spMk id="33" creationId="{99ED5833-B85B-4103-8A3B-CAB0308E6C15}"/>
          </ac:spMkLst>
        </pc:spChg>
        <pc:picChg chg="mod">
          <ac:chgData name="Schroeder, Bailey R SSG USARMY NG IAARNG (USA)" userId="b773c948-4b38-4431-8062-94720ae6c0c7" providerId="ADAL" clId="{90BC0E11-AE91-4FF0-B04D-7E34D5F02014}" dt="2025-10-17T14:45:35.476" v="1442" actId="27614"/>
          <ac:picMkLst>
            <pc:docMk/>
            <pc:sldMk cId="633909432" sldId="3877"/>
            <ac:picMk id="2" creationId="{9F6A7970-96B7-9A59-4636-905C7FAA42DD}"/>
          </ac:picMkLst>
        </pc:picChg>
        <pc:picChg chg="mod">
          <ac:chgData name="Schroeder, Bailey R SSG USARMY NG IAARNG (USA)" userId="b773c948-4b38-4431-8062-94720ae6c0c7" providerId="ADAL" clId="{90BC0E11-AE91-4FF0-B04D-7E34D5F02014}" dt="2025-10-17T14:45:35.466" v="1440" actId="27614"/>
          <ac:picMkLst>
            <pc:docMk/>
            <pc:sldMk cId="633909432" sldId="3877"/>
            <ac:picMk id="3" creationId="{2A417F38-378F-82BF-D995-1E7744164CF5}"/>
          </ac:picMkLst>
        </pc:picChg>
      </pc:sldChg>
      <pc:sldChg chg="modSp add">
        <pc:chgData name="Schroeder, Bailey R SSG USARMY NG IAARNG (USA)" userId="b773c948-4b38-4431-8062-94720ae6c0c7" providerId="ADAL" clId="{90BC0E11-AE91-4FF0-B04D-7E34D5F02014}" dt="2025-10-17T14:56:25.541" v="1570"/>
        <pc:sldMkLst>
          <pc:docMk/>
          <pc:sldMk cId="695929303" sldId="3878"/>
        </pc:sldMkLst>
        <pc:spChg chg="mod">
          <ac:chgData name="Schroeder, Bailey R SSG USARMY NG IAARNG (USA)" userId="b773c948-4b38-4431-8062-94720ae6c0c7" providerId="ADAL" clId="{90BC0E11-AE91-4FF0-B04D-7E34D5F02014}" dt="2025-10-17T14:56:25.541" v="1570"/>
          <ac:spMkLst>
            <pc:docMk/>
            <pc:sldMk cId="695929303" sldId="3878"/>
            <ac:spMk id="6" creationId="{00000000-0000-0000-0000-000000000000}"/>
          </ac:spMkLst>
        </pc:spChg>
      </pc:sldChg>
      <pc:sldChg chg="modSp add">
        <pc:chgData name="Schroeder, Bailey R SSG USARMY NG IAARNG (USA)" userId="b773c948-4b38-4431-8062-94720ae6c0c7" providerId="ADAL" clId="{90BC0E11-AE91-4FF0-B04D-7E34D5F02014}" dt="2025-10-17T14:56:15.972" v="1568"/>
        <pc:sldMkLst>
          <pc:docMk/>
          <pc:sldMk cId="940483137" sldId="3879"/>
        </pc:sldMkLst>
        <pc:spChg chg="mod">
          <ac:chgData name="Schroeder, Bailey R SSG USARMY NG IAARNG (USA)" userId="b773c948-4b38-4431-8062-94720ae6c0c7" providerId="ADAL" clId="{90BC0E11-AE91-4FF0-B04D-7E34D5F02014}" dt="2025-10-17T14:56:15.972" v="1568"/>
          <ac:spMkLst>
            <pc:docMk/>
            <pc:sldMk cId="940483137" sldId="3879"/>
            <ac:spMk id="3" creationId="{00000000-0000-0000-0000-000000000000}"/>
          </ac:spMkLst>
        </pc:spChg>
      </pc:sldChg>
      <pc:sldChg chg="modSp add">
        <pc:chgData name="Schroeder, Bailey R SSG USARMY NG IAARNG (USA)" userId="b773c948-4b38-4431-8062-94720ae6c0c7" providerId="ADAL" clId="{90BC0E11-AE91-4FF0-B04D-7E34D5F02014}" dt="2025-10-17T14:56:15.972" v="1568"/>
        <pc:sldMkLst>
          <pc:docMk/>
          <pc:sldMk cId="1368509823" sldId="3880"/>
        </pc:sldMkLst>
        <pc:spChg chg="mod">
          <ac:chgData name="Schroeder, Bailey R SSG USARMY NG IAARNG (USA)" userId="b773c948-4b38-4431-8062-94720ae6c0c7" providerId="ADAL" clId="{90BC0E11-AE91-4FF0-B04D-7E34D5F02014}" dt="2025-10-17T14:56:15.972" v="1568"/>
          <ac:spMkLst>
            <pc:docMk/>
            <pc:sldMk cId="1368509823" sldId="3880"/>
            <ac:spMk id="44" creationId="{00000000-0000-0000-0000-000000000000}"/>
          </ac:spMkLst>
        </pc:spChg>
      </pc:sldChg>
      <pc:sldChg chg="modSp add">
        <pc:chgData name="Schroeder, Bailey R SSG USARMY NG IAARNG (USA)" userId="b773c948-4b38-4431-8062-94720ae6c0c7" providerId="ADAL" clId="{90BC0E11-AE91-4FF0-B04D-7E34D5F02014}" dt="2025-10-17T14:56:15.972" v="1568"/>
        <pc:sldMkLst>
          <pc:docMk/>
          <pc:sldMk cId="3158491730" sldId="3881"/>
        </pc:sldMkLst>
        <pc:spChg chg="mod">
          <ac:chgData name="Schroeder, Bailey R SSG USARMY NG IAARNG (USA)" userId="b773c948-4b38-4431-8062-94720ae6c0c7" providerId="ADAL" clId="{90BC0E11-AE91-4FF0-B04D-7E34D5F02014}" dt="2025-10-17T14:56:15.972" v="1568"/>
          <ac:spMkLst>
            <pc:docMk/>
            <pc:sldMk cId="3158491730" sldId="3881"/>
            <ac:spMk id="4" creationId="{00000000-0000-0000-0000-000000000000}"/>
          </ac:spMkLst>
        </pc:spChg>
      </pc:sldChg>
      <pc:sldChg chg="modSp add">
        <pc:chgData name="Schroeder, Bailey R SSG USARMY NG IAARNG (USA)" userId="b773c948-4b38-4431-8062-94720ae6c0c7" providerId="ADAL" clId="{90BC0E11-AE91-4FF0-B04D-7E34D5F02014}" dt="2025-10-17T14:56:02.399" v="1567"/>
        <pc:sldMkLst>
          <pc:docMk/>
          <pc:sldMk cId="2693280118" sldId="3882"/>
        </pc:sldMkLst>
        <pc:spChg chg="mod">
          <ac:chgData name="Schroeder, Bailey R SSG USARMY NG IAARNG (USA)" userId="b773c948-4b38-4431-8062-94720ae6c0c7" providerId="ADAL" clId="{90BC0E11-AE91-4FF0-B04D-7E34D5F02014}" dt="2025-10-17T14:56:02.399" v="1567"/>
          <ac:spMkLst>
            <pc:docMk/>
            <pc:sldMk cId="2693280118" sldId="3882"/>
            <ac:spMk id="44"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1196019872" sldId="3883"/>
        </pc:sldMkLst>
        <pc:spChg chg="mod">
          <ac:chgData name="Schroeder, Bailey R SSG USARMY NG IAARNG (USA)" userId="b773c948-4b38-4431-8062-94720ae6c0c7" providerId="ADAL" clId="{90BC0E11-AE91-4FF0-B04D-7E34D5F02014}" dt="2025-10-17T14:55:49.400" v="1566"/>
          <ac:spMkLst>
            <pc:docMk/>
            <pc:sldMk cId="1196019872" sldId="3883"/>
            <ac:spMk id="6"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792474068" sldId="3884"/>
        </pc:sldMkLst>
        <pc:spChg chg="mod">
          <ac:chgData name="Schroeder, Bailey R SSG USARMY NG IAARNG (USA)" userId="b773c948-4b38-4431-8062-94720ae6c0c7" providerId="ADAL" clId="{90BC0E11-AE91-4FF0-B04D-7E34D5F02014}" dt="2025-10-17T14:55:49.400" v="1566"/>
          <ac:spMkLst>
            <pc:docMk/>
            <pc:sldMk cId="792474068" sldId="3884"/>
            <ac:spMk id="7"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1247521589" sldId="3885"/>
        </pc:sldMkLst>
        <pc:spChg chg="mod">
          <ac:chgData name="Schroeder, Bailey R SSG USARMY NG IAARNG (USA)" userId="b773c948-4b38-4431-8062-94720ae6c0c7" providerId="ADAL" clId="{90BC0E11-AE91-4FF0-B04D-7E34D5F02014}" dt="2025-10-17T14:55:49.400" v="1566"/>
          <ac:spMkLst>
            <pc:docMk/>
            <pc:sldMk cId="1247521589" sldId="3885"/>
            <ac:spMk id="5"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578738944" sldId="3886"/>
        </pc:sldMkLst>
        <pc:spChg chg="mod">
          <ac:chgData name="Schroeder, Bailey R SSG USARMY NG IAARNG (USA)" userId="b773c948-4b38-4431-8062-94720ae6c0c7" providerId="ADAL" clId="{90BC0E11-AE91-4FF0-B04D-7E34D5F02014}" dt="2025-10-17T14:55:49.400" v="1566"/>
          <ac:spMkLst>
            <pc:docMk/>
            <pc:sldMk cId="578738944" sldId="3886"/>
            <ac:spMk id="3" creationId="{00000000-0000-0000-0000-000000000000}"/>
          </ac:spMkLst>
        </pc:spChg>
      </pc:sldChg>
      <pc:sldChg chg="modSp add">
        <pc:chgData name="Schroeder, Bailey R SSG USARMY NG IAARNG (USA)" userId="b773c948-4b38-4431-8062-94720ae6c0c7" providerId="ADAL" clId="{90BC0E11-AE91-4FF0-B04D-7E34D5F02014}" dt="2025-10-17T14:55:49.400" v="1566"/>
        <pc:sldMkLst>
          <pc:docMk/>
          <pc:sldMk cId="2253418702" sldId="3887"/>
        </pc:sldMkLst>
        <pc:spChg chg="mod">
          <ac:chgData name="Schroeder, Bailey R SSG USARMY NG IAARNG (USA)" userId="b773c948-4b38-4431-8062-94720ae6c0c7" providerId="ADAL" clId="{90BC0E11-AE91-4FF0-B04D-7E34D5F02014}" dt="2025-10-17T14:55:49.400" v="1566"/>
          <ac:spMkLst>
            <pc:docMk/>
            <pc:sldMk cId="2253418702" sldId="3887"/>
            <ac:spMk id="8"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1844596971" sldId="3888"/>
        </pc:sldMkLst>
        <pc:spChg chg="mod">
          <ac:chgData name="Schroeder, Bailey R SSG USARMY NG IAARNG (USA)" userId="b773c948-4b38-4431-8062-94720ae6c0c7" providerId="ADAL" clId="{90BC0E11-AE91-4FF0-B04D-7E34D5F02014}" dt="2025-10-17T14:55:32.279" v="1565"/>
          <ac:spMkLst>
            <pc:docMk/>
            <pc:sldMk cId="1844596971" sldId="3888"/>
            <ac:spMk id="5"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4130077042" sldId="3889"/>
        </pc:sldMkLst>
        <pc:spChg chg="mod">
          <ac:chgData name="Schroeder, Bailey R SSG USARMY NG IAARNG (USA)" userId="b773c948-4b38-4431-8062-94720ae6c0c7" providerId="ADAL" clId="{90BC0E11-AE91-4FF0-B04D-7E34D5F02014}" dt="2025-10-17T14:55:32.279" v="1565"/>
          <ac:spMkLst>
            <pc:docMk/>
            <pc:sldMk cId="4130077042" sldId="3889"/>
            <ac:spMk id="3"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189354457" sldId="3890"/>
        </pc:sldMkLst>
        <pc:spChg chg="mod">
          <ac:chgData name="Schroeder, Bailey R SSG USARMY NG IAARNG (USA)" userId="b773c948-4b38-4431-8062-94720ae6c0c7" providerId="ADAL" clId="{90BC0E11-AE91-4FF0-B04D-7E34D5F02014}" dt="2025-10-17T14:55:32.279" v="1565"/>
          <ac:spMkLst>
            <pc:docMk/>
            <pc:sldMk cId="3189354457" sldId="3890"/>
            <ac:spMk id="5"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3205719173" sldId="3891"/>
        </pc:sldMkLst>
        <pc:spChg chg="mod">
          <ac:chgData name="Schroeder, Bailey R SSG USARMY NG IAARNG (USA)" userId="b773c948-4b38-4431-8062-94720ae6c0c7" providerId="ADAL" clId="{90BC0E11-AE91-4FF0-B04D-7E34D5F02014}" dt="2025-10-17T14:55:32.279" v="1565"/>
          <ac:spMkLst>
            <pc:docMk/>
            <pc:sldMk cId="3205719173" sldId="3891"/>
            <ac:spMk id="8" creationId="{00000000-0000-0000-0000-000000000000}"/>
          </ac:spMkLst>
        </pc:spChg>
      </pc:sldChg>
      <pc:sldChg chg="add">
        <pc:chgData name="Schroeder, Bailey R SSG USARMY NG IAARNG (USA)" userId="b773c948-4b38-4431-8062-94720ae6c0c7" providerId="ADAL" clId="{90BC0E11-AE91-4FF0-B04D-7E34D5F02014}" dt="2025-10-17T14:54:51.027" v="1557"/>
        <pc:sldMkLst>
          <pc:docMk/>
          <pc:sldMk cId="2296915192" sldId="3892"/>
        </pc:sldMkLst>
      </pc:sldChg>
      <pc:sldChg chg="modSp add">
        <pc:chgData name="Schroeder, Bailey R SSG USARMY NG IAARNG (USA)" userId="b773c948-4b38-4431-8062-94720ae6c0c7" providerId="ADAL" clId="{90BC0E11-AE91-4FF0-B04D-7E34D5F02014}" dt="2025-10-17T14:55:32.279" v="1565"/>
        <pc:sldMkLst>
          <pc:docMk/>
          <pc:sldMk cId="2964215383" sldId="3893"/>
        </pc:sldMkLst>
        <pc:spChg chg="mod">
          <ac:chgData name="Schroeder, Bailey R SSG USARMY NG IAARNG (USA)" userId="b773c948-4b38-4431-8062-94720ae6c0c7" providerId="ADAL" clId="{90BC0E11-AE91-4FF0-B04D-7E34D5F02014}" dt="2025-10-17T14:55:32.279" v="1565"/>
          <ac:spMkLst>
            <pc:docMk/>
            <pc:sldMk cId="2964215383" sldId="3893"/>
            <ac:spMk id="8"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2573812208" sldId="3894"/>
        </pc:sldMkLst>
        <pc:spChg chg="mod">
          <ac:chgData name="Schroeder, Bailey R SSG USARMY NG IAARNG (USA)" userId="b773c948-4b38-4431-8062-94720ae6c0c7" providerId="ADAL" clId="{90BC0E11-AE91-4FF0-B04D-7E34D5F02014}" dt="2025-10-17T14:55:32.279" v="1565"/>
          <ac:spMkLst>
            <pc:docMk/>
            <pc:sldMk cId="2573812208" sldId="3894"/>
            <ac:spMk id="7" creationId="{00000000-0000-0000-0000-000000000000}"/>
          </ac:spMkLst>
        </pc:spChg>
      </pc:sldChg>
      <pc:sldChg chg="modSp add">
        <pc:chgData name="Schroeder, Bailey R SSG USARMY NG IAARNG (USA)" userId="b773c948-4b38-4431-8062-94720ae6c0c7" providerId="ADAL" clId="{90BC0E11-AE91-4FF0-B04D-7E34D5F02014}" dt="2025-10-17T14:55:32.279" v="1565"/>
        <pc:sldMkLst>
          <pc:docMk/>
          <pc:sldMk cId="1397259410" sldId="3895"/>
        </pc:sldMkLst>
        <pc:spChg chg="mod">
          <ac:chgData name="Schroeder, Bailey R SSG USARMY NG IAARNG (USA)" userId="b773c948-4b38-4431-8062-94720ae6c0c7" providerId="ADAL" clId="{90BC0E11-AE91-4FF0-B04D-7E34D5F02014}" dt="2025-10-17T14:55:32.279" v="1565"/>
          <ac:spMkLst>
            <pc:docMk/>
            <pc:sldMk cId="1397259410" sldId="3895"/>
            <ac:spMk id="8" creationId="{00000000-0000-0000-0000-000000000000}"/>
          </ac:spMkLst>
        </pc:spChg>
      </pc:sldChg>
      <pc:sldChg chg="del">
        <pc:chgData name="Schroeder, Bailey R SSG USARMY NG IAARNG (USA)" userId="b773c948-4b38-4431-8062-94720ae6c0c7" providerId="ADAL" clId="{90BC0E11-AE91-4FF0-B04D-7E34D5F02014}" dt="2025-10-17T14:47:28.783" v="1457" actId="47"/>
        <pc:sldMkLst>
          <pc:docMk/>
          <pc:sldMk cId="1879128413" sldId="2120627375"/>
        </pc:sldMkLst>
      </pc:sldChg>
      <pc:sldChg chg="del">
        <pc:chgData name="Schroeder, Bailey R SSG USARMY NG IAARNG (USA)" userId="b773c948-4b38-4431-8062-94720ae6c0c7" providerId="ADAL" clId="{90BC0E11-AE91-4FF0-B04D-7E34D5F02014}" dt="2025-10-17T14:47:54.101" v="1505" actId="47"/>
        <pc:sldMkLst>
          <pc:docMk/>
          <pc:sldMk cId="1510376466" sldId="2120627390"/>
        </pc:sldMkLst>
      </pc:sldChg>
      <pc:sldChg chg="del">
        <pc:chgData name="Schroeder, Bailey R SSG USARMY NG IAARNG (USA)" userId="b773c948-4b38-4431-8062-94720ae6c0c7" providerId="ADAL" clId="{90BC0E11-AE91-4FF0-B04D-7E34D5F02014}" dt="2025-10-17T14:47:26.656" v="1448" actId="47"/>
        <pc:sldMkLst>
          <pc:docMk/>
          <pc:sldMk cId="714721389" sldId="2120627396"/>
        </pc:sldMkLst>
      </pc:sldChg>
      <pc:sldChg chg="del">
        <pc:chgData name="Schroeder, Bailey R SSG USARMY NG IAARNG (USA)" userId="b773c948-4b38-4431-8062-94720ae6c0c7" providerId="ADAL" clId="{90BC0E11-AE91-4FF0-B04D-7E34D5F02014}" dt="2025-10-17T14:47:26.432" v="1447" actId="47"/>
        <pc:sldMkLst>
          <pc:docMk/>
          <pc:sldMk cId="3155391381" sldId="2120627399"/>
        </pc:sldMkLst>
      </pc:sldChg>
      <pc:sldChg chg="del">
        <pc:chgData name="Schroeder, Bailey R SSG USARMY NG IAARNG (USA)" userId="b773c948-4b38-4431-8062-94720ae6c0c7" providerId="ADAL" clId="{90BC0E11-AE91-4FF0-B04D-7E34D5F02014}" dt="2025-10-17T14:47:27.196" v="1450" actId="47"/>
        <pc:sldMkLst>
          <pc:docMk/>
          <pc:sldMk cId="1379117160" sldId="2120627415"/>
        </pc:sldMkLst>
      </pc:sldChg>
      <pc:sldChg chg="del">
        <pc:chgData name="Schroeder, Bailey R SSG USARMY NG IAARNG (USA)" userId="b773c948-4b38-4431-8062-94720ae6c0c7" providerId="ADAL" clId="{90BC0E11-AE91-4FF0-B04D-7E34D5F02014}" dt="2025-10-17T14:47:32.015" v="1466" actId="47"/>
        <pc:sldMkLst>
          <pc:docMk/>
          <pc:sldMk cId="3053651493" sldId="2120627429"/>
        </pc:sldMkLst>
      </pc:sldChg>
      <pc:sldChg chg="del">
        <pc:chgData name="Schroeder, Bailey R SSG USARMY NG IAARNG (USA)" userId="b773c948-4b38-4431-8062-94720ae6c0c7" providerId="ADAL" clId="{90BC0E11-AE91-4FF0-B04D-7E34D5F02014}" dt="2025-10-17T14:47:36.616" v="1482" actId="47"/>
        <pc:sldMkLst>
          <pc:docMk/>
          <pc:sldMk cId="971303648" sldId="2120627441"/>
        </pc:sldMkLst>
      </pc:sldChg>
      <pc:sldChg chg="del">
        <pc:chgData name="Schroeder, Bailey R SSG USARMY NG IAARNG (USA)" userId="b773c948-4b38-4431-8062-94720ae6c0c7" providerId="ADAL" clId="{90BC0E11-AE91-4FF0-B04D-7E34D5F02014}" dt="2025-10-17T14:47:42.697" v="1488" actId="47"/>
        <pc:sldMkLst>
          <pc:docMk/>
          <pc:sldMk cId="2337715513" sldId="2120627445"/>
        </pc:sldMkLst>
      </pc:sldChg>
      <pc:sldChg chg="del">
        <pc:chgData name="Schroeder, Bailey R SSG USARMY NG IAARNG (USA)" userId="b773c948-4b38-4431-8062-94720ae6c0c7" providerId="ADAL" clId="{90BC0E11-AE91-4FF0-B04D-7E34D5F02014}" dt="2025-10-17T14:47:48.747" v="1498" actId="47"/>
        <pc:sldMkLst>
          <pc:docMk/>
          <pc:sldMk cId="2693642653" sldId="2120627453"/>
        </pc:sldMkLst>
      </pc:sldChg>
      <pc:sldChg chg="del">
        <pc:chgData name="Schroeder, Bailey R SSG USARMY NG IAARNG (USA)" userId="b773c948-4b38-4431-8062-94720ae6c0c7" providerId="ADAL" clId="{90BC0E11-AE91-4FF0-B04D-7E34D5F02014}" dt="2025-10-17T14:47:52.463" v="1503" actId="47"/>
        <pc:sldMkLst>
          <pc:docMk/>
          <pc:sldMk cId="2618362358" sldId="2120627457"/>
        </pc:sldMkLst>
      </pc:sldChg>
      <pc:sldChg chg="del">
        <pc:chgData name="Schroeder, Bailey R SSG USARMY NG IAARNG (USA)" userId="b773c948-4b38-4431-8062-94720ae6c0c7" providerId="ADAL" clId="{90BC0E11-AE91-4FF0-B04D-7E34D5F02014}" dt="2025-10-17T14:47:55.876" v="1506" actId="47"/>
        <pc:sldMkLst>
          <pc:docMk/>
          <pc:sldMk cId="2957373449" sldId="2120627463"/>
        </pc:sldMkLst>
      </pc:sldChg>
      <pc:sldChg chg="del">
        <pc:chgData name="Schroeder, Bailey R SSG USARMY NG IAARNG (USA)" userId="b773c948-4b38-4431-8062-94720ae6c0c7" providerId="ADAL" clId="{90BC0E11-AE91-4FF0-B04D-7E34D5F02014}" dt="2025-10-17T14:47:47.605" v="1496" actId="47"/>
        <pc:sldMkLst>
          <pc:docMk/>
          <pc:sldMk cId="131466594" sldId="2120627473"/>
        </pc:sldMkLst>
      </pc:sldChg>
      <pc:sldChg chg="del">
        <pc:chgData name="Schroeder, Bailey R SSG USARMY NG IAARNG (USA)" userId="b773c948-4b38-4431-8062-94720ae6c0c7" providerId="ADAL" clId="{90BC0E11-AE91-4FF0-B04D-7E34D5F02014}" dt="2025-10-17T14:47:46.311" v="1495" actId="47"/>
        <pc:sldMkLst>
          <pc:docMk/>
          <pc:sldMk cId="1594829160" sldId="2120627474"/>
        </pc:sldMkLst>
      </pc:sldChg>
      <pc:sldChg chg="del">
        <pc:chgData name="Schroeder, Bailey R SSG USARMY NG IAARNG (USA)" userId="b773c948-4b38-4431-8062-94720ae6c0c7" providerId="ADAL" clId="{90BC0E11-AE91-4FF0-B04D-7E34D5F02014}" dt="2025-10-17T14:51:05.959" v="1517" actId="47"/>
        <pc:sldMkLst>
          <pc:docMk/>
          <pc:sldMk cId="2193541748" sldId="2120627476"/>
        </pc:sldMkLst>
      </pc:sldChg>
      <pc:sldChg chg="del">
        <pc:chgData name="Schroeder, Bailey R SSG USARMY NG IAARNG (USA)" userId="b773c948-4b38-4431-8062-94720ae6c0c7" providerId="ADAL" clId="{90BC0E11-AE91-4FF0-B04D-7E34D5F02014}" dt="2025-10-17T14:51:08.354" v="1520" actId="47"/>
        <pc:sldMkLst>
          <pc:docMk/>
          <pc:sldMk cId="1512492560" sldId="2120627480"/>
        </pc:sldMkLst>
      </pc:sldChg>
      <pc:sldChg chg="del">
        <pc:chgData name="Schroeder, Bailey R SSG USARMY NG IAARNG (USA)" userId="b773c948-4b38-4431-8062-94720ae6c0c7" providerId="ADAL" clId="{90BC0E11-AE91-4FF0-B04D-7E34D5F02014}" dt="2025-10-17T14:51:08.920" v="1521" actId="47"/>
        <pc:sldMkLst>
          <pc:docMk/>
          <pc:sldMk cId="780731644" sldId="2120627481"/>
        </pc:sldMkLst>
      </pc:sldChg>
      <pc:sldChg chg="del">
        <pc:chgData name="Schroeder, Bailey R SSG USARMY NG IAARNG (USA)" userId="b773c948-4b38-4431-8062-94720ae6c0c7" providerId="ADAL" clId="{90BC0E11-AE91-4FF0-B04D-7E34D5F02014}" dt="2025-10-17T14:50:55.384" v="1510" actId="47"/>
        <pc:sldMkLst>
          <pc:docMk/>
          <pc:sldMk cId="2739231828" sldId="2120627482"/>
        </pc:sldMkLst>
      </pc:sldChg>
      <pc:sldChg chg="del">
        <pc:chgData name="Schroeder, Bailey R SSG USARMY NG IAARNG (USA)" userId="b773c948-4b38-4431-8062-94720ae6c0c7" providerId="ADAL" clId="{90BC0E11-AE91-4FF0-B04D-7E34D5F02014}" dt="2025-10-17T14:47:44.788" v="1492" actId="47"/>
        <pc:sldMkLst>
          <pc:docMk/>
          <pc:sldMk cId="1676579908" sldId="2120627492"/>
        </pc:sldMkLst>
      </pc:sldChg>
      <pc:sldChg chg="del">
        <pc:chgData name="Schroeder, Bailey R SSG USARMY NG IAARNG (USA)" userId="b773c948-4b38-4431-8062-94720ae6c0c7" providerId="ADAL" clId="{90BC0E11-AE91-4FF0-B04D-7E34D5F02014}" dt="2025-10-17T14:47:28.355" v="1455" actId="47"/>
        <pc:sldMkLst>
          <pc:docMk/>
          <pc:sldMk cId="4277750604" sldId="2120627511"/>
        </pc:sldMkLst>
      </pc:sldChg>
      <pc:sldChg chg="del">
        <pc:chgData name="Schroeder, Bailey R SSG USARMY NG IAARNG (USA)" userId="b773c948-4b38-4431-8062-94720ae6c0c7" providerId="ADAL" clId="{90BC0E11-AE91-4FF0-B04D-7E34D5F02014}" dt="2025-10-17T14:47:35.804" v="1479" actId="47"/>
        <pc:sldMkLst>
          <pc:docMk/>
          <pc:sldMk cId="607468422" sldId="2120627512"/>
        </pc:sldMkLst>
      </pc:sldChg>
      <pc:sldChg chg="del">
        <pc:chgData name="Schroeder, Bailey R SSG USARMY NG IAARNG (USA)" userId="b773c948-4b38-4431-8062-94720ae6c0c7" providerId="ADAL" clId="{90BC0E11-AE91-4FF0-B04D-7E34D5F02014}" dt="2025-10-17T14:47:36.097" v="1480" actId="47"/>
        <pc:sldMkLst>
          <pc:docMk/>
          <pc:sldMk cId="542613053" sldId="2120627513"/>
        </pc:sldMkLst>
      </pc:sldChg>
      <pc:sldChg chg="del">
        <pc:chgData name="Schroeder, Bailey R SSG USARMY NG IAARNG (USA)" userId="b773c948-4b38-4431-8062-94720ae6c0c7" providerId="ADAL" clId="{90BC0E11-AE91-4FF0-B04D-7E34D5F02014}" dt="2025-10-17T14:47:28.123" v="1454" actId="47"/>
        <pc:sldMkLst>
          <pc:docMk/>
          <pc:sldMk cId="2981497138" sldId="2120627514"/>
        </pc:sldMkLst>
      </pc:sldChg>
      <pc:sldChg chg="del">
        <pc:chgData name="Schroeder, Bailey R SSG USARMY NG IAARNG (USA)" userId="b773c948-4b38-4431-8062-94720ae6c0c7" providerId="ADAL" clId="{90BC0E11-AE91-4FF0-B04D-7E34D5F02014}" dt="2025-10-17T14:50:58.775" v="1511" actId="47"/>
        <pc:sldMkLst>
          <pc:docMk/>
          <pc:sldMk cId="3913063678" sldId="2120627515"/>
        </pc:sldMkLst>
      </pc:sldChg>
      <pc:sldChg chg="del">
        <pc:chgData name="Schroeder, Bailey R SSG USARMY NG IAARNG (USA)" userId="b773c948-4b38-4431-8062-94720ae6c0c7" providerId="ADAL" clId="{90BC0E11-AE91-4FF0-B04D-7E34D5F02014}" dt="2025-10-17T14:47:45.079" v="1493" actId="47"/>
        <pc:sldMkLst>
          <pc:docMk/>
          <pc:sldMk cId="4003305344" sldId="2120627518"/>
        </pc:sldMkLst>
      </pc:sldChg>
      <pc:sldChg chg="del">
        <pc:chgData name="Schroeder, Bailey R SSG USARMY NG IAARNG (USA)" userId="b773c948-4b38-4431-8062-94720ae6c0c7" providerId="ADAL" clId="{90BC0E11-AE91-4FF0-B04D-7E34D5F02014}" dt="2025-10-17T14:47:46.009" v="1494" actId="47"/>
        <pc:sldMkLst>
          <pc:docMk/>
          <pc:sldMk cId="1604549913" sldId="2120627519"/>
        </pc:sldMkLst>
      </pc:sldChg>
      <pc:sldChg chg="del">
        <pc:chgData name="Schroeder, Bailey R SSG USARMY NG IAARNG (USA)" userId="b773c948-4b38-4431-8062-94720ae6c0c7" providerId="ADAL" clId="{90BC0E11-AE91-4FF0-B04D-7E34D5F02014}" dt="2025-10-17T14:47:28.575" v="1456" actId="47"/>
        <pc:sldMkLst>
          <pc:docMk/>
          <pc:sldMk cId="3375966686" sldId="2120627522"/>
        </pc:sldMkLst>
      </pc:sldChg>
      <pc:sldChg chg="del">
        <pc:chgData name="Schroeder, Bailey R SSG USARMY NG IAARNG (USA)" userId="b773c948-4b38-4431-8062-94720ae6c0c7" providerId="ADAL" clId="{90BC0E11-AE91-4FF0-B04D-7E34D5F02014}" dt="2025-10-17T14:51:01.958" v="1514" actId="47"/>
        <pc:sldMkLst>
          <pc:docMk/>
          <pc:sldMk cId="3635551254" sldId="2120627532"/>
        </pc:sldMkLst>
      </pc:sldChg>
      <pc:sldChg chg="del">
        <pc:chgData name="Schroeder, Bailey R SSG USARMY NG IAARNG (USA)" userId="b773c948-4b38-4431-8062-94720ae6c0c7" providerId="ADAL" clId="{90BC0E11-AE91-4FF0-B04D-7E34D5F02014}" dt="2025-10-17T14:47:27.399" v="1451" actId="47"/>
        <pc:sldMkLst>
          <pc:docMk/>
          <pc:sldMk cId="2749302992" sldId="2120627534"/>
        </pc:sldMkLst>
      </pc:sldChg>
      <pc:sldChg chg="del">
        <pc:chgData name="Schroeder, Bailey R SSG USARMY NG IAARNG (USA)" userId="b773c948-4b38-4431-8062-94720ae6c0c7" providerId="ADAL" clId="{90BC0E11-AE91-4FF0-B04D-7E34D5F02014}" dt="2025-10-17T14:47:31.516" v="1464" actId="47"/>
        <pc:sldMkLst>
          <pc:docMk/>
          <pc:sldMk cId="4273688934" sldId="2120627535"/>
        </pc:sldMkLst>
      </pc:sldChg>
      <pc:sldChg chg="del">
        <pc:chgData name="Schroeder, Bailey R SSG USARMY NG IAARNG (USA)" userId="b773c948-4b38-4431-8062-94720ae6c0c7" providerId="ADAL" clId="{90BC0E11-AE91-4FF0-B04D-7E34D5F02014}" dt="2025-10-17T14:47:33.345" v="1471" actId="47"/>
        <pc:sldMkLst>
          <pc:docMk/>
          <pc:sldMk cId="2552471159" sldId="2120627536"/>
        </pc:sldMkLst>
      </pc:sldChg>
      <pc:sldChg chg="del">
        <pc:chgData name="Schroeder, Bailey R SSG USARMY NG IAARNG (USA)" userId="b773c948-4b38-4431-8062-94720ae6c0c7" providerId="ADAL" clId="{90BC0E11-AE91-4FF0-B04D-7E34D5F02014}" dt="2025-10-17T14:47:44.488" v="1491" actId="47"/>
        <pc:sldMkLst>
          <pc:docMk/>
          <pc:sldMk cId="3464510412" sldId="2120627538"/>
        </pc:sldMkLst>
      </pc:sldChg>
      <pc:sldChg chg="del">
        <pc:chgData name="Schroeder, Bailey R SSG USARMY NG IAARNG (USA)" userId="b773c948-4b38-4431-8062-94720ae6c0c7" providerId="ADAL" clId="{90BC0E11-AE91-4FF0-B04D-7E34D5F02014}" dt="2025-10-17T14:47:25.227" v="1446" actId="47"/>
        <pc:sldMkLst>
          <pc:docMk/>
          <pc:sldMk cId="2582308513" sldId="2120627539"/>
        </pc:sldMkLst>
      </pc:sldChg>
      <pc:sldChg chg="del">
        <pc:chgData name="Schroeder, Bailey R SSG USARMY NG IAARNG (USA)" userId="b773c948-4b38-4431-8062-94720ae6c0c7" providerId="ADAL" clId="{90BC0E11-AE91-4FF0-B04D-7E34D5F02014}" dt="2025-10-17T14:47:53.353" v="1504" actId="47"/>
        <pc:sldMkLst>
          <pc:docMk/>
          <pc:sldMk cId="3140605934" sldId="2120627543"/>
        </pc:sldMkLst>
      </pc:sldChg>
      <pc:sldChg chg="del">
        <pc:chgData name="Schroeder, Bailey R SSG USARMY NG IAARNG (USA)" userId="b773c948-4b38-4431-8062-94720ae6c0c7" providerId="ADAL" clId="{90BC0E11-AE91-4FF0-B04D-7E34D5F02014}" dt="2025-10-17T14:47:36.329" v="1481" actId="47"/>
        <pc:sldMkLst>
          <pc:docMk/>
          <pc:sldMk cId="133361749" sldId="2120627544"/>
        </pc:sldMkLst>
      </pc:sldChg>
      <pc:sldChg chg="del">
        <pc:chgData name="Schroeder, Bailey R SSG USARMY NG IAARNG (USA)" userId="b773c948-4b38-4431-8062-94720ae6c0c7" providerId="ADAL" clId="{90BC0E11-AE91-4FF0-B04D-7E34D5F02014}" dt="2025-10-17T14:47:51.178" v="1501" actId="47"/>
        <pc:sldMkLst>
          <pc:docMk/>
          <pc:sldMk cId="4204417657" sldId="2120627546"/>
        </pc:sldMkLst>
      </pc:sldChg>
      <pc:sldChg chg="del">
        <pc:chgData name="Schroeder, Bailey R SSG USARMY NG IAARNG (USA)" userId="b773c948-4b38-4431-8062-94720ae6c0c7" providerId="ADAL" clId="{90BC0E11-AE91-4FF0-B04D-7E34D5F02014}" dt="2025-10-17T14:47:42.928" v="1489" actId="47"/>
        <pc:sldMkLst>
          <pc:docMk/>
          <pc:sldMk cId="3250831428" sldId="2120627548"/>
        </pc:sldMkLst>
      </pc:sldChg>
      <pc:sldChg chg="del">
        <pc:chgData name="Schroeder, Bailey R SSG USARMY NG IAARNG (USA)" userId="b773c948-4b38-4431-8062-94720ae6c0c7" providerId="ADAL" clId="{90BC0E11-AE91-4FF0-B04D-7E34D5F02014}" dt="2025-10-17T14:47:57.770" v="1509" actId="47"/>
        <pc:sldMkLst>
          <pc:docMk/>
          <pc:sldMk cId="55596045" sldId="2120627550"/>
        </pc:sldMkLst>
      </pc:sldChg>
      <pc:sldChg chg="del">
        <pc:chgData name="Schroeder, Bailey R SSG USARMY NG IAARNG (USA)" userId="b773c948-4b38-4431-8062-94720ae6c0c7" providerId="ADAL" clId="{90BC0E11-AE91-4FF0-B04D-7E34D5F02014}" dt="2025-10-17T14:51:03.690" v="1515" actId="47"/>
        <pc:sldMkLst>
          <pc:docMk/>
          <pc:sldMk cId="1753558172" sldId="2120627551"/>
        </pc:sldMkLst>
      </pc:sldChg>
      <pc:sldChg chg="del">
        <pc:chgData name="Schroeder, Bailey R SSG USARMY NG IAARNG (USA)" userId="b773c948-4b38-4431-8062-94720ae6c0c7" providerId="ADAL" clId="{90BC0E11-AE91-4FF0-B04D-7E34D5F02014}" dt="2025-10-17T14:51:06.697" v="1518" actId="47"/>
        <pc:sldMkLst>
          <pc:docMk/>
          <pc:sldMk cId="727208735" sldId="2120627552"/>
        </pc:sldMkLst>
      </pc:sldChg>
      <pc:sldChg chg="del">
        <pc:chgData name="Schroeder, Bailey R SSG USARMY NG IAARNG (USA)" userId="b773c948-4b38-4431-8062-94720ae6c0c7" providerId="ADAL" clId="{90BC0E11-AE91-4FF0-B04D-7E34D5F02014}" dt="2025-10-17T14:47:34.413" v="1476" actId="47"/>
        <pc:sldMkLst>
          <pc:docMk/>
          <pc:sldMk cId="2026006355" sldId="2120627553"/>
        </pc:sldMkLst>
      </pc:sldChg>
      <pc:sldChg chg="del">
        <pc:chgData name="Schroeder, Bailey R SSG USARMY NG IAARNG (USA)" userId="b773c948-4b38-4431-8062-94720ae6c0c7" providerId="ADAL" clId="{90BC0E11-AE91-4FF0-B04D-7E34D5F02014}" dt="2025-10-17T14:47:34.623" v="1477" actId="47"/>
        <pc:sldMkLst>
          <pc:docMk/>
          <pc:sldMk cId="4143888825" sldId="2120627554"/>
        </pc:sldMkLst>
      </pc:sldChg>
      <pc:sldChg chg="del">
        <pc:chgData name="Schroeder, Bailey R SSG USARMY NG IAARNG (USA)" userId="b773c948-4b38-4431-8062-94720ae6c0c7" providerId="ADAL" clId="{90BC0E11-AE91-4FF0-B04D-7E34D5F02014}" dt="2025-10-17T14:47:26.909" v="1449" actId="47"/>
        <pc:sldMkLst>
          <pc:docMk/>
          <pc:sldMk cId="235647913" sldId="2120627555"/>
        </pc:sldMkLst>
      </pc:sldChg>
      <pc:sldChg chg="del">
        <pc:chgData name="Schroeder, Bailey R SSG USARMY NG IAARNG (USA)" userId="b773c948-4b38-4431-8062-94720ae6c0c7" providerId="ADAL" clId="{90BC0E11-AE91-4FF0-B04D-7E34D5F02014}" dt="2025-10-17T14:47:27.651" v="1452" actId="47"/>
        <pc:sldMkLst>
          <pc:docMk/>
          <pc:sldMk cId="2622646866" sldId="2120627556"/>
        </pc:sldMkLst>
      </pc:sldChg>
      <pc:sldChg chg="del">
        <pc:chgData name="Schroeder, Bailey R SSG USARMY NG IAARNG (USA)" userId="b773c948-4b38-4431-8062-94720ae6c0c7" providerId="ADAL" clId="{90BC0E11-AE91-4FF0-B04D-7E34D5F02014}" dt="2025-10-17T14:47:47.938" v="1497" actId="47"/>
        <pc:sldMkLst>
          <pc:docMk/>
          <pc:sldMk cId="476798372" sldId="2120627558"/>
        </pc:sldMkLst>
      </pc:sldChg>
      <pc:sldChg chg="del">
        <pc:chgData name="Schroeder, Bailey R SSG USARMY NG IAARNG (USA)" userId="b773c948-4b38-4431-8062-94720ae6c0c7" providerId="ADAL" clId="{90BC0E11-AE91-4FF0-B04D-7E34D5F02014}" dt="2025-10-17T14:47:56.131" v="1507" actId="47"/>
        <pc:sldMkLst>
          <pc:docMk/>
          <pc:sldMk cId="3039474855" sldId="2120627559"/>
        </pc:sldMkLst>
      </pc:sldChg>
      <pc:sldChg chg="del">
        <pc:chgData name="Schroeder, Bailey R SSG USARMY NG IAARNG (USA)" userId="b773c948-4b38-4431-8062-94720ae6c0c7" providerId="ADAL" clId="{90BC0E11-AE91-4FF0-B04D-7E34D5F02014}" dt="2025-10-17T14:47:57.188" v="1508" actId="47"/>
        <pc:sldMkLst>
          <pc:docMk/>
          <pc:sldMk cId="485711275" sldId="2120627560"/>
        </pc:sldMkLst>
      </pc:sldChg>
      <pc:sldChg chg="del">
        <pc:chgData name="Schroeder, Bailey R SSG USARMY NG IAARNG (USA)" userId="b773c948-4b38-4431-8062-94720ae6c0c7" providerId="ADAL" clId="{90BC0E11-AE91-4FF0-B04D-7E34D5F02014}" dt="2025-10-17T14:51:00.847" v="1513" actId="47"/>
        <pc:sldMkLst>
          <pc:docMk/>
          <pc:sldMk cId="662291818" sldId="2120627561"/>
        </pc:sldMkLst>
      </pc:sldChg>
      <pc:sldChg chg="del">
        <pc:chgData name="Schroeder, Bailey R SSG USARMY NG IAARNG (USA)" userId="b773c948-4b38-4431-8062-94720ae6c0c7" providerId="ADAL" clId="{90BC0E11-AE91-4FF0-B04D-7E34D5F02014}" dt="2025-10-17T14:50:59.793" v="1512" actId="47"/>
        <pc:sldMkLst>
          <pc:docMk/>
          <pc:sldMk cId="3159088710" sldId="2120627562"/>
        </pc:sldMkLst>
      </pc:sldChg>
      <pc:sldChg chg="del">
        <pc:chgData name="Schroeder, Bailey R SSG USARMY NG IAARNG (USA)" userId="b773c948-4b38-4431-8062-94720ae6c0c7" providerId="ADAL" clId="{90BC0E11-AE91-4FF0-B04D-7E34D5F02014}" dt="2025-10-17T14:51:04.769" v="1516" actId="47"/>
        <pc:sldMkLst>
          <pc:docMk/>
          <pc:sldMk cId="2662609595" sldId="2120627563"/>
        </pc:sldMkLst>
      </pc:sldChg>
      <pc:sldChg chg="del">
        <pc:chgData name="Schroeder, Bailey R SSG USARMY NG IAARNG (USA)" userId="b773c948-4b38-4431-8062-94720ae6c0c7" providerId="ADAL" clId="{90BC0E11-AE91-4FF0-B04D-7E34D5F02014}" dt="2025-10-17T14:47:33.765" v="1473" actId="47"/>
        <pc:sldMkLst>
          <pc:docMk/>
          <pc:sldMk cId="2388499684" sldId="2120627564"/>
        </pc:sldMkLst>
      </pc:sldChg>
      <pc:sldChg chg="del">
        <pc:chgData name="Schroeder, Bailey R SSG USARMY NG IAARNG (USA)" userId="b773c948-4b38-4431-8062-94720ae6c0c7" providerId="ADAL" clId="{90BC0E11-AE91-4FF0-B04D-7E34D5F02014}" dt="2025-10-17T14:47:34.002" v="1474" actId="47"/>
        <pc:sldMkLst>
          <pc:docMk/>
          <pc:sldMk cId="127732599" sldId="2120627565"/>
        </pc:sldMkLst>
      </pc:sldChg>
      <pc:sldChg chg="del">
        <pc:chgData name="Schroeder, Bailey R SSG USARMY NG IAARNG (USA)" userId="b773c948-4b38-4431-8062-94720ae6c0c7" providerId="ADAL" clId="{90BC0E11-AE91-4FF0-B04D-7E34D5F02014}" dt="2025-10-17T14:47:35.266" v="1478" actId="47"/>
        <pc:sldMkLst>
          <pc:docMk/>
          <pc:sldMk cId="3847370291" sldId="2120627566"/>
        </pc:sldMkLst>
      </pc:sldChg>
      <pc:sldChg chg="del">
        <pc:chgData name="Schroeder, Bailey R SSG USARMY NG IAARNG (USA)" userId="b773c948-4b38-4431-8062-94720ae6c0c7" providerId="ADAL" clId="{90BC0E11-AE91-4FF0-B04D-7E34D5F02014}" dt="2025-10-17T14:47:37.360" v="1484" actId="47"/>
        <pc:sldMkLst>
          <pc:docMk/>
          <pc:sldMk cId="2423380413" sldId="2120627567"/>
        </pc:sldMkLst>
      </pc:sldChg>
      <pc:sldChg chg="del">
        <pc:chgData name="Schroeder, Bailey R SSG USARMY NG IAARNG (USA)" userId="b773c948-4b38-4431-8062-94720ae6c0c7" providerId="ADAL" clId="{90BC0E11-AE91-4FF0-B04D-7E34D5F02014}" dt="2025-10-17T14:47:39.533" v="1485" actId="47"/>
        <pc:sldMkLst>
          <pc:docMk/>
          <pc:sldMk cId="376353109" sldId="2120627568"/>
        </pc:sldMkLst>
      </pc:sldChg>
      <pc:sldChg chg="modSp del">
        <pc:chgData name="Schroeder, Bailey R SSG USARMY NG IAARNG (USA)" userId="b773c948-4b38-4431-8062-94720ae6c0c7" providerId="ADAL" clId="{90BC0E11-AE91-4FF0-B04D-7E34D5F02014}" dt="2025-10-17T14:47:40.340" v="1486" actId="47"/>
        <pc:sldMkLst>
          <pc:docMk/>
          <pc:sldMk cId="2776510037" sldId="2120627569"/>
        </pc:sldMkLst>
      </pc:sldChg>
      <pc:sldChg chg="del">
        <pc:chgData name="Schroeder, Bailey R SSG USARMY NG IAARNG (USA)" userId="b773c948-4b38-4431-8062-94720ae6c0c7" providerId="ADAL" clId="{90BC0E11-AE91-4FF0-B04D-7E34D5F02014}" dt="2025-10-17T14:47:41.724" v="1487" actId="47"/>
        <pc:sldMkLst>
          <pc:docMk/>
          <pc:sldMk cId="3730110547" sldId="2120627570"/>
        </pc:sldMkLst>
      </pc:sldChg>
      <pc:sldChg chg="del">
        <pc:chgData name="Schroeder, Bailey R SSG USARMY NG IAARNG (USA)" userId="b773c948-4b38-4431-8062-94720ae6c0c7" providerId="ADAL" clId="{90BC0E11-AE91-4FF0-B04D-7E34D5F02014}" dt="2025-10-17T14:47:43.242" v="1490" actId="47"/>
        <pc:sldMkLst>
          <pc:docMk/>
          <pc:sldMk cId="681533879" sldId="2120627571"/>
        </pc:sldMkLst>
      </pc:sldChg>
      <pc:sldChg chg="del">
        <pc:chgData name="Schroeder, Bailey R SSG USARMY NG IAARNG (USA)" userId="b773c948-4b38-4431-8062-94720ae6c0c7" providerId="ADAL" clId="{90BC0E11-AE91-4FF0-B04D-7E34D5F02014}" dt="2025-10-17T14:51:07.564" v="1519" actId="47"/>
        <pc:sldMkLst>
          <pc:docMk/>
          <pc:sldMk cId="1063394405" sldId="2120627572"/>
        </pc:sldMkLst>
      </pc:sldChg>
      <pc:sldChg chg="modSp del">
        <pc:chgData name="Schroeder, Bailey R SSG USARMY NG IAARNG (USA)" userId="b773c948-4b38-4431-8062-94720ae6c0c7" providerId="ADAL" clId="{90BC0E11-AE91-4FF0-B04D-7E34D5F02014}" dt="2025-10-17T14:51:12.219" v="1523" actId="47"/>
        <pc:sldMkLst>
          <pc:docMk/>
          <pc:sldMk cId="3221009133" sldId="2120627573"/>
        </pc:sldMkLst>
      </pc:sldChg>
      <pc:sldChg chg="modSp">
        <pc:chgData name="Schroeder, Bailey R SSG USARMY NG IAARNG (USA)" userId="b773c948-4b38-4431-8062-94720ae6c0c7" providerId="ADAL" clId="{90BC0E11-AE91-4FF0-B04D-7E34D5F02014}" dt="2025-10-16T21:03:40.052" v="72"/>
        <pc:sldMkLst>
          <pc:docMk/>
          <pc:sldMk cId="3336993081" sldId="2120627576"/>
        </pc:sldMkLst>
      </pc:sldChg>
      <pc:sldChg chg="addSp">
        <pc:chgData name="Schroeder, Bailey R SSG USARMY NG IAARNG (USA)" userId="b773c948-4b38-4431-8062-94720ae6c0c7" providerId="ADAL" clId="{90BC0E11-AE91-4FF0-B04D-7E34D5F02014}" dt="2025-10-16T20:56:59.491" v="6"/>
        <pc:sldMkLst>
          <pc:docMk/>
          <pc:sldMk cId="1800459312" sldId="2120627580"/>
        </pc:sldMkLst>
        <pc:spChg chg="add">
          <ac:chgData name="Schroeder, Bailey R SSG USARMY NG IAARNG (USA)" userId="b773c948-4b38-4431-8062-94720ae6c0c7" providerId="ADAL" clId="{90BC0E11-AE91-4FF0-B04D-7E34D5F02014}" dt="2025-10-16T20:56:59.491" v="6"/>
          <ac:spMkLst>
            <pc:docMk/>
            <pc:sldMk cId="1800459312" sldId="2120627580"/>
            <ac:spMk id="3" creationId="{00000000-0000-0000-0000-000000000000}"/>
          </ac:spMkLst>
        </pc:spChg>
      </pc:sldChg>
      <pc:sldChg chg="modSp del">
        <pc:chgData name="Schroeder, Bailey R SSG USARMY NG IAARNG (USA)" userId="b773c948-4b38-4431-8062-94720ae6c0c7" providerId="ADAL" clId="{90BC0E11-AE91-4FF0-B04D-7E34D5F02014}" dt="2025-10-16T21:24:55.169" v="495" actId="2696"/>
        <pc:sldMkLst>
          <pc:docMk/>
          <pc:sldMk cId="2514381185" sldId="2120627581"/>
        </pc:sldMkLst>
      </pc:sldChg>
      <pc:sldChg chg="addSp delSp modSp new del mod ord">
        <pc:chgData name="Schroeder, Bailey R SSG USARMY NG IAARNG (USA)" userId="b773c948-4b38-4431-8062-94720ae6c0c7" providerId="ADAL" clId="{90BC0E11-AE91-4FF0-B04D-7E34D5F02014}" dt="2025-10-17T15:51:31.927" v="2223" actId="2696"/>
        <pc:sldMkLst>
          <pc:docMk/>
          <pc:sldMk cId="1252423807" sldId="2120627585"/>
        </pc:sldMkLst>
      </pc:sldChg>
      <pc:sldChg chg="new del">
        <pc:chgData name="Schroeder, Bailey R SSG USARMY NG IAARNG (USA)" userId="b773c948-4b38-4431-8062-94720ae6c0c7" providerId="ADAL" clId="{90BC0E11-AE91-4FF0-B04D-7E34D5F02014}" dt="2025-10-16T21:01:36.094" v="27" actId="2696"/>
        <pc:sldMkLst>
          <pc:docMk/>
          <pc:sldMk cId="3590767778" sldId="2120627585"/>
        </pc:sldMkLst>
      </pc:sldChg>
      <pc:sldChg chg="new del">
        <pc:chgData name="Schroeder, Bailey R SSG USARMY NG IAARNG (USA)" userId="b773c948-4b38-4431-8062-94720ae6c0c7" providerId="ADAL" clId="{90BC0E11-AE91-4FF0-B04D-7E34D5F02014}" dt="2025-10-17T14:22:03.773" v="1151" actId="2696"/>
        <pc:sldMkLst>
          <pc:docMk/>
          <pc:sldMk cId="1260354996" sldId="2120627586"/>
        </pc:sldMkLst>
      </pc:sldChg>
      <pc:sldChg chg="new del">
        <pc:chgData name="Schroeder, Bailey R SSG USARMY NG IAARNG (USA)" userId="b773c948-4b38-4431-8062-94720ae6c0c7" providerId="ADAL" clId="{90BC0E11-AE91-4FF0-B04D-7E34D5F02014}" dt="2025-10-16T21:33:39.638" v="810" actId="2696"/>
        <pc:sldMkLst>
          <pc:docMk/>
          <pc:sldMk cId="1866551702" sldId="2120627586"/>
        </pc:sldMkLst>
      </pc:sldChg>
      <pc:sldChg chg="new del">
        <pc:chgData name="Schroeder, Bailey R SSG USARMY NG IAARNG (USA)" userId="b773c948-4b38-4431-8062-94720ae6c0c7" providerId="ADAL" clId="{90BC0E11-AE91-4FF0-B04D-7E34D5F02014}" dt="2025-10-16T21:13:26.844" v="88" actId="2696"/>
        <pc:sldMkLst>
          <pc:docMk/>
          <pc:sldMk cId="2900836425" sldId="2120627586"/>
        </pc:sldMkLst>
      </pc:sldChg>
      <pc:sldChg chg="modSp new del mod">
        <pc:chgData name="Schroeder, Bailey R SSG USARMY NG IAARNG (USA)" userId="b773c948-4b38-4431-8062-94720ae6c0c7" providerId="ADAL" clId="{90BC0E11-AE91-4FF0-B04D-7E34D5F02014}" dt="2025-10-16T21:22:04.337" v="492" actId="2696"/>
        <pc:sldMkLst>
          <pc:docMk/>
          <pc:sldMk cId="3571763609" sldId="2120627586"/>
        </pc:sldMkLst>
      </pc:sldChg>
      <pc:sldChg chg="add">
        <pc:chgData name="Schroeder, Bailey R SSG USARMY NG IAARNG (USA)" userId="b773c948-4b38-4431-8062-94720ae6c0c7" providerId="ADAL" clId="{90BC0E11-AE91-4FF0-B04D-7E34D5F02014}" dt="2025-10-17T14:21:52.640" v="1150"/>
        <pc:sldMkLst>
          <pc:docMk/>
          <pc:sldMk cId="1575941817" sldId="2120627587"/>
        </pc:sldMkLst>
      </pc:sldChg>
      <pc:sldChg chg="modSp new mod">
        <pc:chgData name="Schroeder, Bailey R SSG USARMY NG IAARNG (USA)" userId="b773c948-4b38-4431-8062-94720ae6c0c7" providerId="ADAL" clId="{90BC0E11-AE91-4FF0-B04D-7E34D5F02014}" dt="2025-10-17T14:24:03.747" v="1236" actId="122"/>
        <pc:sldMkLst>
          <pc:docMk/>
          <pc:sldMk cId="607529546" sldId="2120627588"/>
        </pc:sldMkLst>
        <pc:spChg chg="mod">
          <ac:chgData name="Schroeder, Bailey R SSG USARMY NG IAARNG (USA)" userId="b773c948-4b38-4431-8062-94720ae6c0c7" providerId="ADAL" clId="{90BC0E11-AE91-4FF0-B04D-7E34D5F02014}" dt="2025-10-17T14:23:54.849" v="1217" actId="113"/>
          <ac:spMkLst>
            <pc:docMk/>
            <pc:sldMk cId="607529546" sldId="2120627588"/>
            <ac:spMk id="2" creationId="{5DF91411-D7B8-8932-8297-01F6BFFA5DA4}"/>
          </ac:spMkLst>
        </pc:spChg>
        <pc:spChg chg="mod">
          <ac:chgData name="Schroeder, Bailey R SSG USARMY NG IAARNG (USA)" userId="b773c948-4b38-4431-8062-94720ae6c0c7" providerId="ADAL" clId="{90BC0E11-AE91-4FF0-B04D-7E34D5F02014}" dt="2025-10-17T14:24:03.747" v="1236" actId="122"/>
          <ac:spMkLst>
            <pc:docMk/>
            <pc:sldMk cId="607529546" sldId="2120627588"/>
            <ac:spMk id="3" creationId="{FBA8E13D-6962-039B-CBB7-320EDAA224BB}"/>
          </ac:spMkLst>
        </pc:spChg>
      </pc:sldChg>
      <pc:sldChg chg="new del">
        <pc:chgData name="Schroeder, Bailey R SSG USARMY NG IAARNG (USA)" userId="b773c948-4b38-4431-8062-94720ae6c0c7" providerId="ADAL" clId="{90BC0E11-AE91-4FF0-B04D-7E34D5F02014}" dt="2025-10-17T14:38:03.859" v="1380" actId="47"/>
        <pc:sldMkLst>
          <pc:docMk/>
          <pc:sldMk cId="251860344" sldId="2120627589"/>
        </pc:sldMkLst>
      </pc:sldChg>
      <pc:sldChg chg="new del">
        <pc:chgData name="Schroeder, Bailey R SSG USARMY NG IAARNG (USA)" userId="b773c948-4b38-4431-8062-94720ae6c0c7" providerId="ADAL" clId="{90BC0E11-AE91-4FF0-B04D-7E34D5F02014}" dt="2025-10-17T14:36:12.361" v="1365" actId="47"/>
        <pc:sldMkLst>
          <pc:docMk/>
          <pc:sldMk cId="275721818" sldId="2120627589"/>
        </pc:sldMkLst>
      </pc:sldChg>
      <pc:sldChg chg="new del">
        <pc:chgData name="Schroeder, Bailey R SSG USARMY NG IAARNG (USA)" userId="b773c948-4b38-4431-8062-94720ae6c0c7" providerId="ADAL" clId="{90BC0E11-AE91-4FF0-B04D-7E34D5F02014}" dt="2025-10-17T14:34:09.244" v="1348" actId="2696"/>
        <pc:sldMkLst>
          <pc:docMk/>
          <pc:sldMk cId="602870454" sldId="2120627589"/>
        </pc:sldMkLst>
      </pc:sldChg>
      <pc:sldChg chg="new del">
        <pc:chgData name="Schroeder, Bailey R SSG USARMY NG IAARNG (USA)" userId="b773c948-4b38-4431-8062-94720ae6c0c7" providerId="ADAL" clId="{90BC0E11-AE91-4FF0-B04D-7E34D5F02014}" dt="2025-10-17T14:37:23.530" v="1374" actId="47"/>
        <pc:sldMkLst>
          <pc:docMk/>
          <pc:sldMk cId="810631430" sldId="2120627589"/>
        </pc:sldMkLst>
      </pc:sldChg>
      <pc:sldChg chg="new del">
        <pc:chgData name="Schroeder, Bailey R SSG USARMY NG IAARNG (USA)" userId="b773c948-4b38-4431-8062-94720ae6c0c7" providerId="ADAL" clId="{90BC0E11-AE91-4FF0-B04D-7E34D5F02014}" dt="2025-10-17T14:45:10.642" v="1435" actId="2696"/>
        <pc:sldMkLst>
          <pc:docMk/>
          <pc:sldMk cId="853115305" sldId="2120627589"/>
        </pc:sldMkLst>
      </pc:sldChg>
      <pc:sldChg chg="new del">
        <pc:chgData name="Schroeder, Bailey R SSG USARMY NG IAARNG (USA)" userId="b773c948-4b38-4431-8062-94720ae6c0c7" providerId="ADAL" clId="{90BC0E11-AE91-4FF0-B04D-7E34D5F02014}" dt="2025-10-17T14:38:35.123" v="1386" actId="47"/>
        <pc:sldMkLst>
          <pc:docMk/>
          <pc:sldMk cId="876568277" sldId="2120627589"/>
        </pc:sldMkLst>
      </pc:sldChg>
      <pc:sldChg chg="new del">
        <pc:chgData name="Schroeder, Bailey R SSG USARMY NG IAARNG (USA)" userId="b773c948-4b38-4431-8062-94720ae6c0c7" providerId="ADAL" clId="{90BC0E11-AE91-4FF0-B04D-7E34D5F02014}" dt="2025-10-17T14:39:44.159" v="1398" actId="47"/>
        <pc:sldMkLst>
          <pc:docMk/>
          <pc:sldMk cId="911661954" sldId="2120627589"/>
        </pc:sldMkLst>
      </pc:sldChg>
      <pc:sldChg chg="new del">
        <pc:chgData name="Schroeder, Bailey R SSG USARMY NG IAARNG (USA)" userId="b773c948-4b38-4431-8062-94720ae6c0c7" providerId="ADAL" clId="{90BC0E11-AE91-4FF0-B04D-7E34D5F02014}" dt="2025-10-17T14:39:29.324" v="1395" actId="47"/>
        <pc:sldMkLst>
          <pc:docMk/>
          <pc:sldMk cId="998540172" sldId="2120627589"/>
        </pc:sldMkLst>
      </pc:sldChg>
      <pc:sldChg chg="new del">
        <pc:chgData name="Schroeder, Bailey R SSG USARMY NG IAARNG (USA)" userId="b773c948-4b38-4431-8062-94720ae6c0c7" providerId="ADAL" clId="{90BC0E11-AE91-4FF0-B04D-7E34D5F02014}" dt="2025-10-17T14:39:16.718" v="1392" actId="47"/>
        <pc:sldMkLst>
          <pc:docMk/>
          <pc:sldMk cId="1419701581" sldId="2120627589"/>
        </pc:sldMkLst>
      </pc:sldChg>
      <pc:sldChg chg="new del">
        <pc:chgData name="Schroeder, Bailey R SSG USARMY NG IAARNG (USA)" userId="b773c948-4b38-4431-8062-94720ae6c0c7" providerId="ADAL" clId="{90BC0E11-AE91-4FF0-B04D-7E34D5F02014}" dt="2025-10-17T14:39:03.333" v="1389" actId="47"/>
        <pc:sldMkLst>
          <pc:docMk/>
          <pc:sldMk cId="2728223115" sldId="2120627589"/>
        </pc:sldMkLst>
      </pc:sldChg>
      <pc:sldChg chg="new del">
        <pc:chgData name="Schroeder, Bailey R SSG USARMY NG IAARNG (USA)" userId="b773c948-4b38-4431-8062-94720ae6c0c7" providerId="ADAL" clId="{90BC0E11-AE91-4FF0-B04D-7E34D5F02014}" dt="2025-10-17T14:38:19.167" v="1383" actId="47"/>
        <pc:sldMkLst>
          <pc:docMk/>
          <pc:sldMk cId="3542312868" sldId="2120627589"/>
        </pc:sldMkLst>
      </pc:sldChg>
      <pc:sldChg chg="new del">
        <pc:chgData name="Schroeder, Bailey R SSG USARMY NG IAARNG (USA)" userId="b773c948-4b38-4431-8062-94720ae6c0c7" providerId="ADAL" clId="{90BC0E11-AE91-4FF0-B04D-7E34D5F02014}" dt="2025-10-17T14:40:41.893" v="1410" actId="47"/>
        <pc:sldMkLst>
          <pc:docMk/>
          <pc:sldMk cId="3666325625" sldId="2120627589"/>
        </pc:sldMkLst>
      </pc:sldChg>
      <pc:sldChg chg="new del">
        <pc:chgData name="Schroeder, Bailey R SSG USARMY NG IAARNG (USA)" userId="b773c948-4b38-4431-8062-94720ae6c0c7" providerId="ADAL" clId="{90BC0E11-AE91-4FF0-B04D-7E34D5F02014}" dt="2025-10-17T14:37:01.799" v="1371" actId="47"/>
        <pc:sldMkLst>
          <pc:docMk/>
          <pc:sldMk cId="3870386466" sldId="2120627589"/>
        </pc:sldMkLst>
      </pc:sldChg>
      <pc:sldChg chg="modSp new mod">
        <pc:chgData name="Schroeder, Bailey R SSG USARMY NG IAARNG (USA)" userId="b773c948-4b38-4431-8062-94720ae6c0c7" providerId="ADAL" clId="{90BC0E11-AE91-4FF0-B04D-7E34D5F02014}" dt="2025-10-17T16:23:36.469" v="2255" actId="255"/>
        <pc:sldMkLst>
          <pc:docMk/>
          <pc:sldMk cId="3872812084" sldId="2120627589"/>
        </pc:sldMkLst>
        <pc:spChg chg="mod">
          <ac:chgData name="Schroeder, Bailey R SSG USARMY NG IAARNG (USA)" userId="b773c948-4b38-4431-8062-94720ae6c0c7" providerId="ADAL" clId="{90BC0E11-AE91-4FF0-B04D-7E34D5F02014}" dt="2025-10-17T15:49:21.499" v="2146" actId="1076"/>
          <ac:spMkLst>
            <pc:docMk/>
            <pc:sldMk cId="3872812084" sldId="2120627589"/>
            <ac:spMk id="2" creationId="{B2290848-0A38-6151-BF4D-7A2ABC7D0969}"/>
          </ac:spMkLst>
        </pc:spChg>
        <pc:spChg chg="mod">
          <ac:chgData name="Schroeder, Bailey R SSG USARMY NG IAARNG (USA)" userId="b773c948-4b38-4431-8062-94720ae6c0c7" providerId="ADAL" clId="{90BC0E11-AE91-4FF0-B04D-7E34D5F02014}" dt="2025-10-17T16:23:36.469" v="2255" actId="255"/>
          <ac:spMkLst>
            <pc:docMk/>
            <pc:sldMk cId="3872812084" sldId="2120627589"/>
            <ac:spMk id="3" creationId="{4E264A15-3D5B-EDF7-D883-C326308B0ACD}"/>
          </ac:spMkLst>
        </pc:spChg>
      </pc:sldChg>
      <pc:sldChg chg="new del">
        <pc:chgData name="Schroeder, Bailey R SSG USARMY NG IAARNG (USA)" userId="b773c948-4b38-4431-8062-94720ae6c0c7" providerId="ADAL" clId="{90BC0E11-AE91-4FF0-B04D-7E34D5F02014}" dt="2025-10-17T14:37:46.973" v="1377" actId="47"/>
        <pc:sldMkLst>
          <pc:docMk/>
          <pc:sldMk cId="3908988557" sldId="2120627589"/>
        </pc:sldMkLst>
      </pc:sldChg>
      <pc:sldChg chg="new del">
        <pc:chgData name="Schroeder, Bailey R SSG USARMY NG IAARNG (USA)" userId="b773c948-4b38-4431-8062-94720ae6c0c7" providerId="ADAL" clId="{90BC0E11-AE91-4FF0-B04D-7E34D5F02014}" dt="2025-10-17T14:40:26.886" v="1407" actId="47"/>
        <pc:sldMkLst>
          <pc:docMk/>
          <pc:sldMk cId="4014279457" sldId="2120627589"/>
        </pc:sldMkLst>
      </pc:sldChg>
      <pc:sldChg chg="new del">
        <pc:chgData name="Schroeder, Bailey R SSG USARMY NG IAARNG (USA)" userId="b773c948-4b38-4431-8062-94720ae6c0c7" providerId="ADAL" clId="{90BC0E11-AE91-4FF0-B04D-7E34D5F02014}" dt="2025-10-17T14:36:44.346" v="1368" actId="47"/>
        <pc:sldMkLst>
          <pc:docMk/>
          <pc:sldMk cId="4059767266" sldId="2120627589"/>
        </pc:sldMkLst>
      </pc:sldChg>
      <pc:sldChg chg="new del">
        <pc:chgData name="Schroeder, Bailey R SSG USARMY NG IAARNG (USA)" userId="b773c948-4b38-4431-8062-94720ae6c0c7" providerId="ADAL" clId="{90BC0E11-AE91-4FF0-B04D-7E34D5F02014}" dt="2025-10-17T14:35:57.070" v="1362" actId="47"/>
        <pc:sldMkLst>
          <pc:docMk/>
          <pc:sldMk cId="4115494660" sldId="2120627589"/>
        </pc:sldMkLst>
      </pc:sldChg>
      <pc:sldChg chg="new del">
        <pc:chgData name="Schroeder, Bailey R SSG USARMY NG IAARNG (USA)" userId="b773c948-4b38-4431-8062-94720ae6c0c7" providerId="ADAL" clId="{90BC0E11-AE91-4FF0-B04D-7E34D5F02014}" dt="2025-10-17T14:40:14.120" v="1404" actId="47"/>
        <pc:sldMkLst>
          <pc:docMk/>
          <pc:sldMk cId="4156234466" sldId="2120627589"/>
        </pc:sldMkLst>
      </pc:sldChg>
      <pc:sldChg chg="new del">
        <pc:chgData name="Schroeder, Bailey R SSG USARMY NG IAARNG (USA)" userId="b773c948-4b38-4431-8062-94720ae6c0c7" providerId="ADAL" clId="{90BC0E11-AE91-4FF0-B04D-7E34D5F02014}" dt="2025-10-17T14:35:18.562" v="1357" actId="47"/>
        <pc:sldMkLst>
          <pc:docMk/>
          <pc:sldMk cId="4158129456" sldId="2120627589"/>
        </pc:sldMkLst>
      </pc:sldChg>
      <pc:sldChg chg="new del">
        <pc:chgData name="Schroeder, Bailey R SSG USARMY NG IAARNG (USA)" userId="b773c948-4b38-4431-8062-94720ae6c0c7" providerId="ADAL" clId="{90BC0E11-AE91-4FF0-B04D-7E34D5F02014}" dt="2025-10-17T14:34:35.671" v="1352" actId="2696"/>
        <pc:sldMkLst>
          <pc:docMk/>
          <pc:sldMk cId="4234989775" sldId="2120627589"/>
        </pc:sldMkLst>
      </pc:sldChg>
      <pc:sldChg chg="modSp add del">
        <pc:chgData name="Schroeder, Bailey R SSG USARMY NG IAARNG (USA)" userId="b773c948-4b38-4431-8062-94720ae6c0c7" providerId="ADAL" clId="{90BC0E11-AE91-4FF0-B04D-7E34D5F02014}" dt="2025-10-17T14:35:47.999" v="1360" actId="2696"/>
        <pc:sldMkLst>
          <pc:docMk/>
          <pc:sldMk cId="0" sldId="2120627590"/>
        </pc:sldMkLst>
      </pc:sldChg>
      <pc:sldChg chg="new del">
        <pc:chgData name="Schroeder, Bailey R SSG USARMY NG IAARNG (USA)" userId="b773c948-4b38-4431-8062-94720ae6c0c7" providerId="ADAL" clId="{90BC0E11-AE91-4FF0-B04D-7E34D5F02014}" dt="2025-10-17T14:34:03.309" v="1346" actId="2696"/>
        <pc:sldMkLst>
          <pc:docMk/>
          <pc:sldMk cId="411266138" sldId="2120627590"/>
        </pc:sldMkLst>
      </pc:sldChg>
      <pc:sldChg chg="addSp delSp modSp new mod">
        <pc:chgData name="Schroeder, Bailey R SSG USARMY NG IAARNG (USA)" userId="b773c948-4b38-4431-8062-94720ae6c0c7" providerId="ADAL" clId="{90BC0E11-AE91-4FF0-B04D-7E34D5F02014}" dt="2025-10-17T16:21:36.332" v="2240" actId="14100"/>
        <pc:sldMkLst>
          <pc:docMk/>
          <pc:sldMk cId="4266397968" sldId="2120627590"/>
        </pc:sldMkLst>
        <pc:spChg chg="mod">
          <ac:chgData name="Schroeder, Bailey R SSG USARMY NG IAARNG (USA)" userId="b773c948-4b38-4431-8062-94720ae6c0c7" providerId="ADAL" clId="{90BC0E11-AE91-4FF0-B04D-7E34D5F02014}" dt="2025-10-17T16:21:36.332" v="2240" actId="14100"/>
          <ac:spMkLst>
            <pc:docMk/>
            <pc:sldMk cId="4266397968" sldId="2120627590"/>
            <ac:spMk id="2" creationId="{20BA17D4-E471-0AD1-54C4-E119D8BE2333}"/>
          </ac:spMkLst>
        </pc:spChg>
        <pc:picChg chg="add mod">
          <ac:chgData name="Schroeder, Bailey R SSG USARMY NG IAARNG (USA)" userId="b773c948-4b38-4431-8062-94720ae6c0c7" providerId="ADAL" clId="{90BC0E11-AE91-4FF0-B04D-7E34D5F02014}" dt="2025-10-17T15:51:57.010" v="2229" actId="1076"/>
          <ac:picMkLst>
            <pc:docMk/>
            <pc:sldMk cId="4266397968" sldId="2120627590"/>
            <ac:picMk id="4" creationId="{274E18B4-CAB2-DB65-14EA-5B42B28B583A}"/>
          </ac:picMkLst>
        </pc:picChg>
      </pc:sldChg>
      <pc:sldChg chg="modSp add del">
        <pc:chgData name="Schroeder, Bailey R SSG USARMY NG IAARNG (USA)" userId="b773c948-4b38-4431-8062-94720ae6c0c7" providerId="ADAL" clId="{90BC0E11-AE91-4FF0-B04D-7E34D5F02014}" dt="2025-10-17T14:34:05.232" v="1347" actId="2696"/>
        <pc:sldMkLst>
          <pc:docMk/>
          <pc:sldMk cId="1224463535" sldId="21206275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571797-3845-49BB-A0AD-E4762DA010CA}" type="doc">
      <dgm:prSet loTypeId="urn:microsoft.com/office/officeart/2005/8/layout/balance1" loCatId="relationship" qsTypeId="urn:microsoft.com/office/officeart/2005/8/quickstyle/3d2" qsCatId="3D" csTypeId="urn:microsoft.com/office/officeart/2005/8/colors/accent1_2" csCatId="accent1" phldr="1"/>
      <dgm:spPr/>
      <dgm:t>
        <a:bodyPr/>
        <a:lstStyle/>
        <a:p>
          <a:endParaRPr lang="en-US"/>
        </a:p>
      </dgm:t>
    </dgm:pt>
    <dgm:pt modelId="{BE9E3664-08DB-4A7F-89D6-40110DFD1965}">
      <dgm:prSet phldrT="[Text]"/>
      <dgm:spPr/>
      <dgm:t>
        <a:bodyPr/>
        <a:lstStyle/>
        <a:p>
          <a:r>
            <a:rPr lang="en-US"/>
            <a:t>NO RCSBP</a:t>
          </a:r>
        </a:p>
      </dgm:t>
    </dgm:pt>
    <dgm:pt modelId="{582A6990-A325-4A50-BC1D-D3CA2D6E1D6F}" type="parTrans" cxnId="{9B331F79-3EE9-43B4-A463-1D3A68E27AE8}">
      <dgm:prSet/>
      <dgm:spPr/>
      <dgm:t>
        <a:bodyPr/>
        <a:lstStyle/>
        <a:p>
          <a:endParaRPr lang="en-US"/>
        </a:p>
      </dgm:t>
    </dgm:pt>
    <dgm:pt modelId="{1506FA68-96DC-493C-853C-8251F3B60363}" type="sibTrans" cxnId="{9B331F79-3EE9-43B4-A463-1D3A68E27AE8}">
      <dgm:prSet/>
      <dgm:spPr/>
      <dgm:t>
        <a:bodyPr/>
        <a:lstStyle/>
        <a:p>
          <a:endParaRPr lang="en-US"/>
        </a:p>
      </dgm:t>
    </dgm:pt>
    <dgm:pt modelId="{1D1D3872-D4AA-4C74-8608-C05A6CCC7B74}">
      <dgm:prSet phldrT="[Text]" custT="1"/>
      <dgm:spPr>
        <a:solidFill>
          <a:srgbClr val="FF0000"/>
        </a:solidFill>
      </dgm:spPr>
      <dgm:t>
        <a:bodyPr/>
        <a:lstStyle/>
        <a:p>
          <a:r>
            <a:rPr lang="en-US" sz="2400">
              <a:solidFill>
                <a:schemeClr val="tx1"/>
              </a:solidFill>
            </a:rPr>
            <a:t>Risk of leaving your loved ones with insufficient income</a:t>
          </a:r>
        </a:p>
      </dgm:t>
    </dgm:pt>
    <dgm:pt modelId="{28CF272B-9E9C-43D3-B8C2-F1C38C675770}" type="parTrans" cxnId="{AF4C9D61-D626-418E-9573-0671EBB06DB4}">
      <dgm:prSet/>
      <dgm:spPr/>
      <dgm:t>
        <a:bodyPr/>
        <a:lstStyle/>
        <a:p>
          <a:endParaRPr lang="en-US"/>
        </a:p>
      </dgm:t>
    </dgm:pt>
    <dgm:pt modelId="{B5662D1C-684F-4EA3-934F-48DB14864F9F}" type="sibTrans" cxnId="{AF4C9D61-D626-418E-9573-0671EBB06DB4}">
      <dgm:prSet/>
      <dgm:spPr/>
      <dgm:t>
        <a:bodyPr/>
        <a:lstStyle/>
        <a:p>
          <a:endParaRPr lang="en-US"/>
        </a:p>
      </dgm:t>
    </dgm:pt>
    <dgm:pt modelId="{CFD3F4AF-B607-4B03-A740-1A342F9B53B0}">
      <dgm:prSet phldrT="[Text]"/>
      <dgm:spPr/>
      <dgm:t>
        <a:bodyPr/>
        <a:lstStyle/>
        <a:p>
          <a:r>
            <a:rPr lang="en-US"/>
            <a:t>RCSBP</a:t>
          </a:r>
        </a:p>
      </dgm:t>
    </dgm:pt>
    <dgm:pt modelId="{CC1B9D6A-866E-466F-95A3-1E1E0BB0AE52}" type="parTrans" cxnId="{C5515135-9157-4F2F-AD38-6BE2A837DDDD}">
      <dgm:prSet/>
      <dgm:spPr/>
      <dgm:t>
        <a:bodyPr/>
        <a:lstStyle/>
        <a:p>
          <a:endParaRPr lang="en-US"/>
        </a:p>
      </dgm:t>
    </dgm:pt>
    <dgm:pt modelId="{5918E64A-E2C2-4692-AC9D-C11EFD1BFAF2}" type="sibTrans" cxnId="{C5515135-9157-4F2F-AD38-6BE2A837DDDD}">
      <dgm:prSet/>
      <dgm:spPr/>
      <dgm:t>
        <a:bodyPr/>
        <a:lstStyle/>
        <a:p>
          <a:endParaRPr lang="en-US"/>
        </a:p>
      </dgm:t>
    </dgm:pt>
    <dgm:pt modelId="{265FBECF-D161-48EF-99E1-D49D4DC8368E}">
      <dgm:prSet phldrT="[Text]" custT="1"/>
      <dgm:spPr>
        <a:solidFill>
          <a:srgbClr val="FFFF00"/>
        </a:solidFill>
      </dgm:spPr>
      <dgm:t>
        <a:bodyPr/>
        <a:lstStyle/>
        <a:p>
          <a:r>
            <a:rPr lang="en-US" sz="2400" dirty="0">
              <a:solidFill>
                <a:schemeClr val="tx1"/>
              </a:solidFill>
            </a:rPr>
            <a:t>Cost vs Return</a:t>
          </a:r>
        </a:p>
        <a:p>
          <a:r>
            <a:rPr lang="en-US" sz="2400" dirty="0">
              <a:solidFill>
                <a:schemeClr val="tx1"/>
              </a:solidFill>
            </a:rPr>
            <a:t>What if I don’t die before non-regular retirement?</a:t>
          </a:r>
        </a:p>
      </dgm:t>
    </dgm:pt>
    <dgm:pt modelId="{F56111DA-54D7-4513-B050-AFA55AB7C705}" type="parTrans" cxnId="{5476DA5A-42FD-4BA5-9928-24A2C6815990}">
      <dgm:prSet/>
      <dgm:spPr/>
      <dgm:t>
        <a:bodyPr/>
        <a:lstStyle/>
        <a:p>
          <a:endParaRPr lang="en-US"/>
        </a:p>
      </dgm:t>
    </dgm:pt>
    <dgm:pt modelId="{57A9BAC7-0450-42D0-85EA-02ED6B620C53}" type="sibTrans" cxnId="{5476DA5A-42FD-4BA5-9928-24A2C6815990}">
      <dgm:prSet/>
      <dgm:spPr/>
      <dgm:t>
        <a:bodyPr/>
        <a:lstStyle/>
        <a:p>
          <a:endParaRPr lang="en-US"/>
        </a:p>
      </dgm:t>
    </dgm:pt>
    <dgm:pt modelId="{A129CD36-0799-4DF8-AC1E-CA87E04AC082}" type="pres">
      <dgm:prSet presAssocID="{C4571797-3845-49BB-A0AD-E4762DA010CA}" presName="outerComposite" presStyleCnt="0">
        <dgm:presLayoutVars>
          <dgm:chMax val="2"/>
          <dgm:animLvl val="lvl"/>
          <dgm:resizeHandles val="exact"/>
        </dgm:presLayoutVars>
      </dgm:prSet>
      <dgm:spPr/>
    </dgm:pt>
    <dgm:pt modelId="{5D824AA4-A65B-47B8-A0CB-28541F446044}" type="pres">
      <dgm:prSet presAssocID="{C4571797-3845-49BB-A0AD-E4762DA010CA}" presName="dummyMaxCanvas" presStyleCnt="0"/>
      <dgm:spPr/>
    </dgm:pt>
    <dgm:pt modelId="{E9E1CADF-F88A-40CA-A218-B98BC3CC2DA4}" type="pres">
      <dgm:prSet presAssocID="{C4571797-3845-49BB-A0AD-E4762DA010CA}" presName="parentComposite" presStyleCnt="0"/>
      <dgm:spPr/>
    </dgm:pt>
    <dgm:pt modelId="{61F4B84F-A44D-4459-8484-97124C29EF7E}" type="pres">
      <dgm:prSet presAssocID="{C4571797-3845-49BB-A0AD-E4762DA010CA}" presName="parent1" presStyleLbl="alignAccFollowNode1" presStyleIdx="0" presStyleCnt="4" custScaleX="128819" custLinFactNeighborX="-38886" custLinFactNeighborY="-35503">
        <dgm:presLayoutVars>
          <dgm:chMax val="4"/>
        </dgm:presLayoutVars>
      </dgm:prSet>
      <dgm:spPr/>
    </dgm:pt>
    <dgm:pt modelId="{85FC4F6D-EB1F-48E7-983B-2A85255FCBAB}" type="pres">
      <dgm:prSet presAssocID="{C4571797-3845-49BB-A0AD-E4762DA010CA}" presName="parent2" presStyleLbl="alignAccFollowNode1" presStyleIdx="1" presStyleCnt="4" custScaleX="136806" custLinFactNeighborX="39844">
        <dgm:presLayoutVars>
          <dgm:chMax val="4"/>
        </dgm:presLayoutVars>
      </dgm:prSet>
      <dgm:spPr/>
    </dgm:pt>
    <dgm:pt modelId="{7D2A181F-5AB5-4500-A130-6FDD325B69FE}" type="pres">
      <dgm:prSet presAssocID="{C4571797-3845-49BB-A0AD-E4762DA010CA}" presName="childrenComposite" presStyleCnt="0"/>
      <dgm:spPr/>
    </dgm:pt>
    <dgm:pt modelId="{D064608D-5041-4CA1-B8FE-75DED42B50C6}" type="pres">
      <dgm:prSet presAssocID="{C4571797-3845-49BB-A0AD-E4762DA010CA}" presName="dummyMaxCanvas_ChildArea" presStyleCnt="0"/>
      <dgm:spPr/>
    </dgm:pt>
    <dgm:pt modelId="{30C71C84-49C1-4DCF-A951-13BAE7940B91}" type="pres">
      <dgm:prSet presAssocID="{C4571797-3845-49BB-A0AD-E4762DA010CA}" presName="fulcrum" presStyleLbl="alignAccFollowNode1" presStyleIdx="2" presStyleCnt="4"/>
      <dgm:spPr/>
    </dgm:pt>
    <dgm:pt modelId="{8CF92447-FAFE-4178-AA72-ACA19C810237}" type="pres">
      <dgm:prSet presAssocID="{C4571797-3845-49BB-A0AD-E4762DA010CA}" presName="balance_11" presStyleLbl="alignAccFollowNode1" presStyleIdx="3" presStyleCnt="4" custAng="21189032" custScaleX="166667" custScaleY="147699">
        <dgm:presLayoutVars>
          <dgm:bulletEnabled val="1"/>
        </dgm:presLayoutVars>
      </dgm:prSet>
      <dgm:spPr/>
    </dgm:pt>
    <dgm:pt modelId="{BA92D772-F3F7-400F-9C20-A421A4079CAF}" type="pres">
      <dgm:prSet presAssocID="{C4571797-3845-49BB-A0AD-E4762DA010CA}" presName="left_11_1" presStyleLbl="node1" presStyleIdx="0" presStyleCnt="2" custAng="21138864" custScaleX="188889" custScaleY="86138" custLinFactNeighborX="-50403" custLinFactNeighborY="12210">
        <dgm:presLayoutVars>
          <dgm:bulletEnabled val="1"/>
        </dgm:presLayoutVars>
      </dgm:prSet>
      <dgm:spPr/>
    </dgm:pt>
    <dgm:pt modelId="{C681BDCF-A3DC-4543-BB09-1454ED64DC08}" type="pres">
      <dgm:prSet presAssocID="{C4571797-3845-49BB-A0AD-E4762DA010CA}" presName="right_11_1" presStyleLbl="node1" presStyleIdx="1" presStyleCnt="2" custAng="21220511" custScaleX="204980" custScaleY="78817" custLinFactNeighborX="37847" custLinFactNeighborY="-3545">
        <dgm:presLayoutVars>
          <dgm:bulletEnabled val="1"/>
        </dgm:presLayoutVars>
      </dgm:prSet>
      <dgm:spPr/>
    </dgm:pt>
  </dgm:ptLst>
  <dgm:cxnLst>
    <dgm:cxn modelId="{807DA52C-F1F2-4F40-AACB-0AD14F3C6161}" type="presOf" srcId="{BE9E3664-08DB-4A7F-89D6-40110DFD1965}" destId="{61F4B84F-A44D-4459-8484-97124C29EF7E}" srcOrd="0" destOrd="0" presId="urn:microsoft.com/office/officeart/2005/8/layout/balance1"/>
    <dgm:cxn modelId="{C5515135-9157-4F2F-AD38-6BE2A837DDDD}" srcId="{C4571797-3845-49BB-A0AD-E4762DA010CA}" destId="{CFD3F4AF-B607-4B03-A740-1A342F9B53B0}" srcOrd="1" destOrd="0" parTransId="{CC1B9D6A-866E-466F-95A3-1E1E0BB0AE52}" sibTransId="{5918E64A-E2C2-4692-AC9D-C11EFD1BFAF2}"/>
    <dgm:cxn modelId="{5D5B2040-F19E-4123-B35C-DAE39539D103}" type="presOf" srcId="{265FBECF-D161-48EF-99E1-D49D4DC8368E}" destId="{C681BDCF-A3DC-4543-BB09-1454ED64DC08}" srcOrd="0" destOrd="0" presId="urn:microsoft.com/office/officeart/2005/8/layout/balance1"/>
    <dgm:cxn modelId="{4CEE5F5D-0CB0-4F87-A317-D7D2F5DA1AA7}" type="presOf" srcId="{C4571797-3845-49BB-A0AD-E4762DA010CA}" destId="{A129CD36-0799-4DF8-AC1E-CA87E04AC082}" srcOrd="0" destOrd="0" presId="urn:microsoft.com/office/officeart/2005/8/layout/balance1"/>
    <dgm:cxn modelId="{AF4C9D61-D626-418E-9573-0671EBB06DB4}" srcId="{BE9E3664-08DB-4A7F-89D6-40110DFD1965}" destId="{1D1D3872-D4AA-4C74-8608-C05A6CCC7B74}" srcOrd="0" destOrd="0" parTransId="{28CF272B-9E9C-43D3-B8C2-F1C38C675770}" sibTransId="{B5662D1C-684F-4EA3-934F-48DB14864F9F}"/>
    <dgm:cxn modelId="{9B331F79-3EE9-43B4-A463-1D3A68E27AE8}" srcId="{C4571797-3845-49BB-A0AD-E4762DA010CA}" destId="{BE9E3664-08DB-4A7F-89D6-40110DFD1965}" srcOrd="0" destOrd="0" parTransId="{582A6990-A325-4A50-BC1D-D3CA2D6E1D6F}" sibTransId="{1506FA68-96DC-493C-853C-8251F3B60363}"/>
    <dgm:cxn modelId="{5476DA5A-42FD-4BA5-9928-24A2C6815990}" srcId="{CFD3F4AF-B607-4B03-A740-1A342F9B53B0}" destId="{265FBECF-D161-48EF-99E1-D49D4DC8368E}" srcOrd="0" destOrd="0" parTransId="{F56111DA-54D7-4513-B050-AFA55AB7C705}" sibTransId="{57A9BAC7-0450-42D0-85EA-02ED6B620C53}"/>
    <dgm:cxn modelId="{1F4265B9-C350-4DE1-8462-1219296D6DCF}" type="presOf" srcId="{1D1D3872-D4AA-4C74-8608-C05A6CCC7B74}" destId="{BA92D772-F3F7-400F-9C20-A421A4079CAF}" srcOrd="0" destOrd="0" presId="urn:microsoft.com/office/officeart/2005/8/layout/balance1"/>
    <dgm:cxn modelId="{48B9A7EE-6A8D-428A-808D-8425E6697D0D}" type="presOf" srcId="{CFD3F4AF-B607-4B03-A740-1A342F9B53B0}" destId="{85FC4F6D-EB1F-48E7-983B-2A85255FCBAB}" srcOrd="0" destOrd="0" presId="urn:microsoft.com/office/officeart/2005/8/layout/balance1"/>
    <dgm:cxn modelId="{9356A033-D458-466B-AD9F-4C27A5B87B17}" type="presParOf" srcId="{A129CD36-0799-4DF8-AC1E-CA87E04AC082}" destId="{5D824AA4-A65B-47B8-A0CB-28541F446044}" srcOrd="0" destOrd="0" presId="urn:microsoft.com/office/officeart/2005/8/layout/balance1"/>
    <dgm:cxn modelId="{1B02E143-692C-4430-99F5-F33A86F2B56A}" type="presParOf" srcId="{A129CD36-0799-4DF8-AC1E-CA87E04AC082}" destId="{E9E1CADF-F88A-40CA-A218-B98BC3CC2DA4}" srcOrd="1" destOrd="0" presId="urn:microsoft.com/office/officeart/2005/8/layout/balance1"/>
    <dgm:cxn modelId="{C8BAF1E8-7575-410D-BCFF-634603711305}" type="presParOf" srcId="{E9E1CADF-F88A-40CA-A218-B98BC3CC2DA4}" destId="{61F4B84F-A44D-4459-8484-97124C29EF7E}" srcOrd="0" destOrd="0" presId="urn:microsoft.com/office/officeart/2005/8/layout/balance1"/>
    <dgm:cxn modelId="{BDFAC66F-CB45-4DBA-97DA-7508B31FE5B2}" type="presParOf" srcId="{E9E1CADF-F88A-40CA-A218-B98BC3CC2DA4}" destId="{85FC4F6D-EB1F-48E7-983B-2A85255FCBAB}" srcOrd="1" destOrd="0" presId="urn:microsoft.com/office/officeart/2005/8/layout/balance1"/>
    <dgm:cxn modelId="{B6D8262A-5011-4995-AD64-45BC99FFB3E9}" type="presParOf" srcId="{A129CD36-0799-4DF8-AC1E-CA87E04AC082}" destId="{7D2A181F-5AB5-4500-A130-6FDD325B69FE}" srcOrd="2" destOrd="0" presId="urn:microsoft.com/office/officeart/2005/8/layout/balance1"/>
    <dgm:cxn modelId="{30E0C047-BDAB-40E5-A2D5-09B4660EBE55}" type="presParOf" srcId="{7D2A181F-5AB5-4500-A130-6FDD325B69FE}" destId="{D064608D-5041-4CA1-B8FE-75DED42B50C6}" srcOrd="0" destOrd="0" presId="urn:microsoft.com/office/officeart/2005/8/layout/balance1"/>
    <dgm:cxn modelId="{3FDE929B-C1D9-4F7D-BA4C-80A501D95BD5}" type="presParOf" srcId="{7D2A181F-5AB5-4500-A130-6FDD325B69FE}" destId="{30C71C84-49C1-4DCF-A951-13BAE7940B91}" srcOrd="1" destOrd="0" presId="urn:microsoft.com/office/officeart/2005/8/layout/balance1"/>
    <dgm:cxn modelId="{85FB2C24-7A34-41D4-BE06-BEEF7ED117D1}" type="presParOf" srcId="{7D2A181F-5AB5-4500-A130-6FDD325B69FE}" destId="{8CF92447-FAFE-4178-AA72-ACA19C810237}" srcOrd="2" destOrd="0" presId="urn:microsoft.com/office/officeart/2005/8/layout/balance1"/>
    <dgm:cxn modelId="{E98871FD-95ED-4DEB-8346-7F46DD4D993F}" type="presParOf" srcId="{7D2A181F-5AB5-4500-A130-6FDD325B69FE}" destId="{BA92D772-F3F7-400F-9C20-A421A4079CAF}" srcOrd="3" destOrd="0" presId="urn:microsoft.com/office/officeart/2005/8/layout/balance1"/>
    <dgm:cxn modelId="{7F8BAE4D-AC46-43FA-A467-9152D512EEA2}" type="presParOf" srcId="{7D2A181F-5AB5-4500-A130-6FDD325B69FE}" destId="{C681BDCF-A3DC-4543-BB09-1454ED64DC08}" srcOrd="4"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36E09-D2B1-45AE-97A1-D573CC596789}" type="doc">
      <dgm:prSet loTypeId="urn:microsoft.com/office/officeart/2005/8/layout/chart3" loCatId="relationship" qsTypeId="urn:microsoft.com/office/officeart/2005/8/quickstyle/simple1" qsCatId="simple" csTypeId="urn:microsoft.com/office/officeart/2005/8/colors/accent1_2" csCatId="accent1" phldr="1"/>
      <dgm:spPr/>
    </dgm:pt>
    <dgm:pt modelId="{0642173E-2127-4803-9836-E8AAF9AA323E}">
      <dgm:prSet phldrT="[Text]" custT="1"/>
      <dgm:spPr>
        <a:solidFill>
          <a:schemeClr val="accent6"/>
        </a:solidFill>
        <a:ln>
          <a:solidFill>
            <a:schemeClr val="accent6"/>
          </a:solidFill>
        </a:ln>
      </dgm:spPr>
      <dgm:t>
        <a:bodyPr/>
        <a:lstStyle/>
        <a:p>
          <a:r>
            <a:rPr lang="en-US" sz="2000">
              <a:solidFill>
                <a:schemeClr val="tx1"/>
              </a:solidFill>
              <a:latin typeface=" Arial"/>
            </a:rPr>
            <a:t>Child 2</a:t>
          </a:r>
        </a:p>
      </dgm:t>
    </dgm:pt>
    <dgm:pt modelId="{56B4B29A-8112-42CA-8BD0-68E7F0609A95}" type="parTrans" cxnId="{BED42D66-4F01-4C89-92B0-A28C93D57399}">
      <dgm:prSet/>
      <dgm:spPr/>
      <dgm:t>
        <a:bodyPr/>
        <a:lstStyle/>
        <a:p>
          <a:endParaRPr lang="en-US"/>
        </a:p>
      </dgm:t>
    </dgm:pt>
    <dgm:pt modelId="{7BADA209-48FA-4ADA-8556-F7F411CD6843}" type="sibTrans" cxnId="{BED42D66-4F01-4C89-92B0-A28C93D57399}">
      <dgm:prSet/>
      <dgm:spPr/>
      <dgm:t>
        <a:bodyPr/>
        <a:lstStyle/>
        <a:p>
          <a:endParaRPr lang="en-US"/>
        </a:p>
      </dgm:t>
    </dgm:pt>
    <dgm:pt modelId="{F5805554-98D2-43DF-A1AF-0CF0214B2C5B}" type="pres">
      <dgm:prSet presAssocID="{5C836E09-D2B1-45AE-97A1-D573CC596789}" presName="compositeShape" presStyleCnt="0">
        <dgm:presLayoutVars>
          <dgm:chMax val="7"/>
          <dgm:dir/>
          <dgm:resizeHandles val="exact"/>
        </dgm:presLayoutVars>
      </dgm:prSet>
      <dgm:spPr/>
    </dgm:pt>
    <dgm:pt modelId="{6B9E7BA5-B251-41E3-89C6-456923C55429}" type="pres">
      <dgm:prSet presAssocID="{5C836E09-D2B1-45AE-97A1-D573CC596789}" presName="wedge1" presStyleLbl="node1" presStyleIdx="0" presStyleCnt="1"/>
      <dgm:spPr/>
    </dgm:pt>
    <dgm:pt modelId="{C8042B2F-CA03-4FB1-8F74-A86D998D7A10}" type="pres">
      <dgm:prSet presAssocID="{5C836E09-D2B1-45AE-97A1-D573CC596789}" presName="wedge1Tx" presStyleLbl="node1" presStyleIdx="0" presStyleCnt="1">
        <dgm:presLayoutVars>
          <dgm:chMax val="0"/>
          <dgm:chPref val="0"/>
          <dgm:bulletEnabled val="1"/>
        </dgm:presLayoutVars>
      </dgm:prSet>
      <dgm:spPr/>
    </dgm:pt>
  </dgm:ptLst>
  <dgm:cxnLst>
    <dgm:cxn modelId="{BED42D66-4F01-4C89-92B0-A28C93D57399}" srcId="{5C836E09-D2B1-45AE-97A1-D573CC596789}" destId="{0642173E-2127-4803-9836-E8AAF9AA323E}" srcOrd="0" destOrd="0" parTransId="{56B4B29A-8112-42CA-8BD0-68E7F0609A95}" sibTransId="{7BADA209-48FA-4ADA-8556-F7F411CD6843}"/>
    <dgm:cxn modelId="{C843266F-BFD8-455D-96C5-5C7D714CC05C}" type="presOf" srcId="{5C836E09-D2B1-45AE-97A1-D573CC596789}" destId="{F5805554-98D2-43DF-A1AF-0CF0214B2C5B}" srcOrd="0" destOrd="0" presId="urn:microsoft.com/office/officeart/2005/8/layout/chart3"/>
    <dgm:cxn modelId="{0EBC6298-2781-40E8-870A-52DFC5182742}" type="presOf" srcId="{0642173E-2127-4803-9836-E8AAF9AA323E}" destId="{C8042B2F-CA03-4FB1-8F74-A86D998D7A10}" srcOrd="1" destOrd="0" presId="urn:microsoft.com/office/officeart/2005/8/layout/chart3"/>
    <dgm:cxn modelId="{E8D334F8-C98E-4A5A-B522-7DC502D07BBF}" type="presOf" srcId="{0642173E-2127-4803-9836-E8AAF9AA323E}" destId="{6B9E7BA5-B251-41E3-89C6-456923C55429}" srcOrd="0" destOrd="0" presId="urn:microsoft.com/office/officeart/2005/8/layout/chart3"/>
    <dgm:cxn modelId="{DC572004-300D-4995-AB28-ABEEF8738844}" type="presParOf" srcId="{F5805554-98D2-43DF-A1AF-0CF0214B2C5B}" destId="{6B9E7BA5-B251-41E3-89C6-456923C55429}" srcOrd="0" destOrd="0" presId="urn:microsoft.com/office/officeart/2005/8/layout/chart3"/>
    <dgm:cxn modelId="{91A3E3AF-A9AD-473E-AF3D-168720614948}" type="presParOf" srcId="{F5805554-98D2-43DF-A1AF-0CF0214B2C5B}" destId="{C8042B2F-CA03-4FB1-8F74-A86D998D7A10}" srcOrd="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836E09-D2B1-45AE-97A1-D573CC596789}" type="doc">
      <dgm:prSet loTypeId="urn:microsoft.com/office/officeart/2005/8/layout/chart3" loCatId="relationship" qsTypeId="urn:microsoft.com/office/officeart/2005/8/quickstyle/simple1" qsCatId="simple" csTypeId="urn:microsoft.com/office/officeart/2005/8/colors/accent1_2" csCatId="accent1" phldr="1"/>
      <dgm:spPr/>
    </dgm:pt>
    <dgm:pt modelId="{0642173E-2127-4803-9836-E8AAF9AA323E}">
      <dgm:prSet phldrT="[Text]"/>
      <dgm:spPr>
        <a:solidFill>
          <a:schemeClr val="accent6"/>
        </a:solidFill>
        <a:ln>
          <a:solidFill>
            <a:schemeClr val="accent6"/>
          </a:solidFill>
        </a:ln>
      </dgm:spPr>
      <dgm:t>
        <a:bodyPr/>
        <a:lstStyle/>
        <a:p>
          <a:r>
            <a:rPr lang="en-US">
              <a:solidFill>
                <a:schemeClr val="tx1"/>
              </a:solidFill>
              <a:latin typeface=" Arial"/>
            </a:rPr>
            <a:t>Child</a:t>
          </a:r>
          <a:r>
            <a:rPr lang="en-US">
              <a:solidFill>
                <a:schemeClr val="tx1"/>
              </a:solidFill>
            </a:rPr>
            <a:t> 2</a:t>
          </a:r>
        </a:p>
      </dgm:t>
    </dgm:pt>
    <dgm:pt modelId="{56B4B29A-8112-42CA-8BD0-68E7F0609A95}" type="parTrans" cxnId="{BED42D66-4F01-4C89-92B0-A28C93D57399}">
      <dgm:prSet/>
      <dgm:spPr/>
      <dgm:t>
        <a:bodyPr/>
        <a:lstStyle/>
        <a:p>
          <a:endParaRPr lang="en-US"/>
        </a:p>
      </dgm:t>
    </dgm:pt>
    <dgm:pt modelId="{7BADA209-48FA-4ADA-8556-F7F411CD6843}" type="sibTrans" cxnId="{BED42D66-4F01-4C89-92B0-A28C93D57399}">
      <dgm:prSet/>
      <dgm:spPr/>
      <dgm:t>
        <a:bodyPr/>
        <a:lstStyle/>
        <a:p>
          <a:endParaRPr lang="en-US"/>
        </a:p>
      </dgm:t>
    </dgm:pt>
    <dgm:pt modelId="{28A2E76C-2042-4348-9B8E-02A7CF5E31D5}">
      <dgm:prSet phldrT="[Text]"/>
      <dgm:spPr>
        <a:solidFill>
          <a:schemeClr val="accent6"/>
        </a:solidFill>
        <a:ln>
          <a:solidFill>
            <a:schemeClr val="accent6"/>
          </a:solidFill>
        </a:ln>
      </dgm:spPr>
      <dgm:t>
        <a:bodyPr/>
        <a:lstStyle/>
        <a:p>
          <a:r>
            <a:rPr lang="en-US">
              <a:solidFill>
                <a:schemeClr val="tx1"/>
              </a:solidFill>
              <a:latin typeface=" Arial"/>
            </a:rPr>
            <a:t>Child 1</a:t>
          </a:r>
        </a:p>
      </dgm:t>
    </dgm:pt>
    <dgm:pt modelId="{8A6EC505-64CC-4227-BA7B-DFA3C0703E64}" type="parTrans" cxnId="{273863B3-20DF-4507-8EEC-D0C5C72692B6}">
      <dgm:prSet/>
      <dgm:spPr/>
      <dgm:t>
        <a:bodyPr/>
        <a:lstStyle/>
        <a:p>
          <a:endParaRPr lang="en-US"/>
        </a:p>
      </dgm:t>
    </dgm:pt>
    <dgm:pt modelId="{7259A43D-423E-455A-95B3-A4E16C582D62}" type="sibTrans" cxnId="{273863B3-20DF-4507-8EEC-D0C5C72692B6}">
      <dgm:prSet/>
      <dgm:spPr/>
      <dgm:t>
        <a:bodyPr/>
        <a:lstStyle/>
        <a:p>
          <a:endParaRPr lang="en-US"/>
        </a:p>
      </dgm:t>
    </dgm:pt>
    <dgm:pt modelId="{F5805554-98D2-43DF-A1AF-0CF0214B2C5B}" type="pres">
      <dgm:prSet presAssocID="{5C836E09-D2B1-45AE-97A1-D573CC596789}" presName="compositeShape" presStyleCnt="0">
        <dgm:presLayoutVars>
          <dgm:chMax val="7"/>
          <dgm:dir/>
          <dgm:resizeHandles val="exact"/>
        </dgm:presLayoutVars>
      </dgm:prSet>
      <dgm:spPr/>
    </dgm:pt>
    <dgm:pt modelId="{6B9E7BA5-B251-41E3-89C6-456923C55429}" type="pres">
      <dgm:prSet presAssocID="{5C836E09-D2B1-45AE-97A1-D573CC596789}" presName="wedge1" presStyleLbl="node1" presStyleIdx="0" presStyleCnt="2"/>
      <dgm:spPr/>
    </dgm:pt>
    <dgm:pt modelId="{C8042B2F-CA03-4FB1-8F74-A86D998D7A10}" type="pres">
      <dgm:prSet presAssocID="{5C836E09-D2B1-45AE-97A1-D573CC596789}" presName="wedge1Tx" presStyleLbl="node1" presStyleIdx="0" presStyleCnt="2">
        <dgm:presLayoutVars>
          <dgm:chMax val="0"/>
          <dgm:chPref val="0"/>
          <dgm:bulletEnabled val="1"/>
        </dgm:presLayoutVars>
      </dgm:prSet>
      <dgm:spPr/>
    </dgm:pt>
    <dgm:pt modelId="{9EBE796A-0168-4515-985E-26E7F1DEA72E}" type="pres">
      <dgm:prSet presAssocID="{5C836E09-D2B1-45AE-97A1-D573CC596789}" presName="wedge2" presStyleLbl="node1" presStyleIdx="1" presStyleCnt="2"/>
      <dgm:spPr/>
    </dgm:pt>
    <dgm:pt modelId="{06D93363-9353-4AD3-805F-0DD78267E334}" type="pres">
      <dgm:prSet presAssocID="{5C836E09-D2B1-45AE-97A1-D573CC596789}" presName="wedge2Tx" presStyleLbl="node1" presStyleIdx="1" presStyleCnt="2">
        <dgm:presLayoutVars>
          <dgm:chMax val="0"/>
          <dgm:chPref val="0"/>
          <dgm:bulletEnabled val="1"/>
        </dgm:presLayoutVars>
      </dgm:prSet>
      <dgm:spPr/>
    </dgm:pt>
  </dgm:ptLst>
  <dgm:cxnLst>
    <dgm:cxn modelId="{30DD0537-990C-42BA-B83C-1B8B7CFB2EDA}" type="presOf" srcId="{28A2E76C-2042-4348-9B8E-02A7CF5E31D5}" destId="{9EBE796A-0168-4515-985E-26E7F1DEA72E}" srcOrd="0" destOrd="0" presId="urn:microsoft.com/office/officeart/2005/8/layout/chart3"/>
    <dgm:cxn modelId="{BED42D66-4F01-4C89-92B0-A28C93D57399}" srcId="{5C836E09-D2B1-45AE-97A1-D573CC596789}" destId="{0642173E-2127-4803-9836-E8AAF9AA323E}" srcOrd="0" destOrd="0" parTransId="{56B4B29A-8112-42CA-8BD0-68E7F0609A95}" sibTransId="{7BADA209-48FA-4ADA-8556-F7F411CD6843}"/>
    <dgm:cxn modelId="{C843266F-BFD8-455D-96C5-5C7D714CC05C}" type="presOf" srcId="{5C836E09-D2B1-45AE-97A1-D573CC596789}" destId="{F5805554-98D2-43DF-A1AF-0CF0214B2C5B}" srcOrd="0" destOrd="0" presId="urn:microsoft.com/office/officeart/2005/8/layout/chart3"/>
    <dgm:cxn modelId="{0EBC6298-2781-40E8-870A-52DFC5182742}" type="presOf" srcId="{0642173E-2127-4803-9836-E8AAF9AA323E}" destId="{C8042B2F-CA03-4FB1-8F74-A86D998D7A10}" srcOrd="1" destOrd="0" presId="urn:microsoft.com/office/officeart/2005/8/layout/chart3"/>
    <dgm:cxn modelId="{273863B3-20DF-4507-8EEC-D0C5C72692B6}" srcId="{5C836E09-D2B1-45AE-97A1-D573CC596789}" destId="{28A2E76C-2042-4348-9B8E-02A7CF5E31D5}" srcOrd="1" destOrd="0" parTransId="{8A6EC505-64CC-4227-BA7B-DFA3C0703E64}" sibTransId="{7259A43D-423E-455A-95B3-A4E16C582D62}"/>
    <dgm:cxn modelId="{E8D334F8-C98E-4A5A-B522-7DC502D07BBF}" type="presOf" srcId="{0642173E-2127-4803-9836-E8AAF9AA323E}" destId="{6B9E7BA5-B251-41E3-89C6-456923C55429}" srcOrd="0" destOrd="0" presId="urn:microsoft.com/office/officeart/2005/8/layout/chart3"/>
    <dgm:cxn modelId="{3CF656F8-D540-42BA-B96A-E88D7D0BFDA5}" type="presOf" srcId="{28A2E76C-2042-4348-9B8E-02A7CF5E31D5}" destId="{06D93363-9353-4AD3-805F-0DD78267E334}" srcOrd="1" destOrd="0" presId="urn:microsoft.com/office/officeart/2005/8/layout/chart3"/>
    <dgm:cxn modelId="{DC572004-300D-4995-AB28-ABEEF8738844}" type="presParOf" srcId="{F5805554-98D2-43DF-A1AF-0CF0214B2C5B}" destId="{6B9E7BA5-B251-41E3-89C6-456923C55429}" srcOrd="0" destOrd="0" presId="urn:microsoft.com/office/officeart/2005/8/layout/chart3"/>
    <dgm:cxn modelId="{91A3E3AF-A9AD-473E-AF3D-168720614948}" type="presParOf" srcId="{F5805554-98D2-43DF-A1AF-0CF0214B2C5B}" destId="{C8042B2F-CA03-4FB1-8F74-A86D998D7A10}" srcOrd="1" destOrd="0" presId="urn:microsoft.com/office/officeart/2005/8/layout/chart3"/>
    <dgm:cxn modelId="{219F1DCD-56FF-4192-9860-846B11EBE09C}" type="presParOf" srcId="{F5805554-98D2-43DF-A1AF-0CF0214B2C5B}" destId="{9EBE796A-0168-4515-985E-26E7F1DEA72E}" srcOrd="2" destOrd="0" presId="urn:microsoft.com/office/officeart/2005/8/layout/chart3"/>
    <dgm:cxn modelId="{44D9420A-E4BF-44ED-B464-27BBC2BA2EB4}" type="presParOf" srcId="{F5805554-98D2-43DF-A1AF-0CF0214B2C5B}" destId="{06D93363-9353-4AD3-805F-0DD78267E334}" srcOrd="3"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836E09-D2B1-45AE-97A1-D573CC596789}" type="doc">
      <dgm:prSet loTypeId="urn:microsoft.com/office/officeart/2005/8/layout/chart3" loCatId="relationship" qsTypeId="urn:microsoft.com/office/officeart/2005/8/quickstyle/simple1" qsCatId="simple" csTypeId="urn:microsoft.com/office/officeart/2005/8/colors/accent1_2" csCatId="accent1" phldr="1"/>
      <dgm:spPr/>
    </dgm:pt>
    <dgm:pt modelId="{0642173E-2127-4803-9836-E8AAF9AA323E}">
      <dgm:prSet phldrT="[Text]" custT="1"/>
      <dgm:spPr>
        <a:solidFill>
          <a:schemeClr val="bg2"/>
        </a:solidFill>
        <a:ln>
          <a:solidFill>
            <a:schemeClr val="bg2"/>
          </a:solidFill>
        </a:ln>
      </dgm:spPr>
      <dgm:t>
        <a:bodyPr/>
        <a:lstStyle/>
        <a:p>
          <a:r>
            <a:rPr lang="en-US" sz="2000">
              <a:solidFill>
                <a:schemeClr val="tx1"/>
              </a:solidFill>
              <a:latin typeface=" Arial"/>
            </a:rPr>
            <a:t>Suspended</a:t>
          </a:r>
        </a:p>
      </dgm:t>
    </dgm:pt>
    <dgm:pt modelId="{56B4B29A-8112-42CA-8BD0-68E7F0609A95}" type="parTrans" cxnId="{BED42D66-4F01-4C89-92B0-A28C93D57399}">
      <dgm:prSet/>
      <dgm:spPr/>
      <dgm:t>
        <a:bodyPr/>
        <a:lstStyle/>
        <a:p>
          <a:endParaRPr lang="en-US"/>
        </a:p>
      </dgm:t>
    </dgm:pt>
    <dgm:pt modelId="{7BADA209-48FA-4ADA-8556-F7F411CD6843}" type="sibTrans" cxnId="{BED42D66-4F01-4C89-92B0-A28C93D57399}">
      <dgm:prSet/>
      <dgm:spPr/>
      <dgm:t>
        <a:bodyPr/>
        <a:lstStyle/>
        <a:p>
          <a:endParaRPr lang="en-US"/>
        </a:p>
      </dgm:t>
    </dgm:pt>
    <dgm:pt modelId="{F5805554-98D2-43DF-A1AF-0CF0214B2C5B}" type="pres">
      <dgm:prSet presAssocID="{5C836E09-D2B1-45AE-97A1-D573CC596789}" presName="compositeShape" presStyleCnt="0">
        <dgm:presLayoutVars>
          <dgm:chMax val="7"/>
          <dgm:dir/>
          <dgm:resizeHandles val="exact"/>
        </dgm:presLayoutVars>
      </dgm:prSet>
      <dgm:spPr/>
    </dgm:pt>
    <dgm:pt modelId="{6B9E7BA5-B251-41E3-89C6-456923C55429}" type="pres">
      <dgm:prSet presAssocID="{5C836E09-D2B1-45AE-97A1-D573CC596789}" presName="wedge1" presStyleLbl="node1" presStyleIdx="0" presStyleCnt="1"/>
      <dgm:spPr/>
    </dgm:pt>
    <dgm:pt modelId="{C8042B2F-CA03-4FB1-8F74-A86D998D7A10}" type="pres">
      <dgm:prSet presAssocID="{5C836E09-D2B1-45AE-97A1-D573CC596789}" presName="wedge1Tx" presStyleLbl="node1" presStyleIdx="0" presStyleCnt="1">
        <dgm:presLayoutVars>
          <dgm:chMax val="0"/>
          <dgm:chPref val="0"/>
          <dgm:bulletEnabled val="1"/>
        </dgm:presLayoutVars>
      </dgm:prSet>
      <dgm:spPr/>
    </dgm:pt>
  </dgm:ptLst>
  <dgm:cxnLst>
    <dgm:cxn modelId="{BED42D66-4F01-4C89-92B0-A28C93D57399}" srcId="{5C836E09-D2B1-45AE-97A1-D573CC596789}" destId="{0642173E-2127-4803-9836-E8AAF9AA323E}" srcOrd="0" destOrd="0" parTransId="{56B4B29A-8112-42CA-8BD0-68E7F0609A95}" sibTransId="{7BADA209-48FA-4ADA-8556-F7F411CD6843}"/>
    <dgm:cxn modelId="{C843266F-BFD8-455D-96C5-5C7D714CC05C}" type="presOf" srcId="{5C836E09-D2B1-45AE-97A1-D573CC596789}" destId="{F5805554-98D2-43DF-A1AF-0CF0214B2C5B}" srcOrd="0" destOrd="0" presId="urn:microsoft.com/office/officeart/2005/8/layout/chart3"/>
    <dgm:cxn modelId="{0EBC6298-2781-40E8-870A-52DFC5182742}" type="presOf" srcId="{0642173E-2127-4803-9836-E8AAF9AA323E}" destId="{C8042B2F-CA03-4FB1-8F74-A86D998D7A10}" srcOrd="1" destOrd="0" presId="urn:microsoft.com/office/officeart/2005/8/layout/chart3"/>
    <dgm:cxn modelId="{E8D334F8-C98E-4A5A-B522-7DC502D07BBF}" type="presOf" srcId="{0642173E-2127-4803-9836-E8AAF9AA323E}" destId="{6B9E7BA5-B251-41E3-89C6-456923C55429}" srcOrd="0" destOrd="0" presId="urn:microsoft.com/office/officeart/2005/8/layout/chart3"/>
    <dgm:cxn modelId="{DC572004-300D-4995-AB28-ABEEF8738844}" type="presParOf" srcId="{F5805554-98D2-43DF-A1AF-0CF0214B2C5B}" destId="{6B9E7BA5-B251-41E3-89C6-456923C55429}" srcOrd="0" destOrd="0" presId="urn:microsoft.com/office/officeart/2005/8/layout/chart3"/>
    <dgm:cxn modelId="{91A3E3AF-A9AD-473E-AF3D-168720614948}" type="presParOf" srcId="{F5805554-98D2-43DF-A1AF-0CF0214B2C5B}" destId="{C8042B2F-CA03-4FB1-8F74-A86D998D7A10}" srcOrd="1" destOrd="0" presId="urn:microsoft.com/office/officeart/2005/8/layout/chart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4B84F-A44D-4459-8484-97124C29EF7E}">
      <dsp:nvSpPr>
        <dsp:cNvPr id="0" name=""/>
        <dsp:cNvSpPr/>
      </dsp:nvSpPr>
      <dsp:spPr>
        <a:xfrm>
          <a:off x="888365" y="0"/>
          <a:ext cx="1802219" cy="7772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NO RCSBP</a:t>
          </a:r>
        </a:p>
      </dsp:txBody>
      <dsp:txXfrm>
        <a:off x="911130" y="22765"/>
        <a:ext cx="1756689" cy="731710"/>
      </dsp:txXfrm>
    </dsp:sp>
    <dsp:sp modelId="{85FC4F6D-EB1F-48E7-983B-2A85255FCBAB}">
      <dsp:nvSpPr>
        <dsp:cNvPr id="0" name=""/>
        <dsp:cNvSpPr/>
      </dsp:nvSpPr>
      <dsp:spPr>
        <a:xfrm>
          <a:off x="3954777" y="0"/>
          <a:ext cx="1913959" cy="77724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RCSBP</a:t>
          </a:r>
        </a:p>
      </dsp:txBody>
      <dsp:txXfrm>
        <a:off x="3977542" y="22765"/>
        <a:ext cx="1868429" cy="731710"/>
      </dsp:txXfrm>
    </dsp:sp>
    <dsp:sp modelId="{30C71C84-49C1-4DCF-A951-13BAE7940B91}">
      <dsp:nvSpPr>
        <dsp:cNvPr id="0" name=""/>
        <dsp:cNvSpPr/>
      </dsp:nvSpPr>
      <dsp:spPr>
        <a:xfrm>
          <a:off x="3080385" y="3303270"/>
          <a:ext cx="582930" cy="582930"/>
        </a:xfrm>
        <a:prstGeom prst="triangle">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8CF92447-FAFE-4178-AA72-ACA19C810237}">
      <dsp:nvSpPr>
        <dsp:cNvPr id="0" name=""/>
        <dsp:cNvSpPr/>
      </dsp:nvSpPr>
      <dsp:spPr>
        <a:xfrm rot="21189032">
          <a:off x="457194" y="3002864"/>
          <a:ext cx="5829311" cy="348984"/>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BA92D772-F3F7-400F-9C20-A421A4079CAF}">
      <dsp:nvSpPr>
        <dsp:cNvPr id="0" name=""/>
        <dsp:cNvSpPr/>
      </dsp:nvSpPr>
      <dsp:spPr>
        <a:xfrm rot="21138864">
          <a:off x="334975" y="1346940"/>
          <a:ext cx="2642617" cy="1794257"/>
        </a:xfrm>
        <a:prstGeom prst="roundRect">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Risk of leaving your loved ones with insufficient income</a:t>
          </a:r>
        </a:p>
      </dsp:txBody>
      <dsp:txXfrm>
        <a:off x="422563" y="1434528"/>
        <a:ext cx="2467441" cy="1619081"/>
      </dsp:txXfrm>
    </dsp:sp>
    <dsp:sp modelId="{C681BDCF-A3DC-4543-BB09-1454ED64DC08}">
      <dsp:nvSpPr>
        <dsp:cNvPr id="0" name=""/>
        <dsp:cNvSpPr/>
      </dsp:nvSpPr>
      <dsp:spPr>
        <a:xfrm rot="21220511">
          <a:off x="3477885" y="1095011"/>
          <a:ext cx="2867735" cy="1641760"/>
        </a:xfrm>
        <a:prstGeom prst="roundRect">
          <a:avLst/>
        </a:prstGeom>
        <a:solidFill>
          <a:srgbClr val="FFFF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Cost vs Return</a:t>
          </a:r>
        </a:p>
        <a:p>
          <a:pPr marL="0" lvl="0" indent="0" algn="ctr" defTabSz="1066800">
            <a:lnSpc>
              <a:spcPct val="90000"/>
            </a:lnSpc>
            <a:spcBef>
              <a:spcPct val="0"/>
            </a:spcBef>
            <a:spcAft>
              <a:spcPct val="35000"/>
            </a:spcAft>
            <a:buNone/>
          </a:pPr>
          <a:r>
            <a:rPr lang="en-US" sz="2400" kern="1200" dirty="0">
              <a:solidFill>
                <a:schemeClr val="tx1"/>
              </a:solidFill>
            </a:rPr>
            <a:t>What if I don’t die before non-regular retirement?</a:t>
          </a:r>
        </a:p>
      </dsp:txBody>
      <dsp:txXfrm>
        <a:off x="3558029" y="1175155"/>
        <a:ext cx="2707447" cy="1481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E7BA5-B251-41E3-89C6-456923C55429}">
      <dsp:nvSpPr>
        <dsp:cNvPr id="0" name=""/>
        <dsp:cNvSpPr/>
      </dsp:nvSpPr>
      <dsp:spPr>
        <a:xfrm>
          <a:off x="182880" y="182880"/>
          <a:ext cx="1920240" cy="1920240"/>
        </a:xfrm>
        <a:prstGeom prst="ellipse">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 Arial"/>
            </a:rPr>
            <a:t>Child 2</a:t>
          </a:r>
        </a:p>
      </dsp:txBody>
      <dsp:txXfrm>
        <a:off x="468630" y="468630"/>
        <a:ext cx="1348740" cy="1348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E7BA5-B251-41E3-89C6-456923C55429}">
      <dsp:nvSpPr>
        <dsp:cNvPr id="0" name=""/>
        <dsp:cNvSpPr/>
      </dsp:nvSpPr>
      <dsp:spPr>
        <a:xfrm>
          <a:off x="205739" y="182879"/>
          <a:ext cx="1920240" cy="1920240"/>
        </a:xfrm>
        <a:prstGeom prst="pie">
          <a:avLst>
            <a:gd name="adj1" fmla="val 16200000"/>
            <a:gd name="adj2" fmla="val 5400000"/>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 Arial"/>
            </a:rPr>
            <a:t>Child</a:t>
          </a:r>
          <a:r>
            <a:rPr lang="en-US" sz="2100" kern="1200">
              <a:solidFill>
                <a:schemeClr val="tx1"/>
              </a:solidFill>
            </a:rPr>
            <a:t> 2</a:t>
          </a:r>
        </a:p>
      </dsp:txBody>
      <dsp:txXfrm>
        <a:off x="1165860" y="468629"/>
        <a:ext cx="674370" cy="1348740"/>
      </dsp:txXfrm>
    </dsp:sp>
    <dsp:sp modelId="{9EBE796A-0168-4515-985E-26E7F1DEA72E}">
      <dsp:nvSpPr>
        <dsp:cNvPr id="0" name=""/>
        <dsp:cNvSpPr/>
      </dsp:nvSpPr>
      <dsp:spPr>
        <a:xfrm>
          <a:off x="160019" y="182879"/>
          <a:ext cx="1920240" cy="1920240"/>
        </a:xfrm>
        <a:prstGeom prst="pie">
          <a:avLst>
            <a:gd name="adj1" fmla="val 5400000"/>
            <a:gd name="adj2" fmla="val 16200000"/>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 Arial"/>
            </a:rPr>
            <a:t>Child 1</a:t>
          </a:r>
        </a:p>
      </dsp:txBody>
      <dsp:txXfrm>
        <a:off x="434339" y="468629"/>
        <a:ext cx="674370" cy="1348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E7BA5-B251-41E3-89C6-456923C55429}">
      <dsp:nvSpPr>
        <dsp:cNvPr id="0" name=""/>
        <dsp:cNvSpPr/>
      </dsp:nvSpPr>
      <dsp:spPr>
        <a:xfrm>
          <a:off x="182880" y="182880"/>
          <a:ext cx="1920240" cy="1920240"/>
        </a:xfrm>
        <a:prstGeom prst="ellipse">
          <a:avLst/>
        </a:prstGeom>
        <a:solidFill>
          <a:schemeClr val="bg2"/>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 Arial"/>
            </a:rPr>
            <a:t>Suspended</a:t>
          </a:r>
        </a:p>
      </dsp:txBody>
      <dsp:txXfrm>
        <a:off x="468630" y="468630"/>
        <a:ext cx="1348740" cy="1348740"/>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9E0E8-72F1-472C-B932-278C405117D3}"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8E901-477A-4D2E-98C3-116FD14845CE}" type="slidenum">
              <a:rPr lang="en-US" smtClean="0"/>
              <a:t>‹#›</a:t>
            </a:fld>
            <a:endParaRPr lang="en-US"/>
          </a:p>
        </p:txBody>
      </p:sp>
    </p:spTree>
    <p:extLst>
      <p:ext uri="{BB962C8B-B14F-4D97-AF65-F5344CB8AC3E}">
        <p14:creationId xmlns:p14="http://schemas.microsoft.com/office/powerpoint/2010/main" val="30740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hrcapps.army.mil/portal/"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dfas.mil/" TargetMode="External"/><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dfas.mil/militaryseparations/HowtoupdatemyPay/" TargetMode="External"/><Relationship Id="rId2" Type="http://schemas.openxmlformats.org/officeDocument/2006/relationships/slide" Target="../slides/slide178.xml"/><Relationship Id="rId1" Type="http://schemas.openxmlformats.org/officeDocument/2006/relationships/notesMaster" Target="../notesMasters/notesMaster1.xml"/><Relationship Id="rId4" Type="http://schemas.openxmlformats.org/officeDocument/2006/relationships/hyperlink" Target="http://www.dfas.mil/Portals/98/Documents/RetiredMilitary/myPay%20Get%20Started%20RA%20June%202022.pdf?ver=Pv3zdmFtu0Y3v-HLIywcTA%3D%3D&amp;%3A~%3Atext=If%20you%27ve%20never%20used%2Cin%20about%2010%20business%20days"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usarmy.knox.hrc.mbx.tagd-ask-hrc@army.mil" TargetMode="External"/><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facebook.com/AAFES.BX.PX"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99A0-E589-49BB-A1F6-0A224769D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383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An RC Soldier will need to decide</a:t>
            </a:r>
            <a:r>
              <a:rPr lang="en-US" altLang="en-US" baseline="0">
                <a:latin typeface="Arial" panose="020B0604020202020204" pitchFamily="34" charset="0"/>
              </a:rPr>
              <a:t> on three components of RCSBP and complete the DD Form 2656-5 within 90 days or receiving their NOE.</a:t>
            </a:r>
          </a:p>
          <a:p>
            <a:pPr marL="171450" indent="-171450" eaLnBrk="1" hangingPunct="1">
              <a:buFont typeface="Arial" panose="020B0604020202020204" pitchFamily="34" charset="0"/>
              <a:buChar char="•"/>
            </a:pPr>
            <a:r>
              <a:rPr lang="en-US" altLang="en-US" baseline="0">
                <a:latin typeface="Arial" panose="020B0604020202020204" pitchFamily="34" charset="0"/>
              </a:rPr>
              <a:t>Election Option</a:t>
            </a:r>
          </a:p>
          <a:p>
            <a:pPr marL="171450" indent="-171450" eaLnBrk="1" hangingPunct="1">
              <a:buFont typeface="Arial" panose="020B0604020202020204" pitchFamily="34" charset="0"/>
              <a:buChar char="•"/>
            </a:pPr>
            <a:r>
              <a:rPr lang="en-US" altLang="en-US" baseline="0">
                <a:latin typeface="Arial" panose="020B0604020202020204" pitchFamily="34" charset="0"/>
              </a:rPr>
              <a:t>Election Category</a:t>
            </a:r>
          </a:p>
          <a:p>
            <a:pPr marL="171450" indent="-171450" eaLnBrk="1" hangingPunct="1">
              <a:buFont typeface="Arial" panose="020B0604020202020204" pitchFamily="34" charset="0"/>
              <a:buChar char="•"/>
            </a:pPr>
            <a:r>
              <a:rPr lang="en-US" altLang="en-US" baseline="0">
                <a:latin typeface="Arial" panose="020B0604020202020204" pitchFamily="34" charset="0"/>
              </a:rPr>
              <a:t>Base Amount</a:t>
            </a:r>
            <a:endParaRPr lang="en-US" altLang="en-US">
              <a:latin typeface="Arial" panose="020B0604020202020204" pitchFamily="34" charset="0"/>
            </a:endParaRPr>
          </a:p>
        </p:txBody>
      </p:sp>
      <p:sp>
        <p:nvSpPr>
          <p:cNvPr id="34819"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851059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78F3200-565B-FEC5-E902-5AB496FDA5CB}"/>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14BCD2F3-4967-6A89-FE6C-24AE44704C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a:extLst>
              <a:ext uri="{FF2B5EF4-FFF2-40B4-BE49-F238E27FC236}">
                <a16:creationId xmlns:a16="http://schemas.microsoft.com/office/drawing/2014/main" id="{3ED0CA73-D0D0-3314-7E32-A645F263DE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55206-BD7F-417E-ADDA-898D124BFD38}"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6562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9648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8495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a:latin typeface="Arial" panose="020B0604020202020204" pitchFamily="34" charset="0"/>
              </a:rPr>
              <a:t>Life changing</a:t>
            </a:r>
            <a:r>
              <a:rPr lang="en-US" altLang="en-US" baseline="0">
                <a:latin typeface="Arial" panose="020B0604020202020204" pitchFamily="34" charset="0"/>
              </a:rPr>
              <a:t> events that can affect your RCSBP election – Death of beneficiaries, marriage, divorce, remarriage, birth or acquiring child.  </a:t>
            </a:r>
          </a:p>
          <a:p>
            <a:pPr marL="171450" indent="-171450">
              <a:buFont typeface="Arial" panose="020B0604020202020204" pitchFamily="34" charset="0"/>
              <a:buChar char="•"/>
            </a:pPr>
            <a:r>
              <a:rPr lang="en-US" altLang="en-US" baseline="0">
                <a:latin typeface="Arial" panose="020B0604020202020204" pitchFamily="34" charset="0"/>
              </a:rPr>
              <a:t>Contact your servicing RSO to assist with what forms and documents are needed to inform HRC GAR of these changes.</a:t>
            </a:r>
          </a:p>
          <a:p>
            <a:pPr marL="171450" indent="-171450">
              <a:buFont typeface="Arial" panose="020B0604020202020204" pitchFamily="34" charset="0"/>
              <a:buChar char="•"/>
            </a:pPr>
            <a:r>
              <a:rPr lang="en-US" altLang="en-US" baseline="0">
                <a:latin typeface="Arial" panose="020B0604020202020204" pitchFamily="34" charset="0"/>
              </a:rPr>
              <a:t>DD Form 2656-6</a:t>
            </a:r>
          </a:p>
          <a:p>
            <a:pPr marL="171450" indent="-171450">
              <a:buFont typeface="Arial" panose="020B0604020202020204" pitchFamily="34" charset="0"/>
              <a:buChar char="•"/>
            </a:pPr>
            <a:r>
              <a:rPr lang="en-US" altLang="en-US" baseline="0">
                <a:latin typeface="Arial" panose="020B0604020202020204" pitchFamily="34" charset="0"/>
              </a:rPr>
              <a:t>Supporting documents: Death certificate, marriage license, divorce decree, birth certificate, adoption paperwork</a:t>
            </a:r>
            <a:endParaRPr lang="en-US" altLang="en-US">
              <a:latin typeface="Arial" panose="020B0604020202020204" pitchFamily="34" charset="0"/>
            </a:endParaRPr>
          </a:p>
          <a:p>
            <a:pPr marL="171450" indent="-171450">
              <a:buFont typeface="Arial" panose="020B0604020202020204" pitchFamily="34" charset="0"/>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4210603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a:latin typeface="Arial" panose="020B0604020202020204" pitchFamily="34" charset="0"/>
              </a:rPr>
              <a:t>Life changing</a:t>
            </a:r>
            <a:r>
              <a:rPr lang="en-US" altLang="en-US" baseline="0">
                <a:latin typeface="Arial" panose="020B0604020202020204" pitchFamily="34" charset="0"/>
              </a:rPr>
              <a:t> events that can affect your RCSBP election – Death of beneficiaries, marriage, divorce, remarriage, birth or acquiring child.  </a:t>
            </a:r>
          </a:p>
          <a:p>
            <a:pPr marL="171450" indent="-171450">
              <a:buFont typeface="Arial" panose="020B0604020202020204" pitchFamily="34" charset="0"/>
              <a:buChar char="•"/>
            </a:pPr>
            <a:r>
              <a:rPr lang="en-US" altLang="en-US" baseline="0">
                <a:latin typeface="Arial" panose="020B0604020202020204" pitchFamily="34" charset="0"/>
              </a:rPr>
              <a:t>Contact your servicing RSO to assist with what forms and documents are needed to inform HRC GAR of these changes.</a:t>
            </a:r>
          </a:p>
          <a:p>
            <a:pPr marL="171450" indent="-171450">
              <a:buFont typeface="Arial" panose="020B0604020202020204" pitchFamily="34" charset="0"/>
              <a:buChar char="•"/>
            </a:pPr>
            <a:r>
              <a:rPr lang="en-US" altLang="en-US" baseline="0">
                <a:latin typeface="Arial" panose="020B0604020202020204" pitchFamily="34" charset="0"/>
              </a:rPr>
              <a:t>DD Form 2656-6</a:t>
            </a:r>
          </a:p>
          <a:p>
            <a:pPr marL="171450" indent="-171450">
              <a:buFont typeface="Arial" panose="020B0604020202020204" pitchFamily="34" charset="0"/>
              <a:buChar char="•"/>
            </a:pPr>
            <a:r>
              <a:rPr lang="en-US" altLang="en-US" baseline="0">
                <a:latin typeface="Arial" panose="020B0604020202020204" pitchFamily="34" charset="0"/>
              </a:rPr>
              <a:t>Supporting documents: Death certificate, marriage license, divorce decree, birth certificate, adoption paperwork</a:t>
            </a:r>
            <a:endParaRPr lang="en-US" altLang="en-US">
              <a:latin typeface="Arial" panose="020B0604020202020204" pitchFamily="34" charset="0"/>
            </a:endParaRPr>
          </a:p>
          <a:p>
            <a:endParaRPr lang="en-US" altLang="en-US">
              <a:latin typeface="Arial" panose="020B0604020202020204" pitchFamily="34" charset="0"/>
            </a:endParaRPr>
          </a:p>
        </p:txBody>
      </p:sp>
    </p:spTree>
    <p:extLst>
      <p:ext uri="{BB962C8B-B14F-4D97-AF65-F5344CB8AC3E}">
        <p14:creationId xmlns:p14="http://schemas.microsoft.com/office/powerpoint/2010/main" val="37650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C18C23B-A722-2460-A739-FBB33B374FB5}"/>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7A6E3FA9-1609-A1C2-01A4-128312A5B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a:extLst>
              <a:ext uri="{FF2B5EF4-FFF2-40B4-BE49-F238E27FC236}">
                <a16:creationId xmlns:a16="http://schemas.microsoft.com/office/drawing/2014/main" id="{6CAE86A2-E3D3-BA87-49C3-5977F227C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38B70B-0942-4B86-8996-21E9D1A190F5}"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8629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EA95BA-2DDD-4B72-99EC-1E98AF7FA7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354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912813" y="4413250"/>
            <a:ext cx="5027612"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The RCSBP annuity based on amount of retired pay covered.  </a:t>
            </a:r>
          </a:p>
          <a:p>
            <a:pPr eaLnBrk="1" hangingPunct="1">
              <a:buFontTx/>
              <a:buChar char="•"/>
            </a:pPr>
            <a:r>
              <a:rPr lang="en-US" altLang="en-US">
                <a:latin typeface="Arial" panose="020B0604020202020204" pitchFamily="34" charset="0"/>
              </a:rPr>
              <a:t>  The annuity is 55% of the base amount minus the RCSBP premiums.  </a:t>
            </a:r>
          </a:p>
          <a:p>
            <a:pPr eaLnBrk="1" hangingPunct="1">
              <a:buFontTx/>
              <a:buChar char="•"/>
            </a:pPr>
            <a:r>
              <a:rPr lang="en-US" altLang="en-US">
                <a:latin typeface="Arial" panose="020B0604020202020204" pitchFamily="34" charset="0"/>
              </a:rPr>
              <a:t>  The annuity is infinite -- meaning, it’s </a:t>
            </a:r>
            <a:r>
              <a:rPr lang="en-US" altLang="en-US" b="1">
                <a:latin typeface="Arial" panose="020B0604020202020204" pitchFamily="34" charset="0"/>
              </a:rPr>
              <a:t>paid for the surviving spouse’s lifetime! </a:t>
            </a:r>
            <a:r>
              <a:rPr lang="en-US" altLang="en-US">
                <a:latin typeface="Arial" panose="020B0604020202020204" pitchFamily="34" charset="0"/>
              </a:rPr>
              <a:t> It cannot be outlived!</a:t>
            </a:r>
          </a:p>
          <a:p>
            <a:pPr eaLnBrk="1" hangingPunct="1">
              <a:buFontTx/>
              <a:buChar char="•"/>
            </a:pPr>
            <a:r>
              <a:rPr lang="en-US" altLang="en-US">
                <a:latin typeface="Arial" panose="020B0604020202020204" pitchFamily="34" charset="0"/>
              </a:rPr>
              <a:t>  Also important is the fact that the annuity is inflation-protected by cost-of-living-adjustments, just like retired pay.  </a:t>
            </a:r>
          </a:p>
          <a:p>
            <a:pPr eaLnBrk="1" hangingPunct="1">
              <a:buFontTx/>
              <a:buChar char="•"/>
            </a:pPr>
            <a:r>
              <a:rPr lang="en-US" altLang="en-US">
                <a:latin typeface="Arial" panose="020B0604020202020204" pitchFamily="34" charset="0"/>
              </a:rPr>
              <a:t>  A spouse annuitant loses the RCSBP annuity by remarrying before age 55; but even in that case, RCSBP can be resumed if that remarriage ends but they must re-apply for the annuity.  </a:t>
            </a:r>
          </a:p>
          <a:p>
            <a:pPr eaLnBrk="1" hangingPunct="1">
              <a:buFontTx/>
              <a:buChar char="•"/>
            </a:pPr>
            <a:r>
              <a:rPr lang="en-US" altLang="en-US">
                <a:latin typeface="Arial" panose="020B0604020202020204" pitchFamily="34" charset="0"/>
              </a:rPr>
              <a:t> Former spouses are eligible for coverage under a separate category -- under the same cost and benefit rules as spouses.</a:t>
            </a:r>
          </a:p>
          <a:p>
            <a:pPr eaLnBrk="1" hangingPunct="1">
              <a:buFontTx/>
              <a:buChar char="•"/>
            </a:pPr>
            <a:r>
              <a:rPr lang="en-US" altLang="en-US">
                <a:latin typeface="Arial" panose="020B0604020202020204" pitchFamily="34" charset="0"/>
              </a:rPr>
              <a:t> You only pay premiums while you have an eligible spouse beneficiary</a:t>
            </a:r>
          </a:p>
          <a:p>
            <a:pPr eaLnBrk="1" hangingPunct="1">
              <a:buFontTx/>
              <a:buNone/>
            </a:pPr>
            <a:endParaRPr lang="en-US" altLang="en-US">
              <a:latin typeface="Arial" panose="020B0604020202020204" pitchFamily="34" charset="0"/>
            </a:endParaRPr>
          </a:p>
        </p:txBody>
      </p:sp>
      <p:sp>
        <p:nvSpPr>
          <p:cNvPr id="4915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786486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912813" y="4413250"/>
            <a:ext cx="5027612"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Spouses are primary and children are secondary beneficiaries under this option.  That means that an annuity is </a:t>
            </a:r>
            <a:r>
              <a:rPr lang="en-US" altLang="en-US" u="sng">
                <a:latin typeface="Arial" panose="020B0604020202020204" pitchFamily="34" charset="0"/>
              </a:rPr>
              <a:t>not</a:t>
            </a:r>
            <a:r>
              <a:rPr lang="en-US" altLang="en-US">
                <a:latin typeface="Arial" panose="020B0604020202020204" pitchFamily="34" charset="0"/>
              </a:rPr>
              <a:t> paid to the children unless the spouse first loses eligibility through remarriage before age 55 or death.  Even then, the children must be under 18 or 22 to be eligible. </a:t>
            </a:r>
          </a:p>
          <a:p>
            <a:pPr eaLnBrk="1" hangingPunct="1">
              <a:buFontTx/>
              <a:buChar char="•"/>
            </a:pPr>
            <a:r>
              <a:rPr lang="en-US" altLang="en-US">
                <a:latin typeface="Arial" panose="020B0604020202020204" pitchFamily="34" charset="0"/>
              </a:rPr>
              <a:t>   The child cost when Spouse and Child coverage is elected is very inexpensive.  </a:t>
            </a:r>
          </a:p>
        </p:txBody>
      </p:sp>
      <p:sp>
        <p:nvSpPr>
          <p:cNvPr id="51203"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88027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Our goal in this briefing is to provide information to you on the Reserve Component Survivor Benefit Plan, or RCSBP.  Along the way, we expect to replace some common misconceptions about the Plan with facts. </a:t>
            </a:r>
          </a:p>
          <a:p>
            <a:pPr eaLnBrk="1" hangingPunct="1">
              <a:buFontTx/>
              <a:buChar char="•"/>
            </a:pPr>
            <a:r>
              <a:rPr lang="en-US" altLang="en-US">
                <a:latin typeface="Arial" panose="020B0604020202020204" pitchFamily="34" charset="0"/>
              </a:rPr>
              <a:t>  We ask only that you unlock your assumptions and listen openly to this presentation.</a:t>
            </a:r>
          </a:p>
          <a:p>
            <a:pPr eaLnBrk="1" hangingPunct="1">
              <a:buFontTx/>
              <a:buChar char="•"/>
            </a:pPr>
            <a:r>
              <a:rPr lang="en-US" altLang="en-US">
                <a:latin typeface="Arial" panose="020B0604020202020204" pitchFamily="34" charset="0"/>
              </a:rPr>
              <a:t>  Your decision regarding whether to participate in RCSBP/SBP affects </a:t>
            </a:r>
            <a:r>
              <a:rPr lang="en-US" altLang="en-US" u="sng">
                <a:latin typeface="Arial" panose="020B0604020202020204" pitchFamily="34" charset="0"/>
              </a:rPr>
              <a:t>your</a:t>
            </a:r>
            <a:r>
              <a:rPr lang="en-US" altLang="en-US">
                <a:latin typeface="Arial" panose="020B0604020202020204" pitchFamily="34" charset="0"/>
              </a:rPr>
              <a:t> family’s future, and so, rather than making the decision based on someone </a:t>
            </a:r>
            <a:r>
              <a:rPr lang="en-US" altLang="en-US" u="sng">
                <a:latin typeface="Arial" panose="020B0604020202020204" pitchFamily="34" charset="0"/>
              </a:rPr>
              <a:t>else’s</a:t>
            </a:r>
            <a:r>
              <a:rPr lang="en-US" altLang="en-US">
                <a:latin typeface="Arial" panose="020B0604020202020204" pitchFamily="34" charset="0"/>
              </a:rPr>
              <a:t> opinion, we encourage you to consider </a:t>
            </a:r>
            <a:r>
              <a:rPr lang="en-US" altLang="en-US" u="sng">
                <a:latin typeface="Arial" panose="020B0604020202020204" pitchFamily="34" charset="0"/>
              </a:rPr>
              <a:t>your</a:t>
            </a:r>
            <a:r>
              <a:rPr lang="en-US" altLang="en-US">
                <a:latin typeface="Arial" panose="020B0604020202020204" pitchFamily="34" charset="0"/>
              </a:rPr>
              <a:t> situation.</a:t>
            </a:r>
          </a:p>
          <a:p>
            <a:pPr eaLnBrk="1" hangingPunct="1">
              <a:buFontTx/>
              <a:buChar char="•"/>
            </a:pPr>
            <a:r>
              <a:rPr lang="en-US" altLang="en-US">
                <a:latin typeface="Arial" panose="020B0604020202020204" pitchFamily="34" charset="0"/>
              </a:rPr>
              <a:t>  Use what you learn in this briefing to make an informed decision that suits </a:t>
            </a:r>
            <a:r>
              <a:rPr lang="en-US" altLang="en-US" u="sng">
                <a:latin typeface="Arial" panose="020B0604020202020204" pitchFamily="34" charset="0"/>
              </a:rPr>
              <a:t>your</a:t>
            </a:r>
            <a:r>
              <a:rPr lang="en-US" altLang="en-US">
                <a:latin typeface="Arial" panose="020B0604020202020204" pitchFamily="34" charset="0"/>
              </a:rPr>
              <a:t> family’s need.  It’s a decision you will have to live with!</a:t>
            </a:r>
          </a:p>
        </p:txBody>
      </p:sp>
      <p:sp>
        <p:nvSpPr>
          <p:cNvPr id="25603"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36233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912813" y="4413250"/>
            <a:ext cx="5027612"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This slide shows the basic rules for “child only” participation.</a:t>
            </a:r>
          </a:p>
          <a:p>
            <a:pPr eaLnBrk="1" hangingPunct="1">
              <a:buFontTx/>
              <a:buChar char="•"/>
            </a:pPr>
            <a:r>
              <a:rPr lang="en-US" altLang="en-US">
                <a:latin typeface="Arial" panose="020B0604020202020204" pitchFamily="34" charset="0"/>
              </a:rPr>
              <a:t>  Child coverage should be considered when determining your family’s needs.  </a:t>
            </a:r>
          </a:p>
          <a:p>
            <a:pPr eaLnBrk="1" hangingPunct="1">
              <a:buFontTx/>
              <a:buChar char="•"/>
            </a:pPr>
            <a:r>
              <a:rPr lang="en-US" altLang="en-US">
                <a:latin typeface="Arial" panose="020B0604020202020204" pitchFamily="34" charset="0"/>
              </a:rPr>
              <a:t>  And, since child costs are so low, we can think of  NO reason NOT to cover eligible children - either alone or as part of a  spouse &amp; child election.  </a:t>
            </a:r>
          </a:p>
          <a:p>
            <a:pPr eaLnBrk="1" hangingPunct="1">
              <a:buFontTx/>
              <a:buChar char="•"/>
            </a:pPr>
            <a:r>
              <a:rPr lang="en-US" altLang="en-US">
                <a:latin typeface="Arial" panose="020B0604020202020204" pitchFamily="34" charset="0"/>
              </a:rPr>
              <a:t> Once again, when there are no eligible children SBP cost stops but RCSBP continues</a:t>
            </a:r>
          </a:p>
          <a:p>
            <a:pPr eaLnBrk="1" hangingPunct="1">
              <a:buClr>
                <a:schemeClr val="accent2"/>
              </a:buClr>
              <a:buFont typeface="Wingdings" panose="05000000000000000000" pitchFamily="2" charset="2"/>
              <a:buChar char="§"/>
            </a:pPr>
            <a:r>
              <a:rPr lang="en-US" altLang="en-US" sz="1000" b="1">
                <a:solidFill>
                  <a:schemeClr val="accent2"/>
                </a:solidFill>
                <a:latin typeface="Arial" panose="020B0604020202020204" pitchFamily="34" charset="0"/>
              </a:rPr>
              <a:t>  Note:  It is recommended that you research the impact SBP for a fully disabled child may have on other benefits the child is or will receive.</a:t>
            </a:r>
            <a:r>
              <a:rPr lang="en-US" altLang="en-US" sz="1000">
                <a:latin typeface="Arial" panose="020B0604020202020204" pitchFamily="34" charset="0"/>
              </a:rPr>
              <a:t> </a:t>
            </a:r>
          </a:p>
          <a:p>
            <a:pPr eaLnBrk="1" hangingPunct="1">
              <a:buClr>
                <a:schemeClr val="accent2"/>
              </a:buClr>
              <a:buFont typeface="Wingdings" panose="05000000000000000000" pitchFamily="2" charset="2"/>
              <a:buNone/>
            </a:pPr>
            <a:r>
              <a:rPr lang="en-US" altLang="en-US" sz="1000" b="1">
                <a:solidFill>
                  <a:schemeClr val="accent2"/>
                </a:solidFill>
                <a:latin typeface="Arial" panose="020B0604020202020204" pitchFamily="34" charset="0"/>
              </a:rPr>
              <a:t>  </a:t>
            </a:r>
          </a:p>
          <a:p>
            <a:pPr eaLnBrk="1" hangingPunct="1">
              <a:buFontTx/>
              <a:buChar char="•"/>
            </a:pPr>
            <a:endParaRPr lang="en-US" altLang="en-US">
              <a:latin typeface="Arial" panose="020B0604020202020204" pitchFamily="34" charset="0"/>
            </a:endParaRPr>
          </a:p>
        </p:txBody>
      </p:sp>
      <p:sp>
        <p:nvSpPr>
          <p:cNvPr id="5325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46270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b="0">
                <a:solidFill>
                  <a:srgbClr val="002060"/>
                </a:solidFill>
                <a:latin typeface="Arial" panose="020B0604020202020204" pitchFamily="34" charset="0"/>
              </a:rPr>
              <a:t> A child can receive more than one child RCSBP/SBP annuity.  This question is asked when both parents are military and retiring.</a:t>
            </a:r>
            <a:endParaRPr lang="en-US" altLang="en-US" b="0">
              <a:latin typeface="Arial" panose="020B0604020202020204" pitchFamily="34" charset="0"/>
            </a:endParaRPr>
          </a:p>
        </p:txBody>
      </p:sp>
      <p:sp>
        <p:nvSpPr>
          <p:cNvPr id="5222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191782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ndParaRPr>
          </a:p>
        </p:txBody>
      </p:sp>
      <p:sp>
        <p:nvSpPr>
          <p:cNvPr id="5222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158680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r>
              <a:rPr lang="en-US" altLang="en-US" b="1">
                <a:solidFill>
                  <a:srgbClr val="002060"/>
                </a:solidFill>
                <a:latin typeface="Arial" panose="020B0604020202020204" pitchFamily="34" charset="0"/>
              </a:rPr>
              <a:t>Note:  It is recommended that you research the impact SBP for a fully disabled child may have on other benefits the child is or will receive.</a:t>
            </a:r>
          </a:p>
          <a:p>
            <a:pPr eaLnBrk="1" hangingPunct="1">
              <a:buClr>
                <a:schemeClr val="accent2"/>
              </a:buClr>
              <a:buFont typeface="Wingdings" panose="05000000000000000000" pitchFamily="2" charset="2"/>
              <a:buNone/>
            </a:pPr>
            <a:r>
              <a:rPr lang="en-US" altLang="en-US" b="1">
                <a:solidFill>
                  <a:srgbClr val="002060"/>
                </a:solidFill>
                <a:latin typeface="Arial" panose="020B0604020202020204" pitchFamily="34" charset="0"/>
              </a:rPr>
              <a:t>Election to pay SBP annuity to a special needs trust for an incapacitated child allowed.  RSO can provide details.</a:t>
            </a:r>
          </a:p>
          <a:p>
            <a:pPr eaLnBrk="1" hangingPunct="1">
              <a:buClr>
                <a:schemeClr val="accent2"/>
              </a:buClr>
            </a:pPr>
            <a:r>
              <a:rPr lang="en-US" altLang="en-US" b="1">
                <a:solidFill>
                  <a:srgbClr val="002060"/>
                </a:solidFill>
                <a:latin typeface="Arial" panose="020B0604020202020204" pitchFamily="34" charset="0"/>
              </a:rPr>
              <a:t>  </a:t>
            </a:r>
            <a:endParaRPr lang="en-US" altLang="en-US">
              <a:latin typeface="Arial" panose="020B0604020202020204" pitchFamily="34" charset="0"/>
            </a:endParaRPr>
          </a:p>
        </p:txBody>
      </p:sp>
      <p:sp>
        <p:nvSpPr>
          <p:cNvPr id="5222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741109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  Remember:  If you elect Option B or Option C, the action you take for a category available to you on date of retirement </a:t>
            </a:r>
            <a:r>
              <a:rPr lang="en-US" altLang="en-US" b="1" dirty="0">
                <a:latin typeface="Arial" panose="020B0604020202020204" pitchFamily="34" charset="0"/>
              </a:rPr>
              <a:t>sets in stone</a:t>
            </a:r>
            <a:r>
              <a:rPr lang="en-US" altLang="en-US" dirty="0">
                <a:latin typeface="Arial" panose="020B0604020202020204" pitchFamily="34" charset="0"/>
              </a:rPr>
              <a:t> your treatment of that category for RCSBP and SBP FOREVER.</a:t>
            </a:r>
          </a:p>
          <a:p>
            <a:pPr eaLnBrk="1" hangingPunct="1">
              <a:buFontTx/>
              <a:buChar char="•"/>
            </a:pPr>
            <a:r>
              <a:rPr lang="en-US" altLang="en-US" dirty="0">
                <a:latin typeface="Arial" panose="020B0604020202020204" pitchFamily="34" charset="0"/>
              </a:rPr>
              <a:t>  That means that if you </a:t>
            </a:r>
            <a:r>
              <a:rPr lang="en-US" altLang="en-US" u="sng" dirty="0">
                <a:latin typeface="Arial" panose="020B0604020202020204" pitchFamily="34" charset="0"/>
              </a:rPr>
              <a:t>have</a:t>
            </a:r>
            <a:r>
              <a:rPr lang="en-US" altLang="en-US" dirty="0">
                <a:latin typeface="Arial" panose="020B0604020202020204" pitchFamily="34" charset="0"/>
              </a:rPr>
              <a:t> an eligible child at election, elect Option B or Option C but decline child coverage, you’ve closed the door on RCSBP/SBP child coverage forever.</a:t>
            </a:r>
          </a:p>
          <a:p>
            <a:pPr eaLnBrk="1" hangingPunct="1">
              <a:buFontTx/>
              <a:buChar char="•"/>
            </a:pPr>
            <a:r>
              <a:rPr lang="en-US" altLang="en-US" dirty="0">
                <a:latin typeface="Arial" panose="020B0604020202020204" pitchFamily="34" charset="0"/>
              </a:rPr>
              <a:t>  While you may feel certain today that there are no additional children in your future, please  think twice before barring the door, since dependent children come in many wrappings:</a:t>
            </a:r>
          </a:p>
          <a:p>
            <a:pPr eaLnBrk="1" hangingPunct="1"/>
            <a:r>
              <a:rPr lang="en-US" altLang="en-US" dirty="0">
                <a:latin typeface="Arial" panose="020B0604020202020204" pitchFamily="34" charset="0"/>
              </a:rPr>
              <a:t>   -- step-children obtained through remarriage</a:t>
            </a:r>
          </a:p>
          <a:p>
            <a:pPr eaLnBrk="1" hangingPunct="1"/>
            <a:r>
              <a:rPr lang="en-US" altLang="en-US" dirty="0">
                <a:latin typeface="Arial" panose="020B0604020202020204" pitchFamily="34" charset="0"/>
              </a:rPr>
              <a:t>   -- grandchildren who qualify as your dependents</a:t>
            </a:r>
          </a:p>
          <a:p>
            <a:pPr eaLnBrk="1" hangingPunct="1"/>
            <a:r>
              <a:rPr lang="en-US" altLang="en-US" dirty="0">
                <a:latin typeface="Arial" panose="020B0604020202020204" pitchFamily="34" charset="0"/>
              </a:rPr>
              <a:t>   -- foster children, or</a:t>
            </a:r>
          </a:p>
          <a:p>
            <a:pPr eaLnBrk="1" hangingPunct="1"/>
            <a:r>
              <a:rPr lang="en-US" altLang="en-US" dirty="0">
                <a:latin typeface="Arial" panose="020B0604020202020204" pitchFamily="34" charset="0"/>
              </a:rPr>
              <a:t>   -- natural children</a:t>
            </a:r>
          </a:p>
          <a:p>
            <a:pPr marL="171450" indent="-171450" eaLnBrk="1" hangingPunct="1">
              <a:buFont typeface="Arial" panose="020B0604020202020204" pitchFamily="34" charset="0"/>
              <a:buChar char="•"/>
            </a:pPr>
            <a:r>
              <a:rPr lang="en-US" altLang="en-US" dirty="0">
                <a:latin typeface="Arial" panose="020B0604020202020204" pitchFamily="34" charset="0"/>
              </a:rPr>
              <a:t>If</a:t>
            </a:r>
            <a:r>
              <a:rPr lang="en-US" altLang="en-US" baseline="0" dirty="0">
                <a:latin typeface="Arial" panose="020B0604020202020204" pitchFamily="34" charset="0"/>
              </a:rPr>
              <a:t> Option A is elected and you still have eligible children at non-regular retirement, you can elect SBP child coverage at that time.</a:t>
            </a:r>
            <a:endParaRPr lang="en-US" altLang="en-US" dirty="0">
              <a:latin typeface="Arial" panose="020B0604020202020204" pitchFamily="34" charset="0"/>
            </a:endParaRPr>
          </a:p>
        </p:txBody>
      </p:sp>
      <p:sp>
        <p:nvSpPr>
          <p:cNvPr id="5427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239857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950948" y="4481963"/>
            <a:ext cx="5236704" cy="454813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Tx/>
              <a:buChar char="•"/>
            </a:pPr>
            <a:r>
              <a:rPr lang="en-US" altLang="en-US" sz="1000" dirty="0">
                <a:latin typeface="Arial" panose="020B0604020202020204" pitchFamily="34" charset="0"/>
              </a:rPr>
              <a:t>  Former spouse RCSBP issues remain among the most emotional and most misunderstood within both the active and retired military communities. </a:t>
            </a:r>
          </a:p>
          <a:p>
            <a:pPr eaLnBrk="1" hangingPunct="1">
              <a:buFontTx/>
              <a:buChar char="•"/>
            </a:pPr>
            <a:r>
              <a:rPr lang="en-US" altLang="en-US" sz="1000" dirty="0">
                <a:latin typeface="Arial" panose="020B0604020202020204" pitchFamily="34" charset="0"/>
              </a:rPr>
              <a:t>  The main point we want to stress is that passage of the Uniformed Services Former Spouses’ Protection Act in 1982 did not change the basic premise that retired pay entitlement rests with the retiree.</a:t>
            </a:r>
          </a:p>
          <a:p>
            <a:pPr eaLnBrk="1" hangingPunct="1">
              <a:buFontTx/>
              <a:buChar char="•"/>
            </a:pPr>
            <a:r>
              <a:rPr lang="en-US" altLang="en-US" sz="1000" dirty="0">
                <a:latin typeface="Arial" panose="020B0604020202020204" pitchFamily="34" charset="0"/>
              </a:rPr>
              <a:t>  What it DID do was give state courts legal authority to order members to elect “former spouse” RCSBP or SBP  coverage; a Reserve Member to convert existing spouse RCSBP coverage to former spouse; a retired member to convert existing spouse SBP coverage to former spouse.  Do not confuse this with the issue of a court dividing one’s retired pay - a separate matter.</a:t>
            </a:r>
          </a:p>
          <a:p>
            <a:pPr eaLnBrk="1" hangingPunct="1">
              <a:buFontTx/>
              <a:buChar char="•"/>
            </a:pPr>
            <a:r>
              <a:rPr lang="en-US" altLang="en-US" sz="1000" dirty="0">
                <a:latin typeface="Arial" panose="020B0604020202020204" pitchFamily="34" charset="0"/>
              </a:rPr>
              <a:t>  If divorce occurs prior to 20 year letter and the court orders the Soldier to elect former spouse coverage at retirement, the following applies --</a:t>
            </a:r>
          </a:p>
          <a:p>
            <a:pPr eaLnBrk="1" hangingPunct="1"/>
            <a:r>
              <a:rPr lang="en-US" altLang="en-US" sz="1000" dirty="0">
                <a:latin typeface="Arial" panose="020B0604020202020204" pitchFamily="34" charset="0"/>
              </a:rPr>
              <a:t>   (1)  The Soldier has no action to take until 20 year letter, at which time he/she should comply with the court order to avoid being in contempt of court - regardless of the Soldier’s marital status at 20 year letter. </a:t>
            </a:r>
          </a:p>
          <a:p>
            <a:pPr eaLnBrk="1" hangingPunct="1"/>
            <a:r>
              <a:rPr lang="en-US" altLang="en-US" sz="1000" dirty="0">
                <a:latin typeface="Arial" panose="020B0604020202020204" pitchFamily="34" charset="0"/>
              </a:rPr>
              <a:t>   (2)  The former spouse has one year </a:t>
            </a:r>
            <a:r>
              <a:rPr lang="en-US" altLang="en-US" sz="1000" u="sng" dirty="0">
                <a:latin typeface="Arial" panose="020B0604020202020204" pitchFamily="34" charset="0"/>
              </a:rPr>
              <a:t>from date of the first court order</a:t>
            </a:r>
            <a:r>
              <a:rPr lang="en-US" altLang="en-US" sz="1000" u="sng" baseline="0" dirty="0">
                <a:latin typeface="Arial" panose="020B0604020202020204" pitchFamily="34" charset="0"/>
              </a:rPr>
              <a:t> awarding former spouse RCSBP/SBP</a:t>
            </a:r>
            <a:r>
              <a:rPr lang="en-US" altLang="en-US" sz="1000" dirty="0">
                <a:latin typeface="Arial" panose="020B0604020202020204" pitchFamily="34" charset="0"/>
              </a:rPr>
              <a:t> to submit a DD Form 2656-10 to DFAS to request a “deemed” election.  A deemed election will override any failure on the part of the Soldier to follow the court’s order. </a:t>
            </a:r>
          </a:p>
          <a:p>
            <a:pPr eaLnBrk="1" hangingPunct="1">
              <a:buFontTx/>
              <a:buChar char="•"/>
            </a:pPr>
            <a:r>
              <a:rPr lang="en-US" altLang="en-US" sz="1000" dirty="0">
                <a:latin typeface="Arial" panose="020B0604020202020204" pitchFamily="34" charset="0"/>
              </a:rPr>
              <a:t>  </a:t>
            </a:r>
          </a:p>
        </p:txBody>
      </p:sp>
      <p:sp>
        <p:nvSpPr>
          <p:cNvPr id="5837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243577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950948" y="4481963"/>
            <a:ext cx="5236704" cy="454813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Tx/>
              <a:buChar char="•"/>
            </a:pPr>
            <a:r>
              <a:rPr lang="en-US" altLang="en-US" sz="1000" dirty="0">
                <a:latin typeface="Arial" panose="020B0604020202020204" pitchFamily="34" charset="0"/>
              </a:rPr>
              <a:t> The court cannot order the member to participate in RCSBP if they had a spouse at their 20 year election (NOE) and did not cover that spouse.  If the member elected Option A, the court can order them to make an SBP election at non-regular retirement or active duty retirement.  </a:t>
            </a:r>
          </a:p>
          <a:p>
            <a:pPr eaLnBrk="1" hangingPunct="1">
              <a:buFontTx/>
              <a:buChar char="•"/>
            </a:pPr>
            <a:r>
              <a:rPr lang="en-US" altLang="en-US" sz="1000" dirty="0">
                <a:latin typeface="Arial" panose="020B0604020202020204" pitchFamily="34" charset="0"/>
              </a:rPr>
              <a:t>  If divorce occurs </a:t>
            </a:r>
            <a:r>
              <a:rPr lang="en-US" altLang="en-US" sz="1000" b="1" dirty="0">
                <a:latin typeface="Arial" panose="020B0604020202020204" pitchFamily="34" charset="0"/>
              </a:rPr>
              <a:t>after NOE,</a:t>
            </a:r>
            <a:r>
              <a:rPr lang="en-US" altLang="en-US" sz="1000" dirty="0">
                <a:latin typeface="Arial" panose="020B0604020202020204" pitchFamily="34" charset="0"/>
              </a:rPr>
              <a:t> the court can order a Retired</a:t>
            </a:r>
            <a:r>
              <a:rPr lang="en-US" altLang="en-US" sz="1000" baseline="0" dirty="0">
                <a:latin typeface="Arial" panose="020B0604020202020204" pitchFamily="34" charset="0"/>
              </a:rPr>
              <a:t> Member</a:t>
            </a:r>
            <a:r>
              <a:rPr lang="en-US" altLang="en-US" sz="1000" dirty="0">
                <a:latin typeface="Arial" panose="020B0604020202020204" pitchFamily="34" charset="0"/>
              </a:rPr>
              <a:t> to cover a former spouse only if the former spouse was the Soldiers RCSBP covered “spouse” beneficiary previously.  The court cannot order a member to enroll the former spouse in a plan in which he/she do not participate.  </a:t>
            </a:r>
          </a:p>
          <a:p>
            <a:pPr eaLnBrk="1" hangingPunct="1">
              <a:buFontTx/>
              <a:buChar char="•"/>
            </a:pPr>
            <a:r>
              <a:rPr lang="en-US" altLang="en-US" sz="1000" dirty="0">
                <a:latin typeface="Arial" panose="020B0604020202020204" pitchFamily="34" charset="0"/>
              </a:rPr>
              <a:t>  Remember, when former spouse coverage is ordered after the NOE, the Soldier can change the RCSBP to former spouse only within </a:t>
            </a:r>
            <a:r>
              <a:rPr lang="en-US" altLang="en-US" sz="1000" u="sng" dirty="0">
                <a:latin typeface="Arial" panose="020B0604020202020204" pitchFamily="34" charset="0"/>
              </a:rPr>
              <a:t>one year of the divorce</a:t>
            </a:r>
            <a:r>
              <a:rPr lang="en-US" altLang="en-US" sz="1000" dirty="0">
                <a:latin typeface="Arial" panose="020B0604020202020204" pitchFamily="34" charset="0"/>
              </a:rPr>
              <a:t> .  The spouse always has one year from the first court order to deem former spouse even if prior to the Soldier receiving the NOE.</a:t>
            </a:r>
          </a:p>
          <a:p>
            <a:pPr lvl="1" eaLnBrk="1" hangingPunct="1">
              <a:buFontTx/>
              <a:buChar char="•"/>
            </a:pPr>
            <a:r>
              <a:rPr lang="en-US" altLang="en-US" sz="1000" dirty="0">
                <a:latin typeface="Arial" panose="020B0604020202020204" pitchFamily="34" charset="0"/>
              </a:rPr>
              <a:t>  For an existing former spouse RCSBP election, if action is not initiated by the Soldier within one year divorce, or deemed by the former spouse within one year of the first court order awarding the former spouse RCSBP, the former spouse option is lost.</a:t>
            </a:r>
          </a:p>
          <a:p>
            <a:pPr eaLnBrk="1" hangingPunct="1">
              <a:buFontTx/>
              <a:buChar char="•"/>
            </a:pPr>
            <a:endParaRPr lang="en-US" altLang="en-US" sz="1000" dirty="0">
              <a:latin typeface="Arial" panose="020B0604020202020204" pitchFamily="34" charset="0"/>
            </a:endParaRPr>
          </a:p>
        </p:txBody>
      </p:sp>
      <p:sp>
        <p:nvSpPr>
          <p:cNvPr id="5837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614291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950948" y="4481963"/>
            <a:ext cx="5236704" cy="454813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Tx/>
              <a:buNone/>
            </a:pPr>
            <a:endParaRPr lang="en-US" altLang="en-US" sz="1000">
              <a:latin typeface="Arial" panose="020B0604020202020204" pitchFamily="34" charset="0"/>
            </a:endParaRPr>
          </a:p>
        </p:txBody>
      </p:sp>
      <p:sp>
        <p:nvSpPr>
          <p:cNvPr id="5837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87984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Tx/>
              <a:buChar char="•"/>
            </a:pPr>
            <a:r>
              <a:rPr lang="en-US" altLang="en-US">
                <a:latin typeface="Arial" panose="020B0604020202020204" pitchFamily="34" charset="0"/>
              </a:rPr>
              <a:t>   </a:t>
            </a:r>
            <a:r>
              <a:rPr lang="en-US" altLang="en-US" sz="1400">
                <a:latin typeface="Arial" panose="020B0604020202020204" pitchFamily="34" charset="0"/>
              </a:rPr>
              <a:t>RCSBP/SBP offers something to single Soldiers too.  They can cover  “a natural person with an insurable interest” if they are either unmarried with no children or have a sole dependent child. The child’s age or marital status is not considered.</a:t>
            </a:r>
          </a:p>
          <a:p>
            <a:pPr eaLnBrk="1" hangingPunct="1">
              <a:buFontTx/>
              <a:buChar char="•"/>
            </a:pPr>
            <a:r>
              <a:rPr lang="en-US" altLang="en-US" sz="1400">
                <a:latin typeface="Arial" panose="020B0604020202020204" pitchFamily="34" charset="0"/>
              </a:rPr>
              <a:t>  The insurable interest option allows a Soldier to protect a person who would be financially impacted by his/her death.  Its main use is by single Soldiers who are the sole support of a family member, perhaps a mother, father or sibling.</a:t>
            </a:r>
          </a:p>
          <a:p>
            <a:pPr eaLnBrk="1" hangingPunct="1">
              <a:buFontTx/>
              <a:buChar char="•"/>
            </a:pPr>
            <a:r>
              <a:rPr lang="en-US" altLang="en-US" sz="1400">
                <a:latin typeface="Arial" panose="020B0604020202020204" pitchFamily="34" charset="0"/>
              </a:rPr>
              <a:t>  It is expensive.  Proof of financial interest is required when the named beneficiary is unrelated or is more distantly related than first cousin.</a:t>
            </a:r>
          </a:p>
          <a:p>
            <a:pPr eaLnBrk="1" hangingPunct="1">
              <a:buFontTx/>
              <a:buChar char="•"/>
            </a:pPr>
            <a:r>
              <a:rPr lang="en-US" altLang="en-US" sz="1400">
                <a:latin typeface="Arial" panose="020B0604020202020204" pitchFamily="34" charset="0"/>
              </a:rPr>
              <a:t>  </a:t>
            </a:r>
            <a:endParaRPr lang="en-US" altLang="en-US" sz="1400">
              <a:latin typeface="Times New Roman" panose="02020603050405020304" pitchFamily="18" charset="0"/>
            </a:endParaRPr>
          </a:p>
        </p:txBody>
      </p:sp>
      <p:sp>
        <p:nvSpPr>
          <p:cNvPr id="56323"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3751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285750" indent="-285750" eaLnBrk="1" hangingPunct="1">
              <a:buFont typeface="Arial" panose="020B0604020202020204" pitchFamily="34" charset="0"/>
              <a:buChar char="•"/>
            </a:pPr>
            <a:r>
              <a:rPr lang="en-US" altLang="en-US" sz="1400">
                <a:latin typeface="Arial" panose="020B0604020202020204" pitchFamily="34" charset="0"/>
              </a:rPr>
              <a:t>If you gain a spouse or child after election, you have one year to change your election to protect someone in the newly-gained category.</a:t>
            </a:r>
          </a:p>
          <a:p>
            <a:pPr marL="285750" indent="-285750" eaLnBrk="1" hangingPunct="1">
              <a:buFont typeface="Arial" panose="020B0604020202020204" pitchFamily="34" charset="0"/>
              <a:buChar char="•"/>
            </a:pPr>
            <a:r>
              <a:rPr lang="en-US" altLang="en-US" sz="1400">
                <a:latin typeface="Arial" panose="020B0604020202020204" pitchFamily="34" charset="0"/>
              </a:rPr>
              <a:t>Since Oct. 1994, this coverage may be cancelled at any time.</a:t>
            </a:r>
          </a:p>
          <a:p>
            <a:pPr marL="285750" indent="-285750" eaLnBrk="1" hangingPunct="1">
              <a:buClr>
                <a:srgbClr val="790015"/>
              </a:buClr>
              <a:buFont typeface="Arial" panose="020B0604020202020204" pitchFamily="34" charset="0"/>
              <a:buChar char="•"/>
            </a:pPr>
            <a:r>
              <a:rPr lang="en-US" altLang="en-US" sz="1600">
                <a:latin typeface="Times New Roman" panose="02020603050405020304" pitchFamily="18" charset="0"/>
              </a:rPr>
              <a:t>Effective 17 Oct 06, when the beneficiary dies, retiree may elect a new Insurable Interest beneficiary within 180 days.  </a:t>
            </a:r>
          </a:p>
          <a:p>
            <a:pPr eaLnBrk="1" hangingPunct="1">
              <a:buFontTx/>
              <a:buChar char="•"/>
            </a:pPr>
            <a:endParaRPr lang="en-US" altLang="en-US" sz="1400">
              <a:latin typeface="Times New Roman" panose="02020603050405020304" pitchFamily="18" charset="0"/>
            </a:endParaRPr>
          </a:p>
        </p:txBody>
      </p:sp>
      <p:sp>
        <p:nvSpPr>
          <p:cNvPr id="56323"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19057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70508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4400791-C0EF-E57D-A180-61BE1C47D587}"/>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A5406EE5-883C-BC9B-3F2C-9106BA25CB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19C1CF07-15F0-C67C-16D0-D155F9DBD8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A6728B-D70B-4C94-9C40-48DF41C608D5}"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429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ndParaRPr>
          </a:p>
        </p:txBody>
      </p:sp>
      <p:sp>
        <p:nvSpPr>
          <p:cNvPr id="4198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634509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body" idx="1"/>
          </p:nvPr>
        </p:nvSpPr>
        <p:spPr>
          <a:xfrm>
            <a:off x="912813" y="4413250"/>
            <a:ext cx="5027612"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ndParaRPr>
          </a:p>
        </p:txBody>
      </p:sp>
      <p:sp>
        <p:nvSpPr>
          <p:cNvPr id="6963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732113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buFontTx/>
              <a:buChar char="•"/>
            </a:pPr>
            <a:r>
              <a:rPr lang="en-US" altLang="en-US" dirty="0">
                <a:latin typeface="Arial" panose="020B0604020202020204" pitchFamily="34" charset="0"/>
              </a:rPr>
              <a:t>  Now, let’s turn our focus to RCSBP/SBP’s cost.  </a:t>
            </a:r>
          </a:p>
          <a:p>
            <a:pPr eaLnBrk="1" hangingPunct="1">
              <a:buFontTx/>
              <a:buChar char="•"/>
            </a:pPr>
            <a:r>
              <a:rPr lang="en-US" altLang="en-US" dirty="0">
                <a:latin typeface="Arial" panose="020B0604020202020204" pitchFamily="34" charset="0"/>
              </a:rPr>
              <a:t>  The </a:t>
            </a:r>
            <a:r>
              <a:rPr lang="en-US" altLang="en-US" b="1" dirty="0">
                <a:latin typeface="Arial" panose="020B0604020202020204" pitchFamily="34" charset="0"/>
              </a:rPr>
              <a:t>base amount</a:t>
            </a:r>
            <a:r>
              <a:rPr lang="en-US" altLang="en-US" dirty="0">
                <a:latin typeface="Arial" panose="020B0604020202020204" pitchFamily="34" charset="0"/>
              </a:rPr>
              <a:t> is the dollar amount of retired pay selected by the Soldier, upon which both the cost and benefit are </a:t>
            </a:r>
            <a:r>
              <a:rPr lang="en-US" altLang="en-US" b="1" dirty="0">
                <a:latin typeface="Arial" panose="020B0604020202020204" pitchFamily="34" charset="0"/>
              </a:rPr>
              <a:t>based.  </a:t>
            </a: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  During this briefing, RCSBP/SBP costs &amp; benefits are referred to in “monthly” terms.  The RCSBP/SBP “benefit” is called an annuity, which is defined as any regular, continuing payment.</a:t>
            </a:r>
          </a:p>
          <a:p>
            <a:pPr eaLnBrk="1" hangingPunct="1">
              <a:buFontTx/>
              <a:buChar char="•"/>
            </a:pPr>
            <a:r>
              <a:rPr lang="en-US" altLang="en-US" dirty="0">
                <a:latin typeface="Arial" panose="020B0604020202020204" pitchFamily="34" charset="0"/>
              </a:rPr>
              <a:t>  The base amount can be any dollar amount between the minimum allowed by law  of $300/month, and the maximum  - your full retired pay.</a:t>
            </a:r>
          </a:p>
          <a:p>
            <a:pPr eaLnBrk="1" hangingPunct="1">
              <a:buFontTx/>
              <a:buChar char="•"/>
            </a:pPr>
            <a:r>
              <a:rPr lang="en-US" altLang="en-US" dirty="0">
                <a:latin typeface="Arial" panose="020B0604020202020204" pitchFamily="34" charset="0"/>
              </a:rPr>
              <a:t>  Soldiers with a Date Initially Entered Military Service (DIEMS) of on or after 1 Aug 1986 who elected the $30,000 Career Status Bonus (CSB) will receive a reduced retirement if they retire with less than 30 years of service.  However, the law allows these Soldiers to elect RCSBP/SBP coverage based on the unreduced retired pay.  The Soldier can elect a full base amount for RCSBP/SBP based on either the CSB/REDUX they will receive or the High-3 method they would have received if they had not elected the CSB. </a:t>
            </a:r>
          </a:p>
          <a:p>
            <a:pPr eaLnBrk="1" hangingPunct="1">
              <a:buFontTx/>
              <a:buChar char="•"/>
            </a:pPr>
            <a:r>
              <a:rPr lang="en-US" altLang="en-US" dirty="0">
                <a:latin typeface="Arial" panose="020B0604020202020204" pitchFamily="34" charset="0"/>
              </a:rPr>
              <a:t>  Soldiers who enter the military service on or after 1 Jan 18 or opted into BRS may elect a portion of the retired pay as a lump sum at retirement.  The law allows these Soldiers to elect a RCSBP/SBP base amount of the retired pay they would have received without the lump sum election. </a:t>
            </a:r>
          </a:p>
          <a:p>
            <a:pPr eaLnBrk="1" hangingPunct="1">
              <a:buFontTx/>
              <a:buChar char="•"/>
            </a:pPr>
            <a:r>
              <a:rPr lang="en-US" altLang="en-US" dirty="0">
                <a:latin typeface="Arial" panose="020B0604020202020204" pitchFamily="34" charset="0"/>
              </a:rPr>
              <a:t>  The DoD Actuary’s RCSBP/SBP valuation disk demonstrates what base amount gives you the “most bang for your retirement buck,” so-to-speak -- meaning, which base amount maximizes the value of your retired pay.</a:t>
            </a:r>
          </a:p>
          <a:p>
            <a:pPr eaLnBrk="1" hangingPunct="1"/>
            <a:endParaRPr lang="en-US" altLang="en-US" dirty="0">
              <a:latin typeface="Arial" panose="020B0604020202020204" pitchFamily="34" charset="0"/>
            </a:endParaRPr>
          </a:p>
        </p:txBody>
      </p:sp>
      <p:sp>
        <p:nvSpPr>
          <p:cNvPr id="6246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877632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912813" y="4413250"/>
            <a:ext cx="5027612" cy="41814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solidFill>
                <a:srgbClr val="FF0000"/>
              </a:solidFill>
              <a:latin typeface="Arial" panose="020B0604020202020204" pitchFamily="34" charset="0"/>
            </a:endParaRPr>
          </a:p>
        </p:txBody>
      </p:sp>
      <p:sp>
        <p:nvSpPr>
          <p:cNvPr id="7782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921034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F799A0-E589-49BB-A1F6-0A224769D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41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97B73DE2-5B4F-73EB-DFC9-FDA870FDEC40}"/>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ABD539FF-E66F-BB03-4356-7EEA64241A36}"/>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defRPr/>
            </a:pPr>
            <a:r>
              <a:rPr lang="en-US" altLang="en-US" dirty="0"/>
              <a:t>The SBP threshold method Only applies to a Soldier who meets one of the following criteria: entered service prior to 1 Mar 90 if retiring for active duty length of service, medically retiring, or retiring from the Reserve Component with a non-regular retirement.  For these Soldiers, two SBP spouse cost methods are available.  The most advantageous one is used by DFAS.  </a:t>
            </a:r>
          </a:p>
          <a:p>
            <a:pPr marL="171450" indent="-171450">
              <a:buFont typeface="Arial" panose="020B0604020202020204" pitchFamily="34" charset="0"/>
              <a:buChar char="•"/>
              <a:defRPr/>
            </a:pPr>
            <a:r>
              <a:rPr lang="en-US" altLang="en-US" dirty="0"/>
              <a:t>This chart shows the relationship between the SBP spouse threshold cost calculation, 2.5% of the threshold and 10% for any base amount that exceeds the threshold, and the new spouse cost calculation 6.5% of the base amount</a:t>
            </a:r>
            <a:r>
              <a:rPr lang="en-US" altLang="en-US" b="1" dirty="0"/>
              <a:t>.  </a:t>
            </a:r>
            <a:r>
              <a:rPr lang="en-US" altLang="en-US" dirty="0"/>
              <a:t> </a:t>
            </a:r>
          </a:p>
          <a:p>
            <a:pPr marL="171450" indent="-171450">
              <a:buFont typeface="Arial" panose="020B0604020202020204" pitchFamily="34" charset="0"/>
              <a:buChar char="•"/>
              <a:defRPr/>
            </a:pPr>
            <a:r>
              <a:rPr lang="en-US" altLang="en-US" dirty="0"/>
              <a:t>The chart also shows that amounts that exceed a base amount of $2,166.43 for retirements in calendar year 2024, the 6.5% spouse cost calculation is the most advantages. </a:t>
            </a:r>
          </a:p>
          <a:p>
            <a:pPr>
              <a:defRPr/>
            </a:pPr>
            <a:endParaRPr lang="en-US" altLang="en-US" dirty="0"/>
          </a:p>
        </p:txBody>
      </p:sp>
      <p:sp>
        <p:nvSpPr>
          <p:cNvPr id="110596" name="Slide Number Placeholder 3">
            <a:extLst>
              <a:ext uri="{FF2B5EF4-FFF2-40B4-BE49-F238E27FC236}">
                <a16:creationId xmlns:a16="http://schemas.microsoft.com/office/drawing/2014/main" id="{5F9E3771-41CB-66DC-FA92-E7A936086B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9300" indent="-287338">
              <a:defRPr>
                <a:solidFill>
                  <a:schemeClr val="tx1"/>
                </a:solidFill>
                <a:latin typeface="Arial" panose="020B0604020202020204" pitchFamily="34" charset="0"/>
              </a:defRPr>
            </a:lvl2pPr>
            <a:lvl3pPr marL="1152525" indent="-230188">
              <a:defRPr>
                <a:solidFill>
                  <a:schemeClr val="tx1"/>
                </a:solidFill>
                <a:latin typeface="Arial" panose="020B0604020202020204" pitchFamily="34" charset="0"/>
              </a:defRPr>
            </a:lvl3pPr>
            <a:lvl4pPr marL="1614488" indent="-230188">
              <a:defRPr>
                <a:solidFill>
                  <a:schemeClr val="tx1"/>
                </a:solidFill>
                <a:latin typeface="Arial" panose="020B0604020202020204" pitchFamily="34" charset="0"/>
              </a:defRPr>
            </a:lvl4pPr>
            <a:lvl5pPr marL="2076450" indent="-230188">
              <a:defRPr>
                <a:solidFill>
                  <a:schemeClr val="tx1"/>
                </a:solidFill>
                <a:latin typeface="Arial" panose="020B0604020202020204" pitchFamily="34" charset="0"/>
              </a:defRPr>
            </a:lvl5pPr>
            <a:lvl6pPr marL="2533650" indent="-230188" eaLnBrk="0" fontAlgn="base" hangingPunct="0">
              <a:spcBef>
                <a:spcPct val="0"/>
              </a:spcBef>
              <a:spcAft>
                <a:spcPct val="0"/>
              </a:spcAft>
              <a:defRPr>
                <a:solidFill>
                  <a:schemeClr val="tx1"/>
                </a:solidFill>
                <a:latin typeface="Arial" panose="020B0604020202020204" pitchFamily="34" charset="0"/>
              </a:defRPr>
            </a:lvl6pPr>
            <a:lvl7pPr marL="2990850" indent="-230188" eaLnBrk="0" fontAlgn="base" hangingPunct="0">
              <a:spcBef>
                <a:spcPct val="0"/>
              </a:spcBef>
              <a:spcAft>
                <a:spcPct val="0"/>
              </a:spcAft>
              <a:defRPr>
                <a:solidFill>
                  <a:schemeClr val="tx1"/>
                </a:solidFill>
                <a:latin typeface="Arial" panose="020B0604020202020204" pitchFamily="34" charset="0"/>
              </a:defRPr>
            </a:lvl7pPr>
            <a:lvl8pPr marL="3448050" indent="-230188" eaLnBrk="0" fontAlgn="base" hangingPunct="0">
              <a:spcBef>
                <a:spcPct val="0"/>
              </a:spcBef>
              <a:spcAft>
                <a:spcPct val="0"/>
              </a:spcAft>
              <a:defRPr>
                <a:solidFill>
                  <a:schemeClr val="tx1"/>
                </a:solidFill>
                <a:latin typeface="Arial" panose="020B0604020202020204" pitchFamily="34" charset="0"/>
              </a:defRPr>
            </a:lvl8pPr>
            <a:lvl9pPr marL="3905250" indent="-2301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5E4310-9DF2-4FF2-86B2-747A4A2D0AEF}"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8197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1"/>
          </p:nvPr>
        </p:nvSpPr>
        <p:spPr>
          <a:xfrm>
            <a:off x="950948" y="4480349"/>
            <a:ext cx="5233459" cy="42463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  If you conclude after studying RCSBP/SBP that your family’s needs can be met by covering less than your full retired pay, this slide shows you how to personalize your participation. </a:t>
            </a:r>
          </a:p>
          <a:p>
            <a:pPr eaLnBrk="1" hangingPunct="1">
              <a:buFontTx/>
              <a:buChar char="•"/>
            </a:pPr>
            <a:r>
              <a:rPr lang="en-US" altLang="en-US" dirty="0">
                <a:latin typeface="Arial" panose="020B0604020202020204" pitchFamily="34" charset="0"/>
              </a:rPr>
              <a:t>  First, determine your goal - what annuity you wish to produce for your family (considering all other </a:t>
            </a:r>
            <a:r>
              <a:rPr lang="en-US" altLang="en-US" u="sng" dirty="0">
                <a:latin typeface="Arial" panose="020B0604020202020204" pitchFamily="34" charset="0"/>
              </a:rPr>
              <a:t>guaranteed</a:t>
            </a:r>
            <a:r>
              <a:rPr lang="en-US" altLang="en-US" dirty="0">
                <a:latin typeface="Arial" panose="020B0604020202020204" pitchFamily="34" charset="0"/>
              </a:rPr>
              <a:t> sources of survivor income).</a:t>
            </a:r>
          </a:p>
          <a:p>
            <a:pPr eaLnBrk="1" hangingPunct="1">
              <a:buFontTx/>
              <a:buChar char="•"/>
            </a:pPr>
            <a:r>
              <a:rPr lang="en-US" altLang="en-US" dirty="0">
                <a:latin typeface="Arial" panose="020B0604020202020204" pitchFamily="34" charset="0"/>
              </a:rPr>
              <a:t>  Then, divide that goal amount by .55 (or 55%) to determine how many of your retirement dollars you should cover as your base amount to achieve that result.</a:t>
            </a:r>
          </a:p>
        </p:txBody>
      </p:sp>
      <p:sp>
        <p:nvSpPr>
          <p:cNvPr id="7270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9514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950948" y="4480348"/>
            <a:ext cx="5233459" cy="45658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Our last item on “cost” is this.  </a:t>
            </a:r>
          </a:p>
          <a:p>
            <a:pPr eaLnBrk="1" hangingPunct="1">
              <a:buFontTx/>
              <a:buChar char="•"/>
            </a:pPr>
            <a:r>
              <a:rPr lang="en-US" altLang="en-US">
                <a:latin typeface="Arial" panose="020B0604020202020204" pitchFamily="34" charset="0"/>
              </a:rPr>
              <a:t>  Legislation passed in 1998 provides that RCSBP/SBP will reach “paid-up” status for members when they make 30 years of payments (360 monthly payments) </a:t>
            </a:r>
            <a:r>
              <a:rPr lang="en-US" altLang="en-US" u="sng">
                <a:latin typeface="Arial" panose="020B0604020202020204" pitchFamily="34" charset="0"/>
              </a:rPr>
              <a:t>and</a:t>
            </a:r>
            <a:r>
              <a:rPr lang="en-US" altLang="en-US">
                <a:latin typeface="Arial" panose="020B0604020202020204" pitchFamily="34" charset="0"/>
              </a:rPr>
              <a:t> reach age 70.</a:t>
            </a:r>
          </a:p>
          <a:p>
            <a:pPr eaLnBrk="1" hangingPunct="1">
              <a:buFontTx/>
              <a:buChar char="•"/>
            </a:pPr>
            <a:r>
              <a:rPr lang="en-US" altLang="en-US">
                <a:latin typeface="Arial" panose="020B0604020202020204" pitchFamily="34" charset="0"/>
              </a:rPr>
              <a:t>  “Paid-up” = no further cost obligation; but the annuity remains payable to your designated beneficiary.</a:t>
            </a:r>
          </a:p>
          <a:p>
            <a:pPr eaLnBrk="1" hangingPunct="1">
              <a:buFontTx/>
              <a:buChar char="•"/>
            </a:pPr>
            <a:r>
              <a:rPr lang="en-US" altLang="en-US">
                <a:latin typeface="Arial" panose="020B0604020202020204" pitchFamily="34" charset="0"/>
              </a:rPr>
              <a:t>  Remember that adding this paid-up feature results in stopping premium from a significant number of participants; yet continuing the governments obligation to pay annuities. </a:t>
            </a:r>
          </a:p>
        </p:txBody>
      </p:sp>
      <p:sp>
        <p:nvSpPr>
          <p:cNvPr id="7475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14596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6A3B1F4F-2B1A-272D-38CB-B9F128D8E8B5}"/>
              </a:ext>
            </a:extLst>
          </p:cNvPr>
          <p:cNvSpPr>
            <a:spLocks noGrp="1" noRot="1" noChangeAspect="1" noTextEdit="1"/>
          </p:cNvSpPr>
          <p:nvPr>
            <p:ph type="sldImg"/>
          </p:nvPr>
        </p:nvSpPr>
        <p:spPr>
          <a:ln/>
        </p:spPr>
      </p:sp>
      <p:sp>
        <p:nvSpPr>
          <p:cNvPr id="57347" name="Notes Placeholder 2">
            <a:extLst>
              <a:ext uri="{FF2B5EF4-FFF2-40B4-BE49-F238E27FC236}">
                <a16:creationId xmlns:a16="http://schemas.microsoft.com/office/drawing/2014/main" id="{5FEDE0A9-0637-06A4-CB3D-433AD64461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a:extLst>
              <a:ext uri="{FF2B5EF4-FFF2-40B4-BE49-F238E27FC236}">
                <a16:creationId xmlns:a16="http://schemas.microsoft.com/office/drawing/2014/main" id="{35CF4244-528C-4F48-9CF1-925E0F8CA8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64F4C6-42CF-492C-8526-B6319148DCB8}"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1998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While many of you will see this statement as a blinding flash of the obvious -- believe it or not, there are Reserve Component Soldiers and spouses who don’t know this to be the case - who still believe that retired pay will go to the spouse if the RC Soldier dies before reaching age of eligibility for retired pay.  That’s a myth!  The fact is that entitlement to retired pay resides with and dies with the Retired Soldier and if they never reach the age of eligibility, retired pay never gets paid out! </a:t>
            </a:r>
          </a:p>
          <a:p>
            <a:pPr eaLnBrk="1" hangingPunct="1">
              <a:buFontTx/>
              <a:buChar char="•"/>
            </a:pPr>
            <a:r>
              <a:rPr lang="en-US" altLang="en-US">
                <a:latin typeface="Arial" panose="020B0604020202020204" pitchFamily="34" charset="0"/>
              </a:rPr>
              <a:t>  RCSBP/SBP participation is the ONLY way to continue a portion of retired pay to a survivor. </a:t>
            </a:r>
          </a:p>
          <a:p>
            <a:pPr eaLnBrk="1" hangingPunct="1">
              <a:buFontTx/>
              <a:buChar char="•"/>
            </a:pPr>
            <a:r>
              <a:rPr lang="en-US" altLang="en-US">
                <a:latin typeface="Arial" panose="020B0604020202020204" pitchFamily="34" charset="0"/>
              </a:rPr>
              <a:t>  The Army’s pledge to “take care of its own” is met by offering Soldiers a way to take care of THEIR own, through RCSBP/SBP.</a:t>
            </a:r>
          </a:p>
        </p:txBody>
      </p:sp>
      <p:sp>
        <p:nvSpPr>
          <p:cNvPr id="2867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656967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cap="flat"/>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ndParaRPr>
          </a:p>
        </p:txBody>
      </p:sp>
    </p:spTree>
    <p:extLst>
      <p:ext uri="{BB962C8B-B14F-4D97-AF65-F5344CB8AC3E}">
        <p14:creationId xmlns:p14="http://schemas.microsoft.com/office/powerpoint/2010/main" val="3036118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9F05DB-28ED-4552-A427-0BA432B27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340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912813" y="4413250"/>
            <a:ext cx="5027612" cy="4340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sz="1000" dirty="0">
                <a:latin typeface="Arial" panose="020B0604020202020204" pitchFamily="34" charset="0"/>
              </a:rPr>
              <a:t>  The slide summarizes SBP’s positive features.</a:t>
            </a:r>
          </a:p>
          <a:p>
            <a:pPr eaLnBrk="1" hangingPunct="1">
              <a:buFontTx/>
              <a:buChar char="•"/>
            </a:pPr>
            <a:r>
              <a:rPr lang="en-US" altLang="en-US" sz="1000" dirty="0">
                <a:latin typeface="Arial" panose="020B0604020202020204" pitchFamily="34" charset="0"/>
              </a:rPr>
              <a:t>  RCSBP is the o</a:t>
            </a:r>
            <a:r>
              <a:rPr lang="en-US" altLang="en-US" sz="1000" dirty="0">
                <a:solidFill>
                  <a:srgbClr val="FF0000"/>
                </a:solidFill>
                <a:latin typeface="Arial" panose="020B0604020202020204" pitchFamily="34" charset="0"/>
              </a:rPr>
              <a:t>nly way to provide an annuity based on your eligibility for retirement if you die prior to your non-regular  retirement. </a:t>
            </a:r>
          </a:p>
          <a:p>
            <a:pPr eaLnBrk="1" hangingPunct="1">
              <a:buFontTx/>
              <a:buChar char="•"/>
            </a:pPr>
            <a:r>
              <a:rPr lang="en-US" altLang="en-US" sz="1000" dirty="0">
                <a:latin typeface="Arial" panose="020B0604020202020204" pitchFamily="34" charset="0"/>
              </a:rPr>
              <a:t>  We’d all agree that it’s smart financially to take advantage of a situation which offers you tax avoidance.  Your future RCSBP and SBP premiums do - and, you can even use the tax savings to make other investments.</a:t>
            </a:r>
          </a:p>
          <a:p>
            <a:pPr eaLnBrk="1" hangingPunct="1">
              <a:buFontTx/>
              <a:buChar char="•"/>
            </a:pPr>
            <a:r>
              <a:rPr lang="en-US" altLang="en-US" sz="1000" dirty="0">
                <a:latin typeface="Arial" panose="020B0604020202020204" pitchFamily="34" charset="0"/>
              </a:rPr>
              <a:t>  Unlike insurance values which are eroded by inflation, RCSBP’s value increases with COLA raises for inflation.</a:t>
            </a:r>
          </a:p>
          <a:p>
            <a:pPr eaLnBrk="1" hangingPunct="1">
              <a:buFontTx/>
              <a:buChar char="•"/>
            </a:pPr>
            <a:r>
              <a:rPr lang="en-US" altLang="en-US" sz="1000" dirty="0">
                <a:latin typeface="Arial" panose="020B0604020202020204" pitchFamily="34" charset="0"/>
              </a:rPr>
              <a:t>  The annuity is paid for however long needed - 1 to 50 or more yrs.</a:t>
            </a:r>
          </a:p>
          <a:p>
            <a:pPr eaLnBrk="1" hangingPunct="1">
              <a:buFontTx/>
              <a:buChar char="•"/>
            </a:pPr>
            <a:r>
              <a:rPr lang="en-US" altLang="en-US" sz="1000" dirty="0">
                <a:latin typeface="Arial" panose="020B0604020202020204" pitchFamily="34" charset="0"/>
              </a:rPr>
              <a:t>  RCSBP costs don’t consider any factor except level of coverage.   </a:t>
            </a:r>
          </a:p>
          <a:p>
            <a:pPr eaLnBrk="1" hangingPunct="1">
              <a:buFontTx/>
              <a:buChar char="•"/>
            </a:pPr>
            <a:r>
              <a:rPr lang="en-US" altLang="en-US" sz="1000" dirty="0">
                <a:latin typeface="Arial" panose="020B0604020202020204" pitchFamily="34" charset="0"/>
              </a:rPr>
              <a:t>  Level benefit of 55% without regard to age of spouse or former spouse!</a:t>
            </a:r>
          </a:p>
          <a:p>
            <a:pPr lvl="2" eaLnBrk="1" hangingPunct="1"/>
            <a:r>
              <a:rPr lang="en-US" altLang="en-US" sz="1000" dirty="0">
                <a:latin typeface="Arial" panose="020B0604020202020204" pitchFamily="34" charset="0"/>
              </a:rPr>
              <a:t> NOTE:  The 04NDAA changed the post-62 benefit structure, and phases-in an increase to make SBP a level-term, 55% annuity, during the period 1 Oct 05 - 1 Apr 08.</a:t>
            </a:r>
          </a:p>
          <a:p>
            <a:pPr eaLnBrk="1" hangingPunct="1">
              <a:buFontTx/>
              <a:buChar char="•"/>
            </a:pPr>
            <a:r>
              <a:rPr lang="en-US" altLang="en-US" sz="1000" dirty="0">
                <a:latin typeface="Arial" panose="020B0604020202020204" pitchFamily="34" charset="0"/>
              </a:rPr>
              <a:t>  There are no extra fees, agent commissions or risks.</a:t>
            </a:r>
          </a:p>
          <a:p>
            <a:pPr eaLnBrk="1" hangingPunct="1">
              <a:buFontTx/>
              <a:buChar char="•"/>
            </a:pPr>
            <a:r>
              <a:rPr lang="en-US" altLang="en-US" sz="1000" dirty="0">
                <a:latin typeface="Arial" panose="020B0604020202020204" pitchFamily="34" charset="0"/>
              </a:rPr>
              <a:t>  It’s a </a:t>
            </a:r>
            <a:r>
              <a:rPr lang="en-US" altLang="en-US" sz="1000" u="sng" dirty="0">
                <a:latin typeface="Arial" panose="020B0604020202020204" pitchFamily="34" charset="0"/>
              </a:rPr>
              <a:t>plus</a:t>
            </a:r>
            <a:r>
              <a:rPr lang="en-US" altLang="en-US" sz="1000" dirty="0">
                <a:latin typeface="Arial" panose="020B0604020202020204" pitchFamily="34" charset="0"/>
              </a:rPr>
              <a:t> that only Congress can change RCSBP’s or SBP’s features.  They make changes on matters affecting survivors very cautiously.</a:t>
            </a:r>
          </a:p>
          <a:p>
            <a:pPr eaLnBrk="1" hangingPunct="1">
              <a:buFontTx/>
              <a:buChar char="•"/>
            </a:pPr>
            <a:r>
              <a:rPr lang="en-US" altLang="en-US" sz="1000" dirty="0">
                <a:latin typeface="Arial" panose="020B0604020202020204" pitchFamily="34" charset="0"/>
              </a:rPr>
              <a:t>  While less quantifiable, peace of mind rises in value with  age. </a:t>
            </a:r>
          </a:p>
          <a:p>
            <a:pPr eaLnBrk="1" hangingPunct="1"/>
            <a:r>
              <a:rPr lang="en-US" altLang="en-US" sz="1000" dirty="0">
                <a:latin typeface="Arial" panose="020B0604020202020204" pitchFamily="34" charset="0"/>
              </a:rPr>
              <a:t> </a:t>
            </a:r>
          </a:p>
        </p:txBody>
      </p:sp>
      <p:sp>
        <p:nvSpPr>
          <p:cNvPr id="8499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71801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912813" y="4413250"/>
            <a:ext cx="5027612" cy="44196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a:latin typeface="Arial" panose="020B0604020202020204" pitchFamily="34" charset="0"/>
              </a:rPr>
              <a:t>Since you don’t know how many years your spouse might outlive you, determining what is adequate regarding insurance is impossible.  A crystal ball is not needed with RCSBP - it simply </a:t>
            </a:r>
            <a:r>
              <a:rPr lang="en-US" altLang="en-US" u="sng">
                <a:latin typeface="Arial" panose="020B0604020202020204" pitchFamily="34" charset="0"/>
              </a:rPr>
              <a:t>cannot</a:t>
            </a:r>
            <a:r>
              <a:rPr lang="en-US" altLang="en-US">
                <a:latin typeface="Arial" panose="020B0604020202020204" pitchFamily="34" charset="0"/>
              </a:rPr>
              <a:t> be outlived. </a:t>
            </a:r>
          </a:p>
          <a:p>
            <a:pPr marL="171450" indent="-171450" eaLnBrk="1" hangingPunct="1">
              <a:buFont typeface="Arial" panose="020B0604020202020204" pitchFamily="34" charset="0"/>
              <a:buChar char="•"/>
            </a:pPr>
            <a:r>
              <a:rPr lang="en-US" altLang="en-US">
                <a:latin typeface="Arial" panose="020B0604020202020204" pitchFamily="34" charset="0"/>
              </a:rPr>
              <a:t>RCSBP’s inflation-fighter is its guaranteed cost-of-living adjustments (COLAs).  Increasing life insurance is needed as one ages, due to inflation’s eroding effect on the dollar’s purchasing power. </a:t>
            </a:r>
          </a:p>
          <a:p>
            <a:pPr marL="171450" indent="-171450" eaLnBrk="1" hangingPunct="1">
              <a:buFont typeface="Arial" panose="020B0604020202020204" pitchFamily="34" charset="0"/>
              <a:buChar char="•"/>
            </a:pPr>
            <a:r>
              <a:rPr lang="en-US" altLang="en-US">
                <a:latin typeface="Arial" panose="020B0604020202020204" pitchFamily="34" charset="0"/>
              </a:rPr>
              <a:t>Try to adjust your thinking from short-sighted to long-term.  When you </a:t>
            </a:r>
            <a:r>
              <a:rPr lang="en-US" altLang="en-US" u="sng">
                <a:latin typeface="Arial" panose="020B0604020202020204" pitchFamily="34" charset="0"/>
              </a:rPr>
              <a:t>limit</a:t>
            </a:r>
            <a:r>
              <a:rPr lang="en-US" altLang="en-US">
                <a:latin typeface="Arial" panose="020B0604020202020204" pitchFamily="34" charset="0"/>
              </a:rPr>
              <a:t> your view, life insurance may appear more attractive (i.e., cheaper) than SBP.  But, if you compare RCSBP and SBP costs and benefits with life insurance costs and benefits for each year in the future, you’ll see that insurance costs </a:t>
            </a:r>
            <a:r>
              <a:rPr lang="en-US" altLang="en-US" u="sng">
                <a:latin typeface="Arial" panose="020B0604020202020204" pitchFamily="34" charset="0"/>
              </a:rPr>
              <a:t>must</a:t>
            </a:r>
            <a:r>
              <a:rPr lang="en-US" altLang="en-US">
                <a:latin typeface="Arial" panose="020B0604020202020204" pitchFamily="34" charset="0"/>
              </a:rPr>
              <a:t> increase dramatically based on the insurer’s increased risk of paying a policy.  Since RCSBP and SBP simply protect your beneficiaries from inflation through yearly COLA increases as needed. </a:t>
            </a:r>
          </a:p>
        </p:txBody>
      </p:sp>
      <p:sp>
        <p:nvSpPr>
          <p:cNvPr id="87043"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850727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  For more information on RCSBP you can visit the following listed sites or contact the listed contacts.  These sites and contacts can also provide information on other retirement related issues.  </a:t>
            </a:r>
          </a:p>
        </p:txBody>
      </p:sp>
    </p:spTree>
    <p:extLst>
      <p:ext uri="{BB962C8B-B14F-4D97-AF65-F5344CB8AC3E}">
        <p14:creationId xmlns:p14="http://schemas.microsoft.com/office/powerpoint/2010/main" val="1273900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ndParaRPr>
          </a:p>
        </p:txBody>
      </p:sp>
      <p:sp>
        <p:nvSpPr>
          <p:cNvPr id="2867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28992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3367945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333534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3170538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2A86-B086-B6F7-FACA-FEDC27C9E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D941A-2489-CACA-58D2-3D8C163CA14C}"/>
              </a:ext>
            </a:extLst>
          </p:cNvPr>
          <p:cNvSpPr>
            <a:spLocks noGrp="1" noRot="1" noChangeAspect="1"/>
          </p:cNvSpPr>
          <p:nvPr>
            <p:ph type="sldImg"/>
          </p:nvPr>
        </p:nvSpPr>
        <p:spPr>
          <a:xfrm>
            <a:off x="409575" y="698500"/>
            <a:ext cx="6203950" cy="3490913"/>
          </a:xfrm>
        </p:spPr>
      </p:sp>
      <p:sp>
        <p:nvSpPr>
          <p:cNvPr id="3" name="Notes Placeholder 2">
            <a:extLst>
              <a:ext uri="{FF2B5EF4-FFF2-40B4-BE49-F238E27FC236}">
                <a16:creationId xmlns:a16="http://schemas.microsoft.com/office/drawing/2014/main" id="{3227657D-735A-66CC-7955-858D98E5DA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15D569-651D-285C-95AE-F834572486F1}"/>
              </a:ext>
            </a:extLst>
          </p:cNvPr>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83380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174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710963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144886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265561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15772">
              <a:defRPr/>
            </a:pPr>
            <a:fld id="{188A6C86-92ED-43BC-A783-63DB97B5A758}" type="slidenum">
              <a:rPr lang="en-US">
                <a:solidFill>
                  <a:prstClr val="black"/>
                </a:solidFill>
                <a:latin typeface="Calibri" panose="020F0502020204030204"/>
              </a:rPr>
              <a:pPr defTabSz="915772">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959754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153" lvl="1"/>
            <a:r>
              <a:rPr lang="en-US" sz="2000" dirty="0">
                <a:latin typeface="Arial" panose="020B0604020202020204" pitchFamily="34" charset="0"/>
                <a:cs typeface="Arial" panose="020B0604020202020204" pitchFamily="34" charset="0"/>
              </a:rPr>
              <a:t>Job is to establish mutual trust and confidence, coordinating actions to achieve cooperation and unity of effort</a:t>
            </a:r>
          </a:p>
          <a:p>
            <a:pPr marL="1200027" lvl="2" indent="-285721">
              <a:buFont typeface="Arial" panose="020B0604020202020204" pitchFamily="34" charset="0"/>
              <a:buChar char="•"/>
            </a:pPr>
            <a:endParaRPr lang="en-US" dirty="0"/>
          </a:p>
          <a:p>
            <a:pPr>
              <a:defRPr/>
            </a:pPr>
            <a:endParaRPr lang="en-US" sz="1000" dirty="0"/>
          </a:p>
        </p:txBody>
      </p:sp>
      <p:sp>
        <p:nvSpPr>
          <p:cNvPr id="4" name="Slide Number Placeholder 3"/>
          <p:cNvSpPr>
            <a:spLocks noGrp="1"/>
          </p:cNvSpPr>
          <p:nvPr>
            <p:ph type="sldNum" sz="quarter" idx="5"/>
          </p:nvPr>
        </p:nvSpPr>
        <p:spPr/>
        <p:txBody>
          <a:bodyPr/>
          <a:lstStyle/>
          <a:p>
            <a:pPr>
              <a:defRPr/>
            </a:pPr>
            <a:fld id="{DD65A9A8-5BB4-4387-99D3-87353447D869}" type="slidenum">
              <a:rPr lang="en-US" smtClean="0">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2164273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defTabSz="942869"/>
            <a:fld id="{8499E767-0D03-437A-91BB-E6578E9FA584}" type="slidenum">
              <a:rPr lang="en-US" altLang="en-US" smtClean="0">
                <a:solidFill>
                  <a:srgbClr val="000000"/>
                </a:solidFill>
              </a:rPr>
              <a:pPr defTabSz="942869"/>
              <a:t>66</a:t>
            </a:fld>
            <a:endParaRPr lang="en-US" altLang="en-US" dirty="0">
              <a:solidFill>
                <a:srgbClr val="000000"/>
              </a:solidFill>
            </a:endParaRPr>
          </a:p>
        </p:txBody>
      </p:sp>
      <p:sp>
        <p:nvSpPr>
          <p:cNvPr id="23555" name="Rectangle 2"/>
          <p:cNvSpPr>
            <a:spLocks noGrp="1" noRot="1" noChangeAspect="1" noChangeArrowheads="1" noTextEdit="1"/>
          </p:cNvSpPr>
          <p:nvPr>
            <p:ph type="sldImg"/>
          </p:nvPr>
        </p:nvSpPr>
        <p:spPr>
          <a:xfrm>
            <a:off x="385763" y="465138"/>
            <a:ext cx="6264275" cy="3524250"/>
          </a:xfrm>
          <a:ln w="12700" cap="flat">
            <a:solidFill>
              <a:schemeClr val="tx1"/>
            </a:solidFill>
          </a:ln>
        </p:spPr>
      </p:sp>
      <p:sp>
        <p:nvSpPr>
          <p:cNvPr id="23556" name="Rectangle 3"/>
          <p:cNvSpPr>
            <a:spLocks noGrp="1" noChangeArrowheads="1"/>
          </p:cNvSpPr>
          <p:nvPr>
            <p:ph type="body" idx="1"/>
          </p:nvPr>
        </p:nvSpPr>
        <p:spPr>
          <a:xfrm>
            <a:off x="105673" y="4258592"/>
            <a:ext cx="6855652" cy="4489701"/>
          </a:xfrm>
          <a:noFill/>
          <a:ln/>
        </p:spPr>
        <p:txBody>
          <a:bodyPr lIns="93314" tIns="45839" rIns="93314" bIns="45839"/>
          <a:lstStyle/>
          <a:p>
            <a:r>
              <a:rPr lang="en-US" sz="1000" dirty="0"/>
              <a:t>Training notes for Instructor: </a:t>
            </a:r>
          </a:p>
          <a:p>
            <a:endParaRPr lang="en-US" sz="1000" dirty="0"/>
          </a:p>
          <a:p>
            <a:endParaRPr lang="en-US" sz="1000"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5434E0F4-D21D-488A-8705-46D688FEA7C5}" type="datetime1">
              <a:rPr lang="en-US" smtClean="0"/>
              <a:pPr/>
              <a:t>10/21/2025</a:t>
            </a:fld>
            <a:endParaRPr lang="en-US"/>
          </a:p>
        </p:txBody>
      </p:sp>
    </p:spTree>
    <p:extLst>
      <p:ext uri="{BB962C8B-B14F-4D97-AF65-F5344CB8AC3E}">
        <p14:creationId xmlns:p14="http://schemas.microsoft.com/office/powerpoint/2010/main" val="2690268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defTabSz="942869"/>
            <a:fld id="{8499E767-0D03-437A-91BB-E6578E9FA584}" type="slidenum">
              <a:rPr lang="en-US" altLang="en-US" smtClean="0">
                <a:solidFill>
                  <a:srgbClr val="000000"/>
                </a:solidFill>
              </a:rPr>
              <a:pPr defTabSz="942869"/>
              <a:t>67</a:t>
            </a:fld>
            <a:endParaRPr lang="en-US" altLang="en-US" dirty="0">
              <a:solidFill>
                <a:srgbClr val="000000"/>
              </a:solidFill>
            </a:endParaRPr>
          </a:p>
        </p:txBody>
      </p:sp>
      <p:sp>
        <p:nvSpPr>
          <p:cNvPr id="23555" name="Rectangle 2"/>
          <p:cNvSpPr>
            <a:spLocks noGrp="1" noRot="1" noChangeAspect="1" noChangeArrowheads="1" noTextEdit="1"/>
          </p:cNvSpPr>
          <p:nvPr>
            <p:ph type="sldImg"/>
          </p:nvPr>
        </p:nvSpPr>
        <p:spPr>
          <a:xfrm>
            <a:off x="385763" y="465138"/>
            <a:ext cx="6264275" cy="3524250"/>
          </a:xfrm>
          <a:ln w="12700" cap="flat">
            <a:solidFill>
              <a:schemeClr val="tx1"/>
            </a:solidFill>
          </a:ln>
        </p:spPr>
      </p:sp>
      <p:sp>
        <p:nvSpPr>
          <p:cNvPr id="23556" name="Rectangle 3"/>
          <p:cNvSpPr>
            <a:spLocks noGrp="1" noChangeArrowheads="1"/>
          </p:cNvSpPr>
          <p:nvPr>
            <p:ph type="body" idx="1"/>
          </p:nvPr>
        </p:nvSpPr>
        <p:spPr>
          <a:xfrm>
            <a:off x="105673" y="4258592"/>
            <a:ext cx="6855652" cy="4489701"/>
          </a:xfrm>
          <a:noFill/>
          <a:ln/>
        </p:spPr>
        <p:txBody>
          <a:bodyPr lIns="93314" tIns="45839" rIns="93314" bIns="45839"/>
          <a:lstStyle/>
          <a:p>
            <a:r>
              <a:rPr lang="en-US" sz="1000" dirty="0"/>
              <a:t>Training notes for Instructor: </a:t>
            </a:r>
          </a:p>
          <a:p>
            <a:endParaRPr lang="en-US" sz="1000" dirty="0"/>
          </a:p>
          <a:p>
            <a:endParaRPr lang="en-US" sz="1000"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5434E0F4-D21D-488A-8705-46D688FEA7C5}" type="datetime1">
              <a:rPr lang="en-US" smtClean="0"/>
              <a:pPr/>
              <a:t>10/21/2025</a:t>
            </a:fld>
            <a:endParaRPr lang="en-US"/>
          </a:p>
        </p:txBody>
      </p:sp>
    </p:spTree>
    <p:extLst>
      <p:ext uri="{BB962C8B-B14F-4D97-AF65-F5344CB8AC3E}">
        <p14:creationId xmlns:p14="http://schemas.microsoft.com/office/powerpoint/2010/main" val="3209209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896D3FC6-5D19-4FEB-808C-3FB32946E2EF}" type="slidenum">
              <a:rPr lang="en-US" smtClean="0"/>
              <a:pPr>
                <a:defRPr/>
              </a:pPr>
              <a:t>69</a:t>
            </a:fld>
            <a:endParaRPr lang="en-US" dirty="0"/>
          </a:p>
        </p:txBody>
      </p:sp>
      <p:sp>
        <p:nvSpPr>
          <p:cNvPr id="80899" name="Rectangle 2"/>
          <p:cNvSpPr>
            <a:spLocks noGrp="1" noRot="1" noChangeAspect="1" noChangeArrowheads="1" noTextEdit="1"/>
          </p:cNvSpPr>
          <p:nvPr>
            <p:ph type="sldImg"/>
          </p:nvPr>
        </p:nvSpPr>
        <p:spPr>
          <a:xfrm>
            <a:off x="438150" y="711200"/>
            <a:ext cx="6242050" cy="3511550"/>
          </a:xfrm>
          <a:ln/>
        </p:spPr>
      </p:sp>
      <p:sp>
        <p:nvSpPr>
          <p:cNvPr id="80900" name="Rectangle 3"/>
          <p:cNvSpPr>
            <a:spLocks noGrp="1" noChangeArrowheads="1"/>
          </p:cNvSpPr>
          <p:nvPr>
            <p:ph type="body" idx="1"/>
          </p:nvPr>
        </p:nvSpPr>
        <p:spPr>
          <a:xfrm>
            <a:off x="949421" y="4465460"/>
            <a:ext cx="5218553" cy="4231116"/>
          </a:xfrm>
          <a:noFill/>
          <a:ln/>
        </p:spPr>
        <p:txBody>
          <a:bodyPr/>
          <a:lstStyle/>
          <a:p>
            <a:pPr eaLnBrk="1" hangingPunct="1"/>
            <a:endParaRPr lang="en-US" baseline="0"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B1CDF806-AD8B-4EDF-ABDA-82EA5C5ADDA1}" type="datetime1">
              <a:rPr lang="en-US" smtClean="0"/>
              <a:pPr/>
              <a:t>10/21/2025</a:t>
            </a:fld>
            <a:endParaRPr lang="en-US"/>
          </a:p>
        </p:txBody>
      </p:sp>
    </p:spTree>
    <p:extLst>
      <p:ext uri="{BB962C8B-B14F-4D97-AF65-F5344CB8AC3E}">
        <p14:creationId xmlns:p14="http://schemas.microsoft.com/office/powerpoint/2010/main" val="23515193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6ABC318B-496A-43B6-9461-E95D93631361}" type="slidenum">
              <a:rPr lang="en-US" smtClean="0"/>
              <a:pPr>
                <a:defRPr/>
              </a:pPr>
              <a:t>70</a:t>
            </a:fld>
            <a:endParaRPr lang="en-US" dirty="0"/>
          </a:p>
        </p:txBody>
      </p:sp>
      <p:sp>
        <p:nvSpPr>
          <p:cNvPr id="81923" name="Rectangle 2"/>
          <p:cNvSpPr>
            <a:spLocks noGrp="1" noRot="1" noChangeAspect="1" noChangeArrowheads="1" noTextEdit="1"/>
          </p:cNvSpPr>
          <p:nvPr>
            <p:ph type="sldImg"/>
          </p:nvPr>
        </p:nvSpPr>
        <p:spPr>
          <a:xfrm>
            <a:off x="438150" y="711200"/>
            <a:ext cx="6242050" cy="3511550"/>
          </a:xfrm>
          <a:ln/>
        </p:spPr>
      </p:sp>
      <p:sp>
        <p:nvSpPr>
          <p:cNvPr id="81924" name="Rectangle 3"/>
          <p:cNvSpPr>
            <a:spLocks noGrp="1" noChangeArrowheads="1"/>
          </p:cNvSpPr>
          <p:nvPr>
            <p:ph type="body" idx="1"/>
          </p:nvPr>
        </p:nvSpPr>
        <p:spPr>
          <a:xfrm>
            <a:off x="949421" y="4465460"/>
            <a:ext cx="5218553" cy="4231116"/>
          </a:xfrm>
          <a:noFill/>
          <a:ln/>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D83159BD-253D-4D12-8AC8-A4A2408A87C4}" type="datetime1">
              <a:rPr lang="en-US" smtClean="0"/>
              <a:pPr/>
              <a:t>10/21/2025</a:t>
            </a:fld>
            <a:endParaRPr lang="en-US"/>
          </a:p>
        </p:txBody>
      </p:sp>
    </p:spTree>
    <p:extLst>
      <p:ext uri="{BB962C8B-B14F-4D97-AF65-F5344CB8AC3E}">
        <p14:creationId xmlns:p14="http://schemas.microsoft.com/office/powerpoint/2010/main" val="2413957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6ABC318B-496A-43B6-9461-E95D93631361}" type="slidenum">
              <a:rPr lang="en-US" smtClean="0"/>
              <a:pPr>
                <a:defRPr/>
              </a:pPr>
              <a:t>71</a:t>
            </a:fld>
            <a:endParaRPr lang="en-US" dirty="0"/>
          </a:p>
        </p:txBody>
      </p:sp>
      <p:sp>
        <p:nvSpPr>
          <p:cNvPr id="81923" name="Rectangle 2"/>
          <p:cNvSpPr>
            <a:spLocks noGrp="1" noRot="1" noChangeAspect="1" noChangeArrowheads="1" noTextEdit="1"/>
          </p:cNvSpPr>
          <p:nvPr>
            <p:ph type="sldImg"/>
          </p:nvPr>
        </p:nvSpPr>
        <p:spPr>
          <a:xfrm>
            <a:off x="438150" y="711200"/>
            <a:ext cx="6242050" cy="3511550"/>
          </a:xfrm>
          <a:ln/>
        </p:spPr>
      </p:sp>
      <p:sp>
        <p:nvSpPr>
          <p:cNvPr id="81924" name="Rectangle 3"/>
          <p:cNvSpPr>
            <a:spLocks noGrp="1" noChangeArrowheads="1"/>
          </p:cNvSpPr>
          <p:nvPr>
            <p:ph type="body" idx="1"/>
          </p:nvPr>
        </p:nvSpPr>
        <p:spPr>
          <a:xfrm>
            <a:off x="949421" y="4465460"/>
            <a:ext cx="5218553" cy="4231116"/>
          </a:xfrm>
          <a:noFill/>
          <a:ln/>
        </p:spPr>
        <p:txBody>
          <a:bodyPr/>
          <a:lstStyle/>
          <a:p>
            <a:endParaRPr lang="en-US"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D83159BD-253D-4D12-8AC8-A4A2408A87C4}" type="datetime1">
              <a:rPr lang="en-US" smtClean="0"/>
              <a:pPr/>
              <a:t>10/21/2025</a:t>
            </a:fld>
            <a:endParaRPr lang="en-US"/>
          </a:p>
        </p:txBody>
      </p:sp>
    </p:spTree>
    <p:extLst>
      <p:ext uri="{BB962C8B-B14F-4D97-AF65-F5344CB8AC3E}">
        <p14:creationId xmlns:p14="http://schemas.microsoft.com/office/powerpoint/2010/main" val="3320974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321960AD-A30D-4527-90BD-27B6E04CFB70}" type="slidenum">
              <a:rPr lang="en-US" smtClean="0"/>
              <a:pPr>
                <a:defRPr/>
              </a:pPr>
              <a:t>72</a:t>
            </a:fld>
            <a:endParaRPr lang="en-US" dirty="0"/>
          </a:p>
        </p:txBody>
      </p:sp>
      <p:sp>
        <p:nvSpPr>
          <p:cNvPr id="82947" name="Rectangle 2"/>
          <p:cNvSpPr>
            <a:spLocks noGrp="1" noRot="1" noChangeAspect="1" noChangeArrowheads="1" noTextEdit="1"/>
          </p:cNvSpPr>
          <p:nvPr>
            <p:ph type="sldImg"/>
          </p:nvPr>
        </p:nvSpPr>
        <p:spPr>
          <a:xfrm>
            <a:off x="438150" y="711200"/>
            <a:ext cx="6242050" cy="3511550"/>
          </a:xfrm>
          <a:ln/>
        </p:spPr>
      </p:sp>
      <p:sp>
        <p:nvSpPr>
          <p:cNvPr id="82948" name="Rectangle 3"/>
          <p:cNvSpPr>
            <a:spLocks noGrp="1" noChangeArrowheads="1"/>
          </p:cNvSpPr>
          <p:nvPr>
            <p:ph type="body" idx="1"/>
          </p:nvPr>
        </p:nvSpPr>
        <p:spPr>
          <a:xfrm>
            <a:off x="949421" y="4465460"/>
            <a:ext cx="5218553" cy="4231116"/>
          </a:xfrm>
          <a:noFill/>
          <a:ln/>
        </p:spPr>
        <p:txBody>
          <a:bodyPr/>
          <a:lstStyle/>
          <a:p>
            <a:pPr eaLnBrk="1" hangingPunct="1"/>
            <a:endParaRPr lang="en-US"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CC526B4E-F89D-4648-9591-1565DD9F82CD}" type="datetime1">
              <a:rPr lang="en-US" smtClean="0"/>
              <a:pPr/>
              <a:t>10/21/2025</a:t>
            </a:fld>
            <a:endParaRPr lang="en-US"/>
          </a:p>
        </p:txBody>
      </p:sp>
    </p:spTree>
    <p:extLst>
      <p:ext uri="{BB962C8B-B14F-4D97-AF65-F5344CB8AC3E}">
        <p14:creationId xmlns:p14="http://schemas.microsoft.com/office/powerpoint/2010/main" val="1158609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912813" y="4414838"/>
            <a:ext cx="5030787" cy="47275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US" altLang="en-US">
              <a:latin typeface="Arial" panose="020B0604020202020204" pitchFamily="34" charset="0"/>
            </a:endParaRPr>
          </a:p>
        </p:txBody>
      </p:sp>
      <p:sp>
        <p:nvSpPr>
          <p:cNvPr id="3277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332904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0F1E55A4-2343-4484-93E8-94C839A60E01}" type="datetime1">
              <a:rPr lang="en-US" smtClean="0"/>
              <a:pPr/>
              <a:t>10/21/2025</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E54E22E2-B32E-4434-80F1-91E4CAD00081}" type="slidenum">
              <a:rPr lang="en-US" smtClean="0"/>
              <a:pPr/>
              <a:t>73</a:t>
            </a:fld>
            <a:endParaRPr lang="en-US"/>
          </a:p>
        </p:txBody>
      </p:sp>
    </p:spTree>
    <p:extLst>
      <p:ext uri="{BB962C8B-B14F-4D97-AF65-F5344CB8AC3E}">
        <p14:creationId xmlns:p14="http://schemas.microsoft.com/office/powerpoint/2010/main" val="9471540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0F1E55A4-2343-4484-93E8-94C839A60E01}" type="datetime1">
              <a:rPr lang="en-US" smtClean="0"/>
              <a:pPr/>
              <a:t>10/21/2025</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E54E22E2-B32E-4434-80F1-91E4CAD00081}" type="slidenum">
              <a:rPr lang="en-US" smtClean="0"/>
              <a:pPr/>
              <a:t>74</a:t>
            </a:fld>
            <a:endParaRPr lang="en-US"/>
          </a:p>
        </p:txBody>
      </p:sp>
    </p:spTree>
    <p:extLst>
      <p:ext uri="{BB962C8B-B14F-4D97-AF65-F5344CB8AC3E}">
        <p14:creationId xmlns:p14="http://schemas.microsoft.com/office/powerpoint/2010/main" val="2922356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0F1E55A4-2343-4484-93E8-94C839A60E01}" type="datetime1">
              <a:rPr lang="en-US" smtClean="0"/>
              <a:pPr/>
              <a:t>10/21/2025</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E54E22E2-B32E-4434-80F1-91E4CAD00081}" type="slidenum">
              <a:rPr lang="en-US" smtClean="0"/>
              <a:pPr/>
              <a:t>75</a:t>
            </a:fld>
            <a:endParaRPr lang="en-US"/>
          </a:p>
        </p:txBody>
      </p:sp>
    </p:spTree>
    <p:extLst>
      <p:ext uri="{BB962C8B-B14F-4D97-AF65-F5344CB8AC3E}">
        <p14:creationId xmlns:p14="http://schemas.microsoft.com/office/powerpoint/2010/main" val="303193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0F1E55A4-2343-4484-93E8-94C839A60E01}" type="datetime1">
              <a:rPr lang="en-US" smtClean="0"/>
              <a:pPr/>
              <a:t>10/21/2025</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E54E22E2-B32E-4434-80F1-91E4CAD00081}" type="slidenum">
              <a:rPr lang="en-US" smtClean="0"/>
              <a:pPr/>
              <a:t>76</a:t>
            </a:fld>
            <a:endParaRPr lang="en-US"/>
          </a:p>
        </p:txBody>
      </p:sp>
    </p:spTree>
    <p:extLst>
      <p:ext uri="{BB962C8B-B14F-4D97-AF65-F5344CB8AC3E}">
        <p14:creationId xmlns:p14="http://schemas.microsoft.com/office/powerpoint/2010/main" val="25582061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AA33D1AA-9CBE-4B96-A6DC-74EDA599BBF7}" type="slidenum">
              <a:rPr lang="en-US" smtClean="0"/>
              <a:pPr>
                <a:defRPr/>
              </a:pPr>
              <a:t>79</a:t>
            </a:fld>
            <a:endParaRPr lang="en-US" dirty="0"/>
          </a:p>
        </p:txBody>
      </p:sp>
      <p:sp>
        <p:nvSpPr>
          <p:cNvPr id="113667" name="Rectangle 2"/>
          <p:cNvSpPr>
            <a:spLocks noGrp="1" noRot="1" noChangeAspect="1" noChangeArrowheads="1" noTextEdit="1"/>
          </p:cNvSpPr>
          <p:nvPr>
            <p:ph type="sldImg"/>
          </p:nvPr>
        </p:nvSpPr>
        <p:spPr>
          <a:xfrm>
            <a:off x="438150" y="711200"/>
            <a:ext cx="6242050" cy="3511550"/>
          </a:xfrm>
          <a:ln/>
        </p:spPr>
      </p:sp>
      <p:sp>
        <p:nvSpPr>
          <p:cNvPr id="113668" name="Rectangle 3"/>
          <p:cNvSpPr>
            <a:spLocks noGrp="1" noChangeArrowheads="1"/>
          </p:cNvSpPr>
          <p:nvPr>
            <p:ph type="body" idx="1"/>
          </p:nvPr>
        </p:nvSpPr>
        <p:spPr>
          <a:xfrm>
            <a:off x="949421" y="4465460"/>
            <a:ext cx="5218553" cy="4231116"/>
          </a:xfrm>
          <a:noFill/>
          <a:ln/>
        </p:spPr>
        <p:txBody>
          <a:bodyPr/>
          <a:lstStyle/>
          <a:p>
            <a:pPr eaLnBrk="1" hangingPunct="1"/>
            <a:endParaRPr lang="en-US" dirty="0"/>
          </a:p>
        </p:txBody>
      </p:sp>
      <p:sp>
        <p:nvSpPr>
          <p:cNvPr id="2" name="Footer Placeholder 1"/>
          <p:cNvSpPr>
            <a:spLocks noGrp="1"/>
          </p:cNvSpPr>
          <p:nvPr>
            <p:ph type="ftr" sz="quarter"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
        <p:nvSpPr>
          <p:cNvPr id="4" name="Date Placeholder 3"/>
          <p:cNvSpPr>
            <a:spLocks noGrp="1"/>
          </p:cNvSpPr>
          <p:nvPr>
            <p:ph type="dt" idx="12"/>
          </p:nvPr>
        </p:nvSpPr>
        <p:spPr/>
        <p:txBody>
          <a:bodyPr/>
          <a:lstStyle/>
          <a:p>
            <a:fld id="{2C70A78C-1192-48BF-8E5E-B780D91CF384}" type="datetime1">
              <a:rPr lang="en-US" smtClean="0"/>
              <a:pPr/>
              <a:t>10/21/2025</a:t>
            </a:fld>
            <a:endParaRPr lang="en-US"/>
          </a:p>
        </p:txBody>
      </p:sp>
    </p:spTree>
    <p:extLst>
      <p:ext uri="{BB962C8B-B14F-4D97-AF65-F5344CB8AC3E}">
        <p14:creationId xmlns:p14="http://schemas.microsoft.com/office/powerpoint/2010/main" val="2155662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EBF442-0A11-4E57-831C-ADD3E325D7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271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p:txBody>
          <a:bodyPr/>
          <a:lstStyle/>
          <a:p>
            <a:pPr marL="0" marR="0" lvl="0" indent="0" algn="r" defTabSz="938454" rtl="0" eaLnBrk="1" fontAlgn="auto" latinLnBrk="0" hangingPunct="1">
              <a:lnSpc>
                <a:spcPct val="100000"/>
              </a:lnSpc>
              <a:spcBef>
                <a:spcPts val="0"/>
              </a:spcBef>
              <a:spcAft>
                <a:spcPts val="0"/>
              </a:spcAft>
              <a:buClrTx/>
              <a:buSzTx/>
              <a:buFontTx/>
              <a:buNone/>
              <a:tabLst/>
              <a:defRPr/>
            </a:pPr>
            <a:fld id="{A0587095-0226-47AA-9673-4273FE838C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8454"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731" name="Rectangle 2"/>
          <p:cNvSpPr>
            <a:spLocks noGrp="1" noRot="1" noChangeAspect="1" noChangeArrowheads="1" noTextEdit="1"/>
          </p:cNvSpPr>
          <p:nvPr>
            <p:ph type="sldImg"/>
          </p:nvPr>
        </p:nvSpPr>
        <p:spPr>
          <a:xfrm>
            <a:off x="685800" y="1143000"/>
            <a:ext cx="5486400" cy="3086100"/>
          </a:xfrm>
          <a:ln/>
        </p:spPr>
      </p:sp>
      <p:sp>
        <p:nvSpPr>
          <p:cNvPr id="73732" name="Rectangle 3"/>
          <p:cNvSpPr>
            <a:spLocks noGrp="1" noChangeArrowheads="1"/>
          </p:cNvSpPr>
          <p:nvPr>
            <p:ph type="body" idx="1"/>
          </p:nvPr>
        </p:nvSpPr>
        <p:spPr>
          <a:xfrm>
            <a:off x="5" y="4229088"/>
            <a:ext cx="6926342" cy="4980413"/>
          </a:xfrm>
          <a:noFill/>
          <a:ln w="9525"/>
        </p:spPr>
        <p:txBody>
          <a:bodyPr/>
          <a:lstStyle/>
          <a:p>
            <a:pPr lvl="1">
              <a:lnSpc>
                <a:spcPct val="90000"/>
              </a:lnSpc>
              <a:buFontTx/>
              <a:buChar char="•"/>
            </a:pPr>
            <a:endParaRPr lang="en-US" sz="1000">
              <a:latin typeface="Arial" pitchFamily="34" charset="0"/>
            </a:endParaRPr>
          </a:p>
        </p:txBody>
      </p:sp>
    </p:spTree>
    <p:extLst>
      <p:ext uri="{BB962C8B-B14F-4D97-AF65-F5344CB8AC3E}">
        <p14:creationId xmlns:p14="http://schemas.microsoft.com/office/powerpoint/2010/main" val="14401368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22:01:12</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This is an overview of what </a:t>
            </a:r>
            <a:r>
              <a:rPr lang="en-US" sz="1200" spc="-50">
                <a:latin typeface="Arial"/>
                <a:cs typeface="Arial"/>
              </a:rPr>
              <a:t>a </a:t>
            </a:r>
            <a:r>
              <a:rPr lang="en-US" sz="1200">
                <a:latin typeface="Arial"/>
                <a:cs typeface="Arial"/>
              </a:rPr>
              <a:t>Non-Regular </a:t>
            </a:r>
            <a:r>
              <a:rPr lang="en-US" sz="1200" spc="-10">
                <a:latin typeface="Arial"/>
                <a:cs typeface="Arial"/>
              </a:rPr>
              <a:t>Retirement</a:t>
            </a:r>
            <a:r>
              <a:rPr lang="en-US" sz="1200" spc="500">
                <a:latin typeface="Arial"/>
                <a:cs typeface="Arial"/>
              </a:rPr>
              <a:t> </a:t>
            </a:r>
            <a:r>
              <a:rPr lang="en-US" sz="1200">
                <a:latin typeface="Arial"/>
                <a:cs typeface="Arial"/>
              </a:rPr>
              <a:t>planning timeline looks like. </a:t>
            </a:r>
            <a:r>
              <a:rPr lang="en-US" sz="1200" spc="-25">
                <a:latin typeface="Arial"/>
                <a:cs typeface="Arial"/>
              </a:rPr>
              <a:t>We </a:t>
            </a:r>
            <a:r>
              <a:rPr lang="en-US" sz="1200">
                <a:latin typeface="Arial"/>
                <a:cs typeface="Arial"/>
              </a:rPr>
              <a:t>developed this timeline to </a:t>
            </a:r>
            <a:r>
              <a:rPr lang="en-US" sz="1200" spc="-10">
                <a:latin typeface="Arial"/>
                <a:cs typeface="Arial"/>
              </a:rPr>
              <a:t>assist </a:t>
            </a:r>
            <a:r>
              <a:rPr lang="en-US" sz="1200">
                <a:latin typeface="Arial"/>
                <a:cs typeface="Arial"/>
              </a:rPr>
              <a:t>when planning for retirement, </a:t>
            </a:r>
            <a:r>
              <a:rPr lang="en-US" sz="1200" spc="-25">
                <a:latin typeface="Arial"/>
                <a:cs typeface="Arial"/>
              </a:rPr>
              <a:t>at </a:t>
            </a:r>
            <a:r>
              <a:rPr lang="en-US" sz="1200">
                <a:latin typeface="Arial"/>
                <a:cs typeface="Arial"/>
              </a:rPr>
              <a:t>your 15-17yrs of service, </a:t>
            </a:r>
            <a:r>
              <a:rPr lang="en-US" sz="1200" spc="-25">
                <a:latin typeface="Arial"/>
                <a:cs typeface="Arial"/>
              </a:rPr>
              <a:t>you </a:t>
            </a:r>
            <a:r>
              <a:rPr lang="en-US" sz="1200">
                <a:latin typeface="Arial"/>
                <a:cs typeface="Arial"/>
              </a:rPr>
              <a:t>should review your </a:t>
            </a:r>
            <a:r>
              <a:rPr lang="en-US" sz="1200" spc="-10">
                <a:latin typeface="Arial"/>
                <a:cs typeface="Arial"/>
              </a:rPr>
              <a:t>retirement </a:t>
            </a:r>
            <a:r>
              <a:rPr lang="en-US" sz="1200">
                <a:latin typeface="Arial"/>
                <a:cs typeface="Arial"/>
              </a:rPr>
              <a:t>points for accuracy and </a:t>
            </a:r>
            <a:r>
              <a:rPr lang="en-US" sz="1200" spc="-25">
                <a:latin typeface="Arial"/>
                <a:cs typeface="Arial"/>
              </a:rPr>
              <a:t>or </a:t>
            </a:r>
            <a:r>
              <a:rPr lang="en-US" sz="1200">
                <a:latin typeface="Arial"/>
                <a:cs typeface="Arial"/>
              </a:rPr>
              <a:t>corrections.</a:t>
            </a:r>
            <a:r>
              <a:rPr lang="en-US" sz="1200" spc="-5">
                <a:latin typeface="Arial"/>
                <a:cs typeface="Arial"/>
              </a:rPr>
              <a:t> </a:t>
            </a:r>
            <a:r>
              <a:rPr lang="en-US" sz="1200">
                <a:latin typeface="Arial"/>
                <a:cs typeface="Arial"/>
              </a:rPr>
              <a:t>Between</a:t>
            </a:r>
            <a:r>
              <a:rPr lang="en-US" sz="1200" spc="-5">
                <a:latin typeface="Arial"/>
                <a:cs typeface="Arial"/>
              </a:rPr>
              <a:t> </a:t>
            </a:r>
            <a:r>
              <a:rPr lang="en-US" sz="1200">
                <a:latin typeface="Arial"/>
                <a:cs typeface="Arial"/>
              </a:rPr>
              <a:t>your</a:t>
            </a:r>
            <a:r>
              <a:rPr lang="en-US" sz="1200" spc="-5">
                <a:latin typeface="Arial"/>
                <a:cs typeface="Arial"/>
              </a:rPr>
              <a:t> </a:t>
            </a:r>
            <a:r>
              <a:rPr lang="en-US" sz="1200" spc="-25">
                <a:latin typeface="Arial"/>
                <a:cs typeface="Arial"/>
              </a:rPr>
              <a:t>18-</a:t>
            </a:r>
            <a:r>
              <a:rPr lang="en-US" sz="1200">
                <a:latin typeface="Arial"/>
                <a:cs typeface="Arial"/>
              </a:rPr>
              <a:t>20yrs of service, you should </a:t>
            </a:r>
            <a:r>
              <a:rPr lang="en-US" sz="1200" spc="-25">
                <a:latin typeface="Arial"/>
                <a:cs typeface="Arial"/>
              </a:rPr>
              <a:t>be </a:t>
            </a:r>
            <a:r>
              <a:rPr lang="en-US" sz="1200">
                <a:latin typeface="Arial"/>
                <a:cs typeface="Arial"/>
              </a:rPr>
              <a:t>attending a </a:t>
            </a:r>
            <a:r>
              <a:rPr lang="en-US" sz="1200" spc="-10">
                <a:latin typeface="Arial"/>
                <a:cs typeface="Arial"/>
              </a:rPr>
              <a:t>mandatory</a:t>
            </a:r>
            <a:r>
              <a:rPr lang="en-US" sz="1200" spc="500">
                <a:latin typeface="Arial"/>
                <a:cs typeface="Arial"/>
              </a:rPr>
              <a:t> </a:t>
            </a:r>
            <a:r>
              <a:rPr lang="en-US" sz="1200">
                <a:latin typeface="Arial"/>
                <a:cs typeface="Arial"/>
              </a:rPr>
              <a:t>Retirement Planning </a:t>
            </a:r>
            <a:r>
              <a:rPr lang="en-US" sz="1200" spc="-10">
                <a:latin typeface="Arial"/>
                <a:cs typeface="Arial"/>
              </a:rPr>
              <a:t>Seminar. </a:t>
            </a:r>
            <a:endParaRPr lang="en-US" sz="1200">
              <a:latin typeface="Arial"/>
              <a:cs typeface="Arial"/>
            </a:endParaRPr>
          </a:p>
          <a:p>
            <a:pPr marL="25400" marR="17780">
              <a:lnSpc>
                <a:spcPct val="100000"/>
              </a:lnSpc>
            </a:pPr>
            <a:r>
              <a:rPr lang="en-US" sz="1200">
                <a:latin typeface="Arial"/>
                <a:cs typeface="Arial"/>
              </a:rPr>
              <a:t>It is our job as RSOs to </a:t>
            </a:r>
            <a:r>
              <a:rPr lang="en-US" sz="1200" spc="-20">
                <a:latin typeface="Arial"/>
                <a:cs typeface="Arial"/>
              </a:rPr>
              <a:t>help </a:t>
            </a:r>
            <a:r>
              <a:rPr lang="en-US" sz="1200">
                <a:latin typeface="Arial"/>
                <a:cs typeface="Arial"/>
              </a:rPr>
              <a:t>Soldiers and their Families </a:t>
            </a:r>
            <a:r>
              <a:rPr lang="en-US" sz="1200" spc="-20">
                <a:latin typeface="Arial"/>
                <a:cs typeface="Arial"/>
              </a:rPr>
              <a:t>plan </a:t>
            </a:r>
            <a:r>
              <a:rPr lang="en-US" sz="1200">
                <a:latin typeface="Arial"/>
                <a:cs typeface="Arial"/>
              </a:rPr>
              <a:t>for retirement by giving them </a:t>
            </a:r>
            <a:r>
              <a:rPr lang="en-US" sz="1200" spc="-25">
                <a:latin typeface="Arial"/>
                <a:cs typeface="Arial"/>
              </a:rPr>
              <a:t>the </a:t>
            </a:r>
            <a:r>
              <a:rPr lang="en-US" sz="1200">
                <a:latin typeface="Arial"/>
                <a:cs typeface="Arial"/>
              </a:rPr>
              <a:t>information they need. One </a:t>
            </a:r>
            <a:r>
              <a:rPr lang="en-US" sz="1200" spc="-25">
                <a:latin typeface="Arial"/>
                <a:cs typeface="Arial"/>
              </a:rPr>
              <a:t>way </a:t>
            </a:r>
            <a:r>
              <a:rPr lang="en-US" sz="1200">
                <a:latin typeface="Arial"/>
                <a:cs typeface="Arial"/>
              </a:rPr>
              <a:t>to provide information is </a:t>
            </a:r>
            <a:r>
              <a:rPr lang="en-US" sz="1200" spc="-25">
                <a:latin typeface="Arial"/>
                <a:cs typeface="Arial"/>
              </a:rPr>
              <a:t>to </a:t>
            </a:r>
            <a:r>
              <a:rPr lang="en-US" sz="1200">
                <a:latin typeface="Arial"/>
                <a:cs typeface="Arial"/>
              </a:rPr>
              <a:t>conduct pre-retirement </a:t>
            </a:r>
            <a:r>
              <a:rPr lang="en-US" sz="1200" spc="-10">
                <a:latin typeface="Arial"/>
                <a:cs typeface="Arial"/>
              </a:rPr>
              <a:t>activities, </a:t>
            </a:r>
            <a:r>
              <a:rPr lang="en-US" sz="1200">
                <a:latin typeface="Arial"/>
                <a:cs typeface="Arial"/>
              </a:rPr>
              <a:t>such as briefings </a:t>
            </a:r>
            <a:r>
              <a:rPr lang="en-US" sz="1200" spc="-25">
                <a:latin typeface="Arial"/>
                <a:cs typeface="Arial"/>
              </a:rPr>
              <a:t>and </a:t>
            </a:r>
            <a:r>
              <a:rPr lang="en-US" sz="1200">
                <a:latin typeface="Arial"/>
                <a:cs typeface="Arial"/>
              </a:rPr>
              <a:t>communications for groups. </a:t>
            </a:r>
            <a:r>
              <a:rPr lang="en-US" sz="1200" spc="-25">
                <a:latin typeface="Arial"/>
                <a:cs typeface="Arial"/>
              </a:rPr>
              <a:t>All </a:t>
            </a:r>
            <a:r>
              <a:rPr lang="en-US" sz="1200">
                <a:latin typeface="Arial"/>
                <a:cs typeface="Arial"/>
              </a:rPr>
              <a:t>Retiring Soldiers should </a:t>
            </a:r>
            <a:r>
              <a:rPr lang="en-US" sz="1200" spc="-10">
                <a:latin typeface="Arial"/>
                <a:cs typeface="Arial"/>
              </a:rPr>
              <a:t>attend </a:t>
            </a:r>
            <a:r>
              <a:rPr lang="en-US" sz="1200">
                <a:latin typeface="Arial"/>
                <a:cs typeface="Arial"/>
              </a:rPr>
              <a:t>Retirement Planning </a:t>
            </a:r>
            <a:r>
              <a:rPr lang="en-US" sz="1200" spc="-10">
                <a:latin typeface="Arial"/>
                <a:cs typeface="Arial"/>
              </a:rPr>
              <a:t>Seminars </a:t>
            </a:r>
            <a:r>
              <a:rPr lang="en-US" sz="1200">
                <a:latin typeface="Arial"/>
                <a:cs typeface="Arial"/>
              </a:rPr>
              <a:t>between 18-20 years of </a:t>
            </a:r>
            <a:r>
              <a:rPr lang="en-US" sz="1200" spc="-10">
                <a:latin typeface="Arial"/>
                <a:cs typeface="Arial"/>
              </a:rPr>
              <a:t>service</a:t>
            </a:r>
            <a:r>
              <a:rPr lang="en-US" sz="1200" spc="500">
                <a:latin typeface="Arial"/>
                <a:cs typeface="Arial"/>
              </a:rPr>
              <a:t> </a:t>
            </a:r>
            <a:r>
              <a:rPr lang="en-US" sz="1200">
                <a:latin typeface="Arial"/>
                <a:cs typeface="Arial"/>
              </a:rPr>
              <a:t>or at least 12 months before </a:t>
            </a:r>
            <a:r>
              <a:rPr lang="en-US" sz="1200" spc="-10">
                <a:latin typeface="Arial"/>
                <a:cs typeface="Arial"/>
              </a:rPr>
              <a:t>their </a:t>
            </a:r>
            <a:r>
              <a:rPr lang="en-US" sz="1200">
                <a:latin typeface="Arial"/>
                <a:cs typeface="Arial"/>
              </a:rPr>
              <a:t>transition. The </a:t>
            </a:r>
            <a:r>
              <a:rPr lang="en-US" sz="1200" spc="-10">
                <a:latin typeface="Arial"/>
                <a:cs typeface="Arial"/>
              </a:rPr>
              <a:t>Retirement </a:t>
            </a:r>
            <a:r>
              <a:rPr lang="en-US" sz="1200">
                <a:latin typeface="Arial"/>
                <a:cs typeface="Arial"/>
              </a:rPr>
              <a:t>Services Office </a:t>
            </a:r>
            <a:r>
              <a:rPr lang="en-US" sz="1200" spc="-10">
                <a:latin typeface="Arial"/>
                <a:cs typeface="Arial"/>
              </a:rPr>
              <a:t>recommends </a:t>
            </a:r>
            <a:r>
              <a:rPr lang="en-US" sz="1200">
                <a:latin typeface="Arial"/>
                <a:cs typeface="Arial"/>
              </a:rPr>
              <a:t>Spouses attend the briefings </a:t>
            </a:r>
            <a:r>
              <a:rPr lang="en-US" sz="1200" spc="-25">
                <a:latin typeface="Arial"/>
                <a:cs typeface="Arial"/>
              </a:rPr>
              <a:t>as </a:t>
            </a:r>
            <a:r>
              <a:rPr lang="en-US" sz="1200" spc="-10">
                <a:latin typeface="Arial"/>
                <a:cs typeface="Arial"/>
              </a:rPr>
              <a:t>well. </a:t>
            </a:r>
            <a:endParaRPr lang="en-US" sz="1200">
              <a:latin typeface="Arial"/>
              <a:cs typeface="Arial"/>
            </a:endParaRPr>
          </a:p>
          <a:p>
            <a:pPr marL="25400">
              <a:lnSpc>
                <a:spcPct val="100000"/>
              </a:lnSpc>
            </a:pPr>
            <a:r>
              <a:rPr lang="en-US" sz="1200" spc="-25">
                <a:latin typeface="Arial"/>
                <a:cs typeface="Arial"/>
              </a:rPr>
              <a:t>  </a:t>
            </a:r>
            <a:endParaRPr lang="en-US" sz="1200">
              <a:latin typeface="Arial"/>
              <a:cs typeface="Arial"/>
            </a:endParaRPr>
          </a:p>
          <a:p>
            <a:pPr marL="25400" marR="17780">
              <a:lnSpc>
                <a:spcPct val="100000"/>
              </a:lnSpc>
            </a:pPr>
            <a:r>
              <a:rPr lang="en-US" sz="1200">
                <a:latin typeface="Arial"/>
                <a:cs typeface="Arial"/>
              </a:rPr>
              <a:t>Those who think they </a:t>
            </a:r>
            <a:r>
              <a:rPr lang="en-US" sz="1200" spc="-25">
                <a:latin typeface="Arial"/>
                <a:cs typeface="Arial"/>
              </a:rPr>
              <a:t>may</a:t>
            </a:r>
            <a:r>
              <a:rPr lang="en-US" sz="1200" spc="500">
                <a:latin typeface="Arial"/>
                <a:cs typeface="Arial"/>
              </a:rPr>
              <a:t> </a:t>
            </a:r>
            <a:r>
              <a:rPr lang="en-US" sz="1200">
                <a:latin typeface="Arial"/>
                <a:cs typeface="Arial"/>
              </a:rPr>
              <a:t>receive a medical </a:t>
            </a:r>
            <a:r>
              <a:rPr lang="en-US" sz="1200" spc="-10">
                <a:latin typeface="Arial"/>
                <a:cs typeface="Arial"/>
              </a:rPr>
              <a:t>retirement, </a:t>
            </a:r>
            <a:r>
              <a:rPr lang="en-US" sz="1200">
                <a:latin typeface="Arial"/>
                <a:cs typeface="Arial"/>
              </a:rPr>
              <a:t>attend the closest </a:t>
            </a:r>
            <a:r>
              <a:rPr lang="en-US" sz="1200" spc="-10">
                <a:latin typeface="Arial"/>
                <a:cs typeface="Arial"/>
              </a:rPr>
              <a:t>retirement </a:t>
            </a:r>
            <a:r>
              <a:rPr lang="en-US" sz="1200">
                <a:latin typeface="Arial"/>
                <a:cs typeface="Arial"/>
              </a:rPr>
              <a:t>planning seminar as soon as </a:t>
            </a:r>
            <a:r>
              <a:rPr lang="en-US" sz="1200" spc="-25">
                <a:latin typeface="Arial"/>
                <a:cs typeface="Arial"/>
              </a:rPr>
              <a:t>you </a:t>
            </a:r>
            <a:r>
              <a:rPr lang="en-US" sz="1200">
                <a:latin typeface="Arial"/>
                <a:cs typeface="Arial"/>
              </a:rPr>
              <a:t>enter the Medical </a:t>
            </a:r>
            <a:r>
              <a:rPr lang="en-US" sz="1200" spc="-10">
                <a:latin typeface="Arial"/>
                <a:cs typeface="Arial"/>
              </a:rPr>
              <a:t>Evaluation </a:t>
            </a:r>
            <a:r>
              <a:rPr lang="en-US" sz="1200">
                <a:latin typeface="Arial"/>
                <a:cs typeface="Arial"/>
              </a:rPr>
              <a:t>Board (MEB)/Physical </a:t>
            </a:r>
            <a:r>
              <a:rPr lang="en-US" sz="1200" spc="-10">
                <a:latin typeface="Arial"/>
                <a:cs typeface="Arial"/>
              </a:rPr>
              <a:t>Evaluation </a:t>
            </a:r>
            <a:r>
              <a:rPr lang="en-US" sz="1200">
                <a:latin typeface="Arial"/>
                <a:cs typeface="Arial"/>
              </a:rPr>
              <a:t>Board (PEB) </a:t>
            </a:r>
            <a:r>
              <a:rPr lang="en-US" sz="1200" spc="-10">
                <a:latin typeface="Arial"/>
                <a:cs typeface="Arial"/>
              </a:rPr>
              <a:t>process.</a:t>
            </a:r>
            <a:endParaRPr lang="en-US" sz="1200">
              <a:latin typeface="Arial"/>
              <a:cs typeface="Arial"/>
            </a:endParaRPr>
          </a:p>
          <a:p>
            <a:pPr marL="25400">
              <a:lnSpc>
                <a:spcPct val="100000"/>
              </a:lnSpc>
            </a:pPr>
            <a:r>
              <a:rPr lang="en-US" sz="1200" spc="-50">
                <a:latin typeface="Arial"/>
                <a:cs typeface="Arial"/>
              </a:rPr>
              <a:t> </a:t>
            </a:r>
            <a:endParaRPr lang="en-US" sz="1200">
              <a:latin typeface="Arial"/>
              <a:cs typeface="Arial"/>
            </a:endParaRPr>
          </a:p>
          <a:p>
            <a:pPr marL="25400" marR="17780">
              <a:lnSpc>
                <a:spcPct val="100000"/>
              </a:lnSpc>
            </a:pPr>
            <a:r>
              <a:rPr lang="en-US" sz="1200">
                <a:latin typeface="Arial"/>
                <a:cs typeface="Arial"/>
              </a:rPr>
              <a:t>If you know that your </a:t>
            </a:r>
            <a:r>
              <a:rPr lang="en-US" sz="1200" spc="-10">
                <a:latin typeface="Arial"/>
                <a:cs typeface="Arial"/>
              </a:rPr>
              <a:t>mobilization </a:t>
            </a:r>
            <a:r>
              <a:rPr lang="en-US" sz="1200">
                <a:latin typeface="Arial"/>
                <a:cs typeface="Arial"/>
              </a:rPr>
              <a:t>orders will take you over </a:t>
            </a:r>
            <a:r>
              <a:rPr lang="en-US" sz="1200" spc="-25">
                <a:latin typeface="Arial"/>
                <a:cs typeface="Arial"/>
              </a:rPr>
              <a:t>18</a:t>
            </a:r>
            <a:r>
              <a:rPr lang="en-US" sz="1200" spc="500">
                <a:latin typeface="Arial"/>
                <a:cs typeface="Arial"/>
              </a:rPr>
              <a:t> </a:t>
            </a:r>
            <a:r>
              <a:rPr lang="en-US" sz="1200">
                <a:latin typeface="Arial"/>
                <a:cs typeface="Arial"/>
              </a:rPr>
              <a:t>years of active federal </a:t>
            </a:r>
            <a:r>
              <a:rPr lang="en-US" sz="1200" spc="-10">
                <a:latin typeface="Arial"/>
                <a:cs typeface="Arial"/>
              </a:rPr>
              <a:t>service </a:t>
            </a:r>
            <a:r>
              <a:rPr lang="en-US" sz="1200">
                <a:latin typeface="Arial"/>
                <a:cs typeface="Arial"/>
              </a:rPr>
              <a:t>(AFS), you should submit </a:t>
            </a:r>
            <a:r>
              <a:rPr lang="en-US" sz="1200" spc="-20">
                <a:latin typeface="Arial"/>
                <a:cs typeface="Arial"/>
              </a:rPr>
              <a:t>your </a:t>
            </a:r>
            <a:r>
              <a:rPr lang="en-US" sz="1200">
                <a:latin typeface="Arial"/>
                <a:cs typeface="Arial"/>
              </a:rPr>
              <a:t>sanctuary packet no later </a:t>
            </a:r>
            <a:r>
              <a:rPr lang="en-US" sz="1200" spc="-20">
                <a:latin typeface="Arial"/>
                <a:cs typeface="Arial"/>
              </a:rPr>
              <a:t>than </a:t>
            </a:r>
            <a:r>
              <a:rPr lang="en-US" sz="1200">
                <a:latin typeface="Arial"/>
                <a:cs typeface="Arial"/>
              </a:rPr>
              <a:t>120 days prior to </a:t>
            </a:r>
            <a:r>
              <a:rPr lang="en-US" sz="1200" spc="-20">
                <a:latin typeface="Arial"/>
                <a:cs typeface="Arial"/>
              </a:rPr>
              <a:t>your </a:t>
            </a:r>
            <a:r>
              <a:rPr lang="en-US" sz="1200">
                <a:latin typeface="Arial"/>
                <a:cs typeface="Arial"/>
              </a:rPr>
              <a:t>demobilization date. Sanctuary </a:t>
            </a:r>
            <a:r>
              <a:rPr lang="en-US" sz="1200" spc="-25">
                <a:latin typeface="Arial"/>
                <a:cs typeface="Arial"/>
              </a:rPr>
              <a:t>is </a:t>
            </a:r>
            <a:r>
              <a:rPr lang="en-US" sz="1200">
                <a:latin typeface="Arial"/>
                <a:cs typeface="Arial"/>
              </a:rPr>
              <a:t>a voluntary application </a:t>
            </a:r>
            <a:r>
              <a:rPr lang="en-US" sz="1200" spc="-10">
                <a:latin typeface="Arial"/>
                <a:cs typeface="Arial"/>
              </a:rPr>
              <a:t>request </a:t>
            </a:r>
            <a:r>
              <a:rPr lang="en-US" sz="1200">
                <a:latin typeface="Arial"/>
                <a:cs typeface="Arial"/>
              </a:rPr>
              <a:t>and is not automatic. </a:t>
            </a:r>
            <a:r>
              <a:rPr lang="en-US" sz="1200" spc="-25">
                <a:latin typeface="Arial"/>
                <a:cs typeface="Arial"/>
              </a:rPr>
              <a:t>RC</a:t>
            </a:r>
            <a:r>
              <a:rPr lang="en-US" sz="1200" spc="500">
                <a:latin typeface="Arial"/>
                <a:cs typeface="Arial"/>
              </a:rPr>
              <a:t> </a:t>
            </a:r>
            <a:r>
              <a:rPr lang="en-US" sz="1200">
                <a:latin typeface="Arial"/>
                <a:cs typeface="Arial"/>
              </a:rPr>
              <a:t>Soldiers are not required to </a:t>
            </a:r>
            <a:r>
              <a:rPr lang="en-US" sz="1200" spc="-10">
                <a:latin typeface="Arial"/>
                <a:cs typeface="Arial"/>
              </a:rPr>
              <a:t>apply </a:t>
            </a:r>
            <a:r>
              <a:rPr lang="en-US" sz="1200">
                <a:latin typeface="Arial"/>
                <a:cs typeface="Arial"/>
              </a:rPr>
              <a:t>for sanctuary; those that do </a:t>
            </a:r>
            <a:r>
              <a:rPr lang="en-US" sz="1200" spc="-10">
                <a:latin typeface="Arial"/>
                <a:cs typeface="Arial"/>
              </a:rPr>
              <a:t>apply </a:t>
            </a:r>
            <a:r>
              <a:rPr lang="en-US" sz="1200">
                <a:latin typeface="Arial"/>
                <a:cs typeface="Arial"/>
              </a:rPr>
              <a:t>and are found qualified, by </a:t>
            </a:r>
            <a:r>
              <a:rPr lang="en-US" sz="1200" spc="-20">
                <a:latin typeface="Arial"/>
                <a:cs typeface="Arial"/>
              </a:rPr>
              <a:t>law, </a:t>
            </a:r>
            <a:r>
              <a:rPr lang="en-US" sz="1200">
                <a:latin typeface="Arial"/>
                <a:cs typeface="Arial"/>
              </a:rPr>
              <a:t>can be retained on active </a:t>
            </a:r>
            <a:r>
              <a:rPr lang="en-US" sz="1200" spc="-20">
                <a:latin typeface="Arial"/>
                <a:cs typeface="Arial"/>
              </a:rPr>
              <a:t>duty </a:t>
            </a:r>
            <a:r>
              <a:rPr lang="en-US" sz="1200">
                <a:latin typeface="Arial"/>
                <a:cs typeface="Arial"/>
              </a:rPr>
              <a:t>until they reach 20 years </a:t>
            </a:r>
            <a:r>
              <a:rPr lang="en-US" sz="1200" spc="-25">
                <a:latin typeface="Arial"/>
                <a:cs typeface="Arial"/>
              </a:rPr>
              <a:t>AFS</a:t>
            </a:r>
            <a:r>
              <a:rPr lang="en-US" sz="1200" spc="500">
                <a:latin typeface="Arial"/>
                <a:cs typeface="Arial"/>
              </a:rPr>
              <a:t> </a:t>
            </a:r>
            <a:r>
              <a:rPr lang="en-US" sz="1200">
                <a:latin typeface="Arial"/>
                <a:cs typeface="Arial"/>
              </a:rPr>
              <a:t>and become eligible for </a:t>
            </a:r>
            <a:r>
              <a:rPr lang="en-US" sz="1200" spc="-10">
                <a:latin typeface="Arial"/>
                <a:cs typeface="Arial"/>
              </a:rPr>
              <a:t>regular </a:t>
            </a:r>
            <a:r>
              <a:rPr lang="en-US" sz="1200">
                <a:latin typeface="Arial"/>
                <a:cs typeface="Arial"/>
              </a:rPr>
              <a:t>retired </a:t>
            </a:r>
            <a:r>
              <a:rPr lang="en-US" sz="1200" spc="-20">
                <a:latin typeface="Arial"/>
                <a:cs typeface="Arial"/>
              </a:rPr>
              <a:t>pay. </a:t>
            </a:r>
            <a:endParaRPr lang="en-US" sz="1200">
              <a:latin typeface="Arial"/>
              <a:cs typeface="Arial"/>
            </a:endParaRPr>
          </a:p>
          <a:p>
            <a:pPr marL="25400" marR="17780">
              <a:lnSpc>
                <a:spcPct val="100000"/>
              </a:lnSpc>
            </a:pPr>
            <a:r>
              <a:rPr lang="en-US" sz="1200">
                <a:latin typeface="Arial"/>
                <a:cs typeface="Arial"/>
              </a:rPr>
              <a:t>When you attend a </a:t>
            </a:r>
            <a:r>
              <a:rPr lang="en-US" sz="1200" spc="-10">
                <a:latin typeface="Arial"/>
                <a:cs typeface="Arial"/>
              </a:rPr>
              <a:t>Retirement </a:t>
            </a:r>
            <a:r>
              <a:rPr lang="en-US" sz="1200">
                <a:latin typeface="Arial"/>
                <a:cs typeface="Arial"/>
              </a:rPr>
              <a:t>Planning Seminar, you will </a:t>
            </a:r>
            <a:r>
              <a:rPr lang="en-US" sz="1200" spc="-10">
                <a:latin typeface="Arial"/>
                <a:cs typeface="Arial"/>
              </a:rPr>
              <a:t>learn about:</a:t>
            </a:r>
            <a:endParaRPr lang="en-US" sz="1200">
              <a:latin typeface="Arial"/>
              <a:cs typeface="Arial"/>
            </a:endParaRPr>
          </a:p>
          <a:p>
            <a:pPr marL="25400" marR="17780">
              <a:lnSpc>
                <a:spcPct val="100000"/>
              </a:lnSpc>
            </a:pPr>
            <a:r>
              <a:rPr lang="en-US" sz="1200">
                <a:latin typeface="Arial"/>
                <a:cs typeface="Arial"/>
              </a:rPr>
              <a:t>Service</a:t>
            </a:r>
            <a:r>
              <a:rPr lang="en-US" sz="1200" spc="35">
                <a:latin typeface="Arial"/>
                <a:cs typeface="Arial"/>
              </a:rPr>
              <a:t> </a:t>
            </a:r>
            <a:r>
              <a:rPr lang="en-US" sz="1200">
                <a:latin typeface="Arial"/>
                <a:cs typeface="Arial"/>
              </a:rPr>
              <a:t>member’s</a:t>
            </a:r>
            <a:r>
              <a:rPr lang="en-US" sz="1200" spc="40">
                <a:latin typeface="Arial"/>
                <a:cs typeface="Arial"/>
              </a:rPr>
              <a:t> </a:t>
            </a:r>
            <a:r>
              <a:rPr lang="en-US" sz="1200">
                <a:latin typeface="Arial"/>
                <a:cs typeface="Arial"/>
              </a:rPr>
              <a:t>Group</a:t>
            </a:r>
            <a:r>
              <a:rPr lang="en-US" sz="1200" spc="35">
                <a:latin typeface="Arial"/>
                <a:cs typeface="Arial"/>
              </a:rPr>
              <a:t> </a:t>
            </a:r>
            <a:r>
              <a:rPr lang="en-US" sz="1200" spc="-20">
                <a:latin typeface="Arial"/>
                <a:cs typeface="Arial"/>
              </a:rPr>
              <a:t>Life </a:t>
            </a:r>
            <a:r>
              <a:rPr lang="en-US" sz="1200">
                <a:latin typeface="Arial"/>
                <a:cs typeface="Arial"/>
              </a:rPr>
              <a:t>Insurance</a:t>
            </a:r>
            <a:r>
              <a:rPr lang="en-US" sz="1200" spc="25">
                <a:latin typeface="Arial"/>
                <a:cs typeface="Arial"/>
              </a:rPr>
              <a:t> </a:t>
            </a:r>
            <a:r>
              <a:rPr lang="en-US" sz="1200">
                <a:latin typeface="Arial"/>
                <a:cs typeface="Arial"/>
              </a:rPr>
              <a:t>--</a:t>
            </a:r>
            <a:r>
              <a:rPr lang="en-US" sz="1200" spc="25">
                <a:latin typeface="Arial"/>
                <a:cs typeface="Arial"/>
              </a:rPr>
              <a:t> </a:t>
            </a:r>
            <a:r>
              <a:rPr lang="en-US" sz="1200">
                <a:latin typeface="Arial"/>
                <a:cs typeface="Arial"/>
              </a:rPr>
              <a:t>a</a:t>
            </a:r>
            <a:r>
              <a:rPr lang="en-US" sz="1200" spc="25">
                <a:latin typeface="Arial"/>
                <a:cs typeface="Arial"/>
              </a:rPr>
              <a:t> </a:t>
            </a:r>
            <a:r>
              <a:rPr lang="en-US" sz="1200">
                <a:latin typeface="Arial"/>
                <a:cs typeface="Arial"/>
              </a:rPr>
              <a:t>program</a:t>
            </a:r>
            <a:r>
              <a:rPr lang="en-US" sz="1200" spc="25">
                <a:latin typeface="Arial"/>
                <a:cs typeface="Arial"/>
              </a:rPr>
              <a:t> </a:t>
            </a:r>
            <a:r>
              <a:rPr lang="en-US" sz="1200" spc="-25">
                <a:latin typeface="Arial"/>
                <a:cs typeface="Arial"/>
              </a:rPr>
              <a:t>to</a:t>
            </a:r>
            <a:r>
              <a:rPr lang="en-US" sz="1200" spc="500">
                <a:latin typeface="Arial"/>
                <a:cs typeface="Arial"/>
              </a:rPr>
              <a:t> </a:t>
            </a:r>
            <a:r>
              <a:rPr lang="en-US" sz="1200">
                <a:latin typeface="Arial"/>
                <a:cs typeface="Arial"/>
              </a:rPr>
              <a:t>provide</a:t>
            </a:r>
            <a:r>
              <a:rPr lang="en-US" sz="1200" spc="30">
                <a:latin typeface="Arial"/>
                <a:cs typeface="Arial"/>
              </a:rPr>
              <a:t> </a:t>
            </a:r>
            <a:r>
              <a:rPr lang="en-US" sz="1200">
                <a:latin typeface="Arial"/>
                <a:cs typeface="Arial"/>
              </a:rPr>
              <a:t>low-cost</a:t>
            </a:r>
            <a:r>
              <a:rPr lang="en-US" sz="1200" spc="35">
                <a:latin typeface="Arial"/>
                <a:cs typeface="Arial"/>
              </a:rPr>
              <a:t> </a:t>
            </a:r>
            <a:r>
              <a:rPr lang="en-US" sz="1200">
                <a:latin typeface="Arial"/>
                <a:cs typeface="Arial"/>
              </a:rPr>
              <a:t>group</a:t>
            </a:r>
            <a:r>
              <a:rPr lang="en-US" sz="1200" spc="35">
                <a:latin typeface="Arial"/>
                <a:cs typeface="Arial"/>
              </a:rPr>
              <a:t> </a:t>
            </a:r>
            <a:r>
              <a:rPr lang="en-US" sz="1200" spc="-20">
                <a:latin typeface="Arial"/>
                <a:cs typeface="Arial"/>
              </a:rPr>
              <a:t>life </a:t>
            </a:r>
            <a:r>
              <a:rPr lang="en-US" sz="1200">
                <a:latin typeface="Arial"/>
                <a:cs typeface="Arial"/>
              </a:rPr>
              <a:t>insurance</a:t>
            </a:r>
            <a:r>
              <a:rPr lang="en-US" sz="1200" spc="30">
                <a:latin typeface="Arial"/>
                <a:cs typeface="Arial"/>
              </a:rPr>
              <a:t> </a:t>
            </a:r>
            <a:r>
              <a:rPr lang="en-US" sz="1200">
                <a:latin typeface="Arial"/>
                <a:cs typeface="Arial"/>
              </a:rPr>
              <a:t>to</a:t>
            </a:r>
            <a:r>
              <a:rPr lang="en-US" sz="1200" spc="30">
                <a:latin typeface="Arial"/>
                <a:cs typeface="Arial"/>
              </a:rPr>
              <a:t> </a:t>
            </a:r>
            <a:r>
              <a:rPr lang="en-US" sz="1200">
                <a:latin typeface="Arial"/>
                <a:cs typeface="Arial"/>
              </a:rPr>
              <a:t>Service</a:t>
            </a:r>
            <a:r>
              <a:rPr lang="en-US" sz="1200" spc="30">
                <a:latin typeface="Arial"/>
                <a:cs typeface="Arial"/>
              </a:rPr>
              <a:t> </a:t>
            </a:r>
            <a:r>
              <a:rPr lang="en-US" sz="1200" spc="-10">
                <a:latin typeface="Arial"/>
                <a:cs typeface="Arial"/>
              </a:rPr>
              <a:t>Members.</a:t>
            </a:r>
            <a:endParaRPr lang="en-US" sz="1200">
              <a:latin typeface="Arial"/>
              <a:cs typeface="Arial"/>
            </a:endParaRPr>
          </a:p>
          <a:p>
            <a:pPr marL="25400" marR="17780">
              <a:lnSpc>
                <a:spcPct val="100000"/>
              </a:lnSpc>
            </a:pPr>
            <a:r>
              <a:rPr lang="en-US" sz="1200">
                <a:latin typeface="Arial"/>
                <a:cs typeface="Arial"/>
              </a:rPr>
              <a:t>Veteran’s </a:t>
            </a:r>
            <a:r>
              <a:rPr lang="en-US" sz="1200" spc="5">
                <a:latin typeface="Arial"/>
                <a:cs typeface="Arial"/>
              </a:rPr>
              <a:t>Group</a:t>
            </a:r>
            <a:r>
              <a:rPr lang="en-US" sz="1200">
                <a:latin typeface="Arial"/>
                <a:cs typeface="Arial"/>
              </a:rPr>
              <a:t> Life Insurance -- </a:t>
            </a:r>
            <a:r>
              <a:rPr lang="en-US" sz="1200" spc="5">
                <a:latin typeface="Arial"/>
                <a:cs typeface="Arial"/>
              </a:rPr>
              <a:t>a</a:t>
            </a:r>
            <a:r>
              <a:rPr lang="en-US" sz="1200">
                <a:latin typeface="Arial"/>
                <a:cs typeface="Arial"/>
              </a:rPr>
              <a:t> </a:t>
            </a:r>
            <a:r>
              <a:rPr lang="en-US" sz="1200" spc="5">
                <a:latin typeface="Arial"/>
                <a:cs typeface="Arial"/>
              </a:rPr>
              <a:t>program</a:t>
            </a:r>
            <a:r>
              <a:rPr lang="en-US" sz="1200">
                <a:latin typeface="Arial"/>
                <a:cs typeface="Arial"/>
              </a:rPr>
              <a:t> that allows </a:t>
            </a:r>
            <a:r>
              <a:rPr lang="en-US" sz="1200" spc="5">
                <a:latin typeface="Arial"/>
                <a:cs typeface="Arial"/>
              </a:rPr>
              <a:t>Veterans</a:t>
            </a:r>
            <a:r>
              <a:rPr lang="en-US" sz="1200">
                <a:latin typeface="Arial"/>
                <a:cs typeface="Arial"/>
              </a:rPr>
              <a:t> to convert full-time SGLI coverage to lifetime </a:t>
            </a:r>
            <a:r>
              <a:rPr lang="en-US" sz="1200" spc="5">
                <a:latin typeface="Arial"/>
                <a:cs typeface="Arial"/>
              </a:rPr>
              <a:t>renewable</a:t>
            </a:r>
            <a:r>
              <a:rPr lang="en-US" sz="1200">
                <a:latin typeface="Arial"/>
                <a:cs typeface="Arial"/>
              </a:rPr>
              <a:t> </a:t>
            </a:r>
            <a:r>
              <a:rPr lang="en-US" sz="1200" spc="5">
                <a:latin typeface="Arial"/>
                <a:cs typeface="Arial"/>
              </a:rPr>
              <a:t>term</a:t>
            </a:r>
            <a:r>
              <a:rPr lang="en-US" sz="1200">
                <a:latin typeface="Arial"/>
                <a:cs typeface="Arial"/>
              </a:rPr>
              <a:t> insurance.</a:t>
            </a:r>
          </a:p>
          <a:p>
            <a:pPr marL="25400" marR="17780">
              <a:lnSpc>
                <a:spcPct val="100000"/>
              </a:lnSpc>
            </a:pPr>
            <a:r>
              <a:rPr lang="en-US" sz="1200">
                <a:latin typeface="Arial"/>
                <a:cs typeface="Arial"/>
              </a:rPr>
              <a:t>Combat-related </a:t>
            </a:r>
            <a:r>
              <a:rPr lang="en-US" sz="1200" spc="-10">
                <a:latin typeface="Arial"/>
                <a:cs typeface="Arial"/>
              </a:rPr>
              <a:t>special </a:t>
            </a:r>
            <a:r>
              <a:rPr lang="en-US" sz="1200">
                <a:latin typeface="Arial"/>
                <a:cs typeface="Arial"/>
              </a:rPr>
              <a:t>compensation</a:t>
            </a:r>
            <a:r>
              <a:rPr lang="en-US" sz="1200" spc="-5">
                <a:latin typeface="Arial"/>
                <a:cs typeface="Arial"/>
              </a:rPr>
              <a:t> </a:t>
            </a:r>
            <a:r>
              <a:rPr lang="en-US" sz="1200">
                <a:latin typeface="Arial"/>
                <a:cs typeface="Arial"/>
              </a:rPr>
              <a:t>--Special</a:t>
            </a:r>
            <a:r>
              <a:rPr lang="en-US" sz="1200" spc="-5">
                <a:latin typeface="Arial"/>
                <a:cs typeface="Arial"/>
              </a:rPr>
              <a:t> </a:t>
            </a:r>
            <a:r>
              <a:rPr lang="en-US" sz="1200" spc="-20">
                <a:latin typeface="Arial"/>
                <a:cs typeface="Arial"/>
              </a:rPr>
              <a:t>non-</a:t>
            </a:r>
            <a:r>
              <a:rPr lang="en-US" sz="1200">
                <a:latin typeface="Arial"/>
                <a:cs typeface="Arial"/>
              </a:rPr>
              <a:t>taxable compensation </a:t>
            </a:r>
            <a:r>
              <a:rPr lang="en-US" sz="1200" spc="-25">
                <a:latin typeface="Arial"/>
                <a:cs typeface="Arial"/>
              </a:rPr>
              <a:t>for</a:t>
            </a:r>
            <a:r>
              <a:rPr lang="en-US" sz="1200" spc="500">
                <a:latin typeface="Arial"/>
                <a:cs typeface="Arial"/>
              </a:rPr>
              <a:t> </a:t>
            </a:r>
            <a:r>
              <a:rPr lang="en-US" sz="1200">
                <a:latin typeface="Arial"/>
                <a:cs typeface="Arial"/>
              </a:rPr>
              <a:t>combat-related disabilities </a:t>
            </a:r>
            <a:r>
              <a:rPr lang="en-US" sz="1200" spc="-25">
                <a:latin typeface="Arial"/>
                <a:cs typeface="Arial"/>
              </a:rPr>
              <a:t>to </a:t>
            </a:r>
            <a:r>
              <a:rPr lang="en-US" sz="1200">
                <a:latin typeface="Arial"/>
                <a:cs typeface="Arial"/>
              </a:rPr>
              <a:t>recover some or all of the </a:t>
            </a:r>
            <a:r>
              <a:rPr lang="en-US" sz="1200" spc="-10">
                <a:latin typeface="Arial"/>
                <a:cs typeface="Arial"/>
              </a:rPr>
              <a:t>retired </a:t>
            </a:r>
            <a:r>
              <a:rPr lang="en-US" sz="1200">
                <a:latin typeface="Arial"/>
                <a:cs typeface="Arial"/>
              </a:rPr>
              <a:t>pay that military Retirees </a:t>
            </a:r>
            <a:r>
              <a:rPr lang="en-US" sz="1200" spc="-10">
                <a:latin typeface="Arial"/>
                <a:cs typeface="Arial"/>
              </a:rPr>
              <a:t>waive </a:t>
            </a:r>
            <a:r>
              <a:rPr lang="en-US" sz="1200">
                <a:latin typeface="Arial"/>
                <a:cs typeface="Arial"/>
              </a:rPr>
              <a:t>for VA disability </a:t>
            </a:r>
            <a:r>
              <a:rPr lang="en-US" sz="1200" spc="-10">
                <a:latin typeface="Arial"/>
                <a:cs typeface="Arial"/>
              </a:rPr>
              <a:t>compensation.</a:t>
            </a:r>
            <a:endParaRPr lang="en-US" sz="1200">
              <a:latin typeface="Arial"/>
              <a:cs typeface="Arial"/>
            </a:endParaRPr>
          </a:p>
          <a:p>
            <a:pPr marL="25400" marR="17780">
              <a:lnSpc>
                <a:spcPct val="100000"/>
              </a:lnSpc>
            </a:pPr>
            <a:r>
              <a:rPr lang="en-US" sz="1200">
                <a:latin typeface="Arial"/>
                <a:cs typeface="Arial"/>
              </a:rPr>
              <a:t>Concurrent retirement </a:t>
            </a:r>
            <a:r>
              <a:rPr lang="en-US" sz="1200" spc="-25">
                <a:latin typeface="Arial"/>
                <a:cs typeface="Arial"/>
              </a:rPr>
              <a:t>and </a:t>
            </a:r>
            <a:r>
              <a:rPr lang="en-US" sz="1200">
                <a:latin typeface="Arial"/>
                <a:cs typeface="Arial"/>
              </a:rPr>
              <a:t>disability pay--Restoration </a:t>
            </a:r>
            <a:r>
              <a:rPr lang="en-US" sz="1200" spc="-25">
                <a:latin typeface="Arial"/>
                <a:cs typeface="Arial"/>
              </a:rPr>
              <a:t>of </a:t>
            </a:r>
            <a:r>
              <a:rPr lang="en-US" sz="1200">
                <a:latin typeface="Arial"/>
                <a:cs typeface="Arial"/>
              </a:rPr>
              <a:t>retired pay for Retirees </a:t>
            </a:r>
            <a:r>
              <a:rPr lang="en-US" sz="1200" spc="-20">
                <a:latin typeface="Arial"/>
                <a:cs typeface="Arial"/>
              </a:rPr>
              <a:t>with </a:t>
            </a:r>
            <a:r>
              <a:rPr lang="en-US" sz="1200">
                <a:latin typeface="Arial"/>
                <a:cs typeface="Arial"/>
              </a:rPr>
              <a:t>service-connected disabilities. </a:t>
            </a:r>
            <a:r>
              <a:rPr lang="en-US" sz="1200" spc="-25">
                <a:latin typeface="Arial"/>
                <a:cs typeface="Arial"/>
              </a:rPr>
              <a:t>It</a:t>
            </a:r>
            <a:r>
              <a:rPr lang="en-US" sz="1200" spc="500">
                <a:latin typeface="Arial"/>
                <a:cs typeface="Arial"/>
              </a:rPr>
              <a:t> </a:t>
            </a:r>
            <a:r>
              <a:rPr lang="en-US" sz="1200">
                <a:latin typeface="Arial"/>
                <a:cs typeface="Arial"/>
              </a:rPr>
              <a:t>is considered taxable </a:t>
            </a:r>
            <a:r>
              <a:rPr lang="en-US" sz="1200" spc="-10">
                <a:latin typeface="Arial"/>
                <a:cs typeface="Arial"/>
              </a:rPr>
              <a:t>income</a:t>
            </a:r>
            <a:r>
              <a:rPr lang="en-US" sz="1200" spc="500">
                <a:latin typeface="Arial"/>
                <a:cs typeface="Arial"/>
              </a:rPr>
              <a:t> </a:t>
            </a:r>
            <a:r>
              <a:rPr lang="en-US" sz="1200">
                <a:latin typeface="Arial"/>
                <a:cs typeface="Arial"/>
              </a:rPr>
              <a:t>and is taxed in the same </a:t>
            </a:r>
            <a:r>
              <a:rPr lang="en-US" sz="1200" spc="-10">
                <a:latin typeface="Arial"/>
                <a:cs typeface="Arial"/>
              </a:rPr>
              <a:t>manner </a:t>
            </a:r>
            <a:r>
              <a:rPr lang="en-US" sz="1200">
                <a:latin typeface="Arial"/>
                <a:cs typeface="Arial"/>
              </a:rPr>
              <a:t>as retired pay. Eligible </a:t>
            </a:r>
            <a:r>
              <a:rPr lang="en-US" sz="1200" spc="-10">
                <a:latin typeface="Arial"/>
                <a:cs typeface="Arial"/>
              </a:rPr>
              <a:t>retirees </a:t>
            </a:r>
            <a:r>
              <a:rPr lang="en-US" sz="1200">
                <a:latin typeface="Arial"/>
                <a:cs typeface="Arial"/>
              </a:rPr>
              <a:t>receive CR </a:t>
            </a:r>
            <a:r>
              <a:rPr lang="en-US" sz="1200" spc="-10">
                <a:latin typeface="Arial"/>
                <a:cs typeface="Arial"/>
              </a:rPr>
              <a:t>automatically.</a:t>
            </a:r>
            <a:endParaRPr lang="en-US" sz="1200">
              <a:latin typeface="Arial"/>
              <a:cs typeface="Arial"/>
            </a:endParaRPr>
          </a:p>
          <a:p>
            <a:pPr marL="25400" marR="17780">
              <a:lnSpc>
                <a:spcPct val="100000"/>
              </a:lnSpc>
            </a:pPr>
            <a:r>
              <a:rPr lang="en-US" sz="1200">
                <a:latin typeface="Arial"/>
                <a:cs typeface="Arial"/>
              </a:rPr>
              <a:t>RC Survivor Benefit Plan--</a:t>
            </a:r>
            <a:r>
              <a:rPr lang="en-US" sz="1200" spc="-50">
                <a:latin typeface="Arial"/>
                <a:cs typeface="Arial"/>
              </a:rPr>
              <a:t>A </a:t>
            </a:r>
            <a:r>
              <a:rPr lang="en-US" sz="1200">
                <a:latin typeface="Arial"/>
                <a:cs typeface="Arial"/>
              </a:rPr>
              <a:t>program through which </a:t>
            </a:r>
            <a:r>
              <a:rPr lang="en-US" sz="1200" spc="-25">
                <a:latin typeface="Arial"/>
                <a:cs typeface="Arial"/>
              </a:rPr>
              <a:t>the </a:t>
            </a:r>
            <a:r>
              <a:rPr lang="en-US" sz="1200">
                <a:latin typeface="Arial"/>
                <a:cs typeface="Arial"/>
              </a:rPr>
              <a:t>Department of Defense </a:t>
            </a:r>
            <a:r>
              <a:rPr lang="en-US" sz="1200" spc="-10">
                <a:latin typeface="Arial"/>
                <a:cs typeface="Arial"/>
              </a:rPr>
              <a:t>provides </a:t>
            </a:r>
            <a:r>
              <a:rPr lang="en-US" sz="1200">
                <a:latin typeface="Arial"/>
                <a:cs typeface="Arial"/>
              </a:rPr>
              <a:t>monthly, cost-of-living-</a:t>
            </a:r>
            <a:r>
              <a:rPr lang="en-US" sz="1200" spc="-10">
                <a:latin typeface="Arial"/>
                <a:cs typeface="Arial"/>
              </a:rPr>
              <a:t>adjusted </a:t>
            </a:r>
            <a:r>
              <a:rPr lang="en-US" sz="1200">
                <a:latin typeface="Arial"/>
                <a:cs typeface="Arial"/>
              </a:rPr>
              <a:t>income to eligible Survivors </a:t>
            </a:r>
            <a:r>
              <a:rPr lang="en-US" sz="1200" spc="-25">
                <a:latin typeface="Arial"/>
                <a:cs typeface="Arial"/>
              </a:rPr>
              <a:t>of </a:t>
            </a:r>
            <a:r>
              <a:rPr lang="en-US" sz="1200">
                <a:latin typeface="Arial"/>
                <a:cs typeface="Arial"/>
              </a:rPr>
              <a:t>Soldiers who die on Active </a:t>
            </a:r>
            <a:r>
              <a:rPr lang="en-US" sz="1200" spc="-10">
                <a:latin typeface="Arial"/>
                <a:cs typeface="Arial"/>
              </a:rPr>
              <a:t>Duty, </a:t>
            </a:r>
            <a:r>
              <a:rPr lang="en-US" sz="1200">
                <a:latin typeface="Arial"/>
                <a:cs typeface="Arial"/>
              </a:rPr>
              <a:t>including Reserve Soldiers </a:t>
            </a:r>
            <a:r>
              <a:rPr lang="en-US" sz="1200" spc="-25">
                <a:latin typeface="Arial"/>
                <a:cs typeface="Arial"/>
              </a:rPr>
              <a:t>and </a:t>
            </a:r>
            <a:r>
              <a:rPr lang="en-US" sz="1200">
                <a:latin typeface="Arial"/>
                <a:cs typeface="Arial"/>
              </a:rPr>
              <a:t>National Guard Soldiers who </a:t>
            </a:r>
            <a:r>
              <a:rPr lang="en-US" sz="1200" spc="-25">
                <a:latin typeface="Arial"/>
                <a:cs typeface="Arial"/>
              </a:rPr>
              <a:t>die </a:t>
            </a:r>
            <a:r>
              <a:rPr lang="en-US" sz="1200">
                <a:latin typeface="Arial"/>
                <a:cs typeface="Arial"/>
              </a:rPr>
              <a:t>on Federal Active Duty, and </a:t>
            </a:r>
            <a:r>
              <a:rPr lang="en-US" sz="1200" spc="-25">
                <a:latin typeface="Arial"/>
                <a:cs typeface="Arial"/>
              </a:rPr>
              <a:t>of </a:t>
            </a:r>
            <a:r>
              <a:rPr lang="en-US" sz="1200">
                <a:latin typeface="Arial"/>
                <a:cs typeface="Arial"/>
              </a:rPr>
              <a:t>Retirees who choose to </a:t>
            </a:r>
            <a:r>
              <a:rPr lang="en-US" sz="1200" spc="-10">
                <a:latin typeface="Arial"/>
                <a:cs typeface="Arial"/>
              </a:rPr>
              <a:t>continue </a:t>
            </a:r>
            <a:r>
              <a:rPr lang="en-US" sz="1200">
                <a:latin typeface="Arial"/>
                <a:cs typeface="Arial"/>
              </a:rPr>
              <a:t>participating in the program </a:t>
            </a:r>
            <a:r>
              <a:rPr lang="en-US" sz="1200" spc="-10">
                <a:latin typeface="Arial"/>
                <a:cs typeface="Arial"/>
              </a:rPr>
              <a:t>after </a:t>
            </a:r>
            <a:r>
              <a:rPr lang="en-US" sz="1200">
                <a:latin typeface="Arial"/>
                <a:cs typeface="Arial"/>
              </a:rPr>
              <a:t>they retire. TRICARE--</a:t>
            </a:r>
            <a:r>
              <a:rPr lang="en-US" sz="1200" spc="-10">
                <a:latin typeface="Arial"/>
                <a:cs typeface="Arial"/>
              </a:rPr>
              <a:t>Health </a:t>
            </a:r>
            <a:r>
              <a:rPr lang="en-US" sz="1200">
                <a:latin typeface="Arial"/>
                <a:cs typeface="Arial"/>
              </a:rPr>
              <a:t>care program for Active-</a:t>
            </a:r>
            <a:r>
              <a:rPr lang="en-US" sz="1200" spc="-20">
                <a:latin typeface="Arial"/>
                <a:cs typeface="Arial"/>
              </a:rPr>
              <a:t>Duty </a:t>
            </a:r>
            <a:r>
              <a:rPr lang="en-US" sz="1200">
                <a:latin typeface="Arial"/>
                <a:cs typeface="Arial"/>
              </a:rPr>
              <a:t>Service members, </a:t>
            </a:r>
            <a:r>
              <a:rPr lang="en-US" sz="1200" spc="-10">
                <a:latin typeface="Arial"/>
                <a:cs typeface="Arial"/>
              </a:rPr>
              <a:t>National</a:t>
            </a:r>
            <a:r>
              <a:rPr lang="en-US" sz="1200" spc="500">
                <a:latin typeface="Arial"/>
                <a:cs typeface="Arial"/>
              </a:rPr>
              <a:t> </a:t>
            </a:r>
            <a:r>
              <a:rPr lang="en-US" sz="1200">
                <a:latin typeface="Arial"/>
                <a:cs typeface="Arial"/>
              </a:rPr>
              <a:t>Guard and Reserve </a:t>
            </a:r>
            <a:r>
              <a:rPr lang="en-US" sz="1200" spc="-10">
                <a:latin typeface="Arial"/>
                <a:cs typeface="Arial"/>
              </a:rPr>
              <a:t>members, </a:t>
            </a:r>
            <a:r>
              <a:rPr lang="en-US" sz="1200">
                <a:latin typeface="Arial"/>
                <a:cs typeface="Arial"/>
              </a:rPr>
              <a:t>Retirees, their </a:t>
            </a:r>
            <a:r>
              <a:rPr lang="en-US" sz="1200" spc="-10">
                <a:latin typeface="Arial"/>
                <a:cs typeface="Arial"/>
              </a:rPr>
              <a:t>Families, </a:t>
            </a:r>
            <a:r>
              <a:rPr lang="en-US" sz="1200">
                <a:latin typeface="Arial"/>
                <a:cs typeface="Arial"/>
              </a:rPr>
              <a:t>Survivors, and certain </a:t>
            </a:r>
            <a:r>
              <a:rPr lang="en-US" sz="1200" spc="-10">
                <a:latin typeface="Arial"/>
                <a:cs typeface="Arial"/>
              </a:rPr>
              <a:t>Former Spouses.</a:t>
            </a:r>
            <a:endParaRPr lang="en-US" sz="1200">
              <a:latin typeface="Arial"/>
              <a:cs typeface="Arial"/>
            </a:endParaRPr>
          </a:p>
          <a:p>
            <a:pPr marL="25400" marR="17780">
              <a:lnSpc>
                <a:spcPct val="100000"/>
              </a:lnSpc>
            </a:pPr>
            <a:r>
              <a:rPr lang="en-US" sz="1200">
                <a:latin typeface="Arial"/>
                <a:cs typeface="Arial"/>
              </a:rPr>
              <a:t>IAW AR 600-8-7, paragraph 7-</a:t>
            </a:r>
            <a:r>
              <a:rPr lang="en-US" sz="1200" spc="-25">
                <a:latin typeface="Arial"/>
                <a:cs typeface="Arial"/>
              </a:rPr>
              <a:t>4, </a:t>
            </a:r>
            <a:r>
              <a:rPr lang="en-US" sz="1200">
                <a:latin typeface="Arial"/>
                <a:cs typeface="Arial"/>
              </a:rPr>
              <a:t>Soldiers wishing to </a:t>
            </a:r>
            <a:r>
              <a:rPr lang="en-US" sz="1200" spc="-25">
                <a:latin typeface="Arial"/>
                <a:cs typeface="Arial"/>
              </a:rPr>
              <a:t>be</a:t>
            </a:r>
            <a:r>
              <a:rPr lang="en-US" sz="1200" spc="500">
                <a:latin typeface="Arial"/>
                <a:cs typeface="Arial"/>
              </a:rPr>
              <a:t> </a:t>
            </a:r>
            <a:r>
              <a:rPr lang="en-US" sz="1200">
                <a:latin typeface="Arial"/>
                <a:cs typeface="Arial"/>
              </a:rPr>
              <a:t>discharged instead of </a:t>
            </a:r>
            <a:r>
              <a:rPr lang="en-US" sz="1200" spc="-10">
                <a:latin typeface="Arial"/>
                <a:cs typeface="Arial"/>
              </a:rPr>
              <a:t>transferred </a:t>
            </a:r>
            <a:r>
              <a:rPr lang="en-US" sz="1200">
                <a:latin typeface="Arial"/>
                <a:cs typeface="Arial"/>
              </a:rPr>
              <a:t>to the Retired Reserve must </a:t>
            </a:r>
            <a:r>
              <a:rPr lang="en-US" sz="1200" spc="-25">
                <a:latin typeface="Arial"/>
                <a:cs typeface="Arial"/>
              </a:rPr>
              <a:t>be </a:t>
            </a:r>
            <a:r>
              <a:rPr lang="en-US" sz="1200">
                <a:latin typeface="Arial"/>
                <a:cs typeface="Arial"/>
              </a:rPr>
              <a:t>counselled in writing by the </a:t>
            </a:r>
            <a:r>
              <a:rPr lang="en-US" sz="1200" spc="-10">
                <a:latin typeface="Arial"/>
                <a:cs typeface="Arial"/>
              </a:rPr>
              <a:t>first </a:t>
            </a:r>
            <a:r>
              <a:rPr lang="en-US" sz="1200">
                <a:latin typeface="Arial"/>
                <a:cs typeface="Arial"/>
              </a:rPr>
              <a:t>lieutenant colonel in the chain </a:t>
            </a:r>
            <a:r>
              <a:rPr lang="en-US" sz="1200" spc="-25">
                <a:latin typeface="Arial"/>
                <a:cs typeface="Arial"/>
              </a:rPr>
              <a:t>of </a:t>
            </a:r>
            <a:r>
              <a:rPr lang="en-US" sz="1200">
                <a:latin typeface="Arial"/>
                <a:cs typeface="Arial"/>
              </a:rPr>
              <a:t>command to explain the </a:t>
            </a:r>
            <a:r>
              <a:rPr lang="en-US" sz="1200" spc="-10">
                <a:latin typeface="Arial"/>
                <a:cs typeface="Arial"/>
              </a:rPr>
              <a:t>impact </a:t>
            </a:r>
            <a:r>
              <a:rPr lang="en-US" sz="1200">
                <a:latin typeface="Arial"/>
                <a:cs typeface="Arial"/>
              </a:rPr>
              <a:t>on their retired pay and </a:t>
            </a:r>
            <a:r>
              <a:rPr lang="en-US" sz="1200" spc="-10">
                <a:latin typeface="Arial"/>
                <a:cs typeface="Arial"/>
              </a:rPr>
              <a:t>benefits. </a:t>
            </a:r>
            <a:r>
              <a:rPr lang="en-US" sz="1200">
                <a:latin typeface="Arial"/>
                <a:cs typeface="Arial"/>
              </a:rPr>
              <a:t>A Soldier who is eligible </a:t>
            </a:r>
            <a:r>
              <a:rPr lang="en-US" sz="1200" spc="-25">
                <a:latin typeface="Arial"/>
                <a:cs typeface="Arial"/>
              </a:rPr>
              <a:t>to </a:t>
            </a:r>
            <a:r>
              <a:rPr lang="en-US" sz="1200">
                <a:latin typeface="Arial"/>
                <a:cs typeface="Arial"/>
              </a:rPr>
              <a:t>receive retired pay, at age 60, </a:t>
            </a:r>
            <a:r>
              <a:rPr lang="en-US" sz="1200" spc="-25">
                <a:latin typeface="Arial"/>
                <a:cs typeface="Arial"/>
              </a:rPr>
              <a:t>for </a:t>
            </a:r>
            <a:r>
              <a:rPr lang="en-US" sz="1200">
                <a:latin typeface="Arial"/>
                <a:cs typeface="Arial"/>
              </a:rPr>
              <a:t>non-regular service pursuant </a:t>
            </a:r>
            <a:r>
              <a:rPr lang="en-US" sz="1200" spc="-25">
                <a:latin typeface="Arial"/>
                <a:cs typeface="Arial"/>
              </a:rPr>
              <a:t>to </a:t>
            </a:r>
            <a:r>
              <a:rPr lang="en-US" sz="1200">
                <a:latin typeface="Arial"/>
                <a:cs typeface="Arial"/>
              </a:rPr>
              <a:t>chapter 1223 of Title 10, </a:t>
            </a:r>
            <a:r>
              <a:rPr lang="en-US" sz="1200" spc="-10">
                <a:latin typeface="Arial"/>
                <a:cs typeface="Arial"/>
              </a:rPr>
              <a:t>United </a:t>
            </a:r>
            <a:r>
              <a:rPr lang="en-US" sz="1200">
                <a:latin typeface="Arial"/>
                <a:cs typeface="Arial"/>
              </a:rPr>
              <a:t>States Code, but who has </a:t>
            </a:r>
            <a:r>
              <a:rPr lang="en-US" sz="1200" spc="-20">
                <a:latin typeface="Arial"/>
                <a:cs typeface="Arial"/>
              </a:rPr>
              <a:t>been </a:t>
            </a:r>
            <a:r>
              <a:rPr lang="en-US" sz="1200">
                <a:latin typeface="Arial"/>
                <a:cs typeface="Arial"/>
              </a:rPr>
              <a:t>discharged and who </a:t>
            </a:r>
            <a:r>
              <a:rPr lang="en-US" sz="1200" spc="-10">
                <a:latin typeface="Arial"/>
                <a:cs typeface="Arial"/>
              </a:rPr>
              <a:t>maintains</a:t>
            </a:r>
            <a:r>
              <a:rPr lang="en-US" sz="1200" spc="500">
                <a:latin typeface="Arial"/>
                <a:cs typeface="Arial"/>
              </a:rPr>
              <a:t> </a:t>
            </a:r>
            <a:r>
              <a:rPr lang="en-US" sz="1200">
                <a:latin typeface="Arial"/>
                <a:cs typeface="Arial"/>
              </a:rPr>
              <a:t>no military affiliation </a:t>
            </a:r>
            <a:r>
              <a:rPr lang="en-US" sz="1200" spc="-25">
                <a:latin typeface="Arial"/>
                <a:cs typeface="Arial"/>
              </a:rPr>
              <a:t>is</a:t>
            </a:r>
            <a:r>
              <a:rPr lang="en-US" sz="1200" spc="500">
                <a:latin typeface="Arial"/>
                <a:cs typeface="Arial"/>
              </a:rPr>
              <a:t> </a:t>
            </a:r>
            <a:r>
              <a:rPr lang="en-US" sz="1200">
                <a:latin typeface="Arial"/>
                <a:cs typeface="Arial"/>
              </a:rPr>
              <a:t>considered a former </a:t>
            </a:r>
            <a:r>
              <a:rPr lang="en-US" sz="1200" spc="-10">
                <a:latin typeface="Arial"/>
                <a:cs typeface="Arial"/>
              </a:rPr>
              <a:t>member.</a:t>
            </a:r>
            <a:r>
              <a:rPr lang="en-US" sz="1200" spc="500">
                <a:latin typeface="Arial"/>
                <a:cs typeface="Arial"/>
              </a:rPr>
              <a:t> </a:t>
            </a:r>
            <a:r>
              <a:rPr lang="en-US" sz="1200">
                <a:latin typeface="Arial"/>
                <a:cs typeface="Arial"/>
              </a:rPr>
              <a:t>The TRICARE page states </a:t>
            </a:r>
            <a:r>
              <a:rPr lang="en-US" sz="1200" spc="-20">
                <a:latin typeface="Arial"/>
                <a:cs typeface="Arial"/>
              </a:rPr>
              <a:t>that </a:t>
            </a:r>
            <a:r>
              <a:rPr lang="en-US" sz="1200">
                <a:latin typeface="Arial"/>
                <a:cs typeface="Arial"/>
              </a:rPr>
              <a:t>Soldiers must be: </a:t>
            </a:r>
            <a:r>
              <a:rPr lang="en-US" sz="1200" spc="-10">
                <a:latin typeface="Arial"/>
                <a:cs typeface="Arial"/>
              </a:rPr>
              <a:t>“Retired </a:t>
            </a:r>
            <a:r>
              <a:rPr lang="en-US" sz="1200">
                <a:latin typeface="Arial"/>
                <a:cs typeface="Arial"/>
              </a:rPr>
              <a:t>Reserve members who </a:t>
            </a:r>
            <a:r>
              <a:rPr lang="en-US" sz="1200" spc="-20">
                <a:latin typeface="Arial"/>
                <a:cs typeface="Arial"/>
              </a:rPr>
              <a:t>are: </a:t>
            </a:r>
            <a:r>
              <a:rPr lang="en-US" sz="1200">
                <a:latin typeface="Arial"/>
                <a:cs typeface="Arial"/>
              </a:rPr>
              <a:t>Members of the retired </a:t>
            </a:r>
            <a:r>
              <a:rPr lang="en-US" sz="1200" spc="-10">
                <a:latin typeface="Arial"/>
                <a:cs typeface="Arial"/>
              </a:rPr>
              <a:t>Reserve </a:t>
            </a:r>
            <a:r>
              <a:rPr lang="en-US" sz="1200">
                <a:latin typeface="Arial"/>
                <a:cs typeface="Arial"/>
              </a:rPr>
              <a:t>of a Reserve Component </a:t>
            </a:r>
            <a:r>
              <a:rPr lang="en-US" sz="1200" spc="-25">
                <a:latin typeface="Arial"/>
                <a:cs typeface="Arial"/>
              </a:rPr>
              <a:t>who</a:t>
            </a:r>
            <a:r>
              <a:rPr lang="en-US" sz="1200" spc="500">
                <a:latin typeface="Arial"/>
                <a:cs typeface="Arial"/>
              </a:rPr>
              <a:t> </a:t>
            </a:r>
            <a:r>
              <a:rPr lang="en-US" sz="1200">
                <a:latin typeface="Arial"/>
                <a:cs typeface="Arial"/>
              </a:rPr>
              <a:t>are qualified for non-</a:t>
            </a:r>
            <a:r>
              <a:rPr lang="en-US" sz="1200" spc="-10">
                <a:latin typeface="Arial"/>
                <a:cs typeface="Arial"/>
              </a:rPr>
              <a:t>regular </a:t>
            </a:r>
            <a:r>
              <a:rPr lang="en-US" sz="1200">
                <a:latin typeface="Arial"/>
                <a:cs typeface="Arial"/>
              </a:rPr>
              <a:t>retirement under 10 </a:t>
            </a:r>
            <a:r>
              <a:rPr lang="en-US" sz="1200" spc="-10">
                <a:latin typeface="Arial"/>
                <a:cs typeface="Arial"/>
              </a:rPr>
              <a:t>U.S.C., </a:t>
            </a:r>
            <a:r>
              <a:rPr lang="en-US" sz="1200">
                <a:latin typeface="Arial"/>
                <a:cs typeface="Arial"/>
              </a:rPr>
              <a:t>Chapter 1223 and Under </a:t>
            </a:r>
            <a:r>
              <a:rPr lang="en-US" sz="1200" spc="-25">
                <a:latin typeface="Arial"/>
                <a:cs typeface="Arial"/>
              </a:rPr>
              <a:t>age</a:t>
            </a:r>
            <a:r>
              <a:rPr lang="en-US" sz="1200" spc="500">
                <a:latin typeface="Arial"/>
                <a:cs typeface="Arial"/>
              </a:rPr>
              <a:t> </a:t>
            </a:r>
            <a:r>
              <a:rPr lang="en-US" sz="1200">
                <a:latin typeface="Arial"/>
                <a:cs typeface="Arial"/>
              </a:rPr>
              <a:t>60.” (discharged </a:t>
            </a:r>
            <a:r>
              <a:rPr lang="en-US" sz="1200" spc="-10">
                <a:latin typeface="Arial"/>
                <a:cs typeface="Arial"/>
              </a:rPr>
              <a:t>Soldiers/former </a:t>
            </a:r>
            <a:r>
              <a:rPr lang="en-US" sz="1200">
                <a:latin typeface="Arial"/>
                <a:cs typeface="Arial"/>
              </a:rPr>
              <a:t>members are ineligible </a:t>
            </a:r>
            <a:r>
              <a:rPr lang="en-US" sz="1200" spc="-25">
                <a:latin typeface="Arial"/>
                <a:cs typeface="Arial"/>
              </a:rPr>
              <a:t>for </a:t>
            </a:r>
            <a:r>
              <a:rPr lang="en-US" sz="1200">
                <a:latin typeface="Arial"/>
                <a:cs typeface="Arial"/>
              </a:rPr>
              <a:t>TRICARE Retired </a:t>
            </a:r>
            <a:r>
              <a:rPr lang="en-US" sz="1200" spc="-10">
                <a:latin typeface="Arial"/>
                <a:cs typeface="Arial"/>
              </a:rPr>
              <a:t>Reserve) </a:t>
            </a:r>
            <a:r>
              <a:rPr lang="en-US" sz="1200">
                <a:latin typeface="Arial"/>
                <a:cs typeface="Arial"/>
              </a:rPr>
              <a:t>NOTE: At age 60, </a:t>
            </a:r>
            <a:r>
              <a:rPr lang="en-US" sz="1200" spc="-10">
                <a:latin typeface="Arial"/>
                <a:cs typeface="Arial"/>
              </a:rPr>
              <a:t>retired</a:t>
            </a:r>
            <a:r>
              <a:rPr lang="en-US" sz="1200" spc="500">
                <a:latin typeface="Arial"/>
                <a:cs typeface="Arial"/>
              </a:rPr>
              <a:t> </a:t>
            </a:r>
            <a:r>
              <a:rPr lang="en-US" sz="1200">
                <a:latin typeface="Arial"/>
                <a:cs typeface="Arial"/>
              </a:rPr>
              <a:t>Soldiers and their </a:t>
            </a:r>
            <a:r>
              <a:rPr lang="en-US" sz="1200" spc="-10">
                <a:latin typeface="Arial"/>
                <a:cs typeface="Arial"/>
              </a:rPr>
              <a:t>eligible </a:t>
            </a:r>
            <a:r>
              <a:rPr lang="en-US" sz="1200">
                <a:latin typeface="Arial"/>
                <a:cs typeface="Arial"/>
              </a:rPr>
              <a:t>dependents are entitled </a:t>
            </a:r>
            <a:r>
              <a:rPr lang="en-US" sz="1200" spc="-25">
                <a:latin typeface="Arial"/>
                <a:cs typeface="Arial"/>
              </a:rPr>
              <a:t>to </a:t>
            </a:r>
            <a:r>
              <a:rPr lang="en-US" sz="1200">
                <a:latin typeface="Arial"/>
                <a:cs typeface="Arial"/>
              </a:rPr>
              <a:t>medical care, </a:t>
            </a:r>
            <a:r>
              <a:rPr lang="en-US" sz="1200" spc="-10">
                <a:latin typeface="Arial"/>
                <a:cs typeface="Arial"/>
              </a:rPr>
              <a:t>commissary, </a:t>
            </a:r>
            <a:r>
              <a:rPr lang="en-US" sz="1200">
                <a:latin typeface="Arial"/>
                <a:cs typeface="Arial"/>
              </a:rPr>
              <a:t>exchange, and morale, </a:t>
            </a:r>
            <a:r>
              <a:rPr lang="en-US" sz="1200" spc="-10">
                <a:latin typeface="Arial"/>
                <a:cs typeface="Arial"/>
              </a:rPr>
              <a:t>welfare, </a:t>
            </a:r>
            <a:r>
              <a:rPr lang="en-US" sz="1200">
                <a:latin typeface="Arial"/>
                <a:cs typeface="Arial"/>
              </a:rPr>
              <a:t>and recreation (MWR) </a:t>
            </a:r>
            <a:r>
              <a:rPr lang="en-US" sz="1200" spc="-10">
                <a:latin typeface="Arial"/>
                <a:cs typeface="Arial"/>
              </a:rPr>
              <a:t>privileges. </a:t>
            </a:r>
            <a:r>
              <a:rPr lang="en-US" sz="1200">
                <a:latin typeface="Arial"/>
                <a:cs typeface="Arial"/>
              </a:rPr>
              <a:t>Former members under age </a:t>
            </a:r>
            <a:r>
              <a:rPr lang="en-US" sz="1200" spc="-25">
                <a:latin typeface="Arial"/>
                <a:cs typeface="Arial"/>
              </a:rPr>
              <a:t>60, </a:t>
            </a:r>
            <a:r>
              <a:rPr lang="en-US" sz="1200">
                <a:latin typeface="Arial"/>
                <a:cs typeface="Arial"/>
              </a:rPr>
              <a:t>and their eligible dependents </a:t>
            </a:r>
            <a:r>
              <a:rPr lang="en-US" sz="1200" spc="-25">
                <a:latin typeface="Arial"/>
                <a:cs typeface="Arial"/>
              </a:rPr>
              <a:t>are </a:t>
            </a:r>
            <a:r>
              <a:rPr lang="en-US" sz="1200">
                <a:latin typeface="Arial"/>
                <a:cs typeface="Arial"/>
              </a:rPr>
              <a:t>entitled to </a:t>
            </a:r>
            <a:r>
              <a:rPr lang="en-US" sz="1200" spc="-10">
                <a:latin typeface="Arial"/>
                <a:cs typeface="Arial"/>
              </a:rPr>
              <a:t>commissary,</a:t>
            </a:r>
            <a:r>
              <a:rPr lang="en-US" sz="1200" spc="500">
                <a:latin typeface="Arial"/>
                <a:cs typeface="Arial"/>
              </a:rPr>
              <a:t> </a:t>
            </a:r>
            <a:r>
              <a:rPr lang="en-US" sz="1200">
                <a:latin typeface="Arial"/>
                <a:cs typeface="Arial"/>
              </a:rPr>
              <a:t>exchange, and MWR </a:t>
            </a:r>
            <a:r>
              <a:rPr lang="en-US" sz="1200" spc="-10">
                <a:latin typeface="Arial"/>
                <a:cs typeface="Arial"/>
              </a:rPr>
              <a:t>privileges only.</a:t>
            </a:r>
            <a:endParaRPr lang="en-US" sz="1200">
              <a:latin typeface="Arial"/>
              <a:cs typeface="Arial"/>
            </a:endParaRPr>
          </a:p>
          <a:p>
            <a:pPr marL="25400" marR="17780">
              <a:lnSpc>
                <a:spcPts val="12800"/>
              </a:lnSpc>
            </a:pPr>
            <a:r>
              <a:rPr lang="en-US" sz="1200">
                <a:latin typeface="Arial"/>
                <a:cs typeface="Arial"/>
              </a:rPr>
              <a:t>Does anyone have </a:t>
            </a:r>
            <a:r>
              <a:rPr lang="en-US" sz="1200" spc="-25">
                <a:latin typeface="Arial"/>
                <a:cs typeface="Arial"/>
              </a:rPr>
              <a:t>any </a:t>
            </a:r>
            <a:r>
              <a:rPr lang="en-US" sz="1200" spc="-10">
                <a:latin typeface="Arial"/>
                <a:cs typeface="Arial"/>
              </a:rPr>
              <a:t>questions?</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46439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22:01:12</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-Since 25 Apr 05 there is </a:t>
            </a:r>
            <a:r>
              <a:rPr lang="en-US" sz="1200" spc="-25">
                <a:latin typeface="Arial"/>
                <a:cs typeface="Arial"/>
              </a:rPr>
              <a:t>no </a:t>
            </a:r>
            <a:r>
              <a:rPr lang="en-US" sz="1200">
                <a:latin typeface="Arial"/>
                <a:cs typeface="Arial"/>
              </a:rPr>
              <a:t>longer a requirement for </a:t>
            </a:r>
            <a:r>
              <a:rPr lang="en-US" sz="1200" spc="-10">
                <a:latin typeface="Arial"/>
                <a:cs typeface="Arial"/>
              </a:rPr>
              <a:t>serving</a:t>
            </a:r>
            <a:r>
              <a:rPr lang="en-US" sz="1200" spc="500">
                <a:latin typeface="Arial"/>
                <a:cs typeface="Arial"/>
              </a:rPr>
              <a:t> </a:t>
            </a:r>
            <a:r>
              <a:rPr lang="en-US" sz="1200">
                <a:latin typeface="Arial"/>
                <a:cs typeface="Arial"/>
              </a:rPr>
              <a:t>a mandatory number of years </a:t>
            </a:r>
            <a:r>
              <a:rPr lang="en-US" sz="1200" spc="-25">
                <a:latin typeface="Arial"/>
                <a:cs typeface="Arial"/>
              </a:rPr>
              <a:t>in </a:t>
            </a:r>
            <a:r>
              <a:rPr lang="en-US" sz="1200">
                <a:latin typeface="Arial"/>
                <a:cs typeface="Arial"/>
              </a:rPr>
              <a:t>the RC before being eligible </a:t>
            </a:r>
            <a:r>
              <a:rPr lang="en-US" sz="1200" spc="-25">
                <a:latin typeface="Arial"/>
                <a:cs typeface="Arial"/>
              </a:rPr>
              <a:t>to </a:t>
            </a:r>
            <a:r>
              <a:rPr lang="en-US" sz="1200">
                <a:latin typeface="Arial"/>
                <a:cs typeface="Arial"/>
              </a:rPr>
              <a:t>retire.</a:t>
            </a:r>
            <a:r>
              <a:rPr lang="en-US" sz="1200" spc="-5">
                <a:latin typeface="Arial"/>
                <a:cs typeface="Arial"/>
              </a:rPr>
              <a:t> </a:t>
            </a:r>
            <a:r>
              <a:rPr lang="en-US" sz="1200">
                <a:latin typeface="Arial"/>
                <a:cs typeface="Arial"/>
              </a:rPr>
              <a:t>Prior</a:t>
            </a:r>
            <a:r>
              <a:rPr lang="en-US" sz="1200" spc="-5">
                <a:latin typeface="Arial"/>
                <a:cs typeface="Arial"/>
              </a:rPr>
              <a:t> </a:t>
            </a:r>
            <a:r>
              <a:rPr lang="en-US" sz="1200">
                <a:latin typeface="Arial"/>
                <a:cs typeface="Arial"/>
              </a:rPr>
              <a:t>to</a:t>
            </a:r>
            <a:r>
              <a:rPr lang="en-US" sz="1200" spc="-5">
                <a:latin typeface="Arial"/>
                <a:cs typeface="Arial"/>
              </a:rPr>
              <a:t> </a:t>
            </a:r>
            <a:r>
              <a:rPr lang="en-US" sz="1200">
                <a:latin typeface="Arial"/>
                <a:cs typeface="Arial"/>
              </a:rPr>
              <a:t>that,</a:t>
            </a:r>
            <a:r>
              <a:rPr lang="en-US" sz="1200" spc="-5">
                <a:latin typeface="Arial"/>
                <a:cs typeface="Arial"/>
              </a:rPr>
              <a:t> </a:t>
            </a:r>
            <a:r>
              <a:rPr lang="en-US" sz="1200">
                <a:latin typeface="Arial"/>
                <a:cs typeface="Arial"/>
              </a:rPr>
              <a:t>the</a:t>
            </a:r>
            <a:r>
              <a:rPr lang="en-US" sz="1200" spc="-5">
                <a:latin typeface="Arial"/>
                <a:cs typeface="Arial"/>
              </a:rPr>
              <a:t> </a:t>
            </a:r>
            <a:r>
              <a:rPr lang="en-US" sz="1200">
                <a:latin typeface="Arial"/>
                <a:cs typeface="Arial"/>
              </a:rPr>
              <a:t>6-</a:t>
            </a:r>
            <a:r>
              <a:rPr lang="en-US" sz="1200" spc="-5">
                <a:latin typeface="Arial"/>
                <a:cs typeface="Arial"/>
              </a:rPr>
              <a:t> </a:t>
            </a:r>
            <a:r>
              <a:rPr lang="en-US" sz="1200">
                <a:latin typeface="Arial"/>
                <a:cs typeface="Arial"/>
              </a:rPr>
              <a:t>or</a:t>
            </a:r>
            <a:r>
              <a:rPr lang="en-US" sz="1200" spc="-5">
                <a:latin typeface="Arial"/>
                <a:cs typeface="Arial"/>
              </a:rPr>
              <a:t> </a:t>
            </a:r>
            <a:r>
              <a:rPr lang="en-US" sz="1200" spc="-25">
                <a:latin typeface="Arial"/>
                <a:cs typeface="Arial"/>
              </a:rPr>
              <a:t>8-</a:t>
            </a:r>
            <a:r>
              <a:rPr lang="en-US" sz="1200">
                <a:latin typeface="Arial"/>
                <a:cs typeface="Arial"/>
              </a:rPr>
              <a:t>year rule may apply (See Title </a:t>
            </a:r>
            <a:r>
              <a:rPr lang="en-US" sz="1200" spc="-25">
                <a:latin typeface="Arial"/>
                <a:cs typeface="Arial"/>
              </a:rPr>
              <a:t>10 </a:t>
            </a:r>
            <a:r>
              <a:rPr lang="en-US" sz="1200">
                <a:latin typeface="Arial"/>
                <a:cs typeface="Arial"/>
              </a:rPr>
              <a:t>USC §12731 for additional </a:t>
            </a:r>
            <a:r>
              <a:rPr lang="en-US" sz="1200" spc="-10">
                <a:latin typeface="Arial"/>
                <a:cs typeface="Arial"/>
              </a:rPr>
              <a:t>info)</a:t>
            </a:r>
            <a:endParaRPr lang="en-US" sz="1200">
              <a:latin typeface="Arial"/>
              <a:cs typeface="Arial"/>
            </a:endParaRPr>
          </a:p>
          <a:p>
            <a:pPr marL="25400" marR="17780">
              <a:lnSpc>
                <a:spcPct val="100000"/>
              </a:lnSpc>
            </a:pPr>
            <a:r>
              <a:rPr lang="en-US" sz="1200">
                <a:latin typeface="Arial"/>
                <a:cs typeface="Arial"/>
              </a:rPr>
              <a:t>-Notification of Eligibility </a:t>
            </a:r>
            <a:r>
              <a:rPr lang="en-US" sz="1200" spc="-10">
                <a:latin typeface="Arial"/>
                <a:cs typeface="Arial"/>
              </a:rPr>
              <a:t>(NOE) </a:t>
            </a:r>
            <a:r>
              <a:rPr lang="en-US" sz="1200">
                <a:latin typeface="Arial"/>
                <a:cs typeface="Arial"/>
              </a:rPr>
              <a:t>for non-regular retired pay at </a:t>
            </a:r>
            <a:r>
              <a:rPr lang="en-US" sz="1200" spc="-25">
                <a:latin typeface="Arial"/>
                <a:cs typeface="Arial"/>
              </a:rPr>
              <a:t>age </a:t>
            </a:r>
            <a:r>
              <a:rPr lang="en-US" sz="1200">
                <a:latin typeface="Arial"/>
                <a:cs typeface="Arial"/>
              </a:rPr>
              <a:t>60, commonly referred to as </a:t>
            </a:r>
            <a:r>
              <a:rPr lang="en-US" sz="1200" spc="-25">
                <a:latin typeface="Arial"/>
                <a:cs typeface="Arial"/>
              </a:rPr>
              <a:t>the </a:t>
            </a:r>
            <a:r>
              <a:rPr lang="en-US" sz="1200">
                <a:latin typeface="Arial"/>
                <a:cs typeface="Arial"/>
              </a:rPr>
              <a:t>20-year letter, or 15-year </a:t>
            </a:r>
            <a:r>
              <a:rPr lang="en-US" sz="1200" spc="-10">
                <a:latin typeface="Arial"/>
                <a:cs typeface="Arial"/>
              </a:rPr>
              <a:t>letter</a:t>
            </a:r>
            <a:r>
              <a:rPr lang="en-US" sz="1200" spc="500">
                <a:latin typeface="Arial"/>
                <a:cs typeface="Arial"/>
              </a:rPr>
              <a:t> </a:t>
            </a:r>
            <a:r>
              <a:rPr lang="en-US" sz="1200">
                <a:latin typeface="Arial"/>
                <a:cs typeface="Arial"/>
              </a:rPr>
              <a:t>(in the case of a </a:t>
            </a:r>
            <a:r>
              <a:rPr lang="en-US" sz="1200" spc="-10">
                <a:latin typeface="Arial"/>
                <a:cs typeface="Arial"/>
              </a:rPr>
              <a:t>medical </a:t>
            </a:r>
            <a:r>
              <a:rPr lang="en-US" sz="1200">
                <a:latin typeface="Arial"/>
                <a:cs typeface="Arial"/>
              </a:rPr>
              <a:t>retirement with at least 15 </a:t>
            </a:r>
            <a:r>
              <a:rPr lang="en-US" sz="1200" spc="-25">
                <a:latin typeface="Arial"/>
                <a:cs typeface="Arial"/>
              </a:rPr>
              <a:t>but</a:t>
            </a:r>
            <a:r>
              <a:rPr lang="en-US" sz="1200">
                <a:latin typeface="Arial"/>
                <a:cs typeface="Arial"/>
              </a:rPr>
              <a:t> less than 20 years of </a:t>
            </a:r>
            <a:r>
              <a:rPr lang="en-US" sz="1200" spc="-10">
                <a:latin typeface="Arial"/>
                <a:cs typeface="Arial"/>
              </a:rPr>
              <a:t>creditable service)</a:t>
            </a:r>
            <a:endParaRPr lang="en-US" sz="1200">
              <a:latin typeface="Arial"/>
              <a:cs typeface="Arial"/>
            </a:endParaRPr>
          </a:p>
          <a:p>
            <a:pPr marL="25400" marR="17780">
              <a:lnSpc>
                <a:spcPct val="100000"/>
              </a:lnSpc>
            </a:pPr>
            <a:r>
              <a:rPr lang="en-US" sz="1200">
                <a:latin typeface="Arial"/>
                <a:cs typeface="Arial"/>
              </a:rPr>
              <a:t>-Retirement eligibility age may </a:t>
            </a:r>
            <a:r>
              <a:rPr lang="en-US" sz="1200" spc="-25">
                <a:latin typeface="Arial"/>
                <a:cs typeface="Arial"/>
              </a:rPr>
              <a:t>be </a:t>
            </a:r>
            <a:r>
              <a:rPr lang="en-US" sz="1200">
                <a:latin typeface="Arial"/>
                <a:cs typeface="Arial"/>
              </a:rPr>
              <a:t>reduced based off </a:t>
            </a:r>
            <a:r>
              <a:rPr lang="en-US" sz="1200" spc="-10">
                <a:latin typeface="Arial"/>
                <a:cs typeface="Arial"/>
              </a:rPr>
              <a:t>qualifying </a:t>
            </a:r>
            <a:r>
              <a:rPr lang="en-US" sz="1200">
                <a:latin typeface="Arial"/>
                <a:cs typeface="Arial"/>
              </a:rPr>
              <a:t>periods of active </a:t>
            </a:r>
            <a:r>
              <a:rPr lang="en-US" sz="1200" spc="-10">
                <a:latin typeface="Arial"/>
                <a:cs typeface="Arial"/>
              </a:rPr>
              <a:t>service: </a:t>
            </a:r>
            <a:endParaRPr lang="en-US" sz="1200">
              <a:latin typeface="Arial"/>
              <a:cs typeface="Arial"/>
            </a:endParaRPr>
          </a:p>
          <a:p>
            <a:pPr marL="25400">
              <a:lnSpc>
                <a:spcPct val="100000"/>
              </a:lnSpc>
            </a:pPr>
            <a:r>
              <a:rPr lang="en-US" sz="1200" spc="-50">
                <a:latin typeface="Arial"/>
                <a:cs typeface="Arial"/>
              </a:rPr>
              <a:t> </a:t>
            </a:r>
            <a:endParaRPr lang="en-US" sz="1200">
              <a:latin typeface="Arial"/>
              <a:cs typeface="Arial"/>
            </a:endParaRPr>
          </a:p>
          <a:p>
            <a:pPr marL="25400" marR="17780">
              <a:lnSpc>
                <a:spcPct val="100000"/>
              </a:lnSpc>
            </a:pPr>
            <a:r>
              <a:rPr lang="en-US" sz="1200">
                <a:latin typeface="Arial"/>
                <a:cs typeface="Arial"/>
              </a:rPr>
              <a:t>-On or after 29 Jan 08, each </a:t>
            </a:r>
            <a:r>
              <a:rPr lang="en-US" sz="1200" spc="-25">
                <a:latin typeface="Arial"/>
                <a:cs typeface="Arial"/>
              </a:rPr>
              <a:t>day </a:t>
            </a:r>
            <a:r>
              <a:rPr lang="en-US" sz="1200">
                <a:latin typeface="Arial"/>
                <a:cs typeface="Arial"/>
              </a:rPr>
              <a:t>on that AD tour counts toward </a:t>
            </a:r>
            <a:r>
              <a:rPr lang="en-US" sz="1200" spc="-50">
                <a:latin typeface="Arial"/>
                <a:cs typeface="Arial"/>
              </a:rPr>
              <a:t>a </a:t>
            </a:r>
            <a:r>
              <a:rPr lang="en-US" sz="1200">
                <a:latin typeface="Arial"/>
                <a:cs typeface="Arial"/>
              </a:rPr>
              <a:t>reduction in retirement age </a:t>
            </a:r>
            <a:r>
              <a:rPr lang="en-US" sz="1200" spc="-25">
                <a:latin typeface="Arial"/>
                <a:cs typeface="Arial"/>
              </a:rPr>
              <a:t>for </a:t>
            </a:r>
            <a:r>
              <a:rPr lang="en-US" sz="1200">
                <a:latin typeface="Arial"/>
                <a:cs typeface="Arial"/>
              </a:rPr>
              <a:t>Reserve Component </a:t>
            </a:r>
            <a:r>
              <a:rPr lang="en-US" sz="1200" spc="-10">
                <a:latin typeface="Arial"/>
                <a:cs typeface="Arial"/>
              </a:rPr>
              <a:t>Service </a:t>
            </a:r>
            <a:r>
              <a:rPr lang="en-US" sz="1200">
                <a:latin typeface="Arial"/>
                <a:cs typeface="Arial"/>
              </a:rPr>
              <a:t>Members. AD orders that </a:t>
            </a:r>
            <a:r>
              <a:rPr lang="en-US" sz="1200" spc="-10">
                <a:latin typeface="Arial"/>
                <a:cs typeface="Arial"/>
              </a:rPr>
              <a:t>qualify </a:t>
            </a:r>
            <a:r>
              <a:rPr lang="en-US" sz="1200">
                <a:latin typeface="Arial"/>
                <a:cs typeface="Arial"/>
              </a:rPr>
              <a:t>for the reduction in </a:t>
            </a:r>
            <a:r>
              <a:rPr lang="en-US" sz="1200" spc="-10">
                <a:latin typeface="Arial"/>
                <a:cs typeface="Arial"/>
              </a:rPr>
              <a:t>retirement</a:t>
            </a:r>
            <a:r>
              <a:rPr lang="en-US" sz="1200" spc="500">
                <a:latin typeface="Arial"/>
                <a:cs typeface="Arial"/>
              </a:rPr>
              <a:t> </a:t>
            </a:r>
            <a:r>
              <a:rPr lang="en-US" sz="1200">
                <a:latin typeface="Arial"/>
                <a:cs typeface="Arial"/>
              </a:rPr>
              <a:t>age fall under T10 USC </a:t>
            </a:r>
            <a:r>
              <a:rPr lang="en-US" sz="1200" spc="-10">
                <a:latin typeface="Arial"/>
                <a:cs typeface="Arial"/>
              </a:rPr>
              <a:t>section </a:t>
            </a:r>
            <a:r>
              <a:rPr lang="en-US" sz="1200">
                <a:latin typeface="Arial"/>
                <a:cs typeface="Arial"/>
              </a:rPr>
              <a:t>12731 and 101(a)(13)(B), </a:t>
            </a:r>
            <a:r>
              <a:rPr lang="en-US" sz="1200" spc="-25">
                <a:latin typeface="Arial"/>
                <a:cs typeface="Arial"/>
              </a:rPr>
              <a:t>and </a:t>
            </a:r>
            <a:r>
              <a:rPr lang="en-US" sz="1200">
                <a:latin typeface="Arial"/>
                <a:cs typeface="Arial"/>
              </a:rPr>
              <a:t>performed under section </a:t>
            </a:r>
            <a:r>
              <a:rPr lang="en-US" sz="1200" spc="-20">
                <a:latin typeface="Arial"/>
                <a:cs typeface="Arial"/>
              </a:rPr>
              <a:t>688, </a:t>
            </a:r>
            <a:r>
              <a:rPr lang="en-US" sz="1200">
                <a:latin typeface="Arial"/>
                <a:cs typeface="Arial"/>
              </a:rPr>
              <a:t>12301(a), 12301(d), </a:t>
            </a:r>
            <a:r>
              <a:rPr lang="en-US" sz="1200" spc="-10">
                <a:latin typeface="Arial"/>
                <a:cs typeface="Arial"/>
              </a:rPr>
              <a:t>12302, </a:t>
            </a:r>
            <a:r>
              <a:rPr lang="en-US" sz="1200">
                <a:latin typeface="Arial"/>
                <a:cs typeface="Arial"/>
              </a:rPr>
              <a:t>12304, 12304a, 12304b, </a:t>
            </a:r>
            <a:r>
              <a:rPr lang="en-US" sz="1200" spc="-10">
                <a:latin typeface="Arial"/>
                <a:cs typeface="Arial"/>
              </a:rPr>
              <a:t>12305, </a:t>
            </a:r>
            <a:r>
              <a:rPr lang="en-US" sz="1200">
                <a:latin typeface="Arial"/>
                <a:cs typeface="Arial"/>
              </a:rPr>
              <a:t>12406, or chapter </a:t>
            </a:r>
            <a:r>
              <a:rPr lang="en-US" sz="1200" spc="-25">
                <a:latin typeface="Arial"/>
                <a:cs typeface="Arial"/>
              </a:rPr>
              <a:t>13 </a:t>
            </a:r>
            <a:r>
              <a:rPr lang="en-US" sz="1200" spc="-10">
                <a:latin typeface="Arial"/>
                <a:cs typeface="Arial"/>
              </a:rPr>
              <a:t>(insurrection). </a:t>
            </a:r>
            <a:endParaRPr lang="en-US" sz="1200">
              <a:latin typeface="Arial"/>
              <a:cs typeface="Arial"/>
            </a:endParaRPr>
          </a:p>
          <a:p>
            <a:pPr marL="25400" marR="17780">
              <a:lnSpc>
                <a:spcPct val="100000"/>
              </a:lnSpc>
            </a:pPr>
            <a:r>
              <a:rPr lang="en-US" sz="1200">
                <a:latin typeface="Arial"/>
                <a:cs typeface="Arial"/>
              </a:rPr>
              <a:t>-AD under section 12301(h)(1) </a:t>
            </a:r>
            <a:r>
              <a:rPr lang="en-US" sz="1200" spc="-25">
                <a:latin typeface="Arial"/>
                <a:cs typeface="Arial"/>
              </a:rPr>
              <a:t>to </a:t>
            </a:r>
            <a:r>
              <a:rPr lang="en-US" sz="1200">
                <a:latin typeface="Arial"/>
                <a:cs typeface="Arial"/>
              </a:rPr>
              <a:t>receive medical care for </a:t>
            </a:r>
            <a:r>
              <a:rPr lang="en-US" sz="1200" spc="-25">
                <a:latin typeface="Arial"/>
                <a:cs typeface="Arial"/>
              </a:rPr>
              <a:t>the </a:t>
            </a:r>
            <a:r>
              <a:rPr lang="en-US" sz="1200">
                <a:latin typeface="Arial"/>
                <a:cs typeface="Arial"/>
              </a:rPr>
              <a:t>wound, injury, or illness, </a:t>
            </a:r>
            <a:r>
              <a:rPr lang="en-US" sz="1200" spc="-20">
                <a:latin typeface="Arial"/>
                <a:cs typeface="Arial"/>
              </a:rPr>
              <a:t>each</a:t>
            </a:r>
            <a:r>
              <a:rPr lang="en-US" sz="1200" spc="500">
                <a:latin typeface="Arial"/>
                <a:cs typeface="Arial"/>
              </a:rPr>
              <a:t> </a:t>
            </a:r>
            <a:r>
              <a:rPr lang="en-US" sz="1200">
                <a:latin typeface="Arial"/>
                <a:cs typeface="Arial"/>
              </a:rPr>
              <a:t>day of AD under that order </a:t>
            </a:r>
            <a:r>
              <a:rPr lang="en-US" sz="1200" spc="-25">
                <a:latin typeface="Arial"/>
                <a:cs typeface="Arial"/>
              </a:rPr>
              <a:t>for </a:t>
            </a:r>
            <a:r>
              <a:rPr lang="en-US" sz="1200">
                <a:latin typeface="Arial"/>
                <a:cs typeface="Arial"/>
              </a:rPr>
              <a:t>medical care, shall be treated </a:t>
            </a:r>
            <a:r>
              <a:rPr lang="en-US" sz="1200" spc="-25">
                <a:latin typeface="Arial"/>
                <a:cs typeface="Arial"/>
              </a:rPr>
              <a:t>as </a:t>
            </a:r>
            <a:r>
              <a:rPr lang="en-US" sz="1200">
                <a:latin typeface="Arial"/>
                <a:cs typeface="Arial"/>
              </a:rPr>
              <a:t>a continuation of the original </a:t>
            </a:r>
            <a:r>
              <a:rPr lang="en-US" sz="1200" spc="-20">
                <a:latin typeface="Arial"/>
                <a:cs typeface="Arial"/>
              </a:rPr>
              <a:t>call </a:t>
            </a:r>
            <a:r>
              <a:rPr lang="en-US" sz="1200">
                <a:latin typeface="Arial"/>
                <a:cs typeface="Arial"/>
              </a:rPr>
              <a:t>or order to active duty </a:t>
            </a:r>
            <a:r>
              <a:rPr lang="en-US" sz="1200" spc="-25">
                <a:latin typeface="Arial"/>
                <a:cs typeface="Arial"/>
              </a:rPr>
              <a:t>for </a:t>
            </a:r>
            <a:r>
              <a:rPr lang="en-US" sz="1200">
                <a:latin typeface="Arial"/>
                <a:cs typeface="Arial"/>
              </a:rPr>
              <a:t>purposes of reducing </a:t>
            </a:r>
            <a:r>
              <a:rPr lang="en-US" sz="1200" spc="-25">
                <a:latin typeface="Arial"/>
                <a:cs typeface="Arial"/>
              </a:rPr>
              <a:t>the</a:t>
            </a:r>
            <a:r>
              <a:rPr lang="en-US" sz="1200" spc="500">
                <a:latin typeface="Arial"/>
                <a:cs typeface="Arial"/>
              </a:rPr>
              <a:t> </a:t>
            </a:r>
            <a:r>
              <a:rPr lang="en-US" sz="1200">
                <a:latin typeface="Arial"/>
                <a:cs typeface="Arial"/>
              </a:rPr>
              <a:t>eligibility age of the </a:t>
            </a:r>
            <a:r>
              <a:rPr lang="en-US" sz="1200" spc="-10">
                <a:latin typeface="Arial"/>
                <a:cs typeface="Arial"/>
              </a:rPr>
              <a:t>member.</a:t>
            </a:r>
            <a:endParaRPr lang="en-US" sz="1200">
              <a:latin typeface="Arial"/>
              <a:cs typeface="Arial"/>
            </a:endParaRPr>
          </a:p>
          <a:p>
            <a:pPr marL="25400" marR="17780">
              <a:lnSpc>
                <a:spcPct val="100000"/>
              </a:lnSpc>
            </a:pPr>
            <a:r>
              <a:rPr lang="en-US" sz="1200">
                <a:latin typeface="Arial"/>
                <a:cs typeface="Arial"/>
              </a:rPr>
              <a:t>-Title 32 section 502(f) is </a:t>
            </a:r>
            <a:r>
              <a:rPr lang="en-US" sz="1200" spc="-20">
                <a:latin typeface="Arial"/>
                <a:cs typeface="Arial"/>
              </a:rPr>
              <a:t>also </a:t>
            </a:r>
            <a:r>
              <a:rPr lang="en-US" sz="1200">
                <a:latin typeface="Arial"/>
                <a:cs typeface="Arial"/>
              </a:rPr>
              <a:t>qualifying service for </a:t>
            </a:r>
            <a:r>
              <a:rPr lang="en-US" sz="1200" spc="-10">
                <a:latin typeface="Arial"/>
                <a:cs typeface="Arial"/>
              </a:rPr>
              <a:t>reduced</a:t>
            </a:r>
            <a:r>
              <a:rPr lang="en-US" sz="1200" spc="500">
                <a:latin typeface="Arial"/>
                <a:cs typeface="Arial"/>
              </a:rPr>
              <a:t> </a:t>
            </a:r>
            <a:r>
              <a:rPr lang="en-US" sz="1200">
                <a:latin typeface="Arial"/>
                <a:cs typeface="Arial"/>
              </a:rPr>
              <a:t>age eligibility: "Full-time </a:t>
            </a:r>
            <a:r>
              <a:rPr lang="en-US" sz="1200" spc="-10">
                <a:latin typeface="Arial"/>
                <a:cs typeface="Arial"/>
              </a:rPr>
              <a:t>National </a:t>
            </a:r>
            <a:r>
              <a:rPr lang="en-US" sz="1200">
                <a:latin typeface="Arial"/>
                <a:cs typeface="Arial"/>
              </a:rPr>
              <a:t>Guard duty under Section </a:t>
            </a:r>
            <a:r>
              <a:rPr lang="en-US" sz="1200" spc="-10">
                <a:latin typeface="Arial"/>
                <a:cs typeface="Arial"/>
              </a:rPr>
              <a:t>502(f) </a:t>
            </a:r>
            <a:r>
              <a:rPr lang="en-US" sz="1200">
                <a:latin typeface="Arial"/>
                <a:cs typeface="Arial"/>
              </a:rPr>
              <a:t>for the purpose of responding </a:t>
            </a:r>
            <a:r>
              <a:rPr lang="en-US" sz="1200" spc="-25">
                <a:latin typeface="Arial"/>
                <a:cs typeface="Arial"/>
              </a:rPr>
              <a:t>to </a:t>
            </a:r>
            <a:r>
              <a:rPr lang="en-US" sz="1200">
                <a:latin typeface="Arial"/>
                <a:cs typeface="Arial"/>
              </a:rPr>
              <a:t>either a national </a:t>
            </a:r>
            <a:r>
              <a:rPr lang="en-US" sz="1200" spc="-10">
                <a:latin typeface="Arial"/>
                <a:cs typeface="Arial"/>
              </a:rPr>
              <a:t>emergency </a:t>
            </a:r>
            <a:r>
              <a:rPr lang="en-US" sz="1200">
                <a:latin typeface="Arial"/>
                <a:cs typeface="Arial"/>
              </a:rPr>
              <a:t>declared by the President, or </a:t>
            </a:r>
            <a:r>
              <a:rPr lang="en-US" sz="1200" spc="-50">
                <a:latin typeface="Arial"/>
                <a:cs typeface="Arial"/>
              </a:rPr>
              <a:t>a </a:t>
            </a:r>
            <a:r>
              <a:rPr lang="en-US" sz="1200">
                <a:latin typeface="Arial"/>
                <a:cs typeface="Arial"/>
              </a:rPr>
              <a:t>national emergency supported </a:t>
            </a:r>
            <a:r>
              <a:rPr lang="en-US" sz="1200" spc="-25">
                <a:latin typeface="Arial"/>
                <a:cs typeface="Arial"/>
              </a:rPr>
              <a:t>by </a:t>
            </a:r>
            <a:r>
              <a:rPr lang="en-US" sz="1200">
                <a:latin typeface="Arial"/>
                <a:cs typeface="Arial"/>
              </a:rPr>
              <a:t>Federal funds is </a:t>
            </a:r>
            <a:r>
              <a:rPr lang="en-US" sz="1200" spc="-10">
                <a:latin typeface="Arial"/>
                <a:cs typeface="Arial"/>
              </a:rPr>
              <a:t>qualifying</a:t>
            </a:r>
            <a:r>
              <a:rPr lang="en-US" sz="1200" spc="500">
                <a:latin typeface="Arial"/>
                <a:cs typeface="Arial"/>
              </a:rPr>
              <a:t> </a:t>
            </a:r>
            <a:r>
              <a:rPr lang="en-US" sz="1200">
                <a:latin typeface="Arial"/>
                <a:cs typeface="Arial"/>
              </a:rPr>
              <a:t>service for reduced </a:t>
            </a:r>
            <a:r>
              <a:rPr lang="en-US" sz="1200" spc="-25">
                <a:latin typeface="Arial"/>
                <a:cs typeface="Arial"/>
              </a:rPr>
              <a:t>age </a:t>
            </a:r>
            <a:r>
              <a:rPr lang="en-US" sz="1200">
                <a:latin typeface="Arial"/>
                <a:cs typeface="Arial"/>
              </a:rPr>
              <a:t>retirement. Note: </a:t>
            </a:r>
            <a:r>
              <a:rPr lang="en-US" sz="1200" spc="-10">
                <a:latin typeface="Arial"/>
                <a:cs typeface="Arial"/>
              </a:rPr>
              <a:t>ASD(M&amp;RA)</a:t>
            </a:r>
            <a:r>
              <a:rPr lang="en-US" sz="1200" spc="500">
                <a:latin typeface="Arial"/>
                <a:cs typeface="Arial"/>
              </a:rPr>
              <a:t> </a:t>
            </a:r>
            <a:r>
              <a:rPr lang="en-US" sz="1200">
                <a:latin typeface="Arial"/>
                <a:cs typeface="Arial"/>
              </a:rPr>
              <a:t>will designate by </a:t>
            </a:r>
            <a:r>
              <a:rPr lang="en-US" sz="1200" spc="-10">
                <a:latin typeface="Arial"/>
                <a:cs typeface="Arial"/>
              </a:rPr>
              <a:t>authorizing </a:t>
            </a:r>
            <a:r>
              <a:rPr lang="en-US" sz="1200">
                <a:latin typeface="Arial"/>
                <a:cs typeface="Arial"/>
              </a:rPr>
              <a:t>memorandum the full-</a:t>
            </a:r>
            <a:r>
              <a:rPr lang="en-US" sz="1200" spc="-20">
                <a:latin typeface="Arial"/>
                <a:cs typeface="Arial"/>
              </a:rPr>
              <a:t>time </a:t>
            </a:r>
            <a:r>
              <a:rPr lang="en-US" sz="1200">
                <a:latin typeface="Arial"/>
                <a:cs typeface="Arial"/>
              </a:rPr>
              <a:t>National Guard duty that </a:t>
            </a:r>
            <a:r>
              <a:rPr lang="en-US" sz="1200" spc="-10">
                <a:latin typeface="Arial"/>
                <a:cs typeface="Arial"/>
              </a:rPr>
              <a:t>qualifies </a:t>
            </a:r>
            <a:r>
              <a:rPr lang="en-US" sz="1200">
                <a:latin typeface="Arial"/>
                <a:cs typeface="Arial"/>
              </a:rPr>
              <a:t>for reduced age eligibility </a:t>
            </a:r>
            <a:r>
              <a:rPr lang="en-US" sz="1200" spc="-25">
                <a:latin typeface="Arial"/>
                <a:cs typeface="Arial"/>
              </a:rPr>
              <a:t>for </a:t>
            </a:r>
            <a:r>
              <a:rPr lang="en-US" sz="1200">
                <a:latin typeface="Arial"/>
                <a:cs typeface="Arial"/>
              </a:rPr>
              <a:t>receipt of retired pay. </a:t>
            </a:r>
            <a:r>
              <a:rPr lang="en-US" sz="1200" spc="-20">
                <a:latin typeface="Arial"/>
                <a:cs typeface="Arial"/>
              </a:rPr>
              <a:t>ARNG </a:t>
            </a:r>
            <a:r>
              <a:rPr lang="en-US" sz="1200">
                <a:latin typeface="Arial"/>
                <a:cs typeface="Arial"/>
              </a:rPr>
              <a:t>Soldiers should contact </a:t>
            </a:r>
            <a:r>
              <a:rPr lang="en-US" sz="1200" spc="-10">
                <a:latin typeface="Arial"/>
                <a:cs typeface="Arial"/>
              </a:rPr>
              <a:t>their</a:t>
            </a:r>
            <a:r>
              <a:rPr lang="en-US" sz="1200" spc="500">
                <a:latin typeface="Arial"/>
                <a:cs typeface="Arial"/>
              </a:rPr>
              <a:t> </a:t>
            </a:r>
            <a:r>
              <a:rPr lang="en-US" sz="1200">
                <a:latin typeface="Arial"/>
                <a:cs typeface="Arial"/>
              </a:rPr>
              <a:t>RSO to learn more about </a:t>
            </a:r>
            <a:r>
              <a:rPr lang="en-US" sz="1200" spc="-10">
                <a:latin typeface="Arial"/>
                <a:cs typeface="Arial"/>
              </a:rPr>
              <a:t>specific </a:t>
            </a:r>
            <a:r>
              <a:rPr lang="en-US" sz="1200">
                <a:latin typeface="Arial"/>
                <a:cs typeface="Arial"/>
              </a:rPr>
              <a:t>missions that qualify </a:t>
            </a:r>
            <a:r>
              <a:rPr lang="en-US" sz="1200" spc="-10">
                <a:latin typeface="Arial"/>
                <a:cs typeface="Arial"/>
              </a:rPr>
              <a:t>under 502(f).”</a:t>
            </a:r>
            <a:endParaRPr lang="en-US" sz="1200">
              <a:latin typeface="Arial"/>
              <a:cs typeface="Arial"/>
            </a:endParaRPr>
          </a:p>
          <a:p>
            <a:pPr marL="25400" marR="17780">
              <a:lnSpc>
                <a:spcPct val="100000"/>
              </a:lnSpc>
            </a:pPr>
            <a:r>
              <a:rPr lang="en-US" sz="1200">
                <a:latin typeface="Arial"/>
                <a:cs typeface="Arial"/>
              </a:rPr>
              <a:t>-Days are credited in </a:t>
            </a:r>
            <a:r>
              <a:rPr lang="en-US" sz="1200" spc="-10">
                <a:latin typeface="Arial"/>
                <a:cs typeface="Arial"/>
              </a:rPr>
              <a:t>aggregates </a:t>
            </a:r>
            <a:r>
              <a:rPr lang="en-US" sz="1200">
                <a:latin typeface="Arial"/>
                <a:cs typeface="Arial"/>
              </a:rPr>
              <a:t>of 90 days within a Fiscal </a:t>
            </a:r>
            <a:r>
              <a:rPr lang="en-US" sz="1200" spc="-20">
                <a:latin typeface="Arial"/>
                <a:cs typeface="Arial"/>
              </a:rPr>
              <a:t>Year </a:t>
            </a:r>
            <a:r>
              <a:rPr lang="en-US" sz="1200">
                <a:latin typeface="Arial"/>
                <a:cs typeface="Arial"/>
              </a:rPr>
              <a:t>(see change below). A day </a:t>
            </a:r>
            <a:r>
              <a:rPr lang="en-US" sz="1200" spc="-25">
                <a:latin typeface="Arial"/>
                <a:cs typeface="Arial"/>
              </a:rPr>
              <a:t>of</a:t>
            </a:r>
            <a:r>
              <a:rPr lang="en-US" sz="1200" spc="500">
                <a:latin typeface="Arial"/>
                <a:cs typeface="Arial"/>
              </a:rPr>
              <a:t> </a:t>
            </a:r>
            <a:r>
              <a:rPr lang="en-US" sz="1200">
                <a:latin typeface="Arial"/>
                <a:cs typeface="Arial"/>
              </a:rPr>
              <a:t>duty shall be included in only </a:t>
            </a:r>
            <a:r>
              <a:rPr lang="en-US" sz="1200" spc="-25">
                <a:latin typeface="Arial"/>
                <a:cs typeface="Arial"/>
              </a:rPr>
              <a:t>one </a:t>
            </a:r>
            <a:r>
              <a:rPr lang="en-US" sz="1200">
                <a:latin typeface="Arial"/>
                <a:cs typeface="Arial"/>
              </a:rPr>
              <a:t>aggregate of 90 </a:t>
            </a:r>
            <a:r>
              <a:rPr lang="en-US" sz="1200" spc="-10">
                <a:latin typeface="Arial"/>
                <a:cs typeface="Arial"/>
              </a:rPr>
              <a:t>days.</a:t>
            </a:r>
            <a:endParaRPr lang="en-US" sz="1200">
              <a:latin typeface="Arial"/>
              <a:cs typeface="Arial"/>
            </a:endParaRPr>
          </a:p>
          <a:p>
            <a:pPr marL="25400" marR="17780">
              <a:lnSpc>
                <a:spcPct val="100000"/>
              </a:lnSpc>
            </a:pPr>
            <a:r>
              <a:rPr lang="en-US" sz="1200">
                <a:latin typeface="Arial"/>
                <a:cs typeface="Arial"/>
              </a:rPr>
              <a:t>-NDAA 2015 allows time to </a:t>
            </a:r>
            <a:r>
              <a:rPr lang="en-US" sz="1200" spc="-10">
                <a:latin typeface="Arial"/>
                <a:cs typeface="Arial"/>
              </a:rPr>
              <a:t>cross </a:t>
            </a:r>
            <a:r>
              <a:rPr lang="en-US" sz="1200">
                <a:latin typeface="Arial"/>
                <a:cs typeface="Arial"/>
              </a:rPr>
              <a:t>into the next fiscal </a:t>
            </a:r>
            <a:r>
              <a:rPr lang="en-US" sz="1200" spc="-10">
                <a:latin typeface="Arial"/>
                <a:cs typeface="Arial"/>
              </a:rPr>
              <a:t>year.</a:t>
            </a:r>
            <a:r>
              <a:rPr lang="en-US" sz="1200" spc="500">
                <a:latin typeface="Arial"/>
                <a:cs typeface="Arial"/>
              </a:rPr>
              <a:t> </a:t>
            </a:r>
            <a:r>
              <a:rPr lang="en-US" sz="1200">
                <a:latin typeface="Arial"/>
                <a:cs typeface="Arial"/>
              </a:rPr>
              <a:t>However, this is not </a:t>
            </a:r>
            <a:r>
              <a:rPr lang="en-US" sz="1200" spc="-10">
                <a:latin typeface="Arial"/>
                <a:cs typeface="Arial"/>
              </a:rPr>
              <a:t>retroactive</a:t>
            </a:r>
            <a:r>
              <a:rPr lang="en-US" sz="1200" spc="500">
                <a:latin typeface="Arial"/>
                <a:cs typeface="Arial"/>
              </a:rPr>
              <a:t> </a:t>
            </a:r>
            <a:r>
              <a:rPr lang="en-US" sz="1200">
                <a:latin typeface="Arial"/>
                <a:cs typeface="Arial"/>
              </a:rPr>
              <a:t>so only applies to </a:t>
            </a:r>
            <a:r>
              <a:rPr lang="en-US" sz="1200" spc="-10">
                <a:latin typeface="Arial"/>
                <a:cs typeface="Arial"/>
              </a:rPr>
              <a:t>deployments </a:t>
            </a:r>
            <a:r>
              <a:rPr lang="en-US" sz="1200">
                <a:latin typeface="Arial"/>
                <a:cs typeface="Arial"/>
              </a:rPr>
              <a:t>that started after 30 </a:t>
            </a:r>
            <a:r>
              <a:rPr lang="en-US" sz="1200" spc="-10">
                <a:latin typeface="Arial"/>
                <a:cs typeface="Arial"/>
              </a:rPr>
              <a:t>September 2014.</a:t>
            </a:r>
            <a:endParaRPr lang="en-US" sz="1200">
              <a:latin typeface="Arial"/>
              <a:cs typeface="Arial"/>
            </a:endParaRPr>
          </a:p>
          <a:p>
            <a:pPr marL="25400">
              <a:lnSpc>
                <a:spcPct val="100000"/>
              </a:lnSpc>
            </a:pPr>
            <a:r>
              <a:rPr lang="en-US" sz="1200" spc="-50">
                <a:latin typeface="Arial"/>
                <a:cs typeface="Arial"/>
              </a:rPr>
              <a:t> </a:t>
            </a:r>
            <a:endParaRPr lang="en-US" sz="1200">
              <a:latin typeface="Arial"/>
              <a:cs typeface="Arial"/>
            </a:endParaRPr>
          </a:p>
          <a:p>
            <a:pPr marL="25400" marR="17780">
              <a:lnSpc>
                <a:spcPct val="100000"/>
              </a:lnSpc>
            </a:pPr>
            <a:r>
              <a:rPr lang="en-US" sz="1200">
                <a:latin typeface="Arial"/>
                <a:cs typeface="Arial"/>
              </a:rPr>
              <a:t>-Active Guard Reserve </a:t>
            </a:r>
            <a:r>
              <a:rPr lang="en-US" sz="1200" spc="-10">
                <a:latin typeface="Arial"/>
                <a:cs typeface="Arial"/>
              </a:rPr>
              <a:t>(AGR) </a:t>
            </a:r>
            <a:r>
              <a:rPr lang="en-US" sz="1200">
                <a:latin typeface="Arial"/>
                <a:cs typeface="Arial"/>
              </a:rPr>
              <a:t>duty under 12301(d) pursuant </a:t>
            </a:r>
            <a:r>
              <a:rPr lang="en-US" sz="1200" spc="-25">
                <a:latin typeface="Arial"/>
                <a:cs typeface="Arial"/>
              </a:rPr>
              <a:t>to </a:t>
            </a:r>
            <a:r>
              <a:rPr lang="en-US" sz="1200">
                <a:latin typeface="Arial"/>
                <a:cs typeface="Arial"/>
              </a:rPr>
              <a:t>section 12310 of Title 10 </a:t>
            </a:r>
            <a:r>
              <a:rPr lang="en-US" sz="1200" spc="-25">
                <a:latin typeface="Arial"/>
                <a:cs typeface="Arial"/>
              </a:rPr>
              <a:t>USC</a:t>
            </a:r>
            <a:r>
              <a:rPr lang="en-US" sz="1200" spc="500">
                <a:latin typeface="Arial"/>
                <a:cs typeface="Arial"/>
              </a:rPr>
              <a:t> </a:t>
            </a:r>
            <a:r>
              <a:rPr lang="en-US" sz="1200">
                <a:latin typeface="Arial"/>
                <a:cs typeface="Arial"/>
              </a:rPr>
              <a:t>will not be included as service </a:t>
            </a:r>
            <a:r>
              <a:rPr lang="en-US" sz="1200" spc="-25">
                <a:latin typeface="Arial"/>
                <a:cs typeface="Arial"/>
              </a:rPr>
              <a:t>on </a:t>
            </a:r>
            <a:r>
              <a:rPr lang="en-US" sz="1200">
                <a:latin typeface="Arial"/>
                <a:cs typeface="Arial"/>
              </a:rPr>
              <a:t>active duty for </a:t>
            </a:r>
            <a:r>
              <a:rPr lang="en-US" sz="1200" spc="-10">
                <a:latin typeface="Arial"/>
                <a:cs typeface="Arial"/>
              </a:rPr>
              <a:t>determining </a:t>
            </a:r>
            <a:r>
              <a:rPr lang="en-US" sz="1200">
                <a:latin typeface="Arial"/>
                <a:cs typeface="Arial"/>
              </a:rPr>
              <a:t>eligibility for reduced age </a:t>
            </a:r>
            <a:r>
              <a:rPr lang="en-US" sz="1200" spc="-10">
                <a:latin typeface="Arial"/>
                <a:cs typeface="Arial"/>
              </a:rPr>
              <a:t>retired </a:t>
            </a:r>
            <a:r>
              <a:rPr lang="en-US" sz="1200">
                <a:latin typeface="Arial"/>
                <a:cs typeface="Arial"/>
              </a:rPr>
              <a:t>pay for non-regular </a:t>
            </a:r>
            <a:r>
              <a:rPr lang="en-US" sz="1200" spc="-10">
                <a:latin typeface="Arial"/>
                <a:cs typeface="Arial"/>
              </a:rPr>
              <a:t>service.</a:t>
            </a:r>
            <a:endParaRPr lang="en-US" sz="1200">
              <a:latin typeface="Arial"/>
              <a:cs typeface="Arial"/>
            </a:endParaRPr>
          </a:p>
          <a:p>
            <a:pPr marL="25400" marR="17780">
              <a:lnSpc>
                <a:spcPct val="100000"/>
              </a:lnSpc>
            </a:pPr>
            <a:r>
              <a:rPr lang="en-US" sz="1200">
                <a:latin typeface="Arial"/>
                <a:cs typeface="Arial"/>
              </a:rPr>
              <a:t>-In order to apply for a </a:t>
            </a:r>
            <a:r>
              <a:rPr lang="en-US" sz="1200" spc="-10">
                <a:latin typeface="Arial"/>
                <a:cs typeface="Arial"/>
              </a:rPr>
              <a:t>reduced </a:t>
            </a:r>
            <a:r>
              <a:rPr lang="en-US" sz="1200">
                <a:latin typeface="Arial"/>
                <a:cs typeface="Arial"/>
              </a:rPr>
              <a:t>age retirement, you will </a:t>
            </a:r>
            <a:r>
              <a:rPr lang="en-US" sz="1200" spc="-20">
                <a:latin typeface="Arial"/>
                <a:cs typeface="Arial"/>
              </a:rPr>
              <a:t>need</a:t>
            </a:r>
            <a:r>
              <a:rPr lang="en-US" sz="1200" spc="500">
                <a:latin typeface="Arial"/>
                <a:cs typeface="Arial"/>
              </a:rPr>
              <a:t> </a:t>
            </a:r>
            <a:r>
              <a:rPr lang="en-US" sz="1200">
                <a:latin typeface="Arial"/>
                <a:cs typeface="Arial"/>
              </a:rPr>
              <a:t>your DD Form 214s and </a:t>
            </a:r>
            <a:r>
              <a:rPr lang="en-US" sz="1200" spc="-25">
                <a:latin typeface="Arial"/>
                <a:cs typeface="Arial"/>
              </a:rPr>
              <a:t>AD </a:t>
            </a:r>
            <a:r>
              <a:rPr lang="en-US" sz="1200">
                <a:latin typeface="Arial"/>
                <a:cs typeface="Arial"/>
              </a:rPr>
              <a:t>orders for the qualifying </a:t>
            </a:r>
            <a:r>
              <a:rPr lang="en-US" sz="1200" spc="-10">
                <a:latin typeface="Arial"/>
                <a:cs typeface="Arial"/>
              </a:rPr>
              <a:t>service. </a:t>
            </a:r>
            <a:endParaRPr lang="en-US" sz="1200">
              <a:latin typeface="Arial"/>
              <a:cs typeface="Arial"/>
            </a:endParaRPr>
          </a:p>
          <a:p>
            <a:pPr marL="25400" marR="17780">
              <a:lnSpc>
                <a:spcPct val="100000"/>
              </a:lnSpc>
            </a:pPr>
            <a:r>
              <a:rPr lang="en-US" sz="1200">
                <a:latin typeface="Arial"/>
                <a:cs typeface="Arial"/>
              </a:rPr>
              <a:t>-The NGB Form 23 </a:t>
            </a:r>
            <a:r>
              <a:rPr lang="en-US" sz="1200" spc="-10">
                <a:latin typeface="Arial"/>
                <a:cs typeface="Arial"/>
              </a:rPr>
              <a:t>(RPAM </a:t>
            </a:r>
            <a:r>
              <a:rPr lang="en-US" sz="1200">
                <a:latin typeface="Arial"/>
                <a:cs typeface="Arial"/>
              </a:rPr>
              <a:t>Statement) and DA Form </a:t>
            </a:r>
            <a:r>
              <a:rPr lang="en-US" sz="1200" spc="-20">
                <a:latin typeface="Arial"/>
                <a:cs typeface="Arial"/>
              </a:rPr>
              <a:t>5016 </a:t>
            </a:r>
            <a:r>
              <a:rPr lang="en-US" sz="1200">
                <a:latin typeface="Arial"/>
                <a:cs typeface="Arial"/>
              </a:rPr>
              <a:t>(Chronological Statement </a:t>
            </a:r>
            <a:r>
              <a:rPr lang="en-US" sz="1200" spc="-25">
                <a:latin typeface="Arial"/>
                <a:cs typeface="Arial"/>
              </a:rPr>
              <a:t>of </a:t>
            </a:r>
            <a:r>
              <a:rPr lang="en-US" sz="1200">
                <a:latin typeface="Arial"/>
                <a:cs typeface="Arial"/>
              </a:rPr>
              <a:t>Retirement Points): </a:t>
            </a:r>
            <a:r>
              <a:rPr lang="en-US" sz="1200" spc="-25">
                <a:latin typeface="Arial"/>
                <a:cs typeface="Arial"/>
              </a:rPr>
              <a:t>the </a:t>
            </a:r>
            <a:r>
              <a:rPr lang="en-US" sz="1200">
                <a:latin typeface="Arial"/>
                <a:cs typeface="Arial"/>
              </a:rPr>
              <a:t>RPAM/RPAS systems are </a:t>
            </a:r>
            <a:r>
              <a:rPr lang="en-US" sz="1200" spc="-25">
                <a:latin typeface="Arial"/>
                <a:cs typeface="Arial"/>
              </a:rPr>
              <a:t>the </a:t>
            </a:r>
            <a:r>
              <a:rPr lang="en-US" sz="1200">
                <a:latin typeface="Arial"/>
                <a:cs typeface="Arial"/>
              </a:rPr>
              <a:t>systems of record for </a:t>
            </a:r>
            <a:r>
              <a:rPr lang="en-US" sz="1200" spc="-10">
                <a:latin typeface="Arial"/>
                <a:cs typeface="Arial"/>
              </a:rPr>
              <a:t>recording </a:t>
            </a:r>
            <a:r>
              <a:rPr lang="en-US" sz="1200">
                <a:latin typeface="Arial"/>
                <a:cs typeface="Arial"/>
              </a:rPr>
              <a:t>retirement point credit and </a:t>
            </a:r>
            <a:r>
              <a:rPr lang="en-US" sz="1200" spc="-10">
                <a:latin typeface="Arial"/>
                <a:cs typeface="Arial"/>
              </a:rPr>
              <a:t>years </a:t>
            </a:r>
            <a:r>
              <a:rPr lang="en-US" sz="1200">
                <a:latin typeface="Arial"/>
                <a:cs typeface="Arial"/>
              </a:rPr>
              <a:t>of creditable service for </a:t>
            </a:r>
            <a:r>
              <a:rPr lang="en-US" sz="1200" spc="-10">
                <a:latin typeface="Arial"/>
                <a:cs typeface="Arial"/>
              </a:rPr>
              <a:t>retired </a:t>
            </a:r>
            <a:r>
              <a:rPr lang="en-US" sz="1200">
                <a:latin typeface="Arial"/>
                <a:cs typeface="Arial"/>
              </a:rPr>
              <a:t>pay for a non-regular service </a:t>
            </a:r>
            <a:r>
              <a:rPr lang="en-US" sz="1200" spc="-25">
                <a:latin typeface="Arial"/>
                <a:cs typeface="Arial"/>
              </a:rPr>
              <a:t>for </a:t>
            </a:r>
            <a:r>
              <a:rPr lang="en-US" sz="1200">
                <a:latin typeface="Arial"/>
                <a:cs typeface="Arial"/>
              </a:rPr>
              <a:t>USAR and ARNG Soldiers. </a:t>
            </a:r>
            <a:r>
              <a:rPr lang="en-US" sz="1200" spc="-25">
                <a:latin typeface="Arial"/>
                <a:cs typeface="Arial"/>
              </a:rPr>
              <a:t>To </a:t>
            </a:r>
            <a:r>
              <a:rPr lang="en-US" sz="1200">
                <a:latin typeface="Arial"/>
                <a:cs typeface="Arial"/>
              </a:rPr>
              <a:t>earn a qualifying retirement </a:t>
            </a:r>
            <a:r>
              <a:rPr lang="en-US" sz="1200" spc="-10">
                <a:latin typeface="Arial"/>
                <a:cs typeface="Arial"/>
              </a:rPr>
              <a:t>year, </a:t>
            </a:r>
            <a:r>
              <a:rPr lang="en-US" sz="1200">
                <a:latin typeface="Arial"/>
                <a:cs typeface="Arial"/>
              </a:rPr>
              <a:t>you must earn a minimum of </a:t>
            </a:r>
            <a:r>
              <a:rPr lang="en-US" sz="1200" spc="-25">
                <a:latin typeface="Arial"/>
                <a:cs typeface="Arial"/>
              </a:rPr>
              <a:t>50 </a:t>
            </a:r>
            <a:r>
              <a:rPr lang="en-US" sz="1200">
                <a:latin typeface="Arial"/>
                <a:cs typeface="Arial"/>
              </a:rPr>
              <a:t>retirement points within </a:t>
            </a:r>
            <a:r>
              <a:rPr lang="en-US" sz="1200" spc="-25">
                <a:latin typeface="Arial"/>
                <a:cs typeface="Arial"/>
              </a:rPr>
              <a:t>an </a:t>
            </a:r>
            <a:r>
              <a:rPr lang="en-US" sz="1200">
                <a:latin typeface="Arial"/>
                <a:cs typeface="Arial"/>
              </a:rPr>
              <a:t>anniversary </a:t>
            </a:r>
            <a:r>
              <a:rPr lang="en-US" sz="1200" spc="-10">
                <a:latin typeface="Arial"/>
                <a:cs typeface="Arial"/>
              </a:rPr>
              <a:t>year.</a:t>
            </a:r>
            <a:endParaRPr lang="en-US" sz="1200">
              <a:latin typeface="Arial"/>
              <a:cs typeface="Arial"/>
            </a:endParaRPr>
          </a:p>
          <a:p>
            <a:pPr marL="25400" marR="17780">
              <a:lnSpc>
                <a:spcPts val="9200"/>
              </a:lnSpc>
            </a:pPr>
            <a:r>
              <a:rPr lang="en-US" sz="1200">
                <a:latin typeface="Arial"/>
                <a:cs typeface="Arial"/>
                <a:hlinkClick r:id="rId3"/>
              </a:rPr>
              <a:t>-If you are missing any of </a:t>
            </a:r>
            <a:r>
              <a:rPr lang="en-US" sz="1200" spc="-25">
                <a:latin typeface="Arial"/>
                <a:cs typeface="Arial"/>
                <a:hlinkClick r:id="rId3"/>
              </a:rPr>
              <a:t>the </a:t>
            </a:r>
            <a:r>
              <a:rPr lang="en-US" sz="1200">
                <a:latin typeface="Arial"/>
                <a:cs typeface="Arial"/>
                <a:hlinkClick r:id="rId3"/>
              </a:rPr>
              <a:t>following documents: DA </a:t>
            </a:r>
            <a:r>
              <a:rPr lang="en-US" sz="1200" spc="-25">
                <a:latin typeface="Arial"/>
                <a:cs typeface="Arial"/>
                <a:hlinkClick r:id="rId3"/>
              </a:rPr>
              <a:t>for </a:t>
            </a:r>
            <a:r>
              <a:rPr lang="en-US" sz="1200">
                <a:latin typeface="Arial"/>
                <a:cs typeface="Arial"/>
                <a:hlinkClick r:id="rId3"/>
              </a:rPr>
              <a:t>5016, 20-Year Letter, DD </a:t>
            </a:r>
            <a:r>
              <a:rPr lang="en-US" sz="1200" spc="-20">
                <a:latin typeface="Arial"/>
                <a:cs typeface="Arial"/>
                <a:hlinkClick r:id="rId3"/>
              </a:rPr>
              <a:t>Form </a:t>
            </a:r>
            <a:r>
              <a:rPr lang="en-US" sz="1200">
                <a:latin typeface="Arial"/>
                <a:cs typeface="Arial"/>
                <a:hlinkClick r:id="rId3"/>
              </a:rPr>
              <a:t>2656-5 or DD Form 1883, </a:t>
            </a:r>
            <a:r>
              <a:rPr lang="en-US" sz="1200" spc="-20">
                <a:latin typeface="Arial"/>
                <a:cs typeface="Arial"/>
                <a:hlinkClick r:id="rId3"/>
              </a:rPr>
              <a:t>your </a:t>
            </a:r>
            <a:r>
              <a:rPr lang="en-US" sz="1200">
                <a:latin typeface="Arial"/>
                <a:cs typeface="Arial"/>
                <a:hlinkClick r:id="rId3"/>
              </a:rPr>
              <a:t>retirement order, last </a:t>
            </a:r>
            <a:r>
              <a:rPr lang="en-US" sz="1200" spc="-10">
                <a:latin typeface="Arial"/>
                <a:cs typeface="Arial"/>
                <a:hlinkClick r:id="rId3"/>
              </a:rPr>
              <a:t>promotion </a:t>
            </a:r>
            <a:r>
              <a:rPr lang="en-US" sz="1200">
                <a:latin typeface="Arial"/>
                <a:cs typeface="Arial"/>
                <a:hlinkClick r:id="rId3"/>
              </a:rPr>
              <a:t>order, DD Form 214s or </a:t>
            </a:r>
            <a:r>
              <a:rPr lang="en-US" sz="1200" spc="-25">
                <a:latin typeface="Arial"/>
                <a:cs typeface="Arial"/>
                <a:hlinkClick r:id="rId3"/>
              </a:rPr>
              <a:t>AD </a:t>
            </a:r>
            <a:r>
              <a:rPr lang="en-US" sz="1200">
                <a:latin typeface="Arial"/>
                <a:cs typeface="Arial"/>
                <a:hlinkClick r:id="rId3"/>
              </a:rPr>
              <a:t>orders, you can go to </a:t>
            </a:r>
            <a:r>
              <a:rPr lang="en-US" sz="1200" spc="-25">
                <a:latin typeface="Arial"/>
                <a:cs typeface="Arial"/>
                <a:hlinkClick r:id="rId3"/>
              </a:rPr>
              <a:t>the </a:t>
            </a:r>
            <a:r>
              <a:rPr lang="en-US" sz="1200">
                <a:latin typeface="Arial"/>
                <a:cs typeface="Arial"/>
                <a:hlinkClick r:id="rId3"/>
              </a:rPr>
              <a:t>following website and sign </a:t>
            </a:r>
            <a:r>
              <a:rPr lang="en-US" sz="1200" spc="-20">
                <a:latin typeface="Arial"/>
                <a:cs typeface="Arial"/>
                <a:hlinkClick r:id="rId3"/>
              </a:rPr>
              <a:t>into </a:t>
            </a:r>
            <a:r>
              <a:rPr lang="en-US" sz="1200">
                <a:latin typeface="Arial"/>
                <a:cs typeface="Arial"/>
                <a:hlinkClick r:id="rId3"/>
              </a:rPr>
              <a:t>your record using your </a:t>
            </a:r>
            <a:r>
              <a:rPr lang="en-US" sz="1200" spc="-25">
                <a:latin typeface="Arial"/>
                <a:cs typeface="Arial"/>
                <a:hlinkClick r:id="rId3"/>
              </a:rPr>
              <a:t>DS</a:t>
            </a:r>
            <a:r>
              <a:rPr lang="en-US" sz="1200" spc="500">
                <a:latin typeface="Arial"/>
                <a:cs typeface="Arial"/>
                <a:hlinkClick r:id="rId3"/>
              </a:rPr>
              <a:t> </a:t>
            </a:r>
            <a:r>
              <a:rPr lang="en-US" sz="1200" spc="-10">
                <a:latin typeface="Arial"/>
                <a:cs typeface="Arial"/>
                <a:hlinkClick r:id="rId3"/>
              </a:rPr>
              <a:t>Logon. </a:t>
            </a:r>
            <a:r>
              <a:rPr lang="en-US" sz="1200" spc="-35">
                <a:latin typeface="Arial"/>
                <a:cs typeface="Arial"/>
                <a:hlinkClick r:id="rId3"/>
              </a:rPr>
              <a:t>https//www.hrcapps.army.mil/portal/ </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28300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22:01:16</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a:lnSpc>
                <a:spcPct val="100000"/>
              </a:lnSpc>
            </a:pPr>
            <a:r>
              <a:rPr lang="en-US" sz="1200">
                <a:latin typeface="Arial"/>
                <a:cs typeface="Arial"/>
              </a:rPr>
              <a:t>There are four retired pay </a:t>
            </a:r>
            <a:r>
              <a:rPr lang="en-US" sz="1200" spc="-10">
                <a:latin typeface="Arial"/>
                <a:cs typeface="Arial"/>
              </a:rPr>
              <a:t>plans. </a:t>
            </a:r>
            <a:endParaRPr lang="en-US" sz="1200">
              <a:latin typeface="Arial"/>
              <a:cs typeface="Arial"/>
            </a:endParaRPr>
          </a:p>
          <a:p>
            <a:pPr marL="25400" marR="17780">
              <a:lnSpc>
                <a:spcPct val="100000"/>
              </a:lnSpc>
            </a:pPr>
            <a:r>
              <a:rPr lang="en-US" sz="1200">
                <a:latin typeface="Arial"/>
                <a:cs typeface="Arial"/>
              </a:rPr>
              <a:t>To determine which plan you </a:t>
            </a:r>
            <a:r>
              <a:rPr lang="en-US" sz="1200" spc="-20">
                <a:latin typeface="Arial"/>
                <a:cs typeface="Arial"/>
              </a:rPr>
              <a:t>fall </a:t>
            </a:r>
            <a:r>
              <a:rPr lang="en-US" sz="1200">
                <a:latin typeface="Arial"/>
                <a:cs typeface="Arial"/>
              </a:rPr>
              <a:t>under and how your retired </a:t>
            </a:r>
            <a:r>
              <a:rPr lang="en-US" sz="1200" spc="-25">
                <a:latin typeface="Arial"/>
                <a:cs typeface="Arial"/>
              </a:rPr>
              <a:t>pay </a:t>
            </a:r>
            <a:r>
              <a:rPr lang="en-US" sz="1200">
                <a:latin typeface="Arial"/>
                <a:cs typeface="Arial"/>
              </a:rPr>
              <a:t>will be calculated, complete </a:t>
            </a:r>
            <a:r>
              <a:rPr lang="en-US" sz="1200" spc="-25">
                <a:latin typeface="Arial"/>
                <a:cs typeface="Arial"/>
              </a:rPr>
              <a:t>the </a:t>
            </a:r>
            <a:r>
              <a:rPr lang="en-US" sz="1200">
                <a:latin typeface="Arial"/>
                <a:cs typeface="Arial"/>
              </a:rPr>
              <a:t>following three steps. </a:t>
            </a:r>
            <a:r>
              <a:rPr lang="en-US" sz="1200" spc="-10">
                <a:latin typeface="Arial"/>
                <a:cs typeface="Arial"/>
              </a:rPr>
              <a:t>(Additional </a:t>
            </a:r>
            <a:r>
              <a:rPr lang="en-US" sz="1200">
                <a:latin typeface="Arial"/>
                <a:cs typeface="Arial"/>
              </a:rPr>
              <a:t>detail on each step is provided </a:t>
            </a:r>
            <a:r>
              <a:rPr lang="en-US" sz="1200" spc="-25">
                <a:latin typeface="Arial"/>
                <a:cs typeface="Arial"/>
              </a:rPr>
              <a:t>in </a:t>
            </a:r>
            <a:r>
              <a:rPr lang="en-US" sz="1200">
                <a:latin typeface="Arial"/>
                <a:cs typeface="Arial"/>
              </a:rPr>
              <a:t>subsequent </a:t>
            </a:r>
            <a:r>
              <a:rPr lang="en-US" sz="1200" spc="-10">
                <a:latin typeface="Arial"/>
                <a:cs typeface="Arial"/>
              </a:rPr>
              <a:t>slides.) </a:t>
            </a:r>
            <a:endParaRPr lang="en-US" sz="1200">
              <a:latin typeface="Arial"/>
              <a:cs typeface="Arial"/>
            </a:endParaRPr>
          </a:p>
          <a:p>
            <a:pPr marL="25400" marR="17780">
              <a:lnSpc>
                <a:spcPct val="100000"/>
              </a:lnSpc>
            </a:pPr>
            <a:r>
              <a:rPr lang="en-US" sz="1200">
                <a:latin typeface="Arial"/>
                <a:cs typeface="Arial"/>
              </a:rPr>
              <a:t>Step</a:t>
            </a:r>
            <a:r>
              <a:rPr lang="en-US" sz="1200" spc="25">
                <a:latin typeface="Arial"/>
                <a:cs typeface="Arial"/>
              </a:rPr>
              <a:t> </a:t>
            </a:r>
            <a:r>
              <a:rPr lang="en-US" sz="1200">
                <a:latin typeface="Arial"/>
                <a:cs typeface="Arial"/>
              </a:rPr>
              <a:t>#1.</a:t>
            </a:r>
            <a:r>
              <a:rPr lang="en-US" sz="1200" spc="25">
                <a:latin typeface="Arial"/>
                <a:cs typeface="Arial"/>
              </a:rPr>
              <a:t> </a:t>
            </a:r>
            <a:r>
              <a:rPr lang="en-US" sz="1200">
                <a:latin typeface="Arial"/>
                <a:cs typeface="Arial"/>
              </a:rPr>
              <a:t>Determine</a:t>
            </a:r>
            <a:r>
              <a:rPr lang="en-US" sz="1200" spc="25">
                <a:latin typeface="Arial"/>
                <a:cs typeface="Arial"/>
              </a:rPr>
              <a:t> </a:t>
            </a:r>
            <a:r>
              <a:rPr lang="en-US" sz="1200">
                <a:latin typeface="Arial"/>
                <a:cs typeface="Arial"/>
              </a:rPr>
              <a:t>your</a:t>
            </a:r>
            <a:r>
              <a:rPr lang="en-US" sz="1200" spc="30">
                <a:latin typeface="Arial"/>
                <a:cs typeface="Arial"/>
              </a:rPr>
              <a:t> </a:t>
            </a:r>
            <a:r>
              <a:rPr lang="en-US" sz="1200">
                <a:latin typeface="Arial"/>
                <a:cs typeface="Arial"/>
              </a:rPr>
              <a:t>date</a:t>
            </a:r>
            <a:r>
              <a:rPr lang="en-US" sz="1200" spc="25">
                <a:latin typeface="Arial"/>
                <a:cs typeface="Arial"/>
              </a:rPr>
              <a:t> </a:t>
            </a:r>
            <a:r>
              <a:rPr lang="en-US" sz="1200" spc="-25">
                <a:latin typeface="Arial"/>
                <a:cs typeface="Arial"/>
              </a:rPr>
              <a:t>of </a:t>
            </a:r>
            <a:r>
              <a:rPr lang="en-US" sz="1200">
                <a:latin typeface="Arial"/>
                <a:cs typeface="Arial"/>
              </a:rPr>
              <a:t>initial</a:t>
            </a:r>
            <a:r>
              <a:rPr lang="en-US" sz="1200" spc="25">
                <a:latin typeface="Arial"/>
                <a:cs typeface="Arial"/>
              </a:rPr>
              <a:t> </a:t>
            </a:r>
            <a:r>
              <a:rPr lang="en-US" sz="1200">
                <a:latin typeface="Arial"/>
                <a:cs typeface="Arial"/>
              </a:rPr>
              <a:t>entry</a:t>
            </a:r>
            <a:r>
              <a:rPr lang="en-US" sz="1200" spc="25">
                <a:latin typeface="Arial"/>
                <a:cs typeface="Arial"/>
              </a:rPr>
              <a:t> </a:t>
            </a:r>
            <a:r>
              <a:rPr lang="en-US" sz="1200">
                <a:latin typeface="Arial"/>
                <a:cs typeface="Arial"/>
              </a:rPr>
              <a:t>into</a:t>
            </a:r>
            <a:r>
              <a:rPr lang="en-US" sz="1200" spc="25">
                <a:latin typeface="Arial"/>
                <a:cs typeface="Arial"/>
              </a:rPr>
              <a:t> </a:t>
            </a:r>
            <a:r>
              <a:rPr lang="en-US" sz="1200">
                <a:latin typeface="Arial"/>
                <a:cs typeface="Arial"/>
              </a:rPr>
              <a:t>Military</a:t>
            </a:r>
            <a:r>
              <a:rPr lang="en-US" sz="1200" spc="25">
                <a:latin typeface="Arial"/>
                <a:cs typeface="Arial"/>
              </a:rPr>
              <a:t> </a:t>
            </a:r>
            <a:r>
              <a:rPr lang="en-US" sz="1200" spc="-10">
                <a:latin typeface="Arial"/>
                <a:cs typeface="Arial"/>
              </a:rPr>
              <a:t>service,</a:t>
            </a:r>
            <a:r>
              <a:rPr lang="en-US" sz="1200" spc="500">
                <a:latin typeface="Arial"/>
                <a:cs typeface="Arial"/>
              </a:rPr>
              <a:t> </a:t>
            </a:r>
            <a:r>
              <a:rPr lang="en-US" sz="1200">
                <a:latin typeface="Arial"/>
                <a:cs typeface="Arial"/>
              </a:rPr>
              <a:t>or</a:t>
            </a:r>
            <a:r>
              <a:rPr lang="en-US" sz="1200" spc="25">
                <a:latin typeface="Arial"/>
                <a:cs typeface="Arial"/>
              </a:rPr>
              <a:t> </a:t>
            </a:r>
            <a:r>
              <a:rPr lang="en-US" sz="1200">
                <a:latin typeface="Arial"/>
                <a:cs typeface="Arial"/>
              </a:rPr>
              <a:t>DIEMS.</a:t>
            </a:r>
            <a:r>
              <a:rPr lang="en-US" sz="1200" spc="25">
                <a:latin typeface="Arial"/>
                <a:cs typeface="Arial"/>
              </a:rPr>
              <a:t> </a:t>
            </a:r>
            <a:r>
              <a:rPr lang="en-US" sz="1200">
                <a:latin typeface="Arial"/>
                <a:cs typeface="Arial"/>
              </a:rPr>
              <a:t>Unless</a:t>
            </a:r>
            <a:r>
              <a:rPr lang="en-US" sz="1200" spc="25">
                <a:latin typeface="Arial"/>
                <a:cs typeface="Arial"/>
              </a:rPr>
              <a:t> </a:t>
            </a:r>
            <a:r>
              <a:rPr lang="en-US" sz="1200">
                <a:latin typeface="Arial"/>
                <a:cs typeface="Arial"/>
              </a:rPr>
              <a:t>you</a:t>
            </a:r>
            <a:r>
              <a:rPr lang="en-US" sz="1200" spc="25">
                <a:latin typeface="Arial"/>
                <a:cs typeface="Arial"/>
              </a:rPr>
              <a:t> </a:t>
            </a:r>
            <a:r>
              <a:rPr lang="en-US" sz="1200">
                <a:latin typeface="Arial"/>
                <a:cs typeface="Arial"/>
              </a:rPr>
              <a:t>know</a:t>
            </a:r>
            <a:r>
              <a:rPr lang="en-US" sz="1200" spc="25">
                <a:latin typeface="Arial"/>
                <a:cs typeface="Arial"/>
              </a:rPr>
              <a:t> </a:t>
            </a:r>
            <a:r>
              <a:rPr lang="en-US" sz="1200" spc="-25">
                <a:latin typeface="Arial"/>
                <a:cs typeface="Arial"/>
              </a:rPr>
              <a:t>the </a:t>
            </a:r>
            <a:r>
              <a:rPr lang="en-US" sz="1200">
                <a:latin typeface="Arial"/>
                <a:cs typeface="Arial"/>
              </a:rPr>
              <a:t>definition</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DIEMS,</a:t>
            </a:r>
            <a:r>
              <a:rPr lang="en-US" sz="1200" spc="30">
                <a:latin typeface="Arial"/>
                <a:cs typeface="Arial"/>
              </a:rPr>
              <a:t> </a:t>
            </a:r>
            <a:r>
              <a:rPr lang="en-US" sz="1200">
                <a:latin typeface="Arial"/>
                <a:cs typeface="Arial"/>
              </a:rPr>
              <a:t>you</a:t>
            </a:r>
            <a:r>
              <a:rPr lang="en-US" sz="1200" spc="25">
                <a:latin typeface="Arial"/>
                <a:cs typeface="Arial"/>
              </a:rPr>
              <a:t> </a:t>
            </a:r>
            <a:r>
              <a:rPr lang="en-US" sz="1200" spc="-10">
                <a:latin typeface="Arial"/>
                <a:cs typeface="Arial"/>
              </a:rPr>
              <a:t>won’t </a:t>
            </a:r>
            <a:r>
              <a:rPr lang="en-US" sz="1200">
                <a:latin typeface="Arial"/>
                <a:cs typeface="Arial"/>
              </a:rPr>
              <a:t>know</a:t>
            </a:r>
            <a:r>
              <a:rPr lang="en-US" sz="1200" spc="20">
                <a:latin typeface="Arial"/>
                <a:cs typeface="Arial"/>
              </a:rPr>
              <a:t> </a:t>
            </a:r>
            <a:r>
              <a:rPr lang="en-US" sz="1200">
                <a:latin typeface="Arial"/>
                <a:cs typeface="Arial"/>
              </a:rPr>
              <a:t>what</a:t>
            </a:r>
            <a:r>
              <a:rPr lang="en-US" sz="1200" spc="20">
                <a:latin typeface="Arial"/>
                <a:cs typeface="Arial"/>
              </a:rPr>
              <a:t> </a:t>
            </a:r>
            <a:r>
              <a:rPr lang="en-US" sz="1200">
                <a:latin typeface="Arial"/>
                <a:cs typeface="Arial"/>
              </a:rPr>
              <a:t>yours</a:t>
            </a:r>
            <a:r>
              <a:rPr lang="en-US" sz="1200" spc="25">
                <a:latin typeface="Arial"/>
                <a:cs typeface="Arial"/>
              </a:rPr>
              <a:t> </a:t>
            </a:r>
            <a:r>
              <a:rPr lang="en-US" sz="1200">
                <a:latin typeface="Arial"/>
                <a:cs typeface="Arial"/>
              </a:rPr>
              <a:t>is,</a:t>
            </a:r>
            <a:r>
              <a:rPr lang="en-US" sz="1200" spc="20">
                <a:latin typeface="Arial"/>
                <a:cs typeface="Arial"/>
              </a:rPr>
              <a:t> </a:t>
            </a:r>
            <a:r>
              <a:rPr lang="en-US" sz="1200">
                <a:latin typeface="Arial"/>
                <a:cs typeface="Arial"/>
              </a:rPr>
              <a:t>and</a:t>
            </a:r>
            <a:r>
              <a:rPr lang="en-US" sz="1200" spc="20">
                <a:latin typeface="Arial"/>
                <a:cs typeface="Arial"/>
              </a:rPr>
              <a:t> </a:t>
            </a:r>
            <a:r>
              <a:rPr lang="en-US" sz="1200" spc="-25">
                <a:latin typeface="Arial"/>
                <a:cs typeface="Arial"/>
              </a:rPr>
              <a:t>you </a:t>
            </a:r>
            <a:r>
              <a:rPr lang="en-US" sz="1200">
                <a:latin typeface="Arial"/>
                <a:cs typeface="Arial"/>
              </a:rPr>
              <a:t>won’t</a:t>
            </a:r>
            <a:r>
              <a:rPr lang="en-US" sz="1200" spc="20">
                <a:latin typeface="Arial"/>
                <a:cs typeface="Arial"/>
              </a:rPr>
              <a:t> </a:t>
            </a:r>
            <a:r>
              <a:rPr lang="en-US" sz="1200">
                <a:latin typeface="Arial"/>
                <a:cs typeface="Arial"/>
              </a:rPr>
              <a:t>be</a:t>
            </a:r>
            <a:r>
              <a:rPr lang="en-US" sz="1200" spc="25">
                <a:latin typeface="Arial"/>
                <a:cs typeface="Arial"/>
              </a:rPr>
              <a:t> </a:t>
            </a:r>
            <a:r>
              <a:rPr lang="en-US" sz="1200">
                <a:latin typeface="Arial"/>
                <a:cs typeface="Arial"/>
              </a:rPr>
              <a:t>able</a:t>
            </a:r>
            <a:r>
              <a:rPr lang="en-US" sz="1200" spc="25">
                <a:latin typeface="Arial"/>
                <a:cs typeface="Arial"/>
              </a:rPr>
              <a:t> </a:t>
            </a:r>
            <a:r>
              <a:rPr lang="en-US" sz="1200">
                <a:latin typeface="Arial"/>
                <a:cs typeface="Arial"/>
              </a:rPr>
              <a:t>to</a:t>
            </a:r>
            <a:r>
              <a:rPr lang="en-US" sz="1200" spc="25">
                <a:latin typeface="Arial"/>
                <a:cs typeface="Arial"/>
              </a:rPr>
              <a:t> </a:t>
            </a:r>
            <a:r>
              <a:rPr lang="en-US" sz="1200">
                <a:latin typeface="Arial"/>
                <a:cs typeface="Arial"/>
              </a:rPr>
              <a:t>determine</a:t>
            </a:r>
            <a:r>
              <a:rPr lang="en-US" sz="1200" spc="20">
                <a:latin typeface="Arial"/>
                <a:cs typeface="Arial"/>
              </a:rPr>
              <a:t> </a:t>
            </a:r>
            <a:r>
              <a:rPr lang="en-US" sz="1200" spc="-10">
                <a:latin typeface="Arial"/>
                <a:cs typeface="Arial"/>
              </a:rPr>
              <a:t>which </a:t>
            </a:r>
            <a:r>
              <a:rPr lang="en-US" sz="1200">
                <a:latin typeface="Arial"/>
                <a:cs typeface="Arial"/>
              </a:rPr>
              <a:t>retired</a:t>
            </a:r>
            <a:r>
              <a:rPr lang="en-US" sz="1200" spc="20">
                <a:latin typeface="Arial"/>
                <a:cs typeface="Arial"/>
              </a:rPr>
              <a:t> </a:t>
            </a:r>
            <a:r>
              <a:rPr lang="en-US" sz="1200">
                <a:latin typeface="Arial"/>
                <a:cs typeface="Arial"/>
              </a:rPr>
              <a:t>pay</a:t>
            </a:r>
            <a:r>
              <a:rPr lang="en-US" sz="1200" spc="20">
                <a:latin typeface="Arial"/>
                <a:cs typeface="Arial"/>
              </a:rPr>
              <a:t> </a:t>
            </a:r>
            <a:r>
              <a:rPr lang="en-US" sz="1200">
                <a:latin typeface="Arial"/>
                <a:cs typeface="Arial"/>
              </a:rPr>
              <a:t>plan</a:t>
            </a:r>
            <a:r>
              <a:rPr lang="en-US" sz="1200" spc="20">
                <a:latin typeface="Arial"/>
                <a:cs typeface="Arial"/>
              </a:rPr>
              <a:t> </a:t>
            </a:r>
            <a:r>
              <a:rPr lang="en-US" sz="1200">
                <a:latin typeface="Arial"/>
                <a:cs typeface="Arial"/>
              </a:rPr>
              <a:t>you</a:t>
            </a:r>
            <a:r>
              <a:rPr lang="en-US" sz="1200" spc="25">
                <a:latin typeface="Arial"/>
                <a:cs typeface="Arial"/>
              </a:rPr>
              <a:t> </a:t>
            </a:r>
            <a:r>
              <a:rPr lang="en-US" sz="1200">
                <a:latin typeface="Arial"/>
                <a:cs typeface="Arial"/>
              </a:rPr>
              <a:t>are</a:t>
            </a:r>
            <a:r>
              <a:rPr lang="en-US" sz="1200" spc="20">
                <a:latin typeface="Arial"/>
                <a:cs typeface="Arial"/>
              </a:rPr>
              <a:t> </a:t>
            </a:r>
            <a:r>
              <a:rPr lang="en-US" sz="1200" spc="-10">
                <a:latin typeface="Arial"/>
                <a:cs typeface="Arial"/>
              </a:rPr>
              <a:t>eligible </a:t>
            </a:r>
            <a:r>
              <a:rPr lang="en-US" sz="1200">
                <a:latin typeface="Arial"/>
                <a:cs typeface="Arial"/>
              </a:rPr>
              <a:t>for.</a:t>
            </a:r>
            <a:r>
              <a:rPr lang="en-US" sz="1200" spc="20">
                <a:latin typeface="Arial"/>
                <a:cs typeface="Arial"/>
              </a:rPr>
              <a:t> </a:t>
            </a:r>
            <a:r>
              <a:rPr lang="en-US" sz="1200">
                <a:latin typeface="Arial"/>
                <a:cs typeface="Arial"/>
              </a:rPr>
              <a:t>DIEMS</a:t>
            </a:r>
            <a:r>
              <a:rPr lang="en-US" sz="1200" spc="25">
                <a:latin typeface="Arial"/>
                <a:cs typeface="Arial"/>
              </a:rPr>
              <a:t> </a:t>
            </a:r>
            <a:r>
              <a:rPr lang="en-US" sz="1200">
                <a:latin typeface="Arial"/>
                <a:cs typeface="Arial"/>
              </a:rPr>
              <a:t>is</a:t>
            </a:r>
            <a:r>
              <a:rPr lang="en-US" sz="1200" spc="25">
                <a:latin typeface="Arial"/>
                <a:cs typeface="Arial"/>
              </a:rPr>
              <a:t> </a:t>
            </a:r>
            <a:r>
              <a:rPr lang="en-US" sz="1200">
                <a:latin typeface="Arial"/>
                <a:cs typeface="Arial"/>
              </a:rPr>
              <a:t>explained</a:t>
            </a:r>
            <a:r>
              <a:rPr lang="en-US" sz="1200" spc="25">
                <a:latin typeface="Arial"/>
                <a:cs typeface="Arial"/>
              </a:rPr>
              <a:t> </a:t>
            </a:r>
            <a:r>
              <a:rPr lang="en-US" sz="1200">
                <a:latin typeface="Arial"/>
                <a:cs typeface="Arial"/>
              </a:rPr>
              <a:t>on</a:t>
            </a:r>
            <a:r>
              <a:rPr lang="en-US" sz="1200" spc="25">
                <a:latin typeface="Arial"/>
                <a:cs typeface="Arial"/>
              </a:rPr>
              <a:t> </a:t>
            </a:r>
            <a:r>
              <a:rPr lang="en-US" sz="1200" spc="-25">
                <a:latin typeface="Arial"/>
                <a:cs typeface="Arial"/>
              </a:rPr>
              <a:t>the </a:t>
            </a:r>
            <a:r>
              <a:rPr lang="en-US" sz="1200">
                <a:latin typeface="Arial"/>
                <a:cs typeface="Arial"/>
              </a:rPr>
              <a:t>next</a:t>
            </a:r>
            <a:r>
              <a:rPr lang="en-US" sz="1200" spc="10">
                <a:latin typeface="Arial"/>
                <a:cs typeface="Arial"/>
              </a:rPr>
              <a:t> </a:t>
            </a:r>
            <a:r>
              <a:rPr lang="en-US" sz="1200">
                <a:latin typeface="Arial"/>
                <a:cs typeface="Arial"/>
              </a:rPr>
              <a:t>slide.</a:t>
            </a:r>
            <a:r>
              <a:rPr lang="en-US" sz="1200" spc="10">
                <a:latin typeface="Arial"/>
                <a:cs typeface="Arial"/>
              </a:rPr>
              <a:t> </a:t>
            </a:r>
            <a:r>
              <a:rPr lang="en-US" sz="1200">
                <a:latin typeface="Arial"/>
                <a:cs typeface="Arial"/>
              </a:rPr>
              <a:t>Step</a:t>
            </a:r>
            <a:r>
              <a:rPr lang="en-US" sz="1200" spc="15">
                <a:latin typeface="Arial"/>
                <a:cs typeface="Arial"/>
              </a:rPr>
              <a:t> </a:t>
            </a:r>
            <a:r>
              <a:rPr lang="en-US" sz="1200">
                <a:latin typeface="Arial"/>
                <a:cs typeface="Arial"/>
              </a:rPr>
              <a:t>#2.</a:t>
            </a:r>
            <a:r>
              <a:rPr lang="en-US" sz="1200" spc="10">
                <a:latin typeface="Arial"/>
                <a:cs typeface="Arial"/>
              </a:rPr>
              <a:t> </a:t>
            </a:r>
            <a:r>
              <a:rPr lang="en-US" sz="1200" spc="-10">
                <a:latin typeface="Arial"/>
                <a:cs typeface="Arial"/>
              </a:rPr>
              <a:t>Determine </a:t>
            </a:r>
            <a:r>
              <a:rPr lang="en-US" sz="1200">
                <a:latin typeface="Arial"/>
                <a:cs typeface="Arial"/>
              </a:rPr>
              <a:t>which pay plan you are </a:t>
            </a:r>
            <a:r>
              <a:rPr lang="en-US" sz="1200" spc="-10">
                <a:latin typeface="Arial"/>
                <a:cs typeface="Arial"/>
              </a:rPr>
              <a:t>eligible</a:t>
            </a:r>
            <a:r>
              <a:rPr lang="en-US" sz="1200" spc="500">
                <a:latin typeface="Arial"/>
                <a:cs typeface="Arial"/>
              </a:rPr>
              <a:t> </a:t>
            </a:r>
            <a:r>
              <a:rPr lang="en-US" sz="1200">
                <a:latin typeface="Arial"/>
                <a:cs typeface="Arial"/>
              </a:rPr>
              <a:t>for based on your DIEMS. </a:t>
            </a:r>
            <a:r>
              <a:rPr lang="en-US" sz="1200" spc="-25">
                <a:latin typeface="Arial"/>
                <a:cs typeface="Arial"/>
              </a:rPr>
              <a:t>The </a:t>
            </a:r>
            <a:r>
              <a:rPr lang="en-US" sz="1200">
                <a:latin typeface="Arial"/>
                <a:cs typeface="Arial"/>
              </a:rPr>
              <a:t>three pay plans are discussed </a:t>
            </a:r>
            <a:r>
              <a:rPr lang="en-US" sz="1200" spc="-25">
                <a:latin typeface="Arial"/>
                <a:cs typeface="Arial"/>
              </a:rPr>
              <a:t>on </a:t>
            </a:r>
            <a:r>
              <a:rPr lang="en-US" sz="1200">
                <a:latin typeface="Arial"/>
                <a:cs typeface="Arial"/>
              </a:rPr>
              <a:t>the following </a:t>
            </a:r>
            <a:r>
              <a:rPr lang="en-US" sz="1200" spc="-10">
                <a:latin typeface="Arial"/>
                <a:cs typeface="Arial"/>
              </a:rPr>
              <a:t>slides.</a:t>
            </a:r>
            <a:endParaRPr lang="en-US" sz="1200">
              <a:latin typeface="Arial"/>
              <a:cs typeface="Arial"/>
            </a:endParaRPr>
          </a:p>
          <a:p>
            <a:pPr marL="25400" marR="17780">
              <a:lnSpc>
                <a:spcPct val="100000"/>
              </a:lnSpc>
            </a:pPr>
            <a:r>
              <a:rPr lang="en-US" sz="1200">
                <a:latin typeface="Arial"/>
                <a:cs typeface="Arial"/>
              </a:rPr>
              <a:t>Step #3. Use the formula of </a:t>
            </a:r>
            <a:r>
              <a:rPr lang="en-US" sz="1200" spc="-25">
                <a:latin typeface="Arial"/>
                <a:cs typeface="Arial"/>
              </a:rPr>
              <a:t>the </a:t>
            </a:r>
            <a:r>
              <a:rPr lang="en-US" sz="1200">
                <a:latin typeface="Arial"/>
                <a:cs typeface="Arial"/>
              </a:rPr>
              <a:t>appropriate pay plan to </a:t>
            </a:r>
            <a:r>
              <a:rPr lang="en-US" sz="1200" spc="-10">
                <a:latin typeface="Arial"/>
                <a:cs typeface="Arial"/>
              </a:rPr>
              <a:t>calculate </a:t>
            </a:r>
            <a:r>
              <a:rPr lang="en-US" sz="1200">
                <a:latin typeface="Arial"/>
                <a:cs typeface="Arial"/>
              </a:rPr>
              <a:t>your retired pay or just use </a:t>
            </a:r>
            <a:r>
              <a:rPr lang="en-US" sz="1200" spc="-25">
                <a:latin typeface="Arial"/>
                <a:cs typeface="Arial"/>
              </a:rPr>
              <a:t>the </a:t>
            </a:r>
            <a:r>
              <a:rPr lang="en-US" sz="1200">
                <a:latin typeface="Arial"/>
                <a:cs typeface="Arial"/>
              </a:rPr>
              <a:t>retired pay calculator </a:t>
            </a:r>
            <a:r>
              <a:rPr lang="en-US" sz="1200" spc="-25">
                <a:latin typeface="Arial"/>
                <a:cs typeface="Arial"/>
              </a:rPr>
              <a:t>at </a:t>
            </a:r>
            <a:r>
              <a:rPr lang="en-US" sz="1200" spc="-110">
                <a:latin typeface="Arial"/>
                <a:cs typeface="Arial"/>
              </a:rPr>
              <a:t>https://myarmybenefits.us.army.mil/Benefit-</a:t>
            </a:r>
            <a:r>
              <a:rPr lang="en-US" sz="1200">
                <a:latin typeface="Arial"/>
                <a:cs typeface="Arial"/>
              </a:rPr>
              <a:t>Calculators/Retirement. </a:t>
            </a:r>
            <a:r>
              <a:rPr lang="en-US" sz="1200" spc="-20">
                <a:latin typeface="Arial"/>
                <a:cs typeface="Arial"/>
              </a:rPr>
              <a:t>This </a:t>
            </a:r>
            <a:r>
              <a:rPr lang="en-US" sz="1200">
                <a:latin typeface="Arial"/>
                <a:cs typeface="Arial"/>
              </a:rPr>
              <a:t>calculator pulls all your </a:t>
            </a:r>
            <a:r>
              <a:rPr lang="en-US" sz="1200" spc="-10">
                <a:latin typeface="Arial"/>
                <a:cs typeface="Arial"/>
              </a:rPr>
              <a:t>personal </a:t>
            </a:r>
            <a:r>
              <a:rPr lang="en-US" sz="1200">
                <a:latin typeface="Arial"/>
                <a:cs typeface="Arial"/>
              </a:rPr>
              <a:t>data from DEERS to </a:t>
            </a:r>
            <a:r>
              <a:rPr lang="en-US" sz="1200" spc="-10">
                <a:latin typeface="Arial"/>
                <a:cs typeface="Arial"/>
              </a:rPr>
              <a:t>calculate </a:t>
            </a:r>
            <a:r>
              <a:rPr lang="en-US" sz="1200">
                <a:latin typeface="Arial"/>
                <a:cs typeface="Arial"/>
              </a:rPr>
              <a:t>your retired pay on the date </a:t>
            </a:r>
            <a:r>
              <a:rPr lang="en-US" sz="1200" spc="-25">
                <a:latin typeface="Arial"/>
                <a:cs typeface="Arial"/>
              </a:rPr>
              <a:t>you </a:t>
            </a:r>
            <a:r>
              <a:rPr lang="en-US" sz="1200" spc="-10">
                <a:latin typeface="Arial"/>
                <a:cs typeface="Arial"/>
              </a:rPr>
              <a:t>choose. </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3555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950948" y="4480348"/>
            <a:ext cx="5233459" cy="456588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789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08459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22:01:17</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a:lnSpc>
                <a:spcPct val="100000"/>
              </a:lnSpc>
            </a:pPr>
            <a:r>
              <a:rPr lang="en-US" sz="1200">
                <a:latin typeface="Arial"/>
                <a:cs typeface="Arial"/>
              </a:rPr>
              <a:t>Credit for all full months </a:t>
            </a:r>
            <a:r>
              <a:rPr lang="en-US" sz="1200" spc="-10">
                <a:latin typeface="Arial"/>
                <a:cs typeface="Arial"/>
              </a:rPr>
              <a:t>served </a:t>
            </a:r>
            <a:endParaRPr lang="en-US" sz="1200">
              <a:latin typeface="Arial"/>
              <a:cs typeface="Arial"/>
            </a:endParaRPr>
          </a:p>
          <a:p>
            <a:pPr marL="25400" marR="17780">
              <a:lnSpc>
                <a:spcPct val="100000"/>
              </a:lnSpc>
            </a:pPr>
            <a:r>
              <a:rPr lang="en-US" sz="1200">
                <a:latin typeface="Arial"/>
                <a:cs typeface="Arial"/>
              </a:rPr>
              <a:t>Final Basic Pay Plan, High-</a:t>
            </a:r>
            <a:r>
              <a:rPr lang="en-US" sz="1200" spc="-25">
                <a:latin typeface="Arial"/>
                <a:cs typeface="Arial"/>
              </a:rPr>
              <a:t>36 </a:t>
            </a:r>
            <a:r>
              <a:rPr lang="en-US" sz="1200">
                <a:latin typeface="Arial"/>
                <a:cs typeface="Arial"/>
              </a:rPr>
              <a:t>Pay Plan and BRS receive </a:t>
            </a:r>
            <a:r>
              <a:rPr lang="en-US" sz="1200" spc="-20">
                <a:latin typeface="Arial"/>
                <a:cs typeface="Arial"/>
              </a:rPr>
              <a:t>Full </a:t>
            </a:r>
            <a:r>
              <a:rPr lang="en-US" sz="1200" spc="-10">
                <a:latin typeface="Arial"/>
                <a:cs typeface="Arial"/>
              </a:rPr>
              <a:t>COLAs</a:t>
            </a:r>
            <a:endParaRPr lang="en-US" sz="1200">
              <a:latin typeface="Arial"/>
              <a:cs typeface="Arial"/>
            </a:endParaRPr>
          </a:p>
          <a:p>
            <a:pPr marL="25400" marR="17780">
              <a:lnSpc>
                <a:spcPct val="100000"/>
              </a:lnSpc>
            </a:pPr>
            <a:r>
              <a:rPr lang="en-US" sz="1200">
                <a:latin typeface="Arial"/>
                <a:cs typeface="Arial"/>
              </a:rPr>
              <a:t>Final</a:t>
            </a:r>
            <a:r>
              <a:rPr lang="en-US" sz="1200" spc="25">
                <a:latin typeface="Arial"/>
                <a:cs typeface="Arial"/>
              </a:rPr>
              <a:t> </a:t>
            </a:r>
            <a:r>
              <a:rPr lang="en-US" sz="1200">
                <a:latin typeface="Arial"/>
                <a:cs typeface="Arial"/>
              </a:rPr>
              <a:t>Basic</a:t>
            </a:r>
            <a:r>
              <a:rPr lang="en-US" sz="1200" spc="25">
                <a:latin typeface="Arial"/>
                <a:cs typeface="Arial"/>
              </a:rPr>
              <a:t> </a:t>
            </a:r>
            <a:r>
              <a:rPr lang="en-US" sz="1200">
                <a:latin typeface="Arial"/>
                <a:cs typeface="Arial"/>
              </a:rPr>
              <a:t>Retired</a:t>
            </a:r>
            <a:r>
              <a:rPr lang="en-US" sz="1200" spc="25">
                <a:latin typeface="Arial"/>
                <a:cs typeface="Arial"/>
              </a:rPr>
              <a:t> </a:t>
            </a:r>
            <a:r>
              <a:rPr lang="en-US" sz="1200">
                <a:latin typeface="Arial"/>
                <a:cs typeface="Arial"/>
              </a:rPr>
              <a:t>Pay</a:t>
            </a:r>
            <a:r>
              <a:rPr lang="en-US" sz="1200" spc="30">
                <a:latin typeface="Arial"/>
                <a:cs typeface="Arial"/>
              </a:rPr>
              <a:t> </a:t>
            </a:r>
            <a:r>
              <a:rPr lang="en-US" sz="1200" spc="-10">
                <a:latin typeface="Arial"/>
                <a:cs typeface="Arial"/>
              </a:rPr>
              <a:t>Plan: </a:t>
            </a:r>
            <a:r>
              <a:rPr lang="en-US" sz="1200">
                <a:latin typeface="Arial"/>
                <a:cs typeface="Arial"/>
              </a:rPr>
              <a:t>Soldiers</a:t>
            </a:r>
            <a:r>
              <a:rPr lang="en-US" sz="1200" spc="20">
                <a:latin typeface="Arial"/>
                <a:cs typeface="Arial"/>
              </a:rPr>
              <a:t> </a:t>
            </a:r>
            <a:r>
              <a:rPr lang="en-US" sz="1200">
                <a:latin typeface="Arial"/>
                <a:cs typeface="Arial"/>
              </a:rPr>
              <a:t>with</a:t>
            </a:r>
            <a:r>
              <a:rPr lang="en-US" sz="1200" spc="25">
                <a:latin typeface="Arial"/>
                <a:cs typeface="Arial"/>
              </a:rPr>
              <a:t> </a:t>
            </a:r>
            <a:r>
              <a:rPr lang="en-US" sz="1200">
                <a:latin typeface="Arial"/>
                <a:cs typeface="Arial"/>
              </a:rPr>
              <a:t>a</a:t>
            </a:r>
            <a:r>
              <a:rPr lang="en-US" sz="1200" spc="20">
                <a:latin typeface="Arial"/>
                <a:cs typeface="Arial"/>
              </a:rPr>
              <a:t> </a:t>
            </a:r>
            <a:r>
              <a:rPr lang="en-US" sz="1200">
                <a:latin typeface="Arial"/>
                <a:cs typeface="Arial"/>
              </a:rPr>
              <a:t>DIEMS</a:t>
            </a:r>
            <a:r>
              <a:rPr lang="en-US" sz="1200" spc="25">
                <a:latin typeface="Arial"/>
                <a:cs typeface="Arial"/>
              </a:rPr>
              <a:t> </a:t>
            </a:r>
            <a:r>
              <a:rPr lang="en-US" sz="1200">
                <a:latin typeface="Arial"/>
                <a:cs typeface="Arial"/>
              </a:rPr>
              <a:t>prior</a:t>
            </a:r>
            <a:r>
              <a:rPr lang="en-US" sz="1200" spc="20">
                <a:latin typeface="Arial"/>
                <a:cs typeface="Arial"/>
              </a:rPr>
              <a:t> </a:t>
            </a:r>
            <a:r>
              <a:rPr lang="en-US" sz="1200">
                <a:latin typeface="Arial"/>
                <a:cs typeface="Arial"/>
              </a:rPr>
              <a:t>to</a:t>
            </a:r>
            <a:r>
              <a:rPr lang="en-US" sz="1200" spc="25">
                <a:latin typeface="Arial"/>
                <a:cs typeface="Arial"/>
              </a:rPr>
              <a:t> </a:t>
            </a:r>
            <a:r>
              <a:rPr lang="en-US" sz="1200" spc="-50">
                <a:latin typeface="Arial"/>
                <a:cs typeface="Arial"/>
              </a:rPr>
              <a:t>8 </a:t>
            </a:r>
            <a:r>
              <a:rPr lang="en-US" sz="1200">
                <a:latin typeface="Arial"/>
                <a:cs typeface="Arial"/>
              </a:rPr>
              <a:t>Sep</a:t>
            </a:r>
            <a:r>
              <a:rPr lang="en-US" sz="1200" spc="20">
                <a:latin typeface="Arial"/>
                <a:cs typeface="Arial"/>
              </a:rPr>
              <a:t> </a:t>
            </a:r>
            <a:r>
              <a:rPr lang="en-US" sz="1200">
                <a:latin typeface="Arial"/>
                <a:cs typeface="Arial"/>
              </a:rPr>
              <a:t>80</a:t>
            </a:r>
            <a:r>
              <a:rPr lang="en-US" sz="1200" spc="20">
                <a:latin typeface="Arial"/>
                <a:cs typeface="Arial"/>
              </a:rPr>
              <a:t> </a:t>
            </a:r>
            <a:r>
              <a:rPr lang="en-US" sz="1200">
                <a:latin typeface="Arial"/>
                <a:cs typeface="Arial"/>
              </a:rPr>
              <a:t>will</a:t>
            </a:r>
            <a:r>
              <a:rPr lang="en-US" sz="1200" spc="20">
                <a:latin typeface="Arial"/>
                <a:cs typeface="Arial"/>
              </a:rPr>
              <a:t> </a:t>
            </a:r>
            <a:r>
              <a:rPr lang="en-US" sz="1200">
                <a:latin typeface="Arial"/>
                <a:cs typeface="Arial"/>
              </a:rPr>
              <a:t>be</a:t>
            </a:r>
            <a:r>
              <a:rPr lang="en-US" sz="1200" spc="20">
                <a:latin typeface="Arial"/>
                <a:cs typeface="Arial"/>
              </a:rPr>
              <a:t> </a:t>
            </a:r>
            <a:r>
              <a:rPr lang="en-US" sz="1200">
                <a:latin typeface="Arial"/>
                <a:cs typeface="Arial"/>
              </a:rPr>
              <a:t>retired</a:t>
            </a:r>
            <a:r>
              <a:rPr lang="en-US" sz="1200" spc="20">
                <a:latin typeface="Arial"/>
                <a:cs typeface="Arial"/>
              </a:rPr>
              <a:t> </a:t>
            </a:r>
            <a:r>
              <a:rPr lang="en-US" sz="1200">
                <a:latin typeface="Arial"/>
                <a:cs typeface="Arial"/>
              </a:rPr>
              <a:t>under</a:t>
            </a:r>
            <a:r>
              <a:rPr lang="en-US" sz="1200" spc="20">
                <a:latin typeface="Arial"/>
                <a:cs typeface="Arial"/>
              </a:rPr>
              <a:t> </a:t>
            </a:r>
            <a:r>
              <a:rPr lang="en-US" sz="1200" spc="-25">
                <a:latin typeface="Arial"/>
                <a:cs typeface="Arial"/>
              </a:rPr>
              <a:t>the </a:t>
            </a:r>
            <a:r>
              <a:rPr lang="en-US" sz="1200">
                <a:latin typeface="Arial"/>
                <a:cs typeface="Arial"/>
              </a:rPr>
              <a:t>Final</a:t>
            </a:r>
            <a:r>
              <a:rPr lang="en-US" sz="1200" spc="20">
                <a:latin typeface="Arial"/>
                <a:cs typeface="Arial"/>
              </a:rPr>
              <a:t> </a:t>
            </a:r>
            <a:r>
              <a:rPr lang="en-US" sz="1200">
                <a:latin typeface="Arial"/>
                <a:cs typeface="Arial"/>
              </a:rPr>
              <a:t>Basic</a:t>
            </a:r>
            <a:r>
              <a:rPr lang="en-US" sz="1200" spc="25">
                <a:latin typeface="Arial"/>
                <a:cs typeface="Arial"/>
              </a:rPr>
              <a:t> </a:t>
            </a:r>
            <a:r>
              <a:rPr lang="en-US" sz="1200">
                <a:latin typeface="Arial"/>
                <a:cs typeface="Arial"/>
              </a:rPr>
              <a:t>Pay</a:t>
            </a:r>
            <a:r>
              <a:rPr lang="en-US" sz="1200" spc="25">
                <a:latin typeface="Arial"/>
                <a:cs typeface="Arial"/>
              </a:rPr>
              <a:t> </a:t>
            </a:r>
            <a:r>
              <a:rPr lang="en-US" sz="1200">
                <a:latin typeface="Arial"/>
                <a:cs typeface="Arial"/>
              </a:rPr>
              <a:t>Plan</a:t>
            </a:r>
            <a:r>
              <a:rPr lang="en-US" sz="1200" spc="20">
                <a:latin typeface="Arial"/>
                <a:cs typeface="Arial"/>
              </a:rPr>
              <a:t> </a:t>
            </a:r>
            <a:r>
              <a:rPr lang="en-US" sz="1200">
                <a:latin typeface="Arial"/>
                <a:cs typeface="Arial"/>
              </a:rPr>
              <a:t>(T10</a:t>
            </a:r>
            <a:r>
              <a:rPr lang="en-US" sz="1200" spc="25">
                <a:latin typeface="Arial"/>
                <a:cs typeface="Arial"/>
              </a:rPr>
              <a:t> </a:t>
            </a:r>
            <a:r>
              <a:rPr lang="en-US" sz="1200" spc="-25">
                <a:latin typeface="Arial"/>
                <a:cs typeface="Arial"/>
              </a:rPr>
              <a:t>USC </a:t>
            </a:r>
            <a:r>
              <a:rPr lang="en-US" sz="1200">
                <a:latin typeface="Arial"/>
                <a:cs typeface="Arial"/>
              </a:rPr>
              <a:t>1406)</a:t>
            </a:r>
            <a:r>
              <a:rPr lang="en-US" sz="1200" spc="25">
                <a:latin typeface="Arial"/>
                <a:cs typeface="Arial"/>
              </a:rPr>
              <a:t> </a:t>
            </a:r>
            <a:r>
              <a:rPr lang="en-US" sz="1200">
                <a:latin typeface="Arial"/>
                <a:cs typeface="Arial"/>
              </a:rPr>
              <a:t>receive</a:t>
            </a:r>
            <a:r>
              <a:rPr lang="en-US" sz="1200" spc="30">
                <a:latin typeface="Arial"/>
                <a:cs typeface="Arial"/>
              </a:rPr>
              <a:t> </a:t>
            </a:r>
            <a:r>
              <a:rPr lang="en-US" sz="1200">
                <a:latin typeface="Arial"/>
                <a:cs typeface="Arial"/>
              </a:rPr>
              <a:t>retired</a:t>
            </a:r>
            <a:r>
              <a:rPr lang="en-US" sz="1200" spc="25">
                <a:latin typeface="Arial"/>
                <a:cs typeface="Arial"/>
              </a:rPr>
              <a:t> </a:t>
            </a:r>
            <a:r>
              <a:rPr lang="en-US" sz="1200">
                <a:latin typeface="Arial"/>
                <a:cs typeface="Arial"/>
              </a:rPr>
              <a:t>pay</a:t>
            </a:r>
            <a:r>
              <a:rPr lang="en-US" sz="1200" spc="30">
                <a:latin typeface="Arial"/>
                <a:cs typeface="Arial"/>
              </a:rPr>
              <a:t> </a:t>
            </a:r>
            <a:r>
              <a:rPr lang="en-US" sz="1200" spc="-10">
                <a:latin typeface="Arial"/>
                <a:cs typeface="Arial"/>
              </a:rPr>
              <a:t>equal</a:t>
            </a:r>
            <a:r>
              <a:rPr lang="en-US" sz="1200" spc="500">
                <a:latin typeface="Arial"/>
                <a:cs typeface="Arial"/>
              </a:rPr>
              <a:t> </a:t>
            </a:r>
            <a:r>
              <a:rPr lang="en-US" sz="1200">
                <a:latin typeface="Arial"/>
                <a:cs typeface="Arial"/>
              </a:rPr>
              <a:t>to</a:t>
            </a:r>
            <a:r>
              <a:rPr lang="en-US" sz="1200" spc="20">
                <a:latin typeface="Arial"/>
                <a:cs typeface="Arial"/>
              </a:rPr>
              <a:t> </a:t>
            </a:r>
            <a:r>
              <a:rPr lang="en-US" sz="1200">
                <a:latin typeface="Arial"/>
                <a:cs typeface="Arial"/>
              </a:rPr>
              <a:t>2.5%</a:t>
            </a:r>
            <a:r>
              <a:rPr lang="en-US" sz="1200" spc="20">
                <a:latin typeface="Arial"/>
                <a:cs typeface="Arial"/>
              </a:rPr>
              <a:t> </a:t>
            </a:r>
            <a:r>
              <a:rPr lang="en-US" sz="1200">
                <a:latin typeface="Arial"/>
                <a:cs typeface="Arial"/>
              </a:rPr>
              <a:t>(called</a:t>
            </a:r>
            <a:r>
              <a:rPr lang="en-US" sz="1200" spc="20">
                <a:latin typeface="Arial"/>
                <a:cs typeface="Arial"/>
              </a:rPr>
              <a:t> </a:t>
            </a:r>
            <a:r>
              <a:rPr lang="en-US" sz="1200">
                <a:latin typeface="Arial"/>
                <a:cs typeface="Arial"/>
              </a:rPr>
              <a:t>the</a:t>
            </a:r>
            <a:r>
              <a:rPr lang="en-US" sz="1200" spc="25">
                <a:latin typeface="Arial"/>
                <a:cs typeface="Arial"/>
              </a:rPr>
              <a:t> </a:t>
            </a:r>
            <a:r>
              <a:rPr lang="en-US" sz="1200" spc="-10">
                <a:latin typeface="Arial"/>
                <a:cs typeface="Arial"/>
              </a:rPr>
              <a:t>“percentage </a:t>
            </a:r>
            <a:r>
              <a:rPr lang="en-US" sz="1200">
                <a:latin typeface="Arial"/>
                <a:cs typeface="Arial"/>
              </a:rPr>
              <a:t>multiplier”)</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their</a:t>
            </a:r>
            <a:r>
              <a:rPr lang="en-US" sz="1200" spc="25">
                <a:latin typeface="Arial"/>
                <a:cs typeface="Arial"/>
              </a:rPr>
              <a:t> </a:t>
            </a:r>
            <a:r>
              <a:rPr lang="en-US" sz="1200">
                <a:latin typeface="Arial"/>
                <a:cs typeface="Arial"/>
              </a:rPr>
              <a:t>final</a:t>
            </a:r>
            <a:r>
              <a:rPr lang="en-US" sz="1200" spc="25">
                <a:latin typeface="Arial"/>
                <a:cs typeface="Arial"/>
              </a:rPr>
              <a:t> </a:t>
            </a:r>
            <a:r>
              <a:rPr lang="en-US" sz="1200">
                <a:latin typeface="Arial"/>
                <a:cs typeface="Arial"/>
              </a:rPr>
              <a:t>basic</a:t>
            </a:r>
            <a:r>
              <a:rPr lang="en-US" sz="1200" spc="25">
                <a:latin typeface="Arial"/>
                <a:cs typeface="Arial"/>
              </a:rPr>
              <a:t> </a:t>
            </a:r>
            <a:r>
              <a:rPr lang="en-US" sz="1200" spc="-25">
                <a:latin typeface="Arial"/>
                <a:cs typeface="Arial"/>
              </a:rPr>
              <a:t>pay </a:t>
            </a:r>
            <a:r>
              <a:rPr lang="en-US" sz="1200">
                <a:latin typeface="Arial"/>
                <a:cs typeface="Arial"/>
              </a:rPr>
              <a:t>for</a:t>
            </a:r>
            <a:r>
              <a:rPr lang="en-US" sz="1200" spc="15">
                <a:latin typeface="Arial"/>
                <a:cs typeface="Arial"/>
              </a:rPr>
              <a:t> </a:t>
            </a:r>
            <a:r>
              <a:rPr lang="en-US" sz="1200">
                <a:latin typeface="Arial"/>
                <a:cs typeface="Arial"/>
              </a:rPr>
              <a:t>each</a:t>
            </a:r>
            <a:r>
              <a:rPr lang="en-US" sz="1200" spc="15">
                <a:latin typeface="Arial"/>
                <a:cs typeface="Arial"/>
              </a:rPr>
              <a:t> </a:t>
            </a:r>
            <a:r>
              <a:rPr lang="en-US" sz="1200">
                <a:latin typeface="Arial"/>
                <a:cs typeface="Arial"/>
              </a:rPr>
              <a:t>full</a:t>
            </a:r>
            <a:r>
              <a:rPr lang="en-US" sz="1200" spc="20">
                <a:latin typeface="Arial"/>
                <a:cs typeface="Arial"/>
              </a:rPr>
              <a:t> </a:t>
            </a:r>
            <a:r>
              <a:rPr lang="en-US" sz="1200">
                <a:latin typeface="Arial"/>
                <a:cs typeface="Arial"/>
              </a:rPr>
              <a:t>year</a:t>
            </a:r>
            <a:r>
              <a:rPr lang="en-US" sz="1200" spc="15">
                <a:latin typeface="Arial"/>
                <a:cs typeface="Arial"/>
              </a:rPr>
              <a:t> </a:t>
            </a:r>
            <a:r>
              <a:rPr lang="en-US" sz="1200">
                <a:latin typeface="Arial"/>
                <a:cs typeface="Arial"/>
              </a:rPr>
              <a:t>of</a:t>
            </a:r>
            <a:r>
              <a:rPr lang="en-US" sz="1200" spc="20">
                <a:latin typeface="Arial"/>
                <a:cs typeface="Arial"/>
              </a:rPr>
              <a:t> </a:t>
            </a:r>
            <a:r>
              <a:rPr lang="en-US" sz="1200" spc="-10">
                <a:latin typeface="Arial"/>
                <a:cs typeface="Arial"/>
              </a:rPr>
              <a:t>creditable </a:t>
            </a:r>
            <a:r>
              <a:rPr lang="en-US" sz="1200">
                <a:latin typeface="Arial"/>
                <a:cs typeface="Arial"/>
              </a:rPr>
              <a:t>service,</a:t>
            </a:r>
            <a:r>
              <a:rPr lang="en-US" sz="1200" spc="20">
                <a:latin typeface="Arial"/>
                <a:cs typeface="Arial"/>
              </a:rPr>
              <a:t> </a:t>
            </a:r>
            <a:r>
              <a:rPr lang="en-US" sz="1200">
                <a:latin typeface="Arial"/>
                <a:cs typeface="Arial"/>
              </a:rPr>
              <a:t>and</a:t>
            </a:r>
            <a:r>
              <a:rPr lang="en-US" sz="1200" spc="20">
                <a:latin typeface="Arial"/>
                <a:cs typeface="Arial"/>
              </a:rPr>
              <a:t> </a:t>
            </a:r>
            <a:r>
              <a:rPr lang="en-US" sz="1200">
                <a:latin typeface="Arial"/>
                <a:cs typeface="Arial"/>
              </a:rPr>
              <a:t>1</a:t>
            </a:r>
            <a:r>
              <a:rPr lang="en-US" sz="1200" spc="25">
                <a:latin typeface="Arial"/>
                <a:cs typeface="Arial"/>
              </a:rPr>
              <a:t> </a:t>
            </a:r>
            <a:r>
              <a:rPr lang="en-US" sz="1200">
                <a:latin typeface="Arial"/>
                <a:cs typeface="Arial"/>
              </a:rPr>
              <a:t>1/12th</a:t>
            </a:r>
            <a:r>
              <a:rPr lang="en-US" sz="1200" spc="20">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2.5%</a:t>
            </a:r>
            <a:r>
              <a:rPr lang="en-US" sz="1200" spc="25">
                <a:latin typeface="Arial"/>
                <a:cs typeface="Arial"/>
              </a:rPr>
              <a:t> </a:t>
            </a:r>
            <a:r>
              <a:rPr lang="en-US" sz="1200" spc="-25">
                <a:latin typeface="Arial"/>
                <a:cs typeface="Arial"/>
              </a:rPr>
              <a:t>for </a:t>
            </a:r>
            <a:r>
              <a:rPr lang="en-US" sz="1200">
                <a:latin typeface="Arial"/>
                <a:cs typeface="Arial"/>
              </a:rPr>
              <a:t>each</a:t>
            </a:r>
            <a:r>
              <a:rPr lang="en-US" sz="1200" spc="25">
                <a:latin typeface="Arial"/>
                <a:cs typeface="Arial"/>
              </a:rPr>
              <a:t> </a:t>
            </a:r>
            <a:r>
              <a:rPr lang="en-US" sz="1200">
                <a:latin typeface="Arial"/>
                <a:cs typeface="Arial"/>
              </a:rPr>
              <a:t>full</a:t>
            </a:r>
            <a:r>
              <a:rPr lang="en-US" sz="1200" spc="30">
                <a:latin typeface="Arial"/>
                <a:cs typeface="Arial"/>
              </a:rPr>
              <a:t> </a:t>
            </a:r>
            <a:r>
              <a:rPr lang="en-US" sz="1200">
                <a:latin typeface="Arial"/>
                <a:cs typeface="Arial"/>
              </a:rPr>
              <a:t>month.</a:t>
            </a:r>
            <a:r>
              <a:rPr lang="en-US" sz="1200" spc="30">
                <a:latin typeface="Arial"/>
                <a:cs typeface="Arial"/>
              </a:rPr>
              <a:t> </a:t>
            </a:r>
            <a:r>
              <a:rPr lang="en-US" sz="1200">
                <a:latin typeface="Arial"/>
                <a:cs typeface="Arial"/>
              </a:rPr>
              <a:t>Because</a:t>
            </a:r>
            <a:r>
              <a:rPr lang="en-US" sz="1200" spc="25">
                <a:latin typeface="Arial"/>
                <a:cs typeface="Arial"/>
              </a:rPr>
              <a:t> </a:t>
            </a:r>
            <a:r>
              <a:rPr lang="en-US" sz="1200" spc="-10">
                <a:latin typeface="Arial"/>
                <a:cs typeface="Arial"/>
              </a:rPr>
              <a:t>these </a:t>
            </a:r>
            <a:r>
              <a:rPr lang="en-US" sz="1200">
                <a:latin typeface="Arial"/>
                <a:cs typeface="Arial"/>
              </a:rPr>
              <a:t>Soldiers</a:t>
            </a:r>
            <a:r>
              <a:rPr lang="en-US" sz="1200" spc="30">
                <a:latin typeface="Arial"/>
                <a:cs typeface="Arial"/>
              </a:rPr>
              <a:t> </a:t>
            </a:r>
            <a:r>
              <a:rPr lang="en-US" sz="1200">
                <a:latin typeface="Arial"/>
                <a:cs typeface="Arial"/>
              </a:rPr>
              <a:t>receive</a:t>
            </a:r>
            <a:r>
              <a:rPr lang="en-US" sz="1200" spc="35">
                <a:latin typeface="Arial"/>
                <a:cs typeface="Arial"/>
              </a:rPr>
              <a:t> </a:t>
            </a:r>
            <a:r>
              <a:rPr lang="en-US" sz="1200">
                <a:latin typeface="Arial"/>
                <a:cs typeface="Arial"/>
              </a:rPr>
              <a:t>a</a:t>
            </a:r>
            <a:r>
              <a:rPr lang="en-US" sz="1200" spc="35">
                <a:latin typeface="Arial"/>
                <a:cs typeface="Arial"/>
              </a:rPr>
              <a:t> </a:t>
            </a:r>
            <a:r>
              <a:rPr lang="en-US" sz="1200">
                <a:latin typeface="Arial"/>
                <a:cs typeface="Arial"/>
              </a:rPr>
              <a:t>percentage</a:t>
            </a:r>
            <a:r>
              <a:rPr lang="en-US" sz="1200" spc="30">
                <a:latin typeface="Arial"/>
                <a:cs typeface="Arial"/>
              </a:rPr>
              <a:t> </a:t>
            </a:r>
            <a:r>
              <a:rPr lang="en-US" sz="1200" spc="-25">
                <a:latin typeface="Arial"/>
                <a:cs typeface="Arial"/>
              </a:rPr>
              <a:t>of </a:t>
            </a:r>
            <a:r>
              <a:rPr lang="en-US" sz="1200">
                <a:latin typeface="Arial"/>
                <a:cs typeface="Arial"/>
              </a:rPr>
              <a:t>their</a:t>
            </a:r>
            <a:r>
              <a:rPr lang="en-US" sz="1200" spc="25">
                <a:latin typeface="Arial"/>
                <a:cs typeface="Arial"/>
              </a:rPr>
              <a:t> </a:t>
            </a:r>
            <a:r>
              <a:rPr lang="en-US" sz="1200">
                <a:latin typeface="Arial"/>
                <a:cs typeface="Arial"/>
              </a:rPr>
              <a:t>FINAL</a:t>
            </a:r>
            <a:r>
              <a:rPr lang="en-US" sz="1200" spc="30">
                <a:latin typeface="Arial"/>
                <a:cs typeface="Arial"/>
              </a:rPr>
              <a:t> </a:t>
            </a:r>
            <a:r>
              <a:rPr lang="en-US" sz="1200">
                <a:latin typeface="Arial"/>
                <a:cs typeface="Arial"/>
              </a:rPr>
              <a:t>month’s</a:t>
            </a:r>
            <a:r>
              <a:rPr lang="en-US" sz="1200" spc="30">
                <a:latin typeface="Arial"/>
                <a:cs typeface="Arial"/>
              </a:rPr>
              <a:t> </a:t>
            </a:r>
            <a:r>
              <a:rPr lang="en-US" sz="1200">
                <a:latin typeface="Arial"/>
                <a:cs typeface="Arial"/>
              </a:rPr>
              <a:t>basic</a:t>
            </a:r>
            <a:r>
              <a:rPr lang="en-US" sz="1200" spc="30">
                <a:latin typeface="Arial"/>
                <a:cs typeface="Arial"/>
              </a:rPr>
              <a:t> </a:t>
            </a:r>
            <a:r>
              <a:rPr lang="en-US" sz="1200" spc="-20">
                <a:latin typeface="Arial"/>
                <a:cs typeface="Arial"/>
              </a:rPr>
              <a:t>pay, </a:t>
            </a:r>
            <a:r>
              <a:rPr lang="en-US" sz="1200">
                <a:latin typeface="Arial"/>
                <a:cs typeface="Arial"/>
              </a:rPr>
              <a:t>they</a:t>
            </a:r>
            <a:r>
              <a:rPr lang="en-US" sz="1200" spc="25">
                <a:latin typeface="Arial"/>
                <a:cs typeface="Arial"/>
              </a:rPr>
              <a:t> </a:t>
            </a:r>
            <a:r>
              <a:rPr lang="en-US" sz="1200">
                <a:latin typeface="Arial"/>
                <a:cs typeface="Arial"/>
              </a:rPr>
              <a:t>should</a:t>
            </a:r>
            <a:r>
              <a:rPr lang="en-US" sz="1200" spc="30">
                <a:latin typeface="Arial"/>
                <a:cs typeface="Arial"/>
              </a:rPr>
              <a:t> </a:t>
            </a:r>
            <a:r>
              <a:rPr lang="en-US" sz="1200">
                <a:latin typeface="Arial"/>
                <a:cs typeface="Arial"/>
              </a:rPr>
              <a:t>avoid</a:t>
            </a:r>
            <a:r>
              <a:rPr lang="en-US" sz="1200" spc="25">
                <a:latin typeface="Arial"/>
                <a:cs typeface="Arial"/>
              </a:rPr>
              <a:t> </a:t>
            </a:r>
            <a:r>
              <a:rPr lang="en-US" sz="1200">
                <a:latin typeface="Arial"/>
                <a:cs typeface="Arial"/>
              </a:rPr>
              <a:t>retiring</a:t>
            </a:r>
            <a:r>
              <a:rPr lang="en-US" sz="1200" spc="30">
                <a:latin typeface="Arial"/>
                <a:cs typeface="Arial"/>
              </a:rPr>
              <a:t> </a:t>
            </a:r>
            <a:r>
              <a:rPr lang="en-US" sz="1200" spc="-20">
                <a:latin typeface="Arial"/>
                <a:cs typeface="Arial"/>
              </a:rPr>
              <a:t>just </a:t>
            </a:r>
            <a:r>
              <a:rPr lang="en-US" sz="1200">
                <a:latin typeface="Arial"/>
                <a:cs typeface="Arial"/>
              </a:rPr>
              <a:t>before</a:t>
            </a:r>
            <a:r>
              <a:rPr lang="en-US" sz="1200" spc="25">
                <a:latin typeface="Arial"/>
                <a:cs typeface="Arial"/>
              </a:rPr>
              <a:t> </a:t>
            </a:r>
            <a:r>
              <a:rPr lang="en-US" sz="1200">
                <a:latin typeface="Arial"/>
                <a:cs typeface="Arial"/>
              </a:rPr>
              <a:t>reaching</a:t>
            </a:r>
            <a:r>
              <a:rPr lang="en-US" sz="1200" spc="25">
                <a:latin typeface="Arial"/>
                <a:cs typeface="Arial"/>
              </a:rPr>
              <a:t> </a:t>
            </a:r>
            <a:r>
              <a:rPr lang="en-US" sz="1200">
                <a:latin typeface="Arial"/>
                <a:cs typeface="Arial"/>
              </a:rPr>
              <a:t>a</a:t>
            </a:r>
            <a:r>
              <a:rPr lang="en-US" sz="1200" spc="25">
                <a:latin typeface="Arial"/>
                <a:cs typeface="Arial"/>
              </a:rPr>
              <a:t> </a:t>
            </a:r>
            <a:r>
              <a:rPr lang="en-US" sz="1200">
                <a:latin typeface="Arial"/>
                <a:cs typeface="Arial"/>
              </a:rPr>
              <a:t>basic</a:t>
            </a:r>
            <a:r>
              <a:rPr lang="en-US" sz="1200" spc="30">
                <a:latin typeface="Arial"/>
                <a:cs typeface="Arial"/>
              </a:rPr>
              <a:t> </a:t>
            </a:r>
            <a:r>
              <a:rPr lang="en-US" sz="1200" spc="-25">
                <a:latin typeface="Arial"/>
                <a:cs typeface="Arial"/>
              </a:rPr>
              <a:t>pay </a:t>
            </a:r>
            <a:r>
              <a:rPr lang="en-US" sz="1200">
                <a:latin typeface="Arial"/>
                <a:cs typeface="Arial"/>
              </a:rPr>
              <a:t>milestone</a:t>
            </a:r>
            <a:r>
              <a:rPr lang="en-US" sz="1200" spc="25">
                <a:latin typeface="Arial"/>
                <a:cs typeface="Arial"/>
              </a:rPr>
              <a:t> </a:t>
            </a:r>
            <a:r>
              <a:rPr lang="en-US" sz="1200">
                <a:latin typeface="Arial"/>
                <a:cs typeface="Arial"/>
              </a:rPr>
              <a:t>such</a:t>
            </a:r>
            <a:r>
              <a:rPr lang="en-US" sz="1200" spc="30">
                <a:latin typeface="Arial"/>
                <a:cs typeface="Arial"/>
              </a:rPr>
              <a:t> </a:t>
            </a:r>
            <a:r>
              <a:rPr lang="en-US" sz="1200">
                <a:latin typeface="Arial"/>
                <a:cs typeface="Arial"/>
              </a:rPr>
              <a:t>as</a:t>
            </a:r>
            <a:r>
              <a:rPr lang="en-US" sz="1200" spc="30">
                <a:latin typeface="Arial"/>
                <a:cs typeface="Arial"/>
              </a:rPr>
              <a:t> </a:t>
            </a:r>
            <a:r>
              <a:rPr lang="en-US" sz="1200">
                <a:latin typeface="Arial"/>
                <a:cs typeface="Arial"/>
              </a:rPr>
              <a:t>over-22</a:t>
            </a:r>
            <a:r>
              <a:rPr lang="en-US" sz="1200" spc="30">
                <a:latin typeface="Arial"/>
                <a:cs typeface="Arial"/>
              </a:rPr>
              <a:t> </a:t>
            </a:r>
            <a:r>
              <a:rPr lang="en-US" sz="1200" spc="-10">
                <a:latin typeface="Arial"/>
                <a:cs typeface="Arial"/>
              </a:rPr>
              <a:t>years, </a:t>
            </a:r>
            <a:r>
              <a:rPr lang="en-US" sz="1200">
                <a:latin typeface="Arial"/>
                <a:cs typeface="Arial"/>
              </a:rPr>
              <a:t>over</a:t>
            </a:r>
            <a:r>
              <a:rPr lang="en-US" sz="1200" spc="25">
                <a:latin typeface="Arial"/>
                <a:cs typeface="Arial"/>
              </a:rPr>
              <a:t> </a:t>
            </a:r>
            <a:r>
              <a:rPr lang="en-US" sz="1200">
                <a:latin typeface="Arial"/>
                <a:cs typeface="Arial"/>
              </a:rPr>
              <a:t>24</a:t>
            </a:r>
            <a:r>
              <a:rPr lang="en-US" sz="1200" spc="25">
                <a:latin typeface="Arial"/>
                <a:cs typeface="Arial"/>
              </a:rPr>
              <a:t> </a:t>
            </a:r>
            <a:r>
              <a:rPr lang="en-US" sz="1200">
                <a:latin typeface="Arial"/>
                <a:cs typeface="Arial"/>
              </a:rPr>
              <a:t>years,</a:t>
            </a:r>
            <a:r>
              <a:rPr lang="en-US" sz="1200" spc="25">
                <a:latin typeface="Arial"/>
                <a:cs typeface="Arial"/>
              </a:rPr>
              <a:t> </a:t>
            </a:r>
            <a:r>
              <a:rPr lang="en-US" sz="1200">
                <a:latin typeface="Arial"/>
                <a:cs typeface="Arial"/>
              </a:rPr>
              <a:t>over-26</a:t>
            </a:r>
            <a:r>
              <a:rPr lang="en-US" sz="1200" spc="25">
                <a:latin typeface="Arial"/>
                <a:cs typeface="Arial"/>
              </a:rPr>
              <a:t> </a:t>
            </a:r>
            <a:r>
              <a:rPr lang="en-US" sz="1200" spc="-10">
                <a:latin typeface="Arial"/>
                <a:cs typeface="Arial"/>
              </a:rPr>
              <a:t>years, </a:t>
            </a:r>
            <a:r>
              <a:rPr lang="en-US" sz="1200">
                <a:latin typeface="Arial"/>
                <a:cs typeface="Arial"/>
              </a:rPr>
              <a:t>over-30</a:t>
            </a:r>
            <a:r>
              <a:rPr lang="en-US" sz="1200" spc="30">
                <a:latin typeface="Arial"/>
                <a:cs typeface="Arial"/>
              </a:rPr>
              <a:t> </a:t>
            </a:r>
            <a:r>
              <a:rPr lang="en-US" sz="1200">
                <a:latin typeface="Arial"/>
                <a:cs typeface="Arial"/>
              </a:rPr>
              <a:t>years,</a:t>
            </a:r>
            <a:r>
              <a:rPr lang="en-US" sz="1200" spc="35">
                <a:latin typeface="Arial"/>
                <a:cs typeface="Arial"/>
              </a:rPr>
              <a:t> </a:t>
            </a:r>
            <a:r>
              <a:rPr lang="en-US" sz="1200">
                <a:latin typeface="Arial"/>
                <a:cs typeface="Arial"/>
              </a:rPr>
              <a:t>over-34</a:t>
            </a:r>
            <a:r>
              <a:rPr lang="en-US" sz="1200" spc="30">
                <a:latin typeface="Arial"/>
                <a:cs typeface="Arial"/>
              </a:rPr>
              <a:t> </a:t>
            </a:r>
            <a:r>
              <a:rPr lang="en-US" sz="1200">
                <a:latin typeface="Arial"/>
                <a:cs typeface="Arial"/>
              </a:rPr>
              <a:t>years</a:t>
            </a:r>
            <a:r>
              <a:rPr lang="en-US" sz="1200" spc="35">
                <a:latin typeface="Arial"/>
                <a:cs typeface="Arial"/>
              </a:rPr>
              <a:t> </a:t>
            </a:r>
            <a:r>
              <a:rPr lang="en-US" sz="1200" spc="-25">
                <a:latin typeface="Arial"/>
                <a:cs typeface="Arial"/>
              </a:rPr>
              <a:t>or </a:t>
            </a:r>
            <a:r>
              <a:rPr lang="en-US" sz="1200">
                <a:latin typeface="Arial"/>
                <a:cs typeface="Arial"/>
              </a:rPr>
              <a:t>over-38</a:t>
            </a:r>
            <a:r>
              <a:rPr lang="en-US" sz="1200" spc="35">
                <a:latin typeface="Arial"/>
                <a:cs typeface="Arial"/>
              </a:rPr>
              <a:t> </a:t>
            </a:r>
            <a:r>
              <a:rPr lang="en-US" sz="1200" spc="-10">
                <a:latin typeface="Arial"/>
                <a:cs typeface="Arial"/>
              </a:rPr>
              <a:t>years. </a:t>
            </a:r>
            <a:endParaRPr lang="en-US" sz="1200">
              <a:latin typeface="Arial"/>
              <a:cs typeface="Arial"/>
            </a:endParaRPr>
          </a:p>
          <a:p>
            <a:pPr marL="25400" marR="17780">
              <a:lnSpc>
                <a:spcPct val="100000"/>
              </a:lnSpc>
            </a:pPr>
            <a:r>
              <a:rPr lang="en-US" sz="1200">
                <a:latin typeface="Arial"/>
                <a:cs typeface="Arial"/>
              </a:rPr>
              <a:t>High-36</a:t>
            </a:r>
            <a:r>
              <a:rPr lang="en-US" sz="1200" spc="35">
                <a:latin typeface="Arial"/>
                <a:cs typeface="Arial"/>
              </a:rPr>
              <a:t> </a:t>
            </a:r>
            <a:r>
              <a:rPr lang="en-US" sz="1200">
                <a:latin typeface="Arial"/>
                <a:cs typeface="Arial"/>
              </a:rPr>
              <a:t>(High-3)</a:t>
            </a:r>
            <a:r>
              <a:rPr lang="en-US" sz="1200" spc="35">
                <a:latin typeface="Arial"/>
                <a:cs typeface="Arial"/>
              </a:rPr>
              <a:t> </a:t>
            </a:r>
            <a:r>
              <a:rPr lang="en-US" sz="1200">
                <a:latin typeface="Arial"/>
                <a:cs typeface="Arial"/>
              </a:rPr>
              <a:t>Retired</a:t>
            </a:r>
            <a:r>
              <a:rPr lang="en-US" sz="1200" spc="40">
                <a:latin typeface="Arial"/>
                <a:cs typeface="Arial"/>
              </a:rPr>
              <a:t> </a:t>
            </a:r>
            <a:r>
              <a:rPr lang="en-US" sz="1200" spc="-25">
                <a:latin typeface="Arial"/>
                <a:cs typeface="Arial"/>
              </a:rPr>
              <a:t>Pay </a:t>
            </a:r>
            <a:r>
              <a:rPr lang="en-US" sz="1200">
                <a:latin typeface="Arial"/>
                <a:cs typeface="Arial"/>
              </a:rPr>
              <a:t>Plan:</a:t>
            </a:r>
            <a:r>
              <a:rPr lang="en-US" sz="1200" spc="310">
                <a:latin typeface="Arial"/>
                <a:cs typeface="Arial"/>
              </a:rPr>
              <a:t> </a:t>
            </a:r>
            <a:r>
              <a:rPr lang="en-US" sz="1200">
                <a:latin typeface="Arial"/>
                <a:cs typeface="Arial"/>
              </a:rPr>
              <a:t>Soldiers</a:t>
            </a:r>
            <a:r>
              <a:rPr lang="en-US" sz="1200" spc="20">
                <a:latin typeface="Arial"/>
                <a:cs typeface="Arial"/>
              </a:rPr>
              <a:t> </a:t>
            </a:r>
            <a:r>
              <a:rPr lang="en-US" sz="1200">
                <a:latin typeface="Arial"/>
                <a:cs typeface="Arial"/>
              </a:rPr>
              <a:t>with</a:t>
            </a:r>
            <a:r>
              <a:rPr lang="en-US" sz="1200" spc="20">
                <a:latin typeface="Arial"/>
                <a:cs typeface="Arial"/>
              </a:rPr>
              <a:t> </a:t>
            </a:r>
            <a:r>
              <a:rPr lang="en-US" sz="1200">
                <a:latin typeface="Arial"/>
                <a:cs typeface="Arial"/>
              </a:rPr>
              <a:t>a</a:t>
            </a:r>
            <a:r>
              <a:rPr lang="en-US" sz="1200" spc="20">
                <a:latin typeface="Arial"/>
                <a:cs typeface="Arial"/>
              </a:rPr>
              <a:t> </a:t>
            </a:r>
            <a:r>
              <a:rPr lang="en-US" sz="1200" spc="-10">
                <a:latin typeface="Arial"/>
                <a:cs typeface="Arial"/>
              </a:rPr>
              <a:t>DIEMS </a:t>
            </a:r>
            <a:r>
              <a:rPr lang="en-US" sz="1200">
                <a:latin typeface="Arial"/>
                <a:cs typeface="Arial"/>
              </a:rPr>
              <a:t>between</a:t>
            </a:r>
            <a:r>
              <a:rPr lang="en-US" sz="1200" spc="15">
                <a:latin typeface="Arial"/>
                <a:cs typeface="Arial"/>
              </a:rPr>
              <a:t> </a:t>
            </a:r>
            <a:r>
              <a:rPr lang="en-US" sz="1200">
                <a:latin typeface="Arial"/>
                <a:cs typeface="Arial"/>
              </a:rPr>
              <a:t>8</a:t>
            </a:r>
            <a:r>
              <a:rPr lang="en-US" sz="1200" spc="20">
                <a:latin typeface="Arial"/>
                <a:cs typeface="Arial"/>
              </a:rPr>
              <a:t> </a:t>
            </a:r>
            <a:r>
              <a:rPr lang="en-US" sz="1200">
                <a:latin typeface="Arial"/>
                <a:cs typeface="Arial"/>
              </a:rPr>
              <a:t>Sep</a:t>
            </a:r>
            <a:r>
              <a:rPr lang="en-US" sz="1200" spc="20">
                <a:latin typeface="Arial"/>
                <a:cs typeface="Arial"/>
              </a:rPr>
              <a:t> </a:t>
            </a:r>
            <a:r>
              <a:rPr lang="en-US" sz="1200">
                <a:latin typeface="Arial"/>
                <a:cs typeface="Arial"/>
              </a:rPr>
              <a:t>80</a:t>
            </a:r>
            <a:r>
              <a:rPr lang="en-US" sz="1200" spc="20">
                <a:latin typeface="Arial"/>
                <a:cs typeface="Arial"/>
              </a:rPr>
              <a:t> </a:t>
            </a:r>
            <a:r>
              <a:rPr lang="en-US" sz="1200">
                <a:latin typeface="Arial"/>
                <a:cs typeface="Arial"/>
              </a:rPr>
              <a:t>and</a:t>
            </a:r>
            <a:r>
              <a:rPr lang="en-US" sz="1200" spc="20">
                <a:latin typeface="Arial"/>
                <a:cs typeface="Arial"/>
              </a:rPr>
              <a:t> </a:t>
            </a:r>
            <a:r>
              <a:rPr lang="en-US" sz="1200">
                <a:latin typeface="Arial"/>
                <a:cs typeface="Arial"/>
              </a:rPr>
              <a:t>31</a:t>
            </a:r>
            <a:r>
              <a:rPr lang="en-US" sz="1200" spc="20">
                <a:latin typeface="Arial"/>
                <a:cs typeface="Arial"/>
              </a:rPr>
              <a:t> </a:t>
            </a:r>
            <a:r>
              <a:rPr lang="en-US" sz="1200" spc="-25">
                <a:latin typeface="Arial"/>
                <a:cs typeface="Arial"/>
              </a:rPr>
              <a:t>Dec</a:t>
            </a:r>
            <a:r>
              <a:rPr lang="en-US" sz="1200" spc="500">
                <a:latin typeface="Arial"/>
                <a:cs typeface="Arial"/>
              </a:rPr>
              <a:t> </a:t>
            </a:r>
            <a:r>
              <a:rPr lang="en-US" sz="1200">
                <a:latin typeface="Arial"/>
                <a:cs typeface="Arial"/>
              </a:rPr>
              <a:t>17 will be retired under the </a:t>
            </a:r>
            <a:r>
              <a:rPr lang="en-US" sz="1200" spc="-10">
                <a:latin typeface="Arial"/>
                <a:cs typeface="Arial"/>
              </a:rPr>
              <a:t>High-</a:t>
            </a:r>
            <a:r>
              <a:rPr lang="en-US" sz="1200">
                <a:latin typeface="Arial"/>
                <a:cs typeface="Arial"/>
              </a:rPr>
              <a:t>3</a:t>
            </a:r>
            <a:r>
              <a:rPr lang="en-US" sz="1200" spc="25">
                <a:latin typeface="Arial"/>
                <a:cs typeface="Arial"/>
              </a:rPr>
              <a:t> </a:t>
            </a:r>
            <a:r>
              <a:rPr lang="en-US" sz="1200">
                <a:latin typeface="Arial"/>
                <a:cs typeface="Arial"/>
              </a:rPr>
              <a:t>(High-36)</a:t>
            </a:r>
            <a:r>
              <a:rPr lang="en-US" sz="1200" spc="25">
                <a:latin typeface="Arial"/>
                <a:cs typeface="Arial"/>
              </a:rPr>
              <a:t> </a:t>
            </a:r>
            <a:r>
              <a:rPr lang="en-US" sz="1200">
                <a:latin typeface="Arial"/>
                <a:cs typeface="Arial"/>
              </a:rPr>
              <a:t>Retired</a:t>
            </a:r>
            <a:r>
              <a:rPr lang="en-US" sz="1200" spc="30">
                <a:latin typeface="Arial"/>
                <a:cs typeface="Arial"/>
              </a:rPr>
              <a:t> </a:t>
            </a:r>
            <a:r>
              <a:rPr lang="en-US" sz="1200">
                <a:latin typeface="Arial"/>
                <a:cs typeface="Arial"/>
              </a:rPr>
              <a:t>Pay</a:t>
            </a:r>
            <a:r>
              <a:rPr lang="en-US" sz="1200" spc="25">
                <a:latin typeface="Arial"/>
                <a:cs typeface="Arial"/>
              </a:rPr>
              <a:t> </a:t>
            </a:r>
            <a:r>
              <a:rPr lang="en-US" sz="1200" spc="-20">
                <a:latin typeface="Arial"/>
                <a:cs typeface="Arial"/>
              </a:rPr>
              <a:t>Plan </a:t>
            </a:r>
            <a:r>
              <a:rPr lang="en-US" sz="1200">
                <a:latin typeface="Arial"/>
                <a:cs typeface="Arial"/>
              </a:rPr>
              <a:t>(T10</a:t>
            </a:r>
            <a:r>
              <a:rPr lang="en-US" sz="1200" spc="25">
                <a:latin typeface="Arial"/>
                <a:cs typeface="Arial"/>
              </a:rPr>
              <a:t> </a:t>
            </a:r>
            <a:r>
              <a:rPr lang="en-US" sz="1200">
                <a:latin typeface="Arial"/>
                <a:cs typeface="Arial"/>
              </a:rPr>
              <a:t>USC</a:t>
            </a:r>
            <a:r>
              <a:rPr lang="en-US" sz="1200" spc="25">
                <a:latin typeface="Arial"/>
                <a:cs typeface="Arial"/>
              </a:rPr>
              <a:t> </a:t>
            </a:r>
            <a:r>
              <a:rPr lang="en-US" sz="1200">
                <a:latin typeface="Arial"/>
                <a:cs typeface="Arial"/>
              </a:rPr>
              <a:t>1407).</a:t>
            </a:r>
            <a:r>
              <a:rPr lang="en-US" sz="1200" spc="30">
                <a:latin typeface="Arial"/>
                <a:cs typeface="Arial"/>
              </a:rPr>
              <a:t> </a:t>
            </a:r>
            <a:r>
              <a:rPr lang="en-US" sz="1200">
                <a:latin typeface="Arial"/>
                <a:cs typeface="Arial"/>
              </a:rPr>
              <a:t>Those</a:t>
            </a:r>
            <a:r>
              <a:rPr lang="en-US" sz="1200" spc="25">
                <a:latin typeface="Arial"/>
                <a:cs typeface="Arial"/>
              </a:rPr>
              <a:t> </a:t>
            </a:r>
            <a:r>
              <a:rPr lang="en-US" sz="1200" spc="-20">
                <a:latin typeface="Arial"/>
                <a:cs typeface="Arial"/>
              </a:rPr>
              <a:t>with </a:t>
            </a:r>
            <a:r>
              <a:rPr lang="en-US" sz="1200">
                <a:latin typeface="Arial"/>
                <a:cs typeface="Arial"/>
              </a:rPr>
              <a:t>DIEMS</a:t>
            </a:r>
            <a:r>
              <a:rPr lang="en-US" sz="1200" spc="20">
                <a:latin typeface="Arial"/>
                <a:cs typeface="Arial"/>
              </a:rPr>
              <a:t> </a:t>
            </a:r>
            <a:r>
              <a:rPr lang="en-US" sz="1200">
                <a:latin typeface="Arial"/>
                <a:cs typeface="Arial"/>
              </a:rPr>
              <a:t>dates</a:t>
            </a:r>
            <a:r>
              <a:rPr lang="en-US" sz="1200" spc="20">
                <a:latin typeface="Arial"/>
                <a:cs typeface="Arial"/>
              </a:rPr>
              <a:t> </a:t>
            </a:r>
            <a:r>
              <a:rPr lang="en-US" sz="1200">
                <a:latin typeface="Arial"/>
                <a:cs typeface="Arial"/>
              </a:rPr>
              <a:t>from</a:t>
            </a:r>
            <a:r>
              <a:rPr lang="en-US" sz="1200" spc="20">
                <a:latin typeface="Arial"/>
                <a:cs typeface="Arial"/>
              </a:rPr>
              <a:t> </a:t>
            </a:r>
            <a:r>
              <a:rPr lang="en-US" sz="1200">
                <a:latin typeface="Arial"/>
                <a:cs typeface="Arial"/>
              </a:rPr>
              <a:t>1</a:t>
            </a:r>
            <a:r>
              <a:rPr lang="en-US" sz="1200" spc="20">
                <a:latin typeface="Arial"/>
                <a:cs typeface="Arial"/>
              </a:rPr>
              <a:t> </a:t>
            </a:r>
            <a:r>
              <a:rPr lang="en-US" sz="1200">
                <a:latin typeface="Arial"/>
                <a:cs typeface="Arial"/>
              </a:rPr>
              <a:t>Aug</a:t>
            </a:r>
            <a:r>
              <a:rPr lang="en-US" sz="1200" spc="25">
                <a:latin typeface="Arial"/>
                <a:cs typeface="Arial"/>
              </a:rPr>
              <a:t> </a:t>
            </a:r>
            <a:r>
              <a:rPr lang="en-US" sz="1200">
                <a:latin typeface="Arial"/>
                <a:cs typeface="Arial"/>
              </a:rPr>
              <a:t>86</a:t>
            </a:r>
            <a:r>
              <a:rPr lang="en-US" sz="1200" spc="20">
                <a:latin typeface="Arial"/>
                <a:cs typeface="Arial"/>
              </a:rPr>
              <a:t> </a:t>
            </a:r>
            <a:r>
              <a:rPr lang="en-US" sz="1200" spc="-25">
                <a:latin typeface="Arial"/>
                <a:cs typeface="Arial"/>
              </a:rPr>
              <a:t>to</a:t>
            </a:r>
            <a:r>
              <a:rPr lang="en-US" sz="1200" spc="500">
                <a:latin typeface="Arial"/>
                <a:cs typeface="Arial"/>
              </a:rPr>
              <a:t> </a:t>
            </a:r>
            <a:r>
              <a:rPr lang="en-US" sz="1200">
                <a:latin typeface="Arial"/>
                <a:cs typeface="Arial"/>
              </a:rPr>
              <a:t>31</a:t>
            </a:r>
            <a:r>
              <a:rPr lang="en-US" sz="1200" spc="20">
                <a:latin typeface="Arial"/>
                <a:cs typeface="Arial"/>
              </a:rPr>
              <a:t> </a:t>
            </a:r>
            <a:r>
              <a:rPr lang="en-US" sz="1200">
                <a:latin typeface="Arial"/>
                <a:cs typeface="Arial"/>
              </a:rPr>
              <a:t>Dec</a:t>
            </a:r>
            <a:r>
              <a:rPr lang="en-US" sz="1200" spc="20">
                <a:latin typeface="Arial"/>
                <a:cs typeface="Arial"/>
              </a:rPr>
              <a:t> </a:t>
            </a:r>
            <a:r>
              <a:rPr lang="en-US" sz="1200">
                <a:latin typeface="Arial"/>
                <a:cs typeface="Arial"/>
              </a:rPr>
              <a:t>17</a:t>
            </a:r>
            <a:r>
              <a:rPr lang="en-US" sz="1200" spc="20">
                <a:latin typeface="Arial"/>
                <a:cs typeface="Arial"/>
              </a:rPr>
              <a:t> </a:t>
            </a:r>
            <a:r>
              <a:rPr lang="en-US" sz="1200">
                <a:latin typeface="Arial"/>
                <a:cs typeface="Arial"/>
              </a:rPr>
              <a:t>remain</a:t>
            </a:r>
            <a:r>
              <a:rPr lang="en-US" sz="1200" spc="25">
                <a:latin typeface="Arial"/>
                <a:cs typeface="Arial"/>
              </a:rPr>
              <a:t> </a:t>
            </a:r>
            <a:r>
              <a:rPr lang="en-US" sz="1200">
                <a:latin typeface="Arial"/>
                <a:cs typeface="Arial"/>
              </a:rPr>
              <a:t>enrolled</a:t>
            </a:r>
            <a:r>
              <a:rPr lang="en-US" sz="1200" spc="20">
                <a:latin typeface="Arial"/>
                <a:cs typeface="Arial"/>
              </a:rPr>
              <a:t> </a:t>
            </a:r>
            <a:r>
              <a:rPr lang="en-US" sz="1200">
                <a:latin typeface="Arial"/>
                <a:cs typeface="Arial"/>
              </a:rPr>
              <a:t>in</a:t>
            </a:r>
            <a:r>
              <a:rPr lang="en-US" sz="1200" spc="20">
                <a:latin typeface="Arial"/>
                <a:cs typeface="Arial"/>
              </a:rPr>
              <a:t> </a:t>
            </a:r>
            <a:r>
              <a:rPr lang="en-US" sz="1200" spc="-25">
                <a:latin typeface="Arial"/>
                <a:cs typeface="Arial"/>
              </a:rPr>
              <a:t>the </a:t>
            </a:r>
            <a:r>
              <a:rPr lang="en-US" sz="1200">
                <a:latin typeface="Arial"/>
                <a:cs typeface="Arial"/>
              </a:rPr>
              <a:t>High-3</a:t>
            </a:r>
            <a:r>
              <a:rPr lang="en-US" sz="1200" spc="25">
                <a:latin typeface="Arial"/>
                <a:cs typeface="Arial"/>
              </a:rPr>
              <a:t> </a:t>
            </a:r>
            <a:r>
              <a:rPr lang="en-US" sz="1200">
                <a:latin typeface="Arial"/>
                <a:cs typeface="Arial"/>
              </a:rPr>
              <a:t>Plan</a:t>
            </a:r>
            <a:r>
              <a:rPr lang="en-US" sz="1200" spc="25">
                <a:latin typeface="Arial"/>
                <a:cs typeface="Arial"/>
              </a:rPr>
              <a:t> </a:t>
            </a:r>
            <a:r>
              <a:rPr lang="en-US" sz="1200">
                <a:latin typeface="Arial"/>
                <a:cs typeface="Arial"/>
              </a:rPr>
              <a:t>unless</a:t>
            </a:r>
            <a:r>
              <a:rPr lang="en-US" sz="1200" spc="30">
                <a:latin typeface="Arial"/>
                <a:cs typeface="Arial"/>
              </a:rPr>
              <a:t> </a:t>
            </a:r>
            <a:r>
              <a:rPr lang="en-US" sz="1200">
                <a:latin typeface="Arial"/>
                <a:cs typeface="Arial"/>
              </a:rPr>
              <a:t>they</a:t>
            </a:r>
            <a:r>
              <a:rPr lang="en-US" sz="1200" spc="25">
                <a:latin typeface="Arial"/>
                <a:cs typeface="Arial"/>
              </a:rPr>
              <a:t> </a:t>
            </a:r>
            <a:r>
              <a:rPr lang="en-US" sz="1200">
                <a:latin typeface="Arial"/>
                <a:cs typeface="Arial"/>
              </a:rPr>
              <a:t>opted</a:t>
            </a:r>
            <a:r>
              <a:rPr lang="en-US" sz="1200" spc="30">
                <a:latin typeface="Arial"/>
                <a:cs typeface="Arial"/>
              </a:rPr>
              <a:t> </a:t>
            </a:r>
            <a:r>
              <a:rPr lang="en-US" sz="1200" spc="-25">
                <a:latin typeface="Arial"/>
                <a:cs typeface="Arial"/>
              </a:rPr>
              <a:t>to </a:t>
            </a:r>
            <a:r>
              <a:rPr lang="en-US" sz="1200">
                <a:latin typeface="Arial"/>
                <a:cs typeface="Arial"/>
              </a:rPr>
              <a:t>switch</a:t>
            </a:r>
            <a:r>
              <a:rPr lang="en-US" sz="1200" spc="25">
                <a:latin typeface="Arial"/>
                <a:cs typeface="Arial"/>
              </a:rPr>
              <a:t> </a:t>
            </a:r>
            <a:r>
              <a:rPr lang="en-US" sz="1200">
                <a:latin typeface="Arial"/>
                <a:cs typeface="Arial"/>
              </a:rPr>
              <a:t>to</a:t>
            </a:r>
            <a:r>
              <a:rPr lang="en-US" sz="1200" spc="30">
                <a:latin typeface="Arial"/>
                <a:cs typeface="Arial"/>
              </a:rPr>
              <a:t> </a:t>
            </a:r>
            <a:r>
              <a:rPr lang="en-US" sz="1200">
                <a:latin typeface="Arial"/>
                <a:cs typeface="Arial"/>
              </a:rPr>
              <a:t>the</a:t>
            </a:r>
            <a:r>
              <a:rPr lang="en-US" sz="1200" spc="30">
                <a:latin typeface="Arial"/>
                <a:cs typeface="Arial"/>
              </a:rPr>
              <a:t> </a:t>
            </a:r>
            <a:r>
              <a:rPr lang="en-US" sz="1200">
                <a:latin typeface="Arial"/>
                <a:cs typeface="Arial"/>
              </a:rPr>
              <a:t>CSB/REDUX</a:t>
            </a:r>
            <a:r>
              <a:rPr lang="en-US" sz="1200" spc="30">
                <a:latin typeface="Arial"/>
                <a:cs typeface="Arial"/>
              </a:rPr>
              <a:t> </a:t>
            </a:r>
            <a:r>
              <a:rPr lang="en-US" sz="1200" spc="-25">
                <a:latin typeface="Arial"/>
                <a:cs typeface="Arial"/>
              </a:rPr>
              <a:t>pay </a:t>
            </a:r>
            <a:r>
              <a:rPr lang="en-US" sz="1200">
                <a:latin typeface="Arial"/>
                <a:cs typeface="Arial"/>
              </a:rPr>
              <a:t>plan</a:t>
            </a:r>
            <a:r>
              <a:rPr lang="en-US" sz="1200" spc="25">
                <a:latin typeface="Arial"/>
                <a:cs typeface="Arial"/>
              </a:rPr>
              <a:t> </a:t>
            </a:r>
            <a:r>
              <a:rPr lang="en-US" sz="1200">
                <a:latin typeface="Arial"/>
                <a:cs typeface="Arial"/>
              </a:rPr>
              <a:t>in</a:t>
            </a:r>
            <a:r>
              <a:rPr lang="en-US" sz="1200" spc="25">
                <a:latin typeface="Arial"/>
                <a:cs typeface="Arial"/>
              </a:rPr>
              <a:t> </a:t>
            </a:r>
            <a:r>
              <a:rPr lang="en-US" sz="1200">
                <a:latin typeface="Arial"/>
                <a:cs typeface="Arial"/>
              </a:rPr>
              <a:t>conjunction</a:t>
            </a:r>
            <a:r>
              <a:rPr lang="en-US" sz="1200" spc="25">
                <a:latin typeface="Arial"/>
                <a:cs typeface="Arial"/>
              </a:rPr>
              <a:t> </a:t>
            </a:r>
            <a:r>
              <a:rPr lang="en-US" sz="1200">
                <a:latin typeface="Arial"/>
                <a:cs typeface="Arial"/>
              </a:rPr>
              <a:t>with</a:t>
            </a:r>
            <a:r>
              <a:rPr lang="en-US" sz="1200" spc="30">
                <a:latin typeface="Arial"/>
                <a:cs typeface="Arial"/>
              </a:rPr>
              <a:t> </a:t>
            </a:r>
            <a:r>
              <a:rPr lang="en-US" sz="1200" spc="-10">
                <a:latin typeface="Arial"/>
                <a:cs typeface="Arial"/>
              </a:rPr>
              <a:t>reaching </a:t>
            </a:r>
            <a:r>
              <a:rPr lang="en-US" sz="1200">
                <a:latin typeface="Arial"/>
                <a:cs typeface="Arial"/>
              </a:rPr>
              <a:t>their</a:t>
            </a:r>
            <a:r>
              <a:rPr lang="en-US" sz="1200" spc="20">
                <a:latin typeface="Arial"/>
                <a:cs typeface="Arial"/>
              </a:rPr>
              <a:t> </a:t>
            </a:r>
            <a:r>
              <a:rPr lang="en-US" sz="1200">
                <a:latin typeface="Arial"/>
                <a:cs typeface="Arial"/>
              </a:rPr>
              <a:t>15th</a:t>
            </a:r>
            <a:r>
              <a:rPr lang="en-US" sz="1200" spc="20">
                <a:latin typeface="Arial"/>
                <a:cs typeface="Arial"/>
              </a:rPr>
              <a:t> </a:t>
            </a:r>
            <a:r>
              <a:rPr lang="en-US" sz="1200">
                <a:latin typeface="Arial"/>
                <a:cs typeface="Arial"/>
              </a:rPr>
              <a:t>year</a:t>
            </a:r>
            <a:r>
              <a:rPr lang="en-US" sz="1200" spc="20">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active</a:t>
            </a:r>
            <a:r>
              <a:rPr lang="en-US" sz="1200" spc="25">
                <a:latin typeface="Arial"/>
                <a:cs typeface="Arial"/>
              </a:rPr>
              <a:t> </a:t>
            </a:r>
            <a:r>
              <a:rPr lang="en-US" sz="1200" spc="-10">
                <a:latin typeface="Arial"/>
                <a:cs typeface="Arial"/>
              </a:rPr>
              <a:t>service </a:t>
            </a:r>
            <a:r>
              <a:rPr lang="en-US" sz="1200">
                <a:latin typeface="Arial"/>
                <a:cs typeface="Arial"/>
              </a:rPr>
              <a:t>(see</a:t>
            </a:r>
            <a:r>
              <a:rPr lang="en-US" sz="1200" spc="25">
                <a:latin typeface="Arial"/>
                <a:cs typeface="Arial"/>
              </a:rPr>
              <a:t> </a:t>
            </a:r>
            <a:r>
              <a:rPr lang="en-US" sz="1200">
                <a:latin typeface="Arial"/>
                <a:cs typeface="Arial"/>
              </a:rPr>
              <a:t>below).</a:t>
            </a:r>
            <a:r>
              <a:rPr lang="en-US" sz="1200" spc="25">
                <a:latin typeface="Arial"/>
                <a:cs typeface="Arial"/>
              </a:rPr>
              <a:t> </a:t>
            </a:r>
            <a:r>
              <a:rPr lang="en-US" sz="1200">
                <a:latin typeface="Arial"/>
                <a:cs typeface="Arial"/>
              </a:rPr>
              <a:t>The</a:t>
            </a:r>
            <a:r>
              <a:rPr lang="en-US" sz="1200" spc="25">
                <a:latin typeface="Arial"/>
                <a:cs typeface="Arial"/>
              </a:rPr>
              <a:t> </a:t>
            </a:r>
            <a:r>
              <a:rPr lang="en-US" sz="1200" spc="-10">
                <a:latin typeface="Arial"/>
                <a:cs typeface="Arial"/>
              </a:rPr>
              <a:t>percentage </a:t>
            </a:r>
            <a:r>
              <a:rPr lang="en-US" sz="1200">
                <a:latin typeface="Arial"/>
                <a:cs typeface="Arial"/>
              </a:rPr>
              <a:t>multiplier</a:t>
            </a:r>
            <a:r>
              <a:rPr lang="en-US" sz="1200" spc="30">
                <a:latin typeface="Arial"/>
                <a:cs typeface="Arial"/>
              </a:rPr>
              <a:t> </a:t>
            </a:r>
            <a:r>
              <a:rPr lang="en-US" sz="1200">
                <a:latin typeface="Arial"/>
                <a:cs typeface="Arial"/>
              </a:rPr>
              <a:t>for</a:t>
            </a:r>
            <a:r>
              <a:rPr lang="en-US" sz="1200" spc="30">
                <a:latin typeface="Arial"/>
                <a:cs typeface="Arial"/>
              </a:rPr>
              <a:t> </a:t>
            </a:r>
            <a:r>
              <a:rPr lang="en-US" sz="1200">
                <a:latin typeface="Arial"/>
                <a:cs typeface="Arial"/>
              </a:rPr>
              <a:t>Soldiers</a:t>
            </a:r>
            <a:r>
              <a:rPr lang="en-US" sz="1200" spc="30">
                <a:latin typeface="Arial"/>
                <a:cs typeface="Arial"/>
              </a:rPr>
              <a:t> </a:t>
            </a:r>
            <a:r>
              <a:rPr lang="en-US" sz="1200">
                <a:latin typeface="Arial"/>
                <a:cs typeface="Arial"/>
              </a:rPr>
              <a:t>under</a:t>
            </a:r>
            <a:r>
              <a:rPr lang="en-US" sz="1200" spc="30">
                <a:latin typeface="Arial"/>
                <a:cs typeface="Arial"/>
              </a:rPr>
              <a:t> </a:t>
            </a:r>
            <a:r>
              <a:rPr lang="en-US" sz="1200" spc="-25">
                <a:latin typeface="Arial"/>
                <a:cs typeface="Arial"/>
              </a:rPr>
              <a:t>the </a:t>
            </a:r>
            <a:r>
              <a:rPr lang="en-US" sz="1200">
                <a:latin typeface="Arial"/>
                <a:cs typeface="Arial"/>
              </a:rPr>
              <a:t>High-3</a:t>
            </a:r>
            <a:r>
              <a:rPr lang="en-US" sz="1200" spc="20">
                <a:latin typeface="Arial"/>
                <a:cs typeface="Arial"/>
              </a:rPr>
              <a:t> </a:t>
            </a:r>
            <a:r>
              <a:rPr lang="en-US" sz="1200">
                <a:latin typeface="Arial"/>
                <a:cs typeface="Arial"/>
              </a:rPr>
              <a:t>Plan</a:t>
            </a:r>
            <a:r>
              <a:rPr lang="en-US" sz="1200" spc="20">
                <a:latin typeface="Arial"/>
                <a:cs typeface="Arial"/>
              </a:rPr>
              <a:t> </a:t>
            </a:r>
            <a:r>
              <a:rPr lang="en-US" sz="1200">
                <a:latin typeface="Arial"/>
                <a:cs typeface="Arial"/>
              </a:rPr>
              <a:t>is</a:t>
            </a:r>
            <a:r>
              <a:rPr lang="en-US" sz="1200" spc="20">
                <a:latin typeface="Arial"/>
                <a:cs typeface="Arial"/>
              </a:rPr>
              <a:t> </a:t>
            </a:r>
            <a:r>
              <a:rPr lang="en-US" sz="1200">
                <a:latin typeface="Arial"/>
                <a:cs typeface="Arial"/>
              </a:rPr>
              <a:t>the</a:t>
            </a:r>
            <a:r>
              <a:rPr lang="en-US" sz="1200" spc="20">
                <a:latin typeface="Arial"/>
                <a:cs typeface="Arial"/>
              </a:rPr>
              <a:t> </a:t>
            </a:r>
            <a:r>
              <a:rPr lang="en-US" sz="1200">
                <a:latin typeface="Arial"/>
                <a:cs typeface="Arial"/>
              </a:rPr>
              <a:t>same</a:t>
            </a:r>
            <a:r>
              <a:rPr lang="en-US" sz="1200" spc="20">
                <a:latin typeface="Arial"/>
                <a:cs typeface="Arial"/>
              </a:rPr>
              <a:t> </a:t>
            </a:r>
            <a:r>
              <a:rPr lang="en-US" sz="1200">
                <a:latin typeface="Arial"/>
                <a:cs typeface="Arial"/>
              </a:rPr>
              <a:t>as</a:t>
            </a:r>
            <a:r>
              <a:rPr lang="en-US" sz="1200" spc="20">
                <a:latin typeface="Arial"/>
                <a:cs typeface="Arial"/>
              </a:rPr>
              <a:t> </a:t>
            </a:r>
            <a:r>
              <a:rPr lang="en-US" sz="1200" spc="-20">
                <a:latin typeface="Arial"/>
                <a:cs typeface="Arial"/>
              </a:rPr>
              <a:t>that </a:t>
            </a:r>
            <a:r>
              <a:rPr lang="en-US" sz="1200">
                <a:latin typeface="Arial"/>
                <a:cs typeface="Arial"/>
              </a:rPr>
              <a:t>for the Final Basic Pay Plan </a:t>
            </a:r>
            <a:r>
              <a:rPr lang="en-US" sz="1200" spc="-25">
                <a:latin typeface="Arial"/>
                <a:cs typeface="Arial"/>
              </a:rPr>
              <a:t>(2-</a:t>
            </a:r>
            <a:r>
              <a:rPr lang="en-US" sz="1200">
                <a:latin typeface="Arial"/>
                <a:cs typeface="Arial"/>
              </a:rPr>
              <a:t>1/2%),</a:t>
            </a:r>
            <a:r>
              <a:rPr lang="en-US" sz="1200" spc="20">
                <a:latin typeface="Arial"/>
                <a:cs typeface="Arial"/>
              </a:rPr>
              <a:t> </a:t>
            </a:r>
            <a:r>
              <a:rPr lang="en-US" sz="1200">
                <a:latin typeface="Arial"/>
                <a:cs typeface="Arial"/>
              </a:rPr>
              <a:t>but</a:t>
            </a:r>
            <a:r>
              <a:rPr lang="en-US" sz="1200" spc="20">
                <a:latin typeface="Arial"/>
                <a:cs typeface="Arial"/>
              </a:rPr>
              <a:t> </a:t>
            </a:r>
            <a:r>
              <a:rPr lang="en-US" sz="1200">
                <a:latin typeface="Arial"/>
                <a:cs typeface="Arial"/>
              </a:rPr>
              <a:t>it</a:t>
            </a:r>
            <a:r>
              <a:rPr lang="en-US" sz="1200" spc="20">
                <a:latin typeface="Arial"/>
                <a:cs typeface="Arial"/>
              </a:rPr>
              <a:t> </a:t>
            </a:r>
            <a:r>
              <a:rPr lang="en-US" sz="1200">
                <a:latin typeface="Arial"/>
                <a:cs typeface="Arial"/>
              </a:rPr>
              <a:t>is</a:t>
            </a:r>
            <a:r>
              <a:rPr lang="en-US" sz="1200" spc="20">
                <a:latin typeface="Arial"/>
                <a:cs typeface="Arial"/>
              </a:rPr>
              <a:t> </a:t>
            </a:r>
            <a:r>
              <a:rPr lang="en-US" sz="1200">
                <a:latin typeface="Arial"/>
                <a:cs typeface="Arial"/>
              </a:rPr>
              <a:t>multiplied</a:t>
            </a:r>
            <a:r>
              <a:rPr lang="en-US" sz="1200" spc="20">
                <a:latin typeface="Arial"/>
                <a:cs typeface="Arial"/>
              </a:rPr>
              <a:t> </a:t>
            </a:r>
            <a:r>
              <a:rPr lang="en-US" sz="1200">
                <a:latin typeface="Arial"/>
                <a:cs typeface="Arial"/>
              </a:rPr>
              <a:t>by</a:t>
            </a:r>
            <a:r>
              <a:rPr lang="en-US" sz="1200" spc="20">
                <a:latin typeface="Arial"/>
                <a:cs typeface="Arial"/>
              </a:rPr>
              <a:t> </a:t>
            </a:r>
            <a:r>
              <a:rPr lang="en-US" sz="1200" spc="-25">
                <a:latin typeface="Arial"/>
                <a:cs typeface="Arial"/>
              </a:rPr>
              <a:t>the </a:t>
            </a:r>
            <a:r>
              <a:rPr lang="en-US" sz="1200">
                <a:latin typeface="Arial"/>
                <a:cs typeface="Arial"/>
              </a:rPr>
              <a:t>“average</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highest</a:t>
            </a:r>
            <a:r>
              <a:rPr lang="en-US" sz="1200" spc="25">
                <a:latin typeface="Arial"/>
                <a:cs typeface="Arial"/>
              </a:rPr>
              <a:t> </a:t>
            </a:r>
            <a:r>
              <a:rPr lang="en-US" sz="1200" spc="-25">
                <a:latin typeface="Arial"/>
                <a:cs typeface="Arial"/>
              </a:rPr>
              <a:t>36 </a:t>
            </a:r>
            <a:r>
              <a:rPr lang="en-US" sz="1200">
                <a:latin typeface="Arial"/>
                <a:cs typeface="Arial"/>
              </a:rPr>
              <a:t>months</a:t>
            </a:r>
            <a:r>
              <a:rPr lang="en-US" sz="1200" spc="20">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basic</a:t>
            </a:r>
            <a:r>
              <a:rPr lang="en-US" sz="1200" spc="25">
                <a:latin typeface="Arial"/>
                <a:cs typeface="Arial"/>
              </a:rPr>
              <a:t> </a:t>
            </a:r>
            <a:r>
              <a:rPr lang="en-US" sz="1200">
                <a:latin typeface="Arial"/>
                <a:cs typeface="Arial"/>
              </a:rPr>
              <a:t>pay”</a:t>
            </a:r>
            <a:r>
              <a:rPr lang="en-US" sz="1200" spc="25">
                <a:latin typeface="Arial"/>
                <a:cs typeface="Arial"/>
              </a:rPr>
              <a:t> </a:t>
            </a:r>
            <a:r>
              <a:rPr lang="en-US" sz="1200">
                <a:latin typeface="Arial"/>
                <a:cs typeface="Arial"/>
              </a:rPr>
              <a:t>rather</a:t>
            </a:r>
            <a:r>
              <a:rPr lang="en-US" sz="1200" spc="25">
                <a:latin typeface="Arial"/>
                <a:cs typeface="Arial"/>
              </a:rPr>
              <a:t> </a:t>
            </a:r>
            <a:r>
              <a:rPr lang="en-US" sz="1200" spc="-20">
                <a:latin typeface="Arial"/>
                <a:cs typeface="Arial"/>
              </a:rPr>
              <a:t>than </a:t>
            </a:r>
            <a:r>
              <a:rPr lang="en-US" sz="1200">
                <a:latin typeface="Arial"/>
                <a:cs typeface="Arial"/>
              </a:rPr>
              <a:t>by</a:t>
            </a:r>
            <a:r>
              <a:rPr lang="en-US" sz="1200" spc="15">
                <a:latin typeface="Arial"/>
                <a:cs typeface="Arial"/>
              </a:rPr>
              <a:t> </a:t>
            </a:r>
            <a:r>
              <a:rPr lang="en-US" sz="1200">
                <a:latin typeface="Arial"/>
                <a:cs typeface="Arial"/>
              </a:rPr>
              <a:t>the</a:t>
            </a:r>
            <a:r>
              <a:rPr lang="en-US" sz="1200" spc="20">
                <a:latin typeface="Arial"/>
                <a:cs typeface="Arial"/>
              </a:rPr>
              <a:t> </a:t>
            </a:r>
            <a:r>
              <a:rPr lang="en-US" sz="1200">
                <a:latin typeface="Arial"/>
                <a:cs typeface="Arial"/>
              </a:rPr>
              <a:t>“final</a:t>
            </a:r>
            <a:r>
              <a:rPr lang="en-US" sz="1200" spc="15">
                <a:latin typeface="Arial"/>
                <a:cs typeface="Arial"/>
              </a:rPr>
              <a:t> </a:t>
            </a:r>
            <a:r>
              <a:rPr lang="en-US" sz="1200">
                <a:latin typeface="Arial"/>
                <a:cs typeface="Arial"/>
              </a:rPr>
              <a:t>basic</a:t>
            </a:r>
            <a:r>
              <a:rPr lang="en-US" sz="1200" spc="20">
                <a:latin typeface="Arial"/>
                <a:cs typeface="Arial"/>
              </a:rPr>
              <a:t> </a:t>
            </a:r>
            <a:r>
              <a:rPr lang="en-US" sz="1200">
                <a:latin typeface="Arial"/>
                <a:cs typeface="Arial"/>
              </a:rPr>
              <a:t>pay.”</a:t>
            </a:r>
            <a:r>
              <a:rPr lang="en-US" sz="1200" spc="310">
                <a:latin typeface="Arial"/>
                <a:cs typeface="Arial"/>
              </a:rPr>
              <a:t> </a:t>
            </a:r>
            <a:r>
              <a:rPr lang="en-US" sz="1200" spc="-25">
                <a:latin typeface="Arial"/>
                <a:cs typeface="Arial"/>
              </a:rPr>
              <a:t>The </a:t>
            </a:r>
            <a:r>
              <a:rPr lang="en-US" sz="1200">
                <a:latin typeface="Arial"/>
                <a:cs typeface="Arial"/>
              </a:rPr>
              <a:t>“average</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highest</a:t>
            </a:r>
            <a:r>
              <a:rPr lang="en-US" sz="1200" spc="25">
                <a:latin typeface="Arial"/>
                <a:cs typeface="Arial"/>
              </a:rPr>
              <a:t> </a:t>
            </a:r>
            <a:r>
              <a:rPr lang="en-US" sz="1200" spc="-25">
                <a:latin typeface="Arial"/>
                <a:cs typeface="Arial"/>
              </a:rPr>
              <a:t>36 </a:t>
            </a:r>
            <a:r>
              <a:rPr lang="en-US" sz="1200">
                <a:latin typeface="Arial"/>
                <a:cs typeface="Arial"/>
              </a:rPr>
              <a:t>months</a:t>
            </a:r>
            <a:r>
              <a:rPr lang="en-US" sz="1200" spc="20">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basic</a:t>
            </a:r>
            <a:r>
              <a:rPr lang="en-US" sz="1200" spc="25">
                <a:latin typeface="Arial"/>
                <a:cs typeface="Arial"/>
              </a:rPr>
              <a:t> </a:t>
            </a:r>
            <a:r>
              <a:rPr lang="en-US" sz="1200">
                <a:latin typeface="Arial"/>
                <a:cs typeface="Arial"/>
              </a:rPr>
              <a:t>pay”</a:t>
            </a:r>
            <a:r>
              <a:rPr lang="en-US" sz="1200" spc="20">
                <a:latin typeface="Arial"/>
                <a:cs typeface="Arial"/>
              </a:rPr>
              <a:t> </a:t>
            </a:r>
            <a:r>
              <a:rPr lang="en-US" sz="1200" spc="-20">
                <a:latin typeface="Arial"/>
                <a:cs typeface="Arial"/>
              </a:rPr>
              <a:t>will</a:t>
            </a:r>
            <a:r>
              <a:rPr lang="en-US" sz="1200" spc="500">
                <a:latin typeface="Arial"/>
                <a:cs typeface="Arial"/>
              </a:rPr>
              <a:t> </a:t>
            </a:r>
            <a:r>
              <a:rPr lang="en-US" sz="1200">
                <a:latin typeface="Arial"/>
                <a:cs typeface="Arial"/>
              </a:rPr>
              <a:t>typically</a:t>
            </a:r>
            <a:r>
              <a:rPr lang="en-US" sz="1200" spc="25">
                <a:latin typeface="Arial"/>
                <a:cs typeface="Arial"/>
              </a:rPr>
              <a:t> </a:t>
            </a:r>
            <a:r>
              <a:rPr lang="en-US" sz="1200">
                <a:latin typeface="Arial"/>
                <a:cs typeface="Arial"/>
              </a:rPr>
              <a:t>be</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Soldier’s</a:t>
            </a:r>
            <a:r>
              <a:rPr lang="en-US" sz="1200" spc="25">
                <a:latin typeface="Arial"/>
                <a:cs typeface="Arial"/>
              </a:rPr>
              <a:t> </a:t>
            </a:r>
            <a:r>
              <a:rPr lang="en-US" sz="1200">
                <a:latin typeface="Arial"/>
                <a:cs typeface="Arial"/>
              </a:rPr>
              <a:t>last</a:t>
            </a:r>
            <a:r>
              <a:rPr lang="en-US" sz="1200" spc="25">
                <a:latin typeface="Arial"/>
                <a:cs typeface="Arial"/>
              </a:rPr>
              <a:t> </a:t>
            </a:r>
            <a:r>
              <a:rPr lang="en-US" sz="1200" spc="-50">
                <a:latin typeface="Arial"/>
                <a:cs typeface="Arial"/>
              </a:rPr>
              <a:t>3 </a:t>
            </a:r>
            <a:r>
              <a:rPr lang="en-US" sz="1200">
                <a:latin typeface="Arial"/>
                <a:cs typeface="Arial"/>
              </a:rPr>
              <a:t>years</a:t>
            </a:r>
            <a:r>
              <a:rPr lang="en-US" sz="1200" spc="15">
                <a:latin typeface="Arial"/>
                <a:cs typeface="Arial"/>
              </a:rPr>
              <a:t> </a:t>
            </a:r>
            <a:r>
              <a:rPr lang="en-US" sz="1200">
                <a:latin typeface="Arial"/>
                <a:cs typeface="Arial"/>
              </a:rPr>
              <a:t>of</a:t>
            </a:r>
            <a:r>
              <a:rPr lang="en-US" sz="1200" spc="15">
                <a:latin typeface="Arial"/>
                <a:cs typeface="Arial"/>
              </a:rPr>
              <a:t> </a:t>
            </a:r>
            <a:r>
              <a:rPr lang="en-US" sz="1200">
                <a:latin typeface="Arial"/>
                <a:cs typeface="Arial"/>
              </a:rPr>
              <a:t>basic</a:t>
            </a:r>
            <a:r>
              <a:rPr lang="en-US" sz="1200" spc="20">
                <a:latin typeface="Arial"/>
                <a:cs typeface="Arial"/>
              </a:rPr>
              <a:t> </a:t>
            </a:r>
            <a:r>
              <a:rPr lang="en-US" sz="1200">
                <a:latin typeface="Arial"/>
                <a:cs typeface="Arial"/>
              </a:rPr>
              <a:t>pay.</a:t>
            </a:r>
            <a:r>
              <a:rPr lang="en-US" sz="1200" spc="15">
                <a:latin typeface="Arial"/>
                <a:cs typeface="Arial"/>
              </a:rPr>
              <a:t> </a:t>
            </a:r>
            <a:r>
              <a:rPr lang="en-US" sz="1200">
                <a:latin typeface="Arial"/>
                <a:cs typeface="Arial"/>
              </a:rPr>
              <a:t>The</a:t>
            </a:r>
            <a:r>
              <a:rPr lang="en-US" sz="1200" spc="20">
                <a:latin typeface="Arial"/>
                <a:cs typeface="Arial"/>
              </a:rPr>
              <a:t> </a:t>
            </a:r>
            <a:r>
              <a:rPr lang="en-US" sz="1200" spc="-10">
                <a:latin typeface="Arial"/>
                <a:cs typeface="Arial"/>
              </a:rPr>
              <a:t>Blended </a:t>
            </a:r>
            <a:r>
              <a:rPr lang="en-US" sz="1200">
                <a:latin typeface="Arial"/>
                <a:cs typeface="Arial"/>
              </a:rPr>
              <a:t>Retirement </a:t>
            </a:r>
            <a:r>
              <a:rPr lang="en-US" sz="1200" spc="-10">
                <a:latin typeface="Arial"/>
                <a:cs typeface="Arial"/>
              </a:rPr>
              <a:t>System: </a:t>
            </a:r>
            <a:endParaRPr lang="en-US" sz="1200">
              <a:latin typeface="Arial"/>
              <a:cs typeface="Arial"/>
            </a:endParaRPr>
          </a:p>
          <a:p>
            <a:pPr marL="25400" marR="17780">
              <a:lnSpc>
                <a:spcPct val="100000"/>
              </a:lnSpc>
            </a:pPr>
            <a:r>
              <a:rPr lang="en-US" sz="1200" spc="409">
                <a:latin typeface="Arial"/>
                <a:cs typeface="Arial"/>
              </a:rPr>
              <a:t>  </a:t>
            </a:r>
            <a:r>
              <a:rPr lang="en-US" sz="1200">
                <a:latin typeface="Arial"/>
                <a:cs typeface="Arial"/>
              </a:rPr>
              <a:t>TSP:</a:t>
            </a:r>
            <a:r>
              <a:rPr lang="en-US" sz="1200" spc="5">
                <a:latin typeface="Arial"/>
                <a:cs typeface="Arial"/>
              </a:rPr>
              <a:t> </a:t>
            </a:r>
            <a:r>
              <a:rPr lang="en-US" sz="1200">
                <a:latin typeface="Arial"/>
                <a:cs typeface="Arial"/>
              </a:rPr>
              <a:t>The Blended </a:t>
            </a:r>
            <a:r>
              <a:rPr lang="en-US" sz="1200" spc="-10">
                <a:latin typeface="Arial"/>
                <a:cs typeface="Arial"/>
              </a:rPr>
              <a:t>Retirement </a:t>
            </a:r>
            <a:r>
              <a:rPr lang="en-US" sz="1200">
                <a:latin typeface="Arial"/>
                <a:cs typeface="Arial"/>
              </a:rPr>
              <a:t>System includes a </a:t>
            </a:r>
            <a:r>
              <a:rPr lang="en-US" sz="1200" spc="-25">
                <a:latin typeface="Arial"/>
                <a:cs typeface="Arial"/>
              </a:rPr>
              <a:t>TSP </a:t>
            </a:r>
            <a:r>
              <a:rPr lang="en-US" sz="1200" spc="-10">
                <a:latin typeface="Arial"/>
                <a:cs typeface="Arial"/>
              </a:rPr>
              <a:t>component. </a:t>
            </a:r>
            <a:endParaRPr lang="en-US" sz="1200">
              <a:latin typeface="Arial"/>
              <a:cs typeface="Arial"/>
            </a:endParaRPr>
          </a:p>
          <a:p>
            <a:pPr marL="25400" marR="17780">
              <a:lnSpc>
                <a:spcPct val="100000"/>
              </a:lnSpc>
            </a:pPr>
            <a:r>
              <a:rPr lang="en-US" sz="1200">
                <a:latin typeface="Arial"/>
                <a:cs typeface="Arial"/>
              </a:rPr>
              <a:t>All Service members joining </a:t>
            </a:r>
            <a:r>
              <a:rPr lang="en-US" sz="1200" spc="-10">
                <a:latin typeface="Arial"/>
                <a:cs typeface="Arial"/>
              </a:rPr>
              <a:t>after </a:t>
            </a:r>
            <a:r>
              <a:rPr lang="en-US" sz="1200">
                <a:latin typeface="Arial"/>
                <a:cs typeface="Arial"/>
              </a:rPr>
              <a:t>January 2018, will </a:t>
            </a:r>
            <a:r>
              <a:rPr lang="en-US" sz="1200" spc="-25">
                <a:latin typeface="Arial"/>
                <a:cs typeface="Arial"/>
              </a:rPr>
              <a:t>be </a:t>
            </a:r>
            <a:r>
              <a:rPr lang="en-US" sz="1200">
                <a:latin typeface="Arial"/>
                <a:cs typeface="Arial"/>
              </a:rPr>
              <a:t>automatically enrolled into </a:t>
            </a:r>
            <a:r>
              <a:rPr lang="en-US" sz="1200" spc="-25">
                <a:latin typeface="Arial"/>
                <a:cs typeface="Arial"/>
              </a:rPr>
              <a:t>the </a:t>
            </a:r>
            <a:r>
              <a:rPr lang="en-US" sz="1200">
                <a:latin typeface="Arial"/>
                <a:cs typeface="Arial"/>
              </a:rPr>
              <a:t>TSP at 3% of their base pay, </a:t>
            </a:r>
            <a:r>
              <a:rPr lang="en-US" sz="1200" spc="-20">
                <a:latin typeface="Arial"/>
                <a:cs typeface="Arial"/>
              </a:rPr>
              <a:t>with </a:t>
            </a:r>
            <a:r>
              <a:rPr lang="en-US" sz="1200">
                <a:latin typeface="Arial"/>
                <a:cs typeface="Arial"/>
              </a:rPr>
              <a:t>automatic 1% DOD </a:t>
            </a:r>
            <a:r>
              <a:rPr lang="en-US" sz="1200" spc="-10">
                <a:latin typeface="Arial"/>
                <a:cs typeface="Arial"/>
              </a:rPr>
              <a:t>contributions </a:t>
            </a:r>
            <a:r>
              <a:rPr lang="en-US" sz="1200">
                <a:latin typeface="Arial"/>
                <a:cs typeface="Arial"/>
              </a:rPr>
              <a:t>starting after 60 days, and </a:t>
            </a:r>
            <a:r>
              <a:rPr lang="en-US" sz="1200" spc="-25">
                <a:latin typeface="Arial"/>
                <a:cs typeface="Arial"/>
              </a:rPr>
              <a:t>DOD </a:t>
            </a:r>
            <a:r>
              <a:rPr lang="en-US" sz="1200">
                <a:latin typeface="Arial"/>
                <a:cs typeface="Arial"/>
              </a:rPr>
              <a:t>matching up to 4% at the start </a:t>
            </a:r>
            <a:r>
              <a:rPr lang="en-US" sz="1200" spc="-25">
                <a:latin typeface="Arial"/>
                <a:cs typeface="Arial"/>
              </a:rPr>
              <a:t>of </a:t>
            </a:r>
            <a:r>
              <a:rPr lang="en-US" sz="1200">
                <a:latin typeface="Arial"/>
                <a:cs typeface="Arial"/>
              </a:rPr>
              <a:t>the third year of service. Both </a:t>
            </a:r>
            <a:r>
              <a:rPr lang="en-US" sz="1200" spc="-25">
                <a:latin typeface="Arial"/>
                <a:cs typeface="Arial"/>
              </a:rPr>
              <a:t>the </a:t>
            </a:r>
            <a:r>
              <a:rPr lang="en-US" sz="1200">
                <a:latin typeface="Arial"/>
                <a:cs typeface="Arial"/>
              </a:rPr>
              <a:t>DOD automatic 1% and </a:t>
            </a:r>
            <a:r>
              <a:rPr lang="en-US" sz="1200" spc="-25">
                <a:latin typeface="Arial"/>
                <a:cs typeface="Arial"/>
              </a:rPr>
              <a:t>the </a:t>
            </a:r>
            <a:r>
              <a:rPr lang="en-US" sz="1200">
                <a:latin typeface="Arial"/>
                <a:cs typeface="Arial"/>
              </a:rPr>
              <a:t>matching contributions </a:t>
            </a:r>
            <a:r>
              <a:rPr lang="en-US" sz="1200" spc="-10">
                <a:latin typeface="Arial"/>
                <a:cs typeface="Arial"/>
              </a:rPr>
              <a:t>continue </a:t>
            </a:r>
            <a:r>
              <a:rPr lang="en-US" sz="1200">
                <a:latin typeface="Arial"/>
                <a:cs typeface="Arial"/>
              </a:rPr>
              <a:t>through the end of the pay </a:t>
            </a:r>
            <a:r>
              <a:rPr lang="en-US" sz="1200" spc="-10">
                <a:latin typeface="Arial"/>
                <a:cs typeface="Arial"/>
              </a:rPr>
              <a:t>period </a:t>
            </a:r>
            <a:r>
              <a:rPr lang="en-US" sz="1200">
                <a:latin typeface="Arial"/>
                <a:cs typeface="Arial"/>
              </a:rPr>
              <a:t>during which the </a:t>
            </a:r>
            <a:r>
              <a:rPr lang="en-US" sz="1200" spc="-10">
                <a:latin typeface="Arial"/>
                <a:cs typeface="Arial"/>
              </a:rPr>
              <a:t>Service</a:t>
            </a:r>
            <a:r>
              <a:rPr lang="en-US" sz="1200" spc="500">
                <a:latin typeface="Arial"/>
                <a:cs typeface="Arial"/>
              </a:rPr>
              <a:t> </a:t>
            </a:r>
            <a:r>
              <a:rPr lang="en-US" sz="1200">
                <a:latin typeface="Arial"/>
                <a:cs typeface="Arial"/>
              </a:rPr>
              <a:t>member attains 26 years </a:t>
            </a:r>
            <a:r>
              <a:rPr lang="en-US" sz="1200" spc="-25">
                <a:latin typeface="Arial"/>
                <a:cs typeface="Arial"/>
              </a:rPr>
              <a:t>of </a:t>
            </a:r>
            <a:r>
              <a:rPr lang="en-US" sz="1200" spc="-10">
                <a:latin typeface="Arial"/>
                <a:cs typeface="Arial"/>
              </a:rPr>
              <a:t>service. </a:t>
            </a:r>
            <a:endParaRPr lang="en-US" sz="1200">
              <a:latin typeface="Arial"/>
              <a:cs typeface="Arial"/>
            </a:endParaRPr>
          </a:p>
          <a:p>
            <a:pPr marL="25400" marR="17780">
              <a:lnSpc>
                <a:spcPct val="100000"/>
              </a:lnSpc>
            </a:pPr>
            <a:r>
              <a:rPr lang="en-US" sz="1200">
                <a:latin typeface="Arial"/>
                <a:cs typeface="Arial"/>
              </a:rPr>
              <a:t>NOTE: Service members </a:t>
            </a:r>
            <a:r>
              <a:rPr lang="en-US" sz="1200" spc="-25">
                <a:latin typeface="Arial"/>
                <a:cs typeface="Arial"/>
              </a:rPr>
              <a:t>who </a:t>
            </a:r>
            <a:r>
              <a:rPr lang="en-US" sz="1200">
                <a:latin typeface="Arial"/>
                <a:cs typeface="Arial"/>
              </a:rPr>
              <a:t>opted-in to the </a:t>
            </a:r>
            <a:r>
              <a:rPr lang="en-US" sz="1200" spc="-10">
                <a:latin typeface="Arial"/>
                <a:cs typeface="Arial"/>
              </a:rPr>
              <a:t>Blended </a:t>
            </a:r>
            <a:r>
              <a:rPr lang="en-US" sz="1200">
                <a:latin typeface="Arial"/>
                <a:cs typeface="Arial"/>
              </a:rPr>
              <a:t>Retirement System </a:t>
            </a:r>
            <a:r>
              <a:rPr lang="en-US" sz="1200" spc="-10">
                <a:latin typeface="Arial"/>
                <a:cs typeface="Arial"/>
              </a:rPr>
              <a:t>between </a:t>
            </a:r>
            <a:r>
              <a:rPr lang="en-US" sz="1200">
                <a:latin typeface="Arial"/>
                <a:cs typeface="Arial"/>
              </a:rPr>
              <a:t>January 1, 2018, and </a:t>
            </a:r>
            <a:r>
              <a:rPr lang="en-US" sz="1200" spc="-10">
                <a:latin typeface="Arial"/>
                <a:cs typeface="Arial"/>
              </a:rPr>
              <a:t>December </a:t>
            </a:r>
            <a:r>
              <a:rPr lang="en-US" sz="1200">
                <a:latin typeface="Arial"/>
                <a:cs typeface="Arial"/>
              </a:rPr>
              <a:t>31, 2018 received </a:t>
            </a:r>
            <a:r>
              <a:rPr lang="en-US" sz="1200" spc="-25">
                <a:latin typeface="Arial"/>
                <a:cs typeface="Arial"/>
              </a:rPr>
              <a:t>DOD</a:t>
            </a:r>
            <a:r>
              <a:rPr lang="en-US" sz="1200" spc="500">
                <a:latin typeface="Arial"/>
                <a:cs typeface="Arial"/>
              </a:rPr>
              <a:t> </a:t>
            </a:r>
            <a:r>
              <a:rPr lang="en-US" sz="1200">
                <a:latin typeface="Arial"/>
                <a:cs typeface="Arial"/>
              </a:rPr>
              <a:t>automatic 1% contribution </a:t>
            </a:r>
            <a:r>
              <a:rPr lang="en-US" sz="1200" spc="-25">
                <a:latin typeface="Arial"/>
                <a:cs typeface="Arial"/>
              </a:rPr>
              <a:t>and</a:t>
            </a:r>
            <a:r>
              <a:rPr lang="en-US" sz="1200" spc="500">
                <a:latin typeface="Arial"/>
                <a:cs typeface="Arial"/>
              </a:rPr>
              <a:t> </a:t>
            </a:r>
            <a:r>
              <a:rPr lang="en-US" sz="1200">
                <a:latin typeface="Arial"/>
                <a:cs typeface="Arial"/>
              </a:rPr>
              <a:t>up to 4% additional </a:t>
            </a:r>
            <a:r>
              <a:rPr lang="en-US" sz="1200" spc="-25">
                <a:latin typeface="Arial"/>
                <a:cs typeface="Arial"/>
              </a:rPr>
              <a:t>DOD </a:t>
            </a:r>
            <a:r>
              <a:rPr lang="en-US" sz="1200">
                <a:latin typeface="Arial"/>
                <a:cs typeface="Arial"/>
              </a:rPr>
              <a:t>matching beginning the first </a:t>
            </a:r>
            <a:r>
              <a:rPr lang="en-US" sz="1200" spc="-25">
                <a:latin typeface="Arial"/>
                <a:cs typeface="Arial"/>
              </a:rPr>
              <a:t>pay </a:t>
            </a:r>
            <a:r>
              <a:rPr lang="en-US" sz="1200">
                <a:latin typeface="Arial"/>
                <a:cs typeface="Arial"/>
              </a:rPr>
              <a:t>period of election. </a:t>
            </a:r>
            <a:r>
              <a:rPr lang="en-US" sz="1200" spc="-10">
                <a:latin typeface="Arial"/>
                <a:cs typeface="Arial"/>
              </a:rPr>
              <a:t>MONTHLY </a:t>
            </a:r>
            <a:r>
              <a:rPr lang="en-US" sz="1200">
                <a:latin typeface="Arial"/>
                <a:cs typeface="Arial"/>
              </a:rPr>
              <a:t>RETIRED PAY: For those </a:t>
            </a:r>
            <a:r>
              <a:rPr lang="en-US" sz="1200" spc="-25">
                <a:latin typeface="Arial"/>
                <a:cs typeface="Arial"/>
              </a:rPr>
              <a:t>who </a:t>
            </a:r>
            <a:r>
              <a:rPr lang="en-US" sz="1200">
                <a:latin typeface="Arial"/>
                <a:cs typeface="Arial"/>
              </a:rPr>
              <a:t>retire after at least 20 years </a:t>
            </a:r>
            <a:r>
              <a:rPr lang="en-US" sz="1200" spc="-25">
                <a:latin typeface="Arial"/>
                <a:cs typeface="Arial"/>
              </a:rPr>
              <a:t>of </a:t>
            </a:r>
            <a:r>
              <a:rPr lang="en-US" sz="1200">
                <a:latin typeface="Arial"/>
                <a:cs typeface="Arial"/>
              </a:rPr>
              <a:t>service, the retirement </a:t>
            </a:r>
            <a:r>
              <a:rPr lang="en-US" sz="1200" spc="-10">
                <a:latin typeface="Arial"/>
                <a:cs typeface="Arial"/>
              </a:rPr>
              <a:t>remains </a:t>
            </a:r>
            <a:r>
              <a:rPr lang="en-US" sz="1200">
                <a:latin typeface="Arial"/>
                <a:cs typeface="Arial"/>
              </a:rPr>
              <a:t>predominantly a defined </a:t>
            </a:r>
            <a:r>
              <a:rPr lang="en-US" sz="1200" spc="-10">
                <a:latin typeface="Arial"/>
                <a:cs typeface="Arial"/>
              </a:rPr>
              <a:t>benefit</a:t>
            </a:r>
            <a:r>
              <a:rPr lang="en-US" sz="1200" spc="500">
                <a:latin typeface="Arial"/>
                <a:cs typeface="Arial"/>
              </a:rPr>
              <a:t> </a:t>
            </a:r>
            <a:r>
              <a:rPr lang="en-US" sz="1200">
                <a:latin typeface="Arial"/>
                <a:cs typeface="Arial"/>
              </a:rPr>
              <a:t>in which the Service member </a:t>
            </a:r>
            <a:r>
              <a:rPr lang="en-US" sz="1200" spc="-20">
                <a:latin typeface="Arial"/>
                <a:cs typeface="Arial"/>
              </a:rPr>
              <a:t>will </a:t>
            </a:r>
            <a:r>
              <a:rPr lang="en-US" sz="1200">
                <a:latin typeface="Arial"/>
                <a:cs typeface="Arial"/>
              </a:rPr>
              <a:t>get monthly retired </a:t>
            </a:r>
            <a:r>
              <a:rPr lang="en-US" sz="1200" spc="-20">
                <a:latin typeface="Arial"/>
                <a:cs typeface="Arial"/>
              </a:rPr>
              <a:t>pay. </a:t>
            </a:r>
            <a:endParaRPr lang="en-US" sz="1200">
              <a:latin typeface="Arial"/>
              <a:cs typeface="Arial"/>
            </a:endParaRPr>
          </a:p>
          <a:p>
            <a:pPr marL="25400" marR="17780">
              <a:lnSpc>
                <a:spcPct val="100000"/>
              </a:lnSpc>
            </a:pPr>
            <a:r>
              <a:rPr lang="en-US" sz="1200">
                <a:latin typeface="Arial"/>
                <a:cs typeface="Arial"/>
              </a:rPr>
              <a:t>Instead</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being</a:t>
            </a:r>
            <a:r>
              <a:rPr lang="en-US" sz="1200" spc="25">
                <a:latin typeface="Arial"/>
                <a:cs typeface="Arial"/>
              </a:rPr>
              <a:t> </a:t>
            </a:r>
            <a:r>
              <a:rPr lang="en-US" sz="1200">
                <a:latin typeface="Arial"/>
                <a:cs typeface="Arial"/>
              </a:rPr>
              <a:t>calculated</a:t>
            </a:r>
            <a:r>
              <a:rPr lang="en-US" sz="1200" spc="30">
                <a:latin typeface="Arial"/>
                <a:cs typeface="Arial"/>
              </a:rPr>
              <a:t> </a:t>
            </a:r>
            <a:r>
              <a:rPr lang="en-US" sz="1200">
                <a:latin typeface="Arial"/>
                <a:cs typeface="Arial"/>
              </a:rPr>
              <a:t>at</a:t>
            </a:r>
            <a:r>
              <a:rPr lang="en-US" sz="1200" spc="25">
                <a:latin typeface="Arial"/>
                <a:cs typeface="Arial"/>
              </a:rPr>
              <a:t> </a:t>
            </a:r>
            <a:r>
              <a:rPr lang="en-US" sz="1200" spc="-25">
                <a:latin typeface="Arial"/>
                <a:cs typeface="Arial"/>
              </a:rPr>
              <a:t>2.5 </a:t>
            </a:r>
            <a:r>
              <a:rPr lang="en-US" sz="1200">
                <a:latin typeface="Arial"/>
                <a:cs typeface="Arial"/>
              </a:rPr>
              <a:t>percent</a:t>
            </a:r>
            <a:r>
              <a:rPr lang="en-US" sz="1200" spc="25">
                <a:latin typeface="Arial"/>
                <a:cs typeface="Arial"/>
              </a:rPr>
              <a:t> </a:t>
            </a:r>
            <a:r>
              <a:rPr lang="en-US" sz="1200">
                <a:latin typeface="Arial"/>
                <a:cs typeface="Arial"/>
              </a:rPr>
              <a:t>times</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average</a:t>
            </a:r>
            <a:r>
              <a:rPr lang="en-US" sz="1200" spc="25">
                <a:latin typeface="Arial"/>
                <a:cs typeface="Arial"/>
              </a:rPr>
              <a:t> </a:t>
            </a:r>
            <a:r>
              <a:rPr lang="en-US" sz="1200">
                <a:latin typeface="Arial"/>
                <a:cs typeface="Arial"/>
              </a:rPr>
              <a:t>of</a:t>
            </a:r>
            <a:r>
              <a:rPr lang="en-US" sz="1200" spc="25">
                <a:latin typeface="Arial"/>
                <a:cs typeface="Arial"/>
              </a:rPr>
              <a:t> </a:t>
            </a:r>
            <a:r>
              <a:rPr lang="en-US" sz="1200" spc="-25">
                <a:latin typeface="Arial"/>
                <a:cs typeface="Arial"/>
              </a:rPr>
              <a:t>the </a:t>
            </a:r>
            <a:r>
              <a:rPr lang="en-US" sz="1200">
                <a:latin typeface="Arial"/>
                <a:cs typeface="Arial"/>
              </a:rPr>
              <a:t>Service</a:t>
            </a:r>
            <a:r>
              <a:rPr lang="en-US" sz="1200" spc="35">
                <a:latin typeface="Arial"/>
                <a:cs typeface="Arial"/>
              </a:rPr>
              <a:t> </a:t>
            </a:r>
            <a:r>
              <a:rPr lang="en-US" sz="1200">
                <a:latin typeface="Arial"/>
                <a:cs typeface="Arial"/>
              </a:rPr>
              <a:t>member’s</a:t>
            </a:r>
            <a:r>
              <a:rPr lang="en-US" sz="1200" spc="40">
                <a:latin typeface="Arial"/>
                <a:cs typeface="Arial"/>
              </a:rPr>
              <a:t> </a:t>
            </a:r>
            <a:r>
              <a:rPr lang="en-US" sz="1200">
                <a:latin typeface="Arial"/>
                <a:cs typeface="Arial"/>
              </a:rPr>
              <a:t>highest</a:t>
            </a:r>
            <a:r>
              <a:rPr lang="en-US" sz="1200" spc="40">
                <a:latin typeface="Arial"/>
                <a:cs typeface="Arial"/>
              </a:rPr>
              <a:t> </a:t>
            </a:r>
            <a:r>
              <a:rPr lang="en-US" sz="1200" spc="-50">
                <a:latin typeface="Arial"/>
                <a:cs typeface="Arial"/>
              </a:rPr>
              <a:t>3 </a:t>
            </a:r>
            <a:r>
              <a:rPr lang="en-US" sz="1200">
                <a:latin typeface="Arial"/>
                <a:cs typeface="Arial"/>
              </a:rPr>
              <a:t>years</a:t>
            </a:r>
            <a:r>
              <a:rPr lang="en-US" sz="1200" spc="20">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basic</a:t>
            </a:r>
            <a:r>
              <a:rPr lang="en-US" sz="1200" spc="20">
                <a:latin typeface="Arial"/>
                <a:cs typeface="Arial"/>
              </a:rPr>
              <a:t> </a:t>
            </a:r>
            <a:r>
              <a:rPr lang="en-US" sz="1200">
                <a:latin typeface="Arial"/>
                <a:cs typeface="Arial"/>
              </a:rPr>
              <a:t>pay,</a:t>
            </a:r>
            <a:r>
              <a:rPr lang="en-US" sz="1200" spc="20">
                <a:latin typeface="Arial"/>
                <a:cs typeface="Arial"/>
              </a:rPr>
              <a:t> </a:t>
            </a:r>
            <a:r>
              <a:rPr lang="en-US" sz="1200">
                <a:latin typeface="Arial"/>
                <a:cs typeface="Arial"/>
              </a:rPr>
              <a:t>the</a:t>
            </a:r>
            <a:r>
              <a:rPr lang="en-US" sz="1200" spc="20">
                <a:latin typeface="Arial"/>
                <a:cs typeface="Arial"/>
              </a:rPr>
              <a:t> </a:t>
            </a:r>
            <a:r>
              <a:rPr lang="en-US" sz="1200" spc="-10">
                <a:latin typeface="Arial"/>
                <a:cs typeface="Arial"/>
              </a:rPr>
              <a:t>Service </a:t>
            </a:r>
            <a:r>
              <a:rPr lang="en-US" sz="1200">
                <a:latin typeface="Arial"/>
                <a:cs typeface="Arial"/>
              </a:rPr>
              <a:t>member’s</a:t>
            </a:r>
            <a:r>
              <a:rPr lang="en-US" sz="1200" spc="35">
                <a:latin typeface="Arial"/>
                <a:cs typeface="Arial"/>
              </a:rPr>
              <a:t> </a:t>
            </a:r>
            <a:r>
              <a:rPr lang="en-US" sz="1200">
                <a:latin typeface="Arial"/>
                <a:cs typeface="Arial"/>
              </a:rPr>
              <a:t>monthly</a:t>
            </a:r>
            <a:r>
              <a:rPr lang="en-US" sz="1200" spc="40">
                <a:latin typeface="Arial"/>
                <a:cs typeface="Arial"/>
              </a:rPr>
              <a:t> </a:t>
            </a:r>
            <a:r>
              <a:rPr lang="en-US" sz="1200">
                <a:latin typeface="Arial"/>
                <a:cs typeface="Arial"/>
              </a:rPr>
              <a:t>retired</a:t>
            </a:r>
            <a:r>
              <a:rPr lang="en-US" sz="1200" spc="40">
                <a:latin typeface="Arial"/>
                <a:cs typeface="Arial"/>
              </a:rPr>
              <a:t> </a:t>
            </a:r>
            <a:r>
              <a:rPr lang="en-US" sz="1200" spc="-25">
                <a:latin typeface="Arial"/>
                <a:cs typeface="Arial"/>
              </a:rPr>
              <a:t>pay</a:t>
            </a:r>
            <a:r>
              <a:rPr lang="en-US" sz="1200" spc="500">
                <a:latin typeface="Arial"/>
                <a:cs typeface="Arial"/>
              </a:rPr>
              <a:t> </a:t>
            </a:r>
            <a:r>
              <a:rPr lang="en-US" sz="1200">
                <a:latin typeface="Arial"/>
                <a:cs typeface="Arial"/>
              </a:rPr>
              <a:t>will</a:t>
            </a:r>
            <a:r>
              <a:rPr lang="en-US" sz="1200" spc="20">
                <a:latin typeface="Arial"/>
                <a:cs typeface="Arial"/>
              </a:rPr>
              <a:t> </a:t>
            </a:r>
            <a:r>
              <a:rPr lang="en-US" sz="1200">
                <a:latin typeface="Arial"/>
                <a:cs typeface="Arial"/>
              </a:rPr>
              <a:t>be</a:t>
            </a:r>
            <a:r>
              <a:rPr lang="en-US" sz="1200" spc="20">
                <a:latin typeface="Arial"/>
                <a:cs typeface="Arial"/>
              </a:rPr>
              <a:t> </a:t>
            </a:r>
            <a:r>
              <a:rPr lang="en-US" sz="1200">
                <a:latin typeface="Arial"/>
                <a:cs typeface="Arial"/>
              </a:rPr>
              <a:t>calculated</a:t>
            </a:r>
            <a:r>
              <a:rPr lang="en-US" sz="1200" spc="20">
                <a:latin typeface="Arial"/>
                <a:cs typeface="Arial"/>
              </a:rPr>
              <a:t> </a:t>
            </a:r>
            <a:r>
              <a:rPr lang="en-US" sz="1200">
                <a:latin typeface="Arial"/>
                <a:cs typeface="Arial"/>
              </a:rPr>
              <a:t>with</a:t>
            </a:r>
            <a:r>
              <a:rPr lang="en-US" sz="1200" spc="25">
                <a:latin typeface="Arial"/>
                <a:cs typeface="Arial"/>
              </a:rPr>
              <a:t> </a:t>
            </a:r>
            <a:r>
              <a:rPr lang="en-US" sz="1200">
                <a:latin typeface="Arial"/>
                <a:cs typeface="Arial"/>
              </a:rPr>
              <a:t>a</a:t>
            </a:r>
            <a:r>
              <a:rPr lang="en-US" sz="1200" spc="20">
                <a:latin typeface="Arial"/>
                <a:cs typeface="Arial"/>
              </a:rPr>
              <a:t> </a:t>
            </a:r>
            <a:r>
              <a:rPr lang="en-US" sz="1200" spc="-25">
                <a:latin typeface="Arial"/>
                <a:cs typeface="Arial"/>
              </a:rPr>
              <a:t>2.0 </a:t>
            </a:r>
            <a:r>
              <a:rPr lang="en-US" sz="1200">
                <a:latin typeface="Arial"/>
                <a:cs typeface="Arial"/>
              </a:rPr>
              <a:t>percent</a:t>
            </a:r>
            <a:r>
              <a:rPr lang="en-US" sz="1200" spc="25">
                <a:latin typeface="Arial"/>
                <a:cs typeface="Arial"/>
              </a:rPr>
              <a:t> </a:t>
            </a:r>
            <a:r>
              <a:rPr lang="en-US" sz="1200">
                <a:latin typeface="Arial"/>
                <a:cs typeface="Arial"/>
              </a:rPr>
              <a:t>multiplier.</a:t>
            </a:r>
            <a:r>
              <a:rPr lang="en-US" sz="1200" spc="25">
                <a:latin typeface="Arial"/>
                <a:cs typeface="Arial"/>
              </a:rPr>
              <a:t> </a:t>
            </a:r>
            <a:r>
              <a:rPr lang="en-US" sz="1200">
                <a:latin typeface="Arial"/>
                <a:cs typeface="Arial"/>
              </a:rPr>
              <a:t>LUMP</a:t>
            </a:r>
            <a:r>
              <a:rPr lang="en-US" sz="1200" spc="30">
                <a:latin typeface="Arial"/>
                <a:cs typeface="Arial"/>
              </a:rPr>
              <a:t> </a:t>
            </a:r>
            <a:r>
              <a:rPr lang="en-US" sz="1200" spc="-20">
                <a:latin typeface="Arial"/>
                <a:cs typeface="Arial"/>
              </a:rPr>
              <a:t>SUM: </a:t>
            </a:r>
            <a:r>
              <a:rPr lang="en-US" sz="1200">
                <a:latin typeface="Arial"/>
                <a:cs typeface="Arial"/>
              </a:rPr>
              <a:t>The lump-sum option </a:t>
            </a:r>
            <a:r>
              <a:rPr lang="en-US" sz="1200" spc="-10">
                <a:latin typeface="Arial"/>
                <a:cs typeface="Arial"/>
              </a:rPr>
              <a:t>gives </a:t>
            </a:r>
            <a:r>
              <a:rPr lang="en-US" sz="1200">
                <a:latin typeface="Arial"/>
                <a:cs typeface="Arial"/>
              </a:rPr>
              <a:t>Service members choices </a:t>
            </a:r>
            <a:r>
              <a:rPr lang="en-US" sz="1200" spc="-25">
                <a:latin typeface="Arial"/>
                <a:cs typeface="Arial"/>
              </a:rPr>
              <a:t>at </a:t>
            </a:r>
            <a:r>
              <a:rPr lang="en-US" sz="1200" spc="-10">
                <a:latin typeface="Arial"/>
                <a:cs typeface="Arial"/>
              </a:rPr>
              <a:t>retirement. </a:t>
            </a:r>
            <a:endParaRPr lang="en-US" sz="1200">
              <a:latin typeface="Arial"/>
              <a:cs typeface="Arial"/>
            </a:endParaRPr>
          </a:p>
          <a:p>
            <a:pPr marL="25400" marR="17780">
              <a:lnSpc>
                <a:spcPct val="100000"/>
              </a:lnSpc>
            </a:pPr>
            <a:r>
              <a:rPr lang="en-US" sz="1200">
                <a:latin typeface="Arial"/>
                <a:cs typeface="Arial"/>
              </a:rPr>
              <a:t>The lump-sum option </a:t>
            </a:r>
            <a:r>
              <a:rPr lang="en-US" sz="1200" spc="-10">
                <a:latin typeface="Arial"/>
                <a:cs typeface="Arial"/>
              </a:rPr>
              <a:t>allows </a:t>
            </a:r>
            <a:r>
              <a:rPr lang="en-US" sz="1200">
                <a:latin typeface="Arial"/>
                <a:cs typeface="Arial"/>
              </a:rPr>
              <a:t>Service members to choose </a:t>
            </a:r>
            <a:r>
              <a:rPr lang="en-US" sz="1200" spc="-25">
                <a:latin typeface="Arial"/>
                <a:cs typeface="Arial"/>
              </a:rPr>
              <a:t>to </a:t>
            </a:r>
            <a:r>
              <a:rPr lang="en-US" sz="1200">
                <a:latin typeface="Arial"/>
                <a:cs typeface="Arial"/>
              </a:rPr>
              <a:t>elect 25% or 50% lump-</a:t>
            </a:r>
            <a:r>
              <a:rPr lang="en-US" sz="1200" spc="-25">
                <a:latin typeface="Arial"/>
                <a:cs typeface="Arial"/>
              </a:rPr>
              <a:t>sum </a:t>
            </a:r>
            <a:r>
              <a:rPr lang="en-US" sz="1200">
                <a:latin typeface="Arial"/>
                <a:cs typeface="Arial"/>
              </a:rPr>
              <a:t>payment at retirement </a:t>
            </a:r>
            <a:r>
              <a:rPr lang="en-US" sz="1200" spc="-25">
                <a:latin typeface="Arial"/>
                <a:cs typeface="Arial"/>
              </a:rPr>
              <a:t>in </a:t>
            </a:r>
            <a:r>
              <a:rPr lang="en-US" sz="1200">
                <a:latin typeface="Arial"/>
                <a:cs typeface="Arial"/>
              </a:rPr>
              <a:t>exchange for reduced </a:t>
            </a:r>
            <a:r>
              <a:rPr lang="en-US" sz="1200" spc="-10">
                <a:latin typeface="Arial"/>
                <a:cs typeface="Arial"/>
              </a:rPr>
              <a:t>monthly </a:t>
            </a:r>
            <a:r>
              <a:rPr lang="en-US" sz="1200">
                <a:latin typeface="Arial"/>
                <a:cs typeface="Arial"/>
              </a:rPr>
              <a:t>retired pay until the </a:t>
            </a:r>
            <a:r>
              <a:rPr lang="en-US" sz="1200" spc="-10">
                <a:latin typeface="Arial"/>
                <a:cs typeface="Arial"/>
              </a:rPr>
              <a:t>Service </a:t>
            </a:r>
            <a:r>
              <a:rPr lang="en-US" sz="1200">
                <a:latin typeface="Arial"/>
                <a:cs typeface="Arial"/>
              </a:rPr>
              <a:t>member</a:t>
            </a:r>
            <a:r>
              <a:rPr lang="en-US" sz="1200" spc="-10">
                <a:latin typeface="Arial"/>
                <a:cs typeface="Arial"/>
              </a:rPr>
              <a:t> </a:t>
            </a:r>
            <a:r>
              <a:rPr lang="en-US" sz="1200">
                <a:latin typeface="Arial"/>
                <a:cs typeface="Arial"/>
              </a:rPr>
              <a:t>reaches full</a:t>
            </a:r>
            <a:r>
              <a:rPr lang="en-US" sz="1200" spc="275">
                <a:latin typeface="Arial"/>
                <a:cs typeface="Arial"/>
              </a:rPr>
              <a:t> </a:t>
            </a:r>
            <a:r>
              <a:rPr lang="en-US" sz="1200" spc="-10">
                <a:latin typeface="Arial"/>
                <a:cs typeface="Arial"/>
              </a:rPr>
              <a:t>Social </a:t>
            </a:r>
            <a:r>
              <a:rPr lang="en-US" sz="1200">
                <a:latin typeface="Arial"/>
                <a:cs typeface="Arial"/>
              </a:rPr>
              <a:t>Security retirement age, </a:t>
            </a:r>
            <a:r>
              <a:rPr lang="en-US" sz="1200" spc="-10">
                <a:latin typeface="Arial"/>
                <a:cs typeface="Arial"/>
              </a:rPr>
              <a:t>which</a:t>
            </a:r>
            <a:r>
              <a:rPr lang="en-US" sz="1200" spc="500">
                <a:latin typeface="Arial"/>
                <a:cs typeface="Arial"/>
              </a:rPr>
              <a:t> </a:t>
            </a:r>
            <a:r>
              <a:rPr lang="en-US" sz="1200">
                <a:latin typeface="Arial"/>
                <a:cs typeface="Arial"/>
              </a:rPr>
              <a:t>for most is 67 years old. </a:t>
            </a:r>
            <a:r>
              <a:rPr lang="en-US" sz="1200" spc="-25">
                <a:latin typeface="Arial"/>
                <a:cs typeface="Arial"/>
              </a:rPr>
              <a:t>The</a:t>
            </a:r>
            <a:r>
              <a:rPr lang="en-US" sz="1200" spc="500">
                <a:latin typeface="Arial"/>
                <a:cs typeface="Arial"/>
              </a:rPr>
              <a:t> </a:t>
            </a:r>
            <a:r>
              <a:rPr lang="en-US" sz="1200">
                <a:latin typeface="Arial"/>
                <a:cs typeface="Arial"/>
              </a:rPr>
              <a:t>DOD published guidance </a:t>
            </a:r>
            <a:r>
              <a:rPr lang="en-US" sz="1200" spc="-10">
                <a:latin typeface="Arial"/>
                <a:cs typeface="Arial"/>
              </a:rPr>
              <a:t>related </a:t>
            </a:r>
            <a:r>
              <a:rPr lang="en-US" sz="1200">
                <a:latin typeface="Arial"/>
                <a:cs typeface="Arial"/>
              </a:rPr>
              <a:t>to this provision of the </a:t>
            </a:r>
            <a:r>
              <a:rPr lang="en-US" sz="1200" spc="-10">
                <a:latin typeface="Arial"/>
                <a:cs typeface="Arial"/>
              </a:rPr>
              <a:t>Blended </a:t>
            </a:r>
            <a:r>
              <a:rPr lang="en-US" sz="1200">
                <a:latin typeface="Arial"/>
                <a:cs typeface="Arial"/>
              </a:rPr>
              <a:t>Retirement </a:t>
            </a:r>
            <a:r>
              <a:rPr lang="en-US" sz="1200" spc="-10">
                <a:latin typeface="Arial"/>
                <a:cs typeface="Arial"/>
              </a:rPr>
              <a:t>System. </a:t>
            </a:r>
            <a:endParaRPr lang="en-US" sz="1200">
              <a:latin typeface="Arial"/>
              <a:cs typeface="Arial"/>
            </a:endParaRPr>
          </a:p>
          <a:p>
            <a:pPr marL="25400" marR="17780">
              <a:lnSpc>
                <a:spcPct val="100000"/>
              </a:lnSpc>
            </a:pPr>
            <a:r>
              <a:rPr lang="en-US" sz="1200">
                <a:latin typeface="Arial"/>
                <a:cs typeface="Arial"/>
              </a:rPr>
              <a:t>CONTINUATION PAY: </a:t>
            </a:r>
            <a:r>
              <a:rPr lang="en-US" sz="1200" spc="-25">
                <a:latin typeface="Arial"/>
                <a:cs typeface="Arial"/>
              </a:rPr>
              <a:t>The </a:t>
            </a:r>
            <a:r>
              <a:rPr lang="en-US" sz="1200">
                <a:latin typeface="Arial"/>
                <a:cs typeface="Arial"/>
              </a:rPr>
              <a:t>National Defense </a:t>
            </a:r>
            <a:r>
              <a:rPr lang="en-US" sz="1200" spc="-10">
                <a:latin typeface="Arial"/>
                <a:cs typeface="Arial"/>
              </a:rPr>
              <a:t>Authorization </a:t>
            </a:r>
            <a:r>
              <a:rPr lang="en-US" sz="1200">
                <a:latin typeface="Arial"/>
                <a:cs typeface="Arial"/>
              </a:rPr>
              <a:t>Act of Fiscal Year 2016 </a:t>
            </a:r>
            <a:r>
              <a:rPr lang="en-US" sz="1200" spc="-20">
                <a:latin typeface="Arial"/>
                <a:cs typeface="Arial"/>
              </a:rPr>
              <a:t>also </a:t>
            </a:r>
            <a:r>
              <a:rPr lang="en-US" sz="1200">
                <a:latin typeface="Arial"/>
                <a:cs typeface="Arial"/>
              </a:rPr>
              <a:t>included a continuation </a:t>
            </a:r>
            <a:r>
              <a:rPr lang="en-US" sz="1200" spc="-25">
                <a:latin typeface="Arial"/>
                <a:cs typeface="Arial"/>
              </a:rPr>
              <a:t>pay </a:t>
            </a:r>
            <a:r>
              <a:rPr lang="en-US" sz="1200">
                <a:latin typeface="Arial"/>
                <a:cs typeface="Arial"/>
              </a:rPr>
              <a:t>provision as a way to </a:t>
            </a:r>
            <a:r>
              <a:rPr lang="en-US" sz="1200" spc="-10">
                <a:latin typeface="Arial"/>
                <a:cs typeface="Arial"/>
              </a:rPr>
              <a:t>encourage </a:t>
            </a:r>
            <a:r>
              <a:rPr lang="en-US" sz="1200">
                <a:latin typeface="Arial"/>
                <a:cs typeface="Arial"/>
              </a:rPr>
              <a:t>Service members to </a:t>
            </a:r>
            <a:r>
              <a:rPr lang="en-US" sz="1200" spc="-10">
                <a:latin typeface="Arial"/>
                <a:cs typeface="Arial"/>
              </a:rPr>
              <a:t>continue </a:t>
            </a:r>
            <a:r>
              <a:rPr lang="en-US" sz="1200">
                <a:latin typeface="Arial"/>
                <a:cs typeface="Arial"/>
              </a:rPr>
              <a:t>serving in the </a:t>
            </a:r>
            <a:r>
              <a:rPr lang="en-US" sz="1200" spc="-10">
                <a:latin typeface="Arial"/>
                <a:cs typeface="Arial"/>
              </a:rPr>
              <a:t>Uniformed </a:t>
            </a:r>
            <a:r>
              <a:rPr lang="en-US" sz="1200">
                <a:latin typeface="Arial"/>
                <a:cs typeface="Arial"/>
              </a:rPr>
              <a:t>Services. Continuation Pay is </a:t>
            </a:r>
            <a:r>
              <a:rPr lang="en-US" sz="1200" spc="-50">
                <a:latin typeface="Arial"/>
                <a:cs typeface="Arial"/>
              </a:rPr>
              <a:t>a </a:t>
            </a:r>
            <a:r>
              <a:rPr lang="en-US" sz="1200">
                <a:latin typeface="Arial"/>
                <a:cs typeface="Arial"/>
              </a:rPr>
              <a:t>direct cash payout, like a </a:t>
            </a:r>
            <a:r>
              <a:rPr lang="en-US" sz="1200" spc="-10">
                <a:latin typeface="Arial"/>
                <a:cs typeface="Arial"/>
              </a:rPr>
              <a:t>bonus. </a:t>
            </a:r>
            <a:endParaRPr lang="en-US" sz="1200">
              <a:latin typeface="Arial"/>
              <a:cs typeface="Arial"/>
            </a:endParaRPr>
          </a:p>
          <a:p>
            <a:pPr marL="25400" marR="17780">
              <a:lnSpc>
                <a:spcPct val="100000"/>
              </a:lnSpc>
            </a:pPr>
            <a:r>
              <a:rPr lang="en-US" sz="1200">
                <a:latin typeface="Arial"/>
                <a:cs typeface="Arial"/>
              </a:rPr>
              <a:t>It is targeted at the mid-</a:t>
            </a:r>
            <a:r>
              <a:rPr lang="en-US" sz="1200" spc="-10">
                <a:latin typeface="Arial"/>
                <a:cs typeface="Arial"/>
              </a:rPr>
              <a:t>career </a:t>
            </a:r>
            <a:r>
              <a:rPr lang="en-US" sz="1200">
                <a:latin typeface="Arial"/>
                <a:cs typeface="Arial"/>
              </a:rPr>
              <a:t>mark, between the 7th and </a:t>
            </a:r>
            <a:r>
              <a:rPr lang="en-US" sz="1200" spc="-20">
                <a:latin typeface="Arial"/>
                <a:cs typeface="Arial"/>
              </a:rPr>
              <a:t>12th </a:t>
            </a:r>
            <a:r>
              <a:rPr lang="en-US" sz="1200">
                <a:latin typeface="Arial"/>
                <a:cs typeface="Arial"/>
              </a:rPr>
              <a:t>year of service. The </a:t>
            </a:r>
            <a:r>
              <a:rPr lang="en-US" sz="1200" spc="-25">
                <a:latin typeface="Arial"/>
                <a:cs typeface="Arial"/>
              </a:rPr>
              <a:t>DOD </a:t>
            </a:r>
            <a:r>
              <a:rPr lang="en-US" sz="1200">
                <a:latin typeface="Arial"/>
                <a:cs typeface="Arial"/>
              </a:rPr>
              <a:t>publishes guidance related </a:t>
            </a:r>
            <a:r>
              <a:rPr lang="en-US" sz="1200" spc="-25">
                <a:latin typeface="Arial"/>
                <a:cs typeface="Arial"/>
              </a:rPr>
              <a:t>to</a:t>
            </a:r>
            <a:r>
              <a:rPr lang="en-US" sz="1200" spc="500">
                <a:latin typeface="Arial"/>
                <a:cs typeface="Arial"/>
              </a:rPr>
              <a:t> </a:t>
            </a:r>
            <a:r>
              <a:rPr lang="en-US" sz="1200">
                <a:latin typeface="Arial"/>
                <a:cs typeface="Arial"/>
              </a:rPr>
              <a:t>this </a:t>
            </a:r>
            <a:r>
              <a:rPr lang="en-US" sz="1200" spc="-10">
                <a:latin typeface="Arial"/>
                <a:cs typeface="Arial"/>
              </a:rPr>
              <a:t>provision.</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58867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22:01:18</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 </a:t>
            </a:r>
            <a:r>
              <a:rPr lang="en-US" sz="1200" spc="55">
                <a:latin typeface="Arial"/>
                <a:cs typeface="Arial"/>
              </a:rPr>
              <a:t> </a:t>
            </a:r>
            <a:r>
              <a:rPr lang="en-US" sz="1200">
                <a:latin typeface="Arial"/>
                <a:cs typeface="Arial"/>
              </a:rPr>
              <a:t> Let’s</a:t>
            </a:r>
            <a:r>
              <a:rPr lang="en-US" sz="1200" spc="60">
                <a:latin typeface="Arial"/>
                <a:cs typeface="Arial"/>
              </a:rPr>
              <a:t> </a:t>
            </a:r>
            <a:r>
              <a:rPr lang="en-US" sz="1200">
                <a:latin typeface="Arial"/>
                <a:cs typeface="Arial"/>
              </a:rPr>
              <a:t>take</a:t>
            </a:r>
            <a:r>
              <a:rPr lang="en-US" sz="1200" spc="60">
                <a:latin typeface="Arial"/>
                <a:cs typeface="Arial"/>
              </a:rPr>
              <a:t> </a:t>
            </a:r>
            <a:r>
              <a:rPr lang="en-US" sz="1200">
                <a:latin typeface="Arial"/>
                <a:cs typeface="Arial"/>
              </a:rPr>
              <a:t>a</a:t>
            </a:r>
            <a:r>
              <a:rPr lang="en-US" sz="1200" spc="55">
                <a:latin typeface="Arial"/>
                <a:cs typeface="Arial"/>
              </a:rPr>
              <a:t> </a:t>
            </a:r>
            <a:r>
              <a:rPr lang="en-US" sz="1200">
                <a:latin typeface="Arial"/>
                <a:cs typeface="Arial"/>
              </a:rPr>
              <a:t>more</a:t>
            </a:r>
            <a:r>
              <a:rPr lang="en-US" sz="1200" spc="60">
                <a:latin typeface="Arial"/>
                <a:cs typeface="Arial"/>
              </a:rPr>
              <a:t> </a:t>
            </a:r>
            <a:r>
              <a:rPr lang="en-US" sz="1200">
                <a:latin typeface="Arial"/>
                <a:cs typeface="Arial"/>
              </a:rPr>
              <a:t>detail</a:t>
            </a:r>
            <a:r>
              <a:rPr lang="en-US" sz="1200" spc="60">
                <a:latin typeface="Arial"/>
                <a:cs typeface="Arial"/>
              </a:rPr>
              <a:t> </a:t>
            </a:r>
            <a:r>
              <a:rPr lang="en-US" sz="1200" spc="-20">
                <a:latin typeface="Arial"/>
                <a:cs typeface="Arial"/>
              </a:rPr>
              <a:t>look</a:t>
            </a:r>
            <a:r>
              <a:rPr lang="en-US" sz="1200" spc="500">
                <a:latin typeface="Arial"/>
                <a:cs typeface="Arial"/>
              </a:rPr>
              <a:t> </a:t>
            </a:r>
            <a:r>
              <a:rPr lang="en-US" sz="1200">
                <a:latin typeface="Arial"/>
                <a:cs typeface="Arial"/>
              </a:rPr>
              <a:t>at</a:t>
            </a:r>
            <a:r>
              <a:rPr lang="en-US" sz="1200" spc="65">
                <a:latin typeface="Arial"/>
                <a:cs typeface="Arial"/>
              </a:rPr>
              <a:t> </a:t>
            </a:r>
            <a:r>
              <a:rPr lang="en-US" sz="1200">
                <a:latin typeface="Arial"/>
                <a:cs typeface="Arial"/>
              </a:rPr>
              <a:t>the</a:t>
            </a:r>
            <a:r>
              <a:rPr lang="en-US" sz="1200" spc="65">
                <a:latin typeface="Arial"/>
                <a:cs typeface="Arial"/>
              </a:rPr>
              <a:t> </a:t>
            </a:r>
            <a:r>
              <a:rPr lang="en-US" sz="1200">
                <a:latin typeface="Arial"/>
                <a:cs typeface="Arial"/>
              </a:rPr>
              <a:t>new</a:t>
            </a:r>
            <a:r>
              <a:rPr lang="en-US" sz="1200" spc="65">
                <a:latin typeface="Arial"/>
                <a:cs typeface="Arial"/>
              </a:rPr>
              <a:t> </a:t>
            </a:r>
            <a:r>
              <a:rPr lang="en-US" sz="1200">
                <a:latin typeface="Arial"/>
                <a:cs typeface="Arial"/>
              </a:rPr>
              <a:t>Blended</a:t>
            </a:r>
            <a:r>
              <a:rPr lang="en-US" sz="1200" spc="65">
                <a:latin typeface="Arial"/>
                <a:cs typeface="Arial"/>
              </a:rPr>
              <a:t> </a:t>
            </a:r>
            <a:r>
              <a:rPr lang="en-US" sz="1200" spc="-10">
                <a:latin typeface="Arial"/>
                <a:cs typeface="Arial"/>
              </a:rPr>
              <a:t>Retirement System. </a:t>
            </a:r>
            <a:endParaRPr lang="en-US" sz="1200">
              <a:latin typeface="Arial"/>
              <a:cs typeface="Arial"/>
            </a:endParaRPr>
          </a:p>
          <a:p>
            <a:pPr marL="25400" marR="17780">
              <a:lnSpc>
                <a:spcPct val="100000"/>
              </a:lnSpc>
            </a:pPr>
            <a:r>
              <a:rPr lang="en-US" sz="1200">
                <a:latin typeface="Arial"/>
                <a:cs typeface="Arial"/>
              </a:rPr>
              <a:t>• </a:t>
            </a:r>
            <a:r>
              <a:rPr lang="en-US" sz="1200" spc="35">
                <a:latin typeface="Arial"/>
                <a:cs typeface="Arial"/>
              </a:rPr>
              <a:t> </a:t>
            </a:r>
            <a:r>
              <a:rPr lang="en-US" sz="1200">
                <a:latin typeface="Arial"/>
                <a:cs typeface="Arial"/>
              </a:rPr>
              <a:t>  TSP:</a:t>
            </a:r>
            <a:r>
              <a:rPr lang="en-US" sz="1200" spc="40">
                <a:latin typeface="Arial"/>
                <a:cs typeface="Arial"/>
              </a:rPr>
              <a:t> </a:t>
            </a:r>
            <a:r>
              <a:rPr lang="en-US" sz="1200">
                <a:latin typeface="Arial"/>
                <a:cs typeface="Arial"/>
              </a:rPr>
              <a:t>The</a:t>
            </a:r>
            <a:r>
              <a:rPr lang="en-US" sz="1200" spc="40">
                <a:latin typeface="Arial"/>
                <a:cs typeface="Arial"/>
              </a:rPr>
              <a:t> </a:t>
            </a:r>
            <a:r>
              <a:rPr lang="en-US" sz="1200" spc="-10">
                <a:latin typeface="Arial"/>
                <a:cs typeface="Arial"/>
              </a:rPr>
              <a:t>Blended</a:t>
            </a:r>
            <a:r>
              <a:rPr lang="en-US" sz="1200" spc="500">
                <a:latin typeface="Arial"/>
                <a:cs typeface="Arial"/>
              </a:rPr>
              <a:t> </a:t>
            </a:r>
            <a:r>
              <a:rPr lang="en-US" sz="1200">
                <a:latin typeface="Arial"/>
                <a:cs typeface="Arial"/>
              </a:rPr>
              <a:t>Retirement</a:t>
            </a:r>
            <a:r>
              <a:rPr lang="en-US" sz="1200" spc="80">
                <a:latin typeface="Arial"/>
                <a:cs typeface="Arial"/>
              </a:rPr>
              <a:t> </a:t>
            </a:r>
            <a:r>
              <a:rPr lang="en-US" sz="1200">
                <a:latin typeface="Arial"/>
                <a:cs typeface="Arial"/>
              </a:rPr>
              <a:t>System</a:t>
            </a:r>
            <a:r>
              <a:rPr lang="en-US" sz="1200" spc="85">
                <a:latin typeface="Arial"/>
                <a:cs typeface="Arial"/>
              </a:rPr>
              <a:t> </a:t>
            </a:r>
            <a:r>
              <a:rPr lang="en-US" sz="1200">
                <a:latin typeface="Arial"/>
                <a:cs typeface="Arial"/>
              </a:rPr>
              <a:t>includes</a:t>
            </a:r>
            <a:r>
              <a:rPr lang="en-US" sz="1200" spc="85">
                <a:latin typeface="Arial"/>
                <a:cs typeface="Arial"/>
              </a:rPr>
              <a:t> </a:t>
            </a:r>
            <a:r>
              <a:rPr lang="en-US" sz="1200" spc="-50">
                <a:latin typeface="Arial"/>
                <a:cs typeface="Arial"/>
              </a:rPr>
              <a:t>a </a:t>
            </a:r>
            <a:r>
              <a:rPr lang="en-US" sz="1200">
                <a:latin typeface="Arial"/>
                <a:cs typeface="Arial"/>
              </a:rPr>
              <a:t>TSP</a:t>
            </a:r>
            <a:r>
              <a:rPr lang="en-US" sz="1200" spc="40">
                <a:latin typeface="Arial"/>
                <a:cs typeface="Arial"/>
              </a:rPr>
              <a:t> </a:t>
            </a:r>
            <a:r>
              <a:rPr lang="en-US" sz="1200" spc="-10">
                <a:latin typeface="Arial"/>
                <a:cs typeface="Arial"/>
              </a:rPr>
              <a:t>component. </a:t>
            </a:r>
            <a:endParaRPr lang="en-US" sz="1200">
              <a:latin typeface="Arial"/>
              <a:cs typeface="Arial"/>
            </a:endParaRPr>
          </a:p>
          <a:p>
            <a:pPr marL="25400" marR="17780">
              <a:lnSpc>
                <a:spcPct val="100000"/>
              </a:lnSpc>
            </a:pPr>
            <a:r>
              <a:rPr lang="en-US" sz="1200">
                <a:latin typeface="Arial"/>
                <a:cs typeface="Arial"/>
              </a:rPr>
              <a:t>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All</a:t>
            </a:r>
            <a:r>
              <a:rPr lang="en-US" sz="1200" spc="10">
                <a:latin typeface="Arial"/>
                <a:cs typeface="Arial"/>
              </a:rPr>
              <a:t> </a:t>
            </a:r>
            <a:r>
              <a:rPr lang="en-US" sz="1200">
                <a:latin typeface="Arial"/>
                <a:cs typeface="Arial"/>
              </a:rPr>
              <a:t>Service</a:t>
            </a:r>
            <a:r>
              <a:rPr lang="en-US" sz="1200" spc="10">
                <a:latin typeface="Arial"/>
                <a:cs typeface="Arial"/>
              </a:rPr>
              <a:t> </a:t>
            </a:r>
            <a:r>
              <a:rPr lang="en-US" sz="1200" spc="-10">
                <a:latin typeface="Arial"/>
                <a:cs typeface="Arial"/>
              </a:rPr>
              <a:t>members </a:t>
            </a:r>
            <a:r>
              <a:rPr lang="en-US" sz="1200">
                <a:latin typeface="Arial"/>
                <a:cs typeface="Arial"/>
              </a:rPr>
              <a:t>joining</a:t>
            </a:r>
            <a:r>
              <a:rPr lang="en-US" sz="1200" spc="25">
                <a:latin typeface="Arial"/>
                <a:cs typeface="Arial"/>
              </a:rPr>
              <a:t> </a:t>
            </a:r>
            <a:r>
              <a:rPr lang="en-US" sz="1200">
                <a:latin typeface="Arial"/>
                <a:cs typeface="Arial"/>
              </a:rPr>
              <a:t>after</a:t>
            </a:r>
            <a:r>
              <a:rPr lang="en-US" sz="1200" spc="30">
                <a:latin typeface="Arial"/>
                <a:cs typeface="Arial"/>
              </a:rPr>
              <a:t> </a:t>
            </a:r>
            <a:r>
              <a:rPr lang="en-US" sz="1200">
                <a:latin typeface="Arial"/>
                <a:cs typeface="Arial"/>
              </a:rPr>
              <a:t>January</a:t>
            </a:r>
            <a:r>
              <a:rPr lang="en-US" sz="1200" spc="30">
                <a:latin typeface="Arial"/>
                <a:cs typeface="Arial"/>
              </a:rPr>
              <a:t> </a:t>
            </a:r>
            <a:r>
              <a:rPr lang="en-US" sz="1200">
                <a:latin typeface="Arial"/>
                <a:cs typeface="Arial"/>
              </a:rPr>
              <a:t>2018,</a:t>
            </a:r>
            <a:r>
              <a:rPr lang="en-US" sz="1200" spc="30">
                <a:latin typeface="Arial"/>
                <a:cs typeface="Arial"/>
              </a:rPr>
              <a:t> </a:t>
            </a:r>
            <a:r>
              <a:rPr lang="en-US" sz="1200" spc="-20">
                <a:latin typeface="Arial"/>
                <a:cs typeface="Arial"/>
              </a:rPr>
              <a:t>will</a:t>
            </a:r>
            <a:r>
              <a:rPr lang="en-US" sz="1200" spc="500">
                <a:latin typeface="Arial"/>
                <a:cs typeface="Arial"/>
              </a:rPr>
              <a:t> </a:t>
            </a:r>
            <a:r>
              <a:rPr lang="en-US" sz="1200">
                <a:latin typeface="Arial"/>
                <a:cs typeface="Arial"/>
              </a:rPr>
              <a:t>be</a:t>
            </a:r>
            <a:r>
              <a:rPr lang="en-US" sz="1200" spc="30">
                <a:latin typeface="Arial"/>
                <a:cs typeface="Arial"/>
              </a:rPr>
              <a:t> </a:t>
            </a:r>
            <a:r>
              <a:rPr lang="en-US" sz="1200">
                <a:latin typeface="Arial"/>
                <a:cs typeface="Arial"/>
              </a:rPr>
              <a:t>automatically</a:t>
            </a:r>
            <a:r>
              <a:rPr lang="en-US" sz="1200" spc="35">
                <a:latin typeface="Arial"/>
                <a:cs typeface="Arial"/>
              </a:rPr>
              <a:t> </a:t>
            </a:r>
            <a:r>
              <a:rPr lang="en-US" sz="1200">
                <a:latin typeface="Arial"/>
                <a:cs typeface="Arial"/>
              </a:rPr>
              <a:t>enrolled</a:t>
            </a:r>
            <a:r>
              <a:rPr lang="en-US" sz="1200" spc="30">
                <a:latin typeface="Arial"/>
                <a:cs typeface="Arial"/>
              </a:rPr>
              <a:t> </a:t>
            </a:r>
            <a:r>
              <a:rPr lang="en-US" sz="1200">
                <a:latin typeface="Arial"/>
                <a:cs typeface="Arial"/>
              </a:rPr>
              <a:t>into</a:t>
            </a:r>
            <a:r>
              <a:rPr lang="en-US" sz="1200" spc="35">
                <a:latin typeface="Arial"/>
                <a:cs typeface="Arial"/>
              </a:rPr>
              <a:t> </a:t>
            </a:r>
            <a:r>
              <a:rPr lang="en-US" sz="1200" spc="-25">
                <a:latin typeface="Arial"/>
                <a:cs typeface="Arial"/>
              </a:rPr>
              <a:t>the </a:t>
            </a:r>
            <a:r>
              <a:rPr lang="en-US" sz="1200">
                <a:latin typeface="Arial"/>
                <a:cs typeface="Arial"/>
              </a:rPr>
              <a:t>TSP</a:t>
            </a:r>
            <a:r>
              <a:rPr lang="en-US" sz="1200" spc="15">
                <a:latin typeface="Arial"/>
                <a:cs typeface="Arial"/>
              </a:rPr>
              <a:t> </a:t>
            </a:r>
            <a:r>
              <a:rPr lang="en-US" sz="1200">
                <a:latin typeface="Arial"/>
                <a:cs typeface="Arial"/>
              </a:rPr>
              <a:t>at</a:t>
            </a:r>
            <a:r>
              <a:rPr lang="en-US" sz="1200" spc="20">
                <a:latin typeface="Arial"/>
                <a:cs typeface="Arial"/>
              </a:rPr>
              <a:t> </a:t>
            </a:r>
            <a:r>
              <a:rPr lang="en-US" sz="1200">
                <a:latin typeface="Arial"/>
                <a:cs typeface="Arial"/>
              </a:rPr>
              <a:t>3%</a:t>
            </a:r>
            <a:r>
              <a:rPr lang="en-US" sz="1200" spc="15">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their</a:t>
            </a:r>
            <a:r>
              <a:rPr lang="en-US" sz="1200" spc="15">
                <a:latin typeface="Arial"/>
                <a:cs typeface="Arial"/>
              </a:rPr>
              <a:t> </a:t>
            </a:r>
            <a:r>
              <a:rPr lang="en-US" sz="1200">
                <a:latin typeface="Arial"/>
                <a:cs typeface="Arial"/>
              </a:rPr>
              <a:t>base</a:t>
            </a:r>
            <a:r>
              <a:rPr lang="en-US" sz="1200" spc="20">
                <a:latin typeface="Arial"/>
                <a:cs typeface="Arial"/>
              </a:rPr>
              <a:t> </a:t>
            </a:r>
            <a:r>
              <a:rPr lang="en-US" sz="1200" spc="-20">
                <a:latin typeface="Arial"/>
                <a:cs typeface="Arial"/>
              </a:rPr>
              <a:t>pay,</a:t>
            </a:r>
            <a:r>
              <a:rPr lang="en-US" sz="1200" spc="500">
                <a:latin typeface="Arial"/>
                <a:cs typeface="Arial"/>
              </a:rPr>
              <a:t> </a:t>
            </a:r>
            <a:r>
              <a:rPr lang="en-US" sz="1200">
                <a:latin typeface="Arial"/>
                <a:cs typeface="Arial"/>
              </a:rPr>
              <a:t>with</a:t>
            </a:r>
            <a:r>
              <a:rPr lang="en-US" sz="1200" spc="25">
                <a:latin typeface="Arial"/>
                <a:cs typeface="Arial"/>
              </a:rPr>
              <a:t> </a:t>
            </a:r>
            <a:r>
              <a:rPr lang="en-US" sz="1200">
                <a:latin typeface="Arial"/>
                <a:cs typeface="Arial"/>
              </a:rPr>
              <a:t>automatic</a:t>
            </a:r>
            <a:r>
              <a:rPr lang="en-US" sz="1200" spc="30">
                <a:latin typeface="Arial"/>
                <a:cs typeface="Arial"/>
              </a:rPr>
              <a:t> </a:t>
            </a:r>
            <a:r>
              <a:rPr lang="en-US" sz="1200">
                <a:latin typeface="Arial"/>
                <a:cs typeface="Arial"/>
              </a:rPr>
              <a:t>1%</a:t>
            </a:r>
            <a:r>
              <a:rPr lang="en-US" sz="1200" spc="25">
                <a:latin typeface="Arial"/>
                <a:cs typeface="Arial"/>
              </a:rPr>
              <a:t> </a:t>
            </a:r>
            <a:r>
              <a:rPr lang="en-US" sz="1200" spc="-25">
                <a:latin typeface="Arial"/>
                <a:cs typeface="Arial"/>
              </a:rPr>
              <a:t>DoD </a:t>
            </a:r>
            <a:r>
              <a:rPr lang="en-US" sz="1200">
                <a:latin typeface="Arial"/>
                <a:cs typeface="Arial"/>
              </a:rPr>
              <a:t>contributions</a:t>
            </a:r>
            <a:r>
              <a:rPr lang="en-US" sz="1200" spc="35">
                <a:latin typeface="Arial"/>
                <a:cs typeface="Arial"/>
              </a:rPr>
              <a:t> </a:t>
            </a:r>
            <a:r>
              <a:rPr lang="en-US" sz="1200">
                <a:latin typeface="Arial"/>
                <a:cs typeface="Arial"/>
              </a:rPr>
              <a:t>starting</a:t>
            </a:r>
            <a:r>
              <a:rPr lang="en-US" sz="1200" spc="40">
                <a:latin typeface="Arial"/>
                <a:cs typeface="Arial"/>
              </a:rPr>
              <a:t> </a:t>
            </a:r>
            <a:r>
              <a:rPr lang="en-US" sz="1200">
                <a:latin typeface="Arial"/>
                <a:cs typeface="Arial"/>
              </a:rPr>
              <a:t>after</a:t>
            </a:r>
            <a:r>
              <a:rPr lang="en-US" sz="1200" spc="40">
                <a:latin typeface="Arial"/>
                <a:cs typeface="Arial"/>
              </a:rPr>
              <a:t> </a:t>
            </a:r>
            <a:r>
              <a:rPr lang="en-US" sz="1200" spc="-35">
                <a:latin typeface="Arial"/>
                <a:cs typeface="Arial"/>
              </a:rPr>
              <a:t>60 </a:t>
            </a:r>
            <a:r>
              <a:rPr lang="en-US" sz="1200">
                <a:latin typeface="Arial"/>
                <a:cs typeface="Arial"/>
              </a:rPr>
              <a:t>days,</a:t>
            </a:r>
            <a:r>
              <a:rPr lang="en-US" sz="1200" spc="25">
                <a:latin typeface="Arial"/>
                <a:cs typeface="Arial"/>
              </a:rPr>
              <a:t> </a:t>
            </a:r>
            <a:r>
              <a:rPr lang="en-US" sz="1200">
                <a:latin typeface="Arial"/>
                <a:cs typeface="Arial"/>
              </a:rPr>
              <a:t>and</a:t>
            </a:r>
            <a:r>
              <a:rPr lang="en-US" sz="1200" spc="25">
                <a:latin typeface="Arial"/>
                <a:cs typeface="Arial"/>
              </a:rPr>
              <a:t> </a:t>
            </a:r>
            <a:r>
              <a:rPr lang="en-US" sz="1200">
                <a:latin typeface="Arial"/>
                <a:cs typeface="Arial"/>
              </a:rPr>
              <a:t>DoD</a:t>
            </a:r>
            <a:r>
              <a:rPr lang="en-US" sz="1200" spc="25">
                <a:latin typeface="Arial"/>
                <a:cs typeface="Arial"/>
              </a:rPr>
              <a:t> </a:t>
            </a:r>
            <a:r>
              <a:rPr lang="en-US" sz="1200">
                <a:latin typeface="Arial"/>
                <a:cs typeface="Arial"/>
              </a:rPr>
              <a:t>matching</a:t>
            </a:r>
            <a:r>
              <a:rPr lang="en-US" sz="1200" spc="25">
                <a:latin typeface="Arial"/>
                <a:cs typeface="Arial"/>
              </a:rPr>
              <a:t> </a:t>
            </a:r>
            <a:r>
              <a:rPr lang="en-US" sz="1200">
                <a:latin typeface="Arial"/>
                <a:cs typeface="Arial"/>
              </a:rPr>
              <a:t>up</a:t>
            </a:r>
            <a:r>
              <a:rPr lang="en-US" sz="1200" spc="25">
                <a:latin typeface="Arial"/>
                <a:cs typeface="Arial"/>
              </a:rPr>
              <a:t> </a:t>
            </a:r>
            <a:r>
              <a:rPr lang="en-US" sz="1200" spc="-25">
                <a:latin typeface="Arial"/>
                <a:cs typeface="Arial"/>
              </a:rPr>
              <a:t>to </a:t>
            </a:r>
            <a:r>
              <a:rPr lang="en-US" sz="1200">
                <a:latin typeface="Arial"/>
                <a:cs typeface="Arial"/>
              </a:rPr>
              <a:t>4%</a:t>
            </a:r>
            <a:r>
              <a:rPr lang="en-US" sz="1200" spc="15">
                <a:latin typeface="Arial"/>
                <a:cs typeface="Arial"/>
              </a:rPr>
              <a:t> </a:t>
            </a:r>
            <a:r>
              <a:rPr lang="en-US" sz="1200">
                <a:latin typeface="Arial"/>
                <a:cs typeface="Arial"/>
              </a:rPr>
              <a:t>at</a:t>
            </a:r>
            <a:r>
              <a:rPr lang="en-US" sz="1200" spc="15">
                <a:latin typeface="Arial"/>
                <a:cs typeface="Arial"/>
              </a:rPr>
              <a:t> </a:t>
            </a:r>
            <a:r>
              <a:rPr lang="en-US" sz="1200">
                <a:latin typeface="Arial"/>
                <a:cs typeface="Arial"/>
              </a:rPr>
              <a:t>the</a:t>
            </a:r>
            <a:r>
              <a:rPr lang="en-US" sz="1200" spc="15">
                <a:latin typeface="Arial"/>
                <a:cs typeface="Arial"/>
              </a:rPr>
              <a:t> </a:t>
            </a:r>
            <a:r>
              <a:rPr lang="en-US" sz="1200">
                <a:latin typeface="Arial"/>
                <a:cs typeface="Arial"/>
              </a:rPr>
              <a:t>start</a:t>
            </a:r>
            <a:r>
              <a:rPr lang="en-US" sz="1200" spc="20">
                <a:latin typeface="Arial"/>
                <a:cs typeface="Arial"/>
              </a:rPr>
              <a:t> </a:t>
            </a:r>
            <a:r>
              <a:rPr lang="en-US" sz="1200">
                <a:latin typeface="Arial"/>
                <a:cs typeface="Arial"/>
              </a:rPr>
              <a:t>of</a:t>
            </a:r>
            <a:r>
              <a:rPr lang="en-US" sz="1200" spc="15">
                <a:latin typeface="Arial"/>
                <a:cs typeface="Arial"/>
              </a:rPr>
              <a:t> </a:t>
            </a:r>
            <a:r>
              <a:rPr lang="en-US" sz="1200">
                <a:latin typeface="Arial"/>
                <a:cs typeface="Arial"/>
              </a:rPr>
              <a:t>the</a:t>
            </a:r>
            <a:r>
              <a:rPr lang="en-US" sz="1200" spc="15">
                <a:latin typeface="Arial"/>
                <a:cs typeface="Arial"/>
              </a:rPr>
              <a:t> </a:t>
            </a:r>
            <a:r>
              <a:rPr lang="en-US" sz="1200">
                <a:latin typeface="Arial"/>
                <a:cs typeface="Arial"/>
              </a:rPr>
              <a:t>third</a:t>
            </a:r>
            <a:r>
              <a:rPr lang="en-US" sz="1200" spc="20">
                <a:latin typeface="Arial"/>
                <a:cs typeface="Arial"/>
              </a:rPr>
              <a:t> </a:t>
            </a:r>
            <a:r>
              <a:rPr lang="en-US" sz="1200" spc="-20">
                <a:latin typeface="Arial"/>
                <a:cs typeface="Arial"/>
              </a:rPr>
              <a:t>year</a:t>
            </a:r>
            <a:r>
              <a:rPr lang="en-US" sz="1200" spc="500">
                <a:latin typeface="Arial"/>
                <a:cs typeface="Arial"/>
              </a:rPr>
              <a:t> </a:t>
            </a:r>
            <a:r>
              <a:rPr lang="en-US" sz="1200">
                <a:latin typeface="Arial"/>
                <a:cs typeface="Arial"/>
              </a:rPr>
              <a:t>of</a:t>
            </a:r>
            <a:r>
              <a:rPr lang="en-US" sz="1200" spc="10">
                <a:latin typeface="Arial"/>
                <a:cs typeface="Arial"/>
              </a:rPr>
              <a:t> </a:t>
            </a:r>
            <a:r>
              <a:rPr lang="en-US" sz="1200" spc="-10">
                <a:latin typeface="Arial"/>
                <a:cs typeface="Arial"/>
              </a:rPr>
              <a:t>service.  </a:t>
            </a:r>
            <a:endParaRPr lang="en-US" sz="1200">
              <a:latin typeface="Arial"/>
              <a:cs typeface="Arial"/>
            </a:endParaRPr>
          </a:p>
          <a:p>
            <a:pPr marL="25400" marR="17780">
              <a:lnSpc>
                <a:spcPct val="100000"/>
              </a:lnSpc>
            </a:pPr>
            <a:r>
              <a:rPr lang="en-US" sz="1200">
                <a:latin typeface="Arial"/>
                <a:cs typeface="Arial"/>
              </a:rPr>
              <a:t>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Both</a:t>
            </a:r>
            <a:r>
              <a:rPr lang="en-US" sz="1200" spc="10">
                <a:latin typeface="Arial"/>
                <a:cs typeface="Arial"/>
              </a:rPr>
              <a:t> </a:t>
            </a:r>
            <a:r>
              <a:rPr lang="en-US" sz="1200">
                <a:latin typeface="Arial"/>
                <a:cs typeface="Arial"/>
              </a:rPr>
              <a:t>the</a:t>
            </a:r>
            <a:r>
              <a:rPr lang="en-US" sz="1200" spc="5">
                <a:latin typeface="Arial"/>
                <a:cs typeface="Arial"/>
              </a:rPr>
              <a:t> </a:t>
            </a:r>
            <a:r>
              <a:rPr lang="en-US" sz="1200" spc="-25">
                <a:latin typeface="Arial"/>
                <a:cs typeface="Arial"/>
              </a:rPr>
              <a:t>DoD</a:t>
            </a:r>
            <a:r>
              <a:rPr lang="en-US" sz="1200">
                <a:latin typeface="Arial"/>
                <a:cs typeface="Arial"/>
              </a:rPr>
              <a:t> automatic</a:t>
            </a:r>
            <a:r>
              <a:rPr lang="en-US" sz="1200" spc="20">
                <a:latin typeface="Arial"/>
                <a:cs typeface="Arial"/>
              </a:rPr>
              <a:t> </a:t>
            </a:r>
            <a:r>
              <a:rPr lang="en-US" sz="1200">
                <a:latin typeface="Arial"/>
                <a:cs typeface="Arial"/>
              </a:rPr>
              <a:t>1%</a:t>
            </a:r>
            <a:r>
              <a:rPr lang="en-US" sz="1200" spc="25">
                <a:latin typeface="Arial"/>
                <a:cs typeface="Arial"/>
              </a:rPr>
              <a:t> </a:t>
            </a:r>
            <a:r>
              <a:rPr lang="en-US" sz="1200">
                <a:latin typeface="Arial"/>
                <a:cs typeface="Arial"/>
              </a:rPr>
              <a:t>and</a:t>
            </a:r>
            <a:r>
              <a:rPr lang="en-US" sz="1200" spc="25">
                <a:latin typeface="Arial"/>
                <a:cs typeface="Arial"/>
              </a:rPr>
              <a:t> </a:t>
            </a:r>
            <a:r>
              <a:rPr lang="en-US" sz="1200">
                <a:latin typeface="Arial"/>
                <a:cs typeface="Arial"/>
              </a:rPr>
              <a:t>the</a:t>
            </a:r>
            <a:r>
              <a:rPr lang="en-US" sz="1200" spc="25">
                <a:latin typeface="Arial"/>
                <a:cs typeface="Arial"/>
              </a:rPr>
              <a:t> </a:t>
            </a:r>
            <a:r>
              <a:rPr lang="en-US" sz="1200" spc="-10">
                <a:latin typeface="Arial"/>
                <a:cs typeface="Arial"/>
              </a:rPr>
              <a:t>matching </a:t>
            </a:r>
            <a:r>
              <a:rPr lang="en-US" sz="1200">
                <a:latin typeface="Arial"/>
                <a:cs typeface="Arial"/>
              </a:rPr>
              <a:t>contributions</a:t>
            </a:r>
            <a:r>
              <a:rPr lang="en-US" sz="1200" spc="45">
                <a:latin typeface="Arial"/>
                <a:cs typeface="Arial"/>
              </a:rPr>
              <a:t> </a:t>
            </a:r>
            <a:r>
              <a:rPr lang="en-US" sz="1200">
                <a:latin typeface="Arial"/>
                <a:cs typeface="Arial"/>
              </a:rPr>
              <a:t>continue</a:t>
            </a:r>
            <a:r>
              <a:rPr lang="en-US" sz="1200" spc="50">
                <a:latin typeface="Arial"/>
                <a:cs typeface="Arial"/>
              </a:rPr>
              <a:t> </a:t>
            </a:r>
            <a:r>
              <a:rPr lang="en-US" sz="1200" spc="-10">
                <a:latin typeface="Arial"/>
                <a:cs typeface="Arial"/>
              </a:rPr>
              <a:t>through</a:t>
            </a:r>
            <a:r>
              <a:rPr lang="en-US" sz="1200" spc="500">
                <a:latin typeface="Arial"/>
                <a:cs typeface="Arial"/>
              </a:rPr>
              <a:t> </a:t>
            </a:r>
            <a:r>
              <a:rPr lang="en-US" sz="1200">
                <a:latin typeface="Arial"/>
                <a:cs typeface="Arial"/>
              </a:rPr>
              <a:t>the</a:t>
            </a:r>
            <a:r>
              <a:rPr lang="en-US" sz="1200" spc="15">
                <a:latin typeface="Arial"/>
                <a:cs typeface="Arial"/>
              </a:rPr>
              <a:t> </a:t>
            </a:r>
            <a:r>
              <a:rPr lang="en-US" sz="1200">
                <a:latin typeface="Arial"/>
                <a:cs typeface="Arial"/>
              </a:rPr>
              <a:t>end</a:t>
            </a:r>
            <a:r>
              <a:rPr lang="en-US" sz="1200" spc="20">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the</a:t>
            </a:r>
            <a:r>
              <a:rPr lang="en-US" sz="1200" spc="15">
                <a:latin typeface="Arial"/>
                <a:cs typeface="Arial"/>
              </a:rPr>
              <a:t> </a:t>
            </a:r>
            <a:r>
              <a:rPr lang="en-US" sz="1200">
                <a:latin typeface="Arial"/>
                <a:cs typeface="Arial"/>
              </a:rPr>
              <a:t>pay</a:t>
            </a:r>
            <a:r>
              <a:rPr lang="en-US" sz="1200" spc="20">
                <a:latin typeface="Arial"/>
                <a:cs typeface="Arial"/>
              </a:rPr>
              <a:t> </a:t>
            </a:r>
            <a:r>
              <a:rPr lang="en-US" sz="1200">
                <a:latin typeface="Arial"/>
                <a:cs typeface="Arial"/>
              </a:rPr>
              <a:t>period</a:t>
            </a:r>
            <a:r>
              <a:rPr lang="en-US" sz="1200" spc="20">
                <a:latin typeface="Arial"/>
                <a:cs typeface="Arial"/>
              </a:rPr>
              <a:t> </a:t>
            </a:r>
            <a:r>
              <a:rPr lang="en-US" sz="1200" spc="-10">
                <a:latin typeface="Arial"/>
                <a:cs typeface="Arial"/>
              </a:rPr>
              <a:t>during </a:t>
            </a:r>
            <a:r>
              <a:rPr lang="en-US" sz="1200">
                <a:latin typeface="Arial"/>
                <a:cs typeface="Arial"/>
              </a:rPr>
              <a:t>which</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Service</a:t>
            </a:r>
            <a:r>
              <a:rPr lang="en-US" sz="1200" spc="30">
                <a:latin typeface="Arial"/>
                <a:cs typeface="Arial"/>
              </a:rPr>
              <a:t> </a:t>
            </a:r>
            <a:r>
              <a:rPr lang="en-US" sz="1200" spc="-10">
                <a:latin typeface="Arial"/>
                <a:cs typeface="Arial"/>
              </a:rPr>
              <a:t>member</a:t>
            </a:r>
            <a:r>
              <a:rPr lang="en-US" sz="1200" spc="500">
                <a:latin typeface="Arial"/>
                <a:cs typeface="Arial"/>
              </a:rPr>
              <a:t> </a:t>
            </a:r>
            <a:r>
              <a:rPr lang="en-US" sz="1200">
                <a:latin typeface="Arial"/>
                <a:cs typeface="Arial"/>
              </a:rPr>
              <a:t>attains</a:t>
            </a:r>
            <a:r>
              <a:rPr lang="en-US" sz="1200" spc="20">
                <a:latin typeface="Arial"/>
                <a:cs typeface="Arial"/>
              </a:rPr>
              <a:t> </a:t>
            </a:r>
            <a:r>
              <a:rPr lang="en-US" sz="1200">
                <a:latin typeface="Arial"/>
                <a:cs typeface="Arial"/>
              </a:rPr>
              <a:t>26</a:t>
            </a:r>
            <a:r>
              <a:rPr lang="en-US" sz="1200" spc="20">
                <a:latin typeface="Arial"/>
                <a:cs typeface="Arial"/>
              </a:rPr>
              <a:t> </a:t>
            </a:r>
            <a:r>
              <a:rPr lang="en-US" sz="1200">
                <a:latin typeface="Arial"/>
                <a:cs typeface="Arial"/>
              </a:rPr>
              <a:t>years</a:t>
            </a:r>
            <a:r>
              <a:rPr lang="en-US" sz="1200" spc="20">
                <a:latin typeface="Arial"/>
                <a:cs typeface="Arial"/>
              </a:rPr>
              <a:t> </a:t>
            </a:r>
            <a:r>
              <a:rPr lang="en-US" sz="1200">
                <a:latin typeface="Arial"/>
                <a:cs typeface="Arial"/>
              </a:rPr>
              <a:t>of</a:t>
            </a:r>
            <a:r>
              <a:rPr lang="en-US" sz="1200" spc="20">
                <a:latin typeface="Arial"/>
                <a:cs typeface="Arial"/>
              </a:rPr>
              <a:t> </a:t>
            </a:r>
            <a:r>
              <a:rPr lang="en-US" sz="1200" spc="-10">
                <a:latin typeface="Arial"/>
                <a:cs typeface="Arial"/>
              </a:rPr>
              <a:t>service. </a:t>
            </a:r>
            <a:endParaRPr lang="en-US" sz="1200">
              <a:latin typeface="Arial"/>
              <a:cs typeface="Arial"/>
            </a:endParaRPr>
          </a:p>
          <a:p>
            <a:pPr marL="25400" marR="17780">
              <a:lnSpc>
                <a:spcPct val="100000"/>
              </a:lnSpc>
            </a:pPr>
            <a:r>
              <a:rPr lang="en-US" sz="1200">
                <a:latin typeface="Arial"/>
                <a:cs typeface="Arial"/>
              </a:rPr>
              <a:t>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NOTE:</a:t>
            </a:r>
            <a:r>
              <a:rPr lang="en-US" sz="1200" spc="10">
                <a:latin typeface="Arial"/>
                <a:cs typeface="Arial"/>
              </a:rPr>
              <a:t> </a:t>
            </a:r>
            <a:r>
              <a:rPr lang="en-US" sz="1200" spc="-10">
                <a:latin typeface="Arial"/>
                <a:cs typeface="Arial"/>
              </a:rPr>
              <a:t>Current</a:t>
            </a:r>
            <a:r>
              <a:rPr lang="en-US" sz="1200" spc="500">
                <a:latin typeface="Arial"/>
                <a:cs typeface="Arial"/>
              </a:rPr>
              <a:t> </a:t>
            </a:r>
            <a:r>
              <a:rPr lang="en-US" sz="1200">
                <a:latin typeface="Arial"/>
                <a:cs typeface="Arial"/>
              </a:rPr>
              <a:t>Service</a:t>
            </a:r>
            <a:r>
              <a:rPr lang="en-US" sz="1200" spc="30">
                <a:latin typeface="Arial"/>
                <a:cs typeface="Arial"/>
              </a:rPr>
              <a:t> </a:t>
            </a:r>
            <a:r>
              <a:rPr lang="en-US" sz="1200">
                <a:latin typeface="Arial"/>
                <a:cs typeface="Arial"/>
              </a:rPr>
              <a:t>members</a:t>
            </a:r>
            <a:r>
              <a:rPr lang="en-US" sz="1200" spc="30">
                <a:latin typeface="Arial"/>
                <a:cs typeface="Arial"/>
              </a:rPr>
              <a:t> </a:t>
            </a:r>
            <a:r>
              <a:rPr lang="en-US" sz="1200">
                <a:latin typeface="Arial"/>
                <a:cs typeface="Arial"/>
              </a:rPr>
              <a:t>who</a:t>
            </a:r>
            <a:r>
              <a:rPr lang="en-US" sz="1200" spc="35">
                <a:latin typeface="Arial"/>
                <a:cs typeface="Arial"/>
              </a:rPr>
              <a:t> </a:t>
            </a:r>
            <a:r>
              <a:rPr lang="en-US" sz="1200">
                <a:latin typeface="Arial"/>
                <a:cs typeface="Arial"/>
              </a:rPr>
              <a:t>opt-in</a:t>
            </a:r>
            <a:r>
              <a:rPr lang="en-US" sz="1200" spc="30">
                <a:latin typeface="Arial"/>
                <a:cs typeface="Arial"/>
              </a:rPr>
              <a:t> </a:t>
            </a:r>
            <a:r>
              <a:rPr lang="en-US" sz="1200" spc="-25">
                <a:latin typeface="Arial"/>
                <a:cs typeface="Arial"/>
              </a:rPr>
              <a:t>to </a:t>
            </a:r>
            <a:r>
              <a:rPr lang="en-US" sz="1200">
                <a:latin typeface="Arial"/>
                <a:cs typeface="Arial"/>
              </a:rPr>
              <a:t>the</a:t>
            </a:r>
            <a:r>
              <a:rPr lang="en-US" sz="1200" spc="25">
                <a:latin typeface="Arial"/>
                <a:cs typeface="Arial"/>
              </a:rPr>
              <a:t> </a:t>
            </a:r>
            <a:r>
              <a:rPr lang="en-US" sz="1200">
                <a:latin typeface="Arial"/>
                <a:cs typeface="Arial"/>
              </a:rPr>
              <a:t>new</a:t>
            </a:r>
            <a:r>
              <a:rPr lang="en-US" sz="1200" spc="25">
                <a:latin typeface="Arial"/>
                <a:cs typeface="Arial"/>
              </a:rPr>
              <a:t> </a:t>
            </a:r>
            <a:r>
              <a:rPr lang="en-US" sz="1200">
                <a:latin typeface="Arial"/>
                <a:cs typeface="Arial"/>
              </a:rPr>
              <a:t>Blended</a:t>
            </a:r>
            <a:r>
              <a:rPr lang="en-US" sz="1200" spc="25">
                <a:latin typeface="Arial"/>
                <a:cs typeface="Arial"/>
              </a:rPr>
              <a:t> </a:t>
            </a:r>
            <a:r>
              <a:rPr lang="en-US" sz="1200" spc="-10">
                <a:latin typeface="Arial"/>
                <a:cs typeface="Arial"/>
              </a:rPr>
              <a:t>Retirement </a:t>
            </a:r>
            <a:r>
              <a:rPr lang="en-US" sz="1200">
                <a:latin typeface="Arial"/>
                <a:cs typeface="Arial"/>
              </a:rPr>
              <a:t>System</a:t>
            </a:r>
            <a:r>
              <a:rPr lang="en-US" sz="1200" spc="35">
                <a:latin typeface="Arial"/>
                <a:cs typeface="Arial"/>
              </a:rPr>
              <a:t> </a:t>
            </a:r>
            <a:r>
              <a:rPr lang="en-US" sz="1200">
                <a:latin typeface="Arial"/>
                <a:cs typeface="Arial"/>
              </a:rPr>
              <a:t>between</a:t>
            </a:r>
            <a:r>
              <a:rPr lang="en-US" sz="1200" spc="40">
                <a:latin typeface="Arial"/>
                <a:cs typeface="Arial"/>
              </a:rPr>
              <a:t> </a:t>
            </a:r>
            <a:r>
              <a:rPr lang="en-US" sz="1200">
                <a:latin typeface="Arial"/>
                <a:cs typeface="Arial"/>
              </a:rPr>
              <a:t>January</a:t>
            </a:r>
            <a:r>
              <a:rPr lang="en-US" sz="1200" spc="35">
                <a:latin typeface="Arial"/>
                <a:cs typeface="Arial"/>
              </a:rPr>
              <a:t> </a:t>
            </a:r>
            <a:r>
              <a:rPr lang="en-US" sz="1200" spc="-25">
                <a:latin typeface="Arial"/>
                <a:cs typeface="Arial"/>
              </a:rPr>
              <a:t>1, </a:t>
            </a:r>
            <a:r>
              <a:rPr lang="en-US" sz="1200">
                <a:latin typeface="Arial"/>
                <a:cs typeface="Arial"/>
              </a:rPr>
              <a:t>2018,</a:t>
            </a:r>
            <a:r>
              <a:rPr lang="en-US" sz="1200" spc="25">
                <a:latin typeface="Arial"/>
                <a:cs typeface="Arial"/>
              </a:rPr>
              <a:t> </a:t>
            </a:r>
            <a:r>
              <a:rPr lang="en-US" sz="1200">
                <a:latin typeface="Arial"/>
                <a:cs typeface="Arial"/>
              </a:rPr>
              <a:t>and</a:t>
            </a:r>
            <a:r>
              <a:rPr lang="en-US" sz="1200" spc="30">
                <a:latin typeface="Arial"/>
                <a:cs typeface="Arial"/>
              </a:rPr>
              <a:t> </a:t>
            </a:r>
            <a:r>
              <a:rPr lang="en-US" sz="1200">
                <a:latin typeface="Arial"/>
                <a:cs typeface="Arial"/>
              </a:rPr>
              <a:t>December</a:t>
            </a:r>
            <a:r>
              <a:rPr lang="en-US" sz="1200" spc="25">
                <a:latin typeface="Arial"/>
                <a:cs typeface="Arial"/>
              </a:rPr>
              <a:t> </a:t>
            </a:r>
            <a:r>
              <a:rPr lang="en-US" sz="1200">
                <a:latin typeface="Arial"/>
                <a:cs typeface="Arial"/>
              </a:rPr>
              <a:t>31,</a:t>
            </a:r>
            <a:r>
              <a:rPr lang="en-US" sz="1200" spc="30">
                <a:latin typeface="Arial"/>
                <a:cs typeface="Arial"/>
              </a:rPr>
              <a:t> </a:t>
            </a:r>
            <a:r>
              <a:rPr lang="en-US" sz="1200" spc="-20">
                <a:latin typeface="Arial"/>
                <a:cs typeface="Arial"/>
              </a:rPr>
              <a:t>2018 </a:t>
            </a:r>
            <a:r>
              <a:rPr lang="en-US" sz="1200">
                <a:latin typeface="Arial"/>
                <a:cs typeface="Arial"/>
              </a:rPr>
              <a:t>(we’ll</a:t>
            </a:r>
            <a:r>
              <a:rPr lang="en-US" sz="1200" spc="20">
                <a:latin typeface="Arial"/>
                <a:cs typeface="Arial"/>
              </a:rPr>
              <a:t> </a:t>
            </a:r>
            <a:r>
              <a:rPr lang="en-US" sz="1200">
                <a:latin typeface="Arial"/>
                <a:cs typeface="Arial"/>
              </a:rPr>
              <a:t>talk</a:t>
            </a:r>
            <a:r>
              <a:rPr lang="en-US" sz="1200" spc="25">
                <a:latin typeface="Arial"/>
                <a:cs typeface="Arial"/>
              </a:rPr>
              <a:t> </a:t>
            </a:r>
            <a:r>
              <a:rPr lang="en-US" sz="1200">
                <a:latin typeface="Arial"/>
                <a:cs typeface="Arial"/>
              </a:rPr>
              <a:t>about</a:t>
            </a:r>
            <a:r>
              <a:rPr lang="en-US" sz="1200" spc="25">
                <a:latin typeface="Arial"/>
                <a:cs typeface="Arial"/>
              </a:rPr>
              <a:t> </a:t>
            </a:r>
            <a:r>
              <a:rPr lang="en-US" sz="1200">
                <a:latin typeface="Arial"/>
                <a:cs typeface="Arial"/>
              </a:rPr>
              <a:t>opting-in</a:t>
            </a:r>
            <a:r>
              <a:rPr lang="en-US" sz="1200" spc="25">
                <a:latin typeface="Arial"/>
                <a:cs typeface="Arial"/>
              </a:rPr>
              <a:t> </a:t>
            </a:r>
            <a:r>
              <a:rPr lang="en-US" sz="1200">
                <a:latin typeface="Arial"/>
                <a:cs typeface="Arial"/>
              </a:rPr>
              <a:t>in</a:t>
            </a:r>
            <a:r>
              <a:rPr lang="en-US" sz="1200" spc="25">
                <a:latin typeface="Arial"/>
                <a:cs typeface="Arial"/>
              </a:rPr>
              <a:t> </a:t>
            </a:r>
            <a:r>
              <a:rPr lang="en-US" sz="1200" spc="-50">
                <a:latin typeface="Arial"/>
                <a:cs typeface="Arial"/>
              </a:rPr>
              <a:t>a </a:t>
            </a:r>
            <a:r>
              <a:rPr lang="en-US" sz="1200">
                <a:latin typeface="Arial"/>
                <a:cs typeface="Arial"/>
              </a:rPr>
              <a:t>moment)</a:t>
            </a:r>
            <a:r>
              <a:rPr lang="en-US" sz="1200" spc="30">
                <a:latin typeface="Arial"/>
                <a:cs typeface="Arial"/>
              </a:rPr>
              <a:t> </a:t>
            </a:r>
            <a:r>
              <a:rPr lang="en-US" sz="1200">
                <a:latin typeface="Arial"/>
                <a:cs typeface="Arial"/>
              </a:rPr>
              <a:t>will</a:t>
            </a:r>
            <a:r>
              <a:rPr lang="en-US" sz="1200" spc="30">
                <a:latin typeface="Arial"/>
                <a:cs typeface="Arial"/>
              </a:rPr>
              <a:t> </a:t>
            </a:r>
            <a:r>
              <a:rPr lang="en-US" sz="1200">
                <a:latin typeface="Arial"/>
                <a:cs typeface="Arial"/>
              </a:rPr>
              <a:t>receive</a:t>
            </a:r>
            <a:r>
              <a:rPr lang="en-US" sz="1200" spc="30">
                <a:latin typeface="Arial"/>
                <a:cs typeface="Arial"/>
              </a:rPr>
              <a:t> </a:t>
            </a:r>
            <a:r>
              <a:rPr lang="en-US" sz="1200" spc="-25">
                <a:latin typeface="Arial"/>
                <a:cs typeface="Arial"/>
              </a:rPr>
              <a:t>DoD </a:t>
            </a:r>
            <a:r>
              <a:rPr lang="en-US" sz="1200">
                <a:latin typeface="Arial"/>
                <a:cs typeface="Arial"/>
              </a:rPr>
              <a:t>automatic</a:t>
            </a:r>
            <a:r>
              <a:rPr lang="en-US" sz="1200" spc="35">
                <a:latin typeface="Arial"/>
                <a:cs typeface="Arial"/>
              </a:rPr>
              <a:t> </a:t>
            </a:r>
            <a:r>
              <a:rPr lang="en-US" sz="1200">
                <a:latin typeface="Arial"/>
                <a:cs typeface="Arial"/>
              </a:rPr>
              <a:t>1%</a:t>
            </a:r>
            <a:r>
              <a:rPr lang="en-US" sz="1200" spc="40">
                <a:latin typeface="Arial"/>
                <a:cs typeface="Arial"/>
              </a:rPr>
              <a:t> </a:t>
            </a:r>
            <a:r>
              <a:rPr lang="en-US" sz="1200">
                <a:latin typeface="Arial"/>
                <a:cs typeface="Arial"/>
              </a:rPr>
              <a:t>contribution</a:t>
            </a:r>
            <a:r>
              <a:rPr lang="en-US" sz="1200" spc="40">
                <a:latin typeface="Arial"/>
                <a:cs typeface="Arial"/>
              </a:rPr>
              <a:t> </a:t>
            </a:r>
            <a:r>
              <a:rPr lang="en-US" sz="1200" spc="-25">
                <a:latin typeface="Arial"/>
                <a:cs typeface="Arial"/>
              </a:rPr>
              <a:t>and</a:t>
            </a:r>
            <a:r>
              <a:rPr lang="en-US" sz="1200" spc="500">
                <a:latin typeface="Arial"/>
                <a:cs typeface="Arial"/>
              </a:rPr>
              <a:t> </a:t>
            </a:r>
            <a:r>
              <a:rPr lang="en-US" sz="1200">
                <a:latin typeface="Arial"/>
                <a:cs typeface="Arial"/>
              </a:rPr>
              <a:t>up</a:t>
            </a:r>
            <a:r>
              <a:rPr lang="en-US" sz="1200" spc="5">
                <a:latin typeface="Arial"/>
                <a:cs typeface="Arial"/>
              </a:rPr>
              <a:t> </a:t>
            </a:r>
            <a:r>
              <a:rPr lang="en-US" sz="1200">
                <a:latin typeface="Arial"/>
                <a:cs typeface="Arial"/>
              </a:rPr>
              <a:t>to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5">
                <a:latin typeface="Arial"/>
                <a:cs typeface="Arial"/>
              </a:rPr>
              <a:t> </a:t>
            </a:r>
            <a:r>
              <a:rPr lang="en-US" sz="1200">
                <a:latin typeface="Arial"/>
                <a:cs typeface="Arial"/>
              </a:rPr>
              <a:t>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5">
                <a:latin typeface="Arial"/>
                <a:cs typeface="Arial"/>
              </a:rPr>
              <a:t> </a:t>
            </a:r>
            <a:r>
              <a:rPr lang="en-US" sz="1200">
                <a:latin typeface="Arial"/>
                <a:cs typeface="Arial"/>
              </a:rPr>
              <a:t> </a:t>
            </a:r>
            <a:r>
              <a:rPr lang="en-US" sz="1200" spc="5">
                <a:latin typeface="Arial"/>
                <a:cs typeface="Arial"/>
              </a:rPr>
              <a:t> </a:t>
            </a:r>
            <a:r>
              <a:rPr lang="en-US" sz="1200">
                <a:latin typeface="Arial"/>
                <a:cs typeface="Arial"/>
              </a:rPr>
              <a:t> </a:t>
            </a:r>
            <a:r>
              <a:rPr lang="en-US" sz="1200" spc="10">
                <a:latin typeface="Arial"/>
                <a:cs typeface="Arial"/>
              </a:rPr>
              <a:t> </a:t>
            </a:r>
            <a:r>
              <a:rPr lang="en-US" sz="1200">
                <a:latin typeface="Arial"/>
                <a:cs typeface="Arial"/>
              </a:rPr>
              <a:t> </a:t>
            </a:r>
            <a:r>
              <a:rPr lang="en-US" sz="1200" spc="5">
                <a:latin typeface="Arial"/>
                <a:cs typeface="Arial"/>
              </a:rPr>
              <a:t> </a:t>
            </a:r>
            <a:r>
              <a:rPr lang="en-US" sz="1200" spc="-10">
                <a:latin typeface="Arial"/>
                <a:cs typeface="Arial"/>
              </a:rPr>
              <a:t>4% additional </a:t>
            </a:r>
            <a:r>
              <a:rPr lang="en-US" sz="1200">
                <a:latin typeface="Arial"/>
                <a:cs typeface="Arial"/>
              </a:rPr>
              <a:t>DoD</a:t>
            </a:r>
            <a:r>
              <a:rPr lang="en-US" sz="1200" spc="30">
                <a:latin typeface="Arial"/>
                <a:cs typeface="Arial"/>
              </a:rPr>
              <a:t> </a:t>
            </a:r>
            <a:r>
              <a:rPr lang="en-US" sz="1200">
                <a:latin typeface="Arial"/>
                <a:cs typeface="Arial"/>
              </a:rPr>
              <a:t>matching</a:t>
            </a:r>
            <a:r>
              <a:rPr lang="en-US" sz="1200" spc="30">
                <a:latin typeface="Arial"/>
                <a:cs typeface="Arial"/>
              </a:rPr>
              <a:t> </a:t>
            </a:r>
            <a:r>
              <a:rPr lang="en-US" sz="1200">
                <a:latin typeface="Arial"/>
                <a:cs typeface="Arial"/>
              </a:rPr>
              <a:t>beginning</a:t>
            </a:r>
            <a:r>
              <a:rPr lang="en-US" sz="1200" spc="35">
                <a:latin typeface="Arial"/>
                <a:cs typeface="Arial"/>
              </a:rPr>
              <a:t> </a:t>
            </a:r>
            <a:r>
              <a:rPr lang="en-US" sz="1200">
                <a:latin typeface="Arial"/>
                <a:cs typeface="Arial"/>
              </a:rPr>
              <a:t>the</a:t>
            </a:r>
            <a:r>
              <a:rPr lang="en-US" sz="1200" spc="30">
                <a:latin typeface="Arial"/>
                <a:cs typeface="Arial"/>
              </a:rPr>
              <a:t> </a:t>
            </a:r>
            <a:r>
              <a:rPr lang="en-US" sz="1200" spc="-10">
                <a:latin typeface="Arial"/>
                <a:cs typeface="Arial"/>
              </a:rPr>
              <a:t>first </a:t>
            </a:r>
            <a:r>
              <a:rPr lang="en-US" sz="1200">
                <a:latin typeface="Arial"/>
                <a:cs typeface="Arial"/>
              </a:rPr>
              <a:t>pay</a:t>
            </a:r>
            <a:r>
              <a:rPr lang="en-US" sz="1200" spc="20">
                <a:latin typeface="Arial"/>
                <a:cs typeface="Arial"/>
              </a:rPr>
              <a:t> </a:t>
            </a:r>
            <a:r>
              <a:rPr lang="en-US" sz="1200">
                <a:latin typeface="Arial"/>
                <a:cs typeface="Arial"/>
              </a:rPr>
              <a:t>period</a:t>
            </a:r>
            <a:r>
              <a:rPr lang="en-US" sz="1200" spc="20">
                <a:latin typeface="Arial"/>
                <a:cs typeface="Arial"/>
              </a:rPr>
              <a:t> </a:t>
            </a:r>
            <a:r>
              <a:rPr lang="en-US" sz="1200">
                <a:latin typeface="Arial"/>
                <a:cs typeface="Arial"/>
              </a:rPr>
              <a:t>of</a:t>
            </a:r>
            <a:r>
              <a:rPr lang="en-US" sz="1200" spc="20">
                <a:latin typeface="Arial"/>
                <a:cs typeface="Arial"/>
              </a:rPr>
              <a:t> </a:t>
            </a:r>
            <a:r>
              <a:rPr lang="en-US" sz="1200" spc="-10">
                <a:latin typeface="Arial"/>
                <a:cs typeface="Arial"/>
              </a:rPr>
              <a:t>election.</a:t>
            </a:r>
            <a:endParaRPr lang="en-US" sz="1200">
              <a:latin typeface="Arial"/>
              <a:cs typeface="Arial"/>
            </a:endParaRPr>
          </a:p>
          <a:p>
            <a:pPr marL="25400" marR="17780">
              <a:lnSpc>
                <a:spcPct val="100000"/>
              </a:lnSpc>
            </a:pPr>
            <a:r>
              <a:rPr lang="en-US" sz="1200">
                <a:latin typeface="Arial"/>
                <a:cs typeface="Arial"/>
              </a:rPr>
              <a:t>• </a:t>
            </a:r>
            <a:r>
              <a:rPr lang="en-US" sz="1200" spc="35">
                <a:latin typeface="Arial"/>
                <a:cs typeface="Arial"/>
              </a:rPr>
              <a:t> </a:t>
            </a:r>
            <a:r>
              <a:rPr lang="en-US" sz="1200">
                <a:latin typeface="Arial"/>
                <a:cs typeface="Arial"/>
              </a:rPr>
              <a:t>  MONTHLY</a:t>
            </a:r>
            <a:r>
              <a:rPr lang="en-US" sz="1200" spc="40">
                <a:latin typeface="Arial"/>
                <a:cs typeface="Arial"/>
              </a:rPr>
              <a:t> </a:t>
            </a:r>
            <a:r>
              <a:rPr lang="en-US" sz="1200">
                <a:latin typeface="Arial"/>
                <a:cs typeface="Arial"/>
              </a:rPr>
              <a:t>RETIRED</a:t>
            </a:r>
            <a:r>
              <a:rPr lang="en-US" sz="1200" spc="35">
                <a:latin typeface="Arial"/>
                <a:cs typeface="Arial"/>
              </a:rPr>
              <a:t> </a:t>
            </a:r>
            <a:r>
              <a:rPr lang="en-US" sz="1200" spc="-10">
                <a:latin typeface="Arial"/>
                <a:cs typeface="Arial"/>
              </a:rPr>
              <a:t>PAY:  </a:t>
            </a:r>
            <a:r>
              <a:rPr lang="en-US" sz="1200">
                <a:latin typeface="Arial"/>
                <a:cs typeface="Arial"/>
              </a:rPr>
              <a:t>For</a:t>
            </a:r>
            <a:r>
              <a:rPr lang="en-US" sz="1200" spc="20">
                <a:latin typeface="Arial"/>
                <a:cs typeface="Arial"/>
              </a:rPr>
              <a:t> </a:t>
            </a:r>
            <a:r>
              <a:rPr lang="en-US" sz="1200">
                <a:latin typeface="Arial"/>
                <a:cs typeface="Arial"/>
              </a:rPr>
              <a:t>those</a:t>
            </a:r>
            <a:r>
              <a:rPr lang="en-US" sz="1200" spc="20">
                <a:latin typeface="Arial"/>
                <a:cs typeface="Arial"/>
              </a:rPr>
              <a:t> </a:t>
            </a:r>
            <a:r>
              <a:rPr lang="en-US" sz="1200">
                <a:latin typeface="Arial"/>
                <a:cs typeface="Arial"/>
              </a:rPr>
              <a:t>who</a:t>
            </a:r>
            <a:r>
              <a:rPr lang="en-US" sz="1200" spc="20">
                <a:latin typeface="Arial"/>
                <a:cs typeface="Arial"/>
              </a:rPr>
              <a:t> </a:t>
            </a:r>
            <a:r>
              <a:rPr lang="en-US" sz="1200">
                <a:latin typeface="Arial"/>
                <a:cs typeface="Arial"/>
              </a:rPr>
              <a:t>retire</a:t>
            </a:r>
            <a:r>
              <a:rPr lang="en-US" sz="1200" spc="20">
                <a:latin typeface="Arial"/>
                <a:cs typeface="Arial"/>
              </a:rPr>
              <a:t> </a:t>
            </a:r>
            <a:r>
              <a:rPr lang="en-US" sz="1200">
                <a:latin typeface="Arial"/>
                <a:cs typeface="Arial"/>
              </a:rPr>
              <a:t>after</a:t>
            </a:r>
            <a:r>
              <a:rPr lang="en-US" sz="1200" spc="20">
                <a:latin typeface="Arial"/>
                <a:cs typeface="Arial"/>
              </a:rPr>
              <a:t> </a:t>
            </a:r>
            <a:r>
              <a:rPr lang="en-US" sz="1200">
                <a:latin typeface="Arial"/>
                <a:cs typeface="Arial"/>
              </a:rPr>
              <a:t>at</a:t>
            </a:r>
            <a:r>
              <a:rPr lang="en-US" sz="1200" spc="20">
                <a:latin typeface="Arial"/>
                <a:cs typeface="Arial"/>
              </a:rPr>
              <a:t> </a:t>
            </a:r>
            <a:r>
              <a:rPr lang="en-US" sz="1200" spc="-20">
                <a:latin typeface="Arial"/>
                <a:cs typeface="Arial"/>
              </a:rPr>
              <a:t>least </a:t>
            </a:r>
            <a:r>
              <a:rPr lang="en-US" sz="1200">
                <a:latin typeface="Arial"/>
                <a:cs typeface="Arial"/>
              </a:rPr>
              <a:t>20</a:t>
            </a:r>
            <a:r>
              <a:rPr lang="en-US" sz="1200" spc="20">
                <a:latin typeface="Arial"/>
                <a:cs typeface="Arial"/>
              </a:rPr>
              <a:t> </a:t>
            </a:r>
            <a:r>
              <a:rPr lang="en-US" sz="1200">
                <a:latin typeface="Arial"/>
                <a:cs typeface="Arial"/>
              </a:rPr>
              <a:t>years</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active</a:t>
            </a:r>
            <a:r>
              <a:rPr lang="en-US" sz="1200" spc="20">
                <a:latin typeface="Arial"/>
                <a:cs typeface="Arial"/>
              </a:rPr>
              <a:t> </a:t>
            </a:r>
            <a:r>
              <a:rPr lang="en-US" sz="1200">
                <a:latin typeface="Arial"/>
                <a:cs typeface="Arial"/>
              </a:rPr>
              <a:t>service,</a:t>
            </a:r>
            <a:r>
              <a:rPr lang="en-US" sz="1200" spc="25">
                <a:latin typeface="Arial"/>
                <a:cs typeface="Arial"/>
              </a:rPr>
              <a:t> </a:t>
            </a:r>
            <a:r>
              <a:rPr lang="en-US" sz="1200" spc="-25">
                <a:latin typeface="Arial"/>
                <a:cs typeface="Arial"/>
              </a:rPr>
              <a:t>the </a:t>
            </a:r>
            <a:r>
              <a:rPr lang="en-US" sz="1200">
                <a:latin typeface="Arial"/>
                <a:cs typeface="Arial"/>
              </a:rPr>
              <a:t>retirement</a:t>
            </a:r>
            <a:r>
              <a:rPr lang="en-US" sz="1200" spc="45">
                <a:latin typeface="Arial"/>
                <a:cs typeface="Arial"/>
              </a:rPr>
              <a:t> </a:t>
            </a:r>
            <a:r>
              <a:rPr lang="en-US" sz="1200" spc="-10">
                <a:latin typeface="Arial"/>
                <a:cs typeface="Arial"/>
              </a:rPr>
              <a:t>remains</a:t>
            </a:r>
            <a:r>
              <a:rPr lang="en-US" sz="1200" spc="500">
                <a:latin typeface="Arial"/>
                <a:cs typeface="Arial"/>
              </a:rPr>
              <a:t> </a:t>
            </a:r>
            <a:r>
              <a:rPr lang="en-US" sz="1200">
                <a:latin typeface="Arial"/>
                <a:cs typeface="Arial"/>
              </a:rPr>
              <a:t>predominantly</a:t>
            </a:r>
            <a:r>
              <a:rPr lang="en-US" sz="1200" spc="35">
                <a:latin typeface="Arial"/>
                <a:cs typeface="Arial"/>
              </a:rPr>
              <a:t> </a:t>
            </a:r>
            <a:r>
              <a:rPr lang="en-US" sz="1200">
                <a:latin typeface="Arial"/>
                <a:cs typeface="Arial"/>
              </a:rPr>
              <a:t>a</a:t>
            </a:r>
            <a:r>
              <a:rPr lang="en-US" sz="1200" spc="35">
                <a:latin typeface="Arial"/>
                <a:cs typeface="Arial"/>
              </a:rPr>
              <a:t> </a:t>
            </a:r>
            <a:r>
              <a:rPr lang="en-US" sz="1200">
                <a:latin typeface="Arial"/>
                <a:cs typeface="Arial"/>
              </a:rPr>
              <a:t>defined</a:t>
            </a:r>
            <a:r>
              <a:rPr lang="en-US" sz="1200" spc="35">
                <a:latin typeface="Arial"/>
                <a:cs typeface="Arial"/>
              </a:rPr>
              <a:t> </a:t>
            </a:r>
            <a:r>
              <a:rPr lang="en-US" sz="1200" spc="-10">
                <a:latin typeface="Arial"/>
                <a:cs typeface="Arial"/>
              </a:rPr>
              <a:t>benefit</a:t>
            </a:r>
            <a:r>
              <a:rPr lang="en-US" sz="1200" spc="500">
                <a:latin typeface="Arial"/>
                <a:cs typeface="Arial"/>
              </a:rPr>
              <a:t> </a:t>
            </a:r>
            <a:r>
              <a:rPr lang="en-US" sz="1200">
                <a:latin typeface="Arial"/>
                <a:cs typeface="Arial"/>
              </a:rPr>
              <a:t>in</a:t>
            </a:r>
            <a:r>
              <a:rPr lang="en-US" sz="1200" spc="25">
                <a:latin typeface="Arial"/>
                <a:cs typeface="Arial"/>
              </a:rPr>
              <a:t> </a:t>
            </a:r>
            <a:r>
              <a:rPr lang="en-US" sz="1200">
                <a:latin typeface="Arial"/>
                <a:cs typeface="Arial"/>
              </a:rPr>
              <a:t>which</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Service</a:t>
            </a:r>
            <a:r>
              <a:rPr lang="en-US" sz="1200" spc="25">
                <a:latin typeface="Arial"/>
                <a:cs typeface="Arial"/>
              </a:rPr>
              <a:t> </a:t>
            </a:r>
            <a:r>
              <a:rPr lang="en-US" sz="1200">
                <a:latin typeface="Arial"/>
                <a:cs typeface="Arial"/>
              </a:rPr>
              <a:t>member</a:t>
            </a:r>
            <a:r>
              <a:rPr lang="en-US" sz="1200" spc="30">
                <a:latin typeface="Arial"/>
                <a:cs typeface="Arial"/>
              </a:rPr>
              <a:t> </a:t>
            </a:r>
            <a:r>
              <a:rPr lang="en-US" sz="1200" spc="-20">
                <a:latin typeface="Arial"/>
                <a:cs typeface="Arial"/>
              </a:rPr>
              <a:t>will </a:t>
            </a:r>
            <a:r>
              <a:rPr lang="en-US" sz="1200">
                <a:latin typeface="Arial"/>
                <a:cs typeface="Arial"/>
              </a:rPr>
              <a:t>get</a:t>
            </a:r>
            <a:r>
              <a:rPr lang="en-US" sz="1200" spc="25">
                <a:latin typeface="Arial"/>
                <a:cs typeface="Arial"/>
              </a:rPr>
              <a:t> </a:t>
            </a:r>
            <a:r>
              <a:rPr lang="en-US" sz="1200">
                <a:latin typeface="Arial"/>
                <a:cs typeface="Arial"/>
              </a:rPr>
              <a:t>monthly</a:t>
            </a:r>
            <a:r>
              <a:rPr lang="en-US" sz="1200" spc="25">
                <a:latin typeface="Arial"/>
                <a:cs typeface="Arial"/>
              </a:rPr>
              <a:t> </a:t>
            </a:r>
            <a:r>
              <a:rPr lang="en-US" sz="1200">
                <a:latin typeface="Arial"/>
                <a:cs typeface="Arial"/>
              </a:rPr>
              <a:t>retired</a:t>
            </a:r>
            <a:r>
              <a:rPr lang="en-US" sz="1200" spc="30">
                <a:latin typeface="Arial"/>
                <a:cs typeface="Arial"/>
              </a:rPr>
              <a:t> </a:t>
            </a:r>
            <a:r>
              <a:rPr lang="en-US" sz="1200">
                <a:latin typeface="Arial"/>
                <a:cs typeface="Arial"/>
              </a:rPr>
              <a:t>pay. </a:t>
            </a:r>
            <a:r>
              <a:rPr lang="en-US" sz="1200" spc="25">
                <a:latin typeface="Arial"/>
                <a:cs typeface="Arial"/>
              </a:rPr>
              <a:t> </a:t>
            </a:r>
            <a:r>
              <a:rPr lang="en-US" sz="1200" spc="-50">
                <a:latin typeface="Arial"/>
                <a:cs typeface="Arial"/>
              </a:rPr>
              <a:t>I</a:t>
            </a:r>
            <a:endParaRPr lang="en-US" sz="1200">
              <a:latin typeface="Arial"/>
              <a:cs typeface="Arial"/>
            </a:endParaRPr>
          </a:p>
          <a:p>
            <a:pPr marL="25400" marR="17780">
              <a:lnSpc>
                <a:spcPct val="100000"/>
              </a:lnSpc>
            </a:pP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Instead</a:t>
            </a:r>
            <a:r>
              <a:rPr lang="en-US" sz="1200" spc="20">
                <a:latin typeface="Arial"/>
                <a:cs typeface="Arial"/>
              </a:rPr>
              <a:t> </a:t>
            </a:r>
            <a:r>
              <a:rPr lang="en-US" sz="1200">
                <a:latin typeface="Arial"/>
                <a:cs typeface="Arial"/>
              </a:rPr>
              <a:t>of</a:t>
            </a:r>
            <a:r>
              <a:rPr lang="en-US" sz="1200" spc="20">
                <a:latin typeface="Arial"/>
                <a:cs typeface="Arial"/>
              </a:rPr>
              <a:t> </a:t>
            </a:r>
            <a:r>
              <a:rPr lang="en-US" sz="1200" spc="-10">
                <a:latin typeface="Arial"/>
                <a:cs typeface="Arial"/>
              </a:rPr>
              <a:t>being </a:t>
            </a:r>
            <a:r>
              <a:rPr lang="en-US" sz="1200">
                <a:latin typeface="Arial"/>
                <a:cs typeface="Arial"/>
              </a:rPr>
              <a:t>calculated</a:t>
            </a:r>
            <a:r>
              <a:rPr lang="en-US" sz="1200" spc="55">
                <a:latin typeface="Arial"/>
                <a:cs typeface="Arial"/>
              </a:rPr>
              <a:t> </a:t>
            </a:r>
            <a:r>
              <a:rPr lang="en-US" sz="1200">
                <a:latin typeface="Arial"/>
                <a:cs typeface="Arial"/>
              </a:rPr>
              <a:t>at</a:t>
            </a:r>
            <a:r>
              <a:rPr lang="en-US" sz="1200" spc="55">
                <a:latin typeface="Arial"/>
                <a:cs typeface="Arial"/>
              </a:rPr>
              <a:t> </a:t>
            </a:r>
            <a:r>
              <a:rPr lang="en-US" sz="1200">
                <a:latin typeface="Arial"/>
                <a:cs typeface="Arial"/>
              </a:rPr>
              <a:t>2.5</a:t>
            </a:r>
            <a:r>
              <a:rPr lang="en-US" sz="1200" spc="55">
                <a:latin typeface="Arial"/>
                <a:cs typeface="Arial"/>
              </a:rPr>
              <a:t> </a:t>
            </a:r>
            <a:r>
              <a:rPr lang="en-US" sz="1200">
                <a:latin typeface="Arial"/>
                <a:cs typeface="Arial"/>
              </a:rPr>
              <a:t>percent</a:t>
            </a:r>
            <a:r>
              <a:rPr lang="en-US" sz="1200" spc="55">
                <a:latin typeface="Arial"/>
                <a:cs typeface="Arial"/>
              </a:rPr>
              <a:t> </a:t>
            </a:r>
            <a:r>
              <a:rPr lang="en-US" sz="1200" spc="-10">
                <a:latin typeface="Arial"/>
                <a:cs typeface="Arial"/>
              </a:rPr>
              <a:t>times </a:t>
            </a:r>
            <a:r>
              <a:rPr lang="en-US" sz="1200">
                <a:latin typeface="Arial"/>
                <a:cs typeface="Arial"/>
              </a:rPr>
              <a:t>the</a:t>
            </a:r>
            <a:r>
              <a:rPr lang="en-US" sz="1200" spc="40">
                <a:latin typeface="Arial"/>
                <a:cs typeface="Arial"/>
              </a:rPr>
              <a:t> </a:t>
            </a:r>
            <a:r>
              <a:rPr lang="en-US" sz="1200">
                <a:latin typeface="Arial"/>
                <a:cs typeface="Arial"/>
              </a:rPr>
              <a:t>average</a:t>
            </a:r>
            <a:r>
              <a:rPr lang="en-US" sz="1200" spc="40">
                <a:latin typeface="Arial"/>
                <a:cs typeface="Arial"/>
              </a:rPr>
              <a:t> </a:t>
            </a:r>
            <a:r>
              <a:rPr lang="en-US" sz="1200">
                <a:latin typeface="Arial"/>
                <a:cs typeface="Arial"/>
              </a:rPr>
              <a:t>of</a:t>
            </a:r>
            <a:r>
              <a:rPr lang="en-US" sz="1200" spc="40">
                <a:latin typeface="Arial"/>
                <a:cs typeface="Arial"/>
              </a:rPr>
              <a:t> </a:t>
            </a:r>
            <a:r>
              <a:rPr lang="en-US" sz="1200">
                <a:latin typeface="Arial"/>
                <a:cs typeface="Arial"/>
              </a:rPr>
              <a:t>the</a:t>
            </a:r>
            <a:r>
              <a:rPr lang="en-US" sz="1200" spc="45">
                <a:latin typeface="Arial"/>
                <a:cs typeface="Arial"/>
              </a:rPr>
              <a:t> </a:t>
            </a:r>
            <a:r>
              <a:rPr lang="en-US" sz="1200" spc="-10">
                <a:latin typeface="Arial"/>
                <a:cs typeface="Arial"/>
              </a:rPr>
              <a:t>Service </a:t>
            </a:r>
            <a:r>
              <a:rPr lang="en-US" sz="1200">
                <a:latin typeface="Arial"/>
                <a:cs typeface="Arial"/>
              </a:rPr>
              <a:t>member’s</a:t>
            </a:r>
            <a:r>
              <a:rPr lang="en-US" sz="1200" spc="55">
                <a:latin typeface="Arial"/>
                <a:cs typeface="Arial"/>
              </a:rPr>
              <a:t> </a:t>
            </a:r>
            <a:r>
              <a:rPr lang="en-US" sz="1200">
                <a:latin typeface="Arial"/>
                <a:cs typeface="Arial"/>
              </a:rPr>
              <a:t>highest</a:t>
            </a:r>
            <a:r>
              <a:rPr lang="en-US" sz="1200" spc="60">
                <a:latin typeface="Arial"/>
                <a:cs typeface="Arial"/>
              </a:rPr>
              <a:t> </a:t>
            </a:r>
            <a:r>
              <a:rPr lang="en-US" sz="1200">
                <a:latin typeface="Arial"/>
                <a:cs typeface="Arial"/>
              </a:rPr>
              <a:t>3</a:t>
            </a:r>
            <a:r>
              <a:rPr lang="en-US" sz="1200" spc="60">
                <a:latin typeface="Arial"/>
                <a:cs typeface="Arial"/>
              </a:rPr>
              <a:t> </a:t>
            </a:r>
            <a:r>
              <a:rPr lang="en-US" sz="1200">
                <a:latin typeface="Arial"/>
                <a:cs typeface="Arial"/>
              </a:rPr>
              <a:t>years</a:t>
            </a:r>
            <a:r>
              <a:rPr lang="en-US" sz="1200" spc="55">
                <a:latin typeface="Arial"/>
                <a:cs typeface="Arial"/>
              </a:rPr>
              <a:t> </a:t>
            </a:r>
            <a:r>
              <a:rPr lang="en-US" sz="1200" spc="-25">
                <a:latin typeface="Arial"/>
                <a:cs typeface="Arial"/>
              </a:rPr>
              <a:t>of </a:t>
            </a:r>
            <a:r>
              <a:rPr lang="en-US" sz="1200">
                <a:latin typeface="Arial"/>
                <a:cs typeface="Arial"/>
              </a:rPr>
              <a:t>basic</a:t>
            </a:r>
            <a:r>
              <a:rPr lang="en-US" sz="1200" spc="50">
                <a:latin typeface="Arial"/>
                <a:cs typeface="Arial"/>
              </a:rPr>
              <a:t> </a:t>
            </a:r>
            <a:r>
              <a:rPr lang="en-US" sz="1200">
                <a:latin typeface="Arial"/>
                <a:cs typeface="Arial"/>
              </a:rPr>
              <a:t>pay,</a:t>
            </a:r>
            <a:r>
              <a:rPr lang="en-US" sz="1200" spc="50">
                <a:latin typeface="Arial"/>
                <a:cs typeface="Arial"/>
              </a:rPr>
              <a:t> </a:t>
            </a:r>
            <a:r>
              <a:rPr lang="en-US" sz="1200">
                <a:latin typeface="Arial"/>
                <a:cs typeface="Arial"/>
              </a:rPr>
              <a:t>the</a:t>
            </a:r>
            <a:r>
              <a:rPr lang="en-US" sz="1200" spc="50">
                <a:latin typeface="Arial"/>
                <a:cs typeface="Arial"/>
              </a:rPr>
              <a:t> </a:t>
            </a:r>
            <a:r>
              <a:rPr lang="en-US" sz="1200">
                <a:latin typeface="Arial"/>
                <a:cs typeface="Arial"/>
              </a:rPr>
              <a:t>Service</a:t>
            </a:r>
            <a:r>
              <a:rPr lang="en-US" sz="1200" spc="50">
                <a:latin typeface="Arial"/>
                <a:cs typeface="Arial"/>
              </a:rPr>
              <a:t> </a:t>
            </a:r>
            <a:r>
              <a:rPr lang="en-US" sz="1200" spc="-10">
                <a:latin typeface="Arial"/>
                <a:cs typeface="Arial"/>
              </a:rPr>
              <a:t>member’s </a:t>
            </a:r>
            <a:r>
              <a:rPr lang="en-US" sz="1200">
                <a:latin typeface="Arial"/>
                <a:cs typeface="Arial"/>
              </a:rPr>
              <a:t>monthly</a:t>
            </a:r>
            <a:r>
              <a:rPr lang="en-US" sz="1200" spc="50">
                <a:latin typeface="Arial"/>
                <a:cs typeface="Arial"/>
              </a:rPr>
              <a:t> </a:t>
            </a:r>
            <a:r>
              <a:rPr lang="en-US" sz="1200">
                <a:latin typeface="Arial"/>
                <a:cs typeface="Arial"/>
              </a:rPr>
              <a:t>retired</a:t>
            </a:r>
            <a:r>
              <a:rPr lang="en-US" sz="1200" spc="50">
                <a:latin typeface="Arial"/>
                <a:cs typeface="Arial"/>
              </a:rPr>
              <a:t> </a:t>
            </a:r>
            <a:r>
              <a:rPr lang="en-US" sz="1200">
                <a:latin typeface="Arial"/>
                <a:cs typeface="Arial"/>
              </a:rPr>
              <a:t>pay</a:t>
            </a:r>
            <a:r>
              <a:rPr lang="en-US" sz="1200" spc="55">
                <a:latin typeface="Arial"/>
                <a:cs typeface="Arial"/>
              </a:rPr>
              <a:t> </a:t>
            </a:r>
            <a:r>
              <a:rPr lang="en-US" sz="1200">
                <a:latin typeface="Arial"/>
                <a:cs typeface="Arial"/>
              </a:rPr>
              <a:t>will</a:t>
            </a:r>
            <a:r>
              <a:rPr lang="en-US" sz="1200" spc="50">
                <a:latin typeface="Arial"/>
                <a:cs typeface="Arial"/>
              </a:rPr>
              <a:t> </a:t>
            </a:r>
            <a:r>
              <a:rPr lang="en-US" sz="1200" spc="-25">
                <a:latin typeface="Arial"/>
                <a:cs typeface="Arial"/>
              </a:rPr>
              <a:t>be </a:t>
            </a:r>
            <a:r>
              <a:rPr lang="en-US" sz="1200">
                <a:latin typeface="Arial"/>
                <a:cs typeface="Arial"/>
              </a:rPr>
              <a:t>calculated</a:t>
            </a:r>
            <a:r>
              <a:rPr lang="en-US" sz="1200" spc="45">
                <a:latin typeface="Arial"/>
                <a:cs typeface="Arial"/>
              </a:rPr>
              <a:t> </a:t>
            </a:r>
            <a:r>
              <a:rPr lang="en-US" sz="1200">
                <a:latin typeface="Arial"/>
                <a:cs typeface="Arial"/>
              </a:rPr>
              <a:t>with</a:t>
            </a:r>
            <a:r>
              <a:rPr lang="en-US" sz="1200" spc="45">
                <a:latin typeface="Arial"/>
                <a:cs typeface="Arial"/>
              </a:rPr>
              <a:t> </a:t>
            </a:r>
            <a:r>
              <a:rPr lang="en-US" sz="1200">
                <a:latin typeface="Arial"/>
                <a:cs typeface="Arial"/>
              </a:rPr>
              <a:t>a</a:t>
            </a:r>
            <a:r>
              <a:rPr lang="en-US" sz="1200" spc="45">
                <a:latin typeface="Arial"/>
                <a:cs typeface="Arial"/>
              </a:rPr>
              <a:t> </a:t>
            </a:r>
            <a:r>
              <a:rPr lang="en-US" sz="1200">
                <a:latin typeface="Arial"/>
                <a:cs typeface="Arial"/>
              </a:rPr>
              <a:t>2.0</a:t>
            </a:r>
            <a:r>
              <a:rPr lang="en-US" sz="1200" spc="50">
                <a:latin typeface="Arial"/>
                <a:cs typeface="Arial"/>
              </a:rPr>
              <a:t> </a:t>
            </a:r>
            <a:r>
              <a:rPr lang="en-US" sz="1200" spc="-10">
                <a:latin typeface="Arial"/>
                <a:cs typeface="Arial"/>
              </a:rPr>
              <a:t>percent multiplier. </a:t>
            </a:r>
            <a:endParaRPr lang="en-US" sz="1200">
              <a:latin typeface="Arial"/>
              <a:cs typeface="Arial"/>
            </a:endParaRPr>
          </a:p>
          <a:p>
            <a:pPr marL="25400" marR="17780">
              <a:lnSpc>
                <a:spcPct val="100000"/>
              </a:lnSpc>
            </a:pPr>
            <a:r>
              <a:rPr lang="en-US" sz="1200">
                <a:latin typeface="Arial"/>
                <a:cs typeface="Arial"/>
              </a:rPr>
              <a:t>• </a:t>
            </a:r>
            <a:r>
              <a:rPr lang="en-US" sz="1200" spc="20">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LUMP</a:t>
            </a:r>
            <a:r>
              <a:rPr lang="en-US" sz="1200" spc="25">
                <a:latin typeface="Arial"/>
                <a:cs typeface="Arial"/>
              </a:rPr>
              <a:t> </a:t>
            </a:r>
            <a:r>
              <a:rPr lang="en-US" sz="1200">
                <a:latin typeface="Arial"/>
                <a:cs typeface="Arial"/>
              </a:rPr>
              <a:t>SUM:</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lump-</a:t>
            </a:r>
            <a:r>
              <a:rPr lang="en-US" sz="1200" spc="-25">
                <a:latin typeface="Arial"/>
                <a:cs typeface="Arial"/>
              </a:rPr>
              <a:t>sum </a:t>
            </a:r>
            <a:r>
              <a:rPr lang="en-US" sz="1200">
                <a:latin typeface="Arial"/>
                <a:cs typeface="Arial"/>
              </a:rPr>
              <a:t>option</a:t>
            </a:r>
            <a:r>
              <a:rPr lang="en-US" sz="1200" spc="30">
                <a:latin typeface="Arial"/>
                <a:cs typeface="Arial"/>
              </a:rPr>
              <a:t> </a:t>
            </a:r>
            <a:r>
              <a:rPr lang="en-US" sz="1200">
                <a:latin typeface="Arial"/>
                <a:cs typeface="Arial"/>
              </a:rPr>
              <a:t>gives</a:t>
            </a:r>
            <a:r>
              <a:rPr lang="en-US" sz="1200" spc="30">
                <a:latin typeface="Arial"/>
                <a:cs typeface="Arial"/>
              </a:rPr>
              <a:t> </a:t>
            </a:r>
            <a:r>
              <a:rPr lang="en-US" sz="1200">
                <a:latin typeface="Arial"/>
                <a:cs typeface="Arial"/>
              </a:rPr>
              <a:t>Service</a:t>
            </a:r>
            <a:r>
              <a:rPr lang="en-US" sz="1200" spc="30">
                <a:latin typeface="Arial"/>
                <a:cs typeface="Arial"/>
              </a:rPr>
              <a:t> </a:t>
            </a:r>
            <a:r>
              <a:rPr lang="en-US" sz="1200" spc="-10">
                <a:latin typeface="Arial"/>
                <a:cs typeface="Arial"/>
              </a:rPr>
              <a:t>members </a:t>
            </a:r>
            <a:r>
              <a:rPr lang="en-US" sz="1200">
                <a:latin typeface="Arial"/>
                <a:cs typeface="Arial"/>
              </a:rPr>
              <a:t>choices</a:t>
            </a:r>
            <a:r>
              <a:rPr lang="en-US" sz="1200" spc="20">
                <a:latin typeface="Arial"/>
                <a:cs typeface="Arial"/>
              </a:rPr>
              <a:t> </a:t>
            </a:r>
            <a:r>
              <a:rPr lang="en-US" sz="1200">
                <a:latin typeface="Arial"/>
                <a:cs typeface="Arial"/>
              </a:rPr>
              <a:t>at</a:t>
            </a:r>
            <a:r>
              <a:rPr lang="en-US" sz="1200" spc="25">
                <a:latin typeface="Arial"/>
                <a:cs typeface="Arial"/>
              </a:rPr>
              <a:t> </a:t>
            </a:r>
            <a:r>
              <a:rPr lang="en-US" sz="1200" spc="-10">
                <a:latin typeface="Arial"/>
                <a:cs typeface="Arial"/>
              </a:rPr>
              <a:t>retirement.  </a:t>
            </a:r>
            <a:endParaRPr lang="en-US" sz="1200">
              <a:latin typeface="Arial"/>
              <a:cs typeface="Arial"/>
            </a:endParaRPr>
          </a:p>
          <a:p>
            <a:pPr marL="25400" marR="17780">
              <a:lnSpc>
                <a:spcPct val="100000"/>
              </a:lnSpc>
            </a:pPr>
            <a:r>
              <a:rPr lang="en-US" sz="1200">
                <a:latin typeface="Arial"/>
                <a:cs typeface="Arial"/>
              </a:rPr>
              <a:t>         •     The lump-sum </a:t>
            </a:r>
            <a:r>
              <a:rPr lang="en-US" sz="1200" spc="-10">
                <a:latin typeface="Arial"/>
                <a:cs typeface="Arial"/>
              </a:rPr>
              <a:t>option </a:t>
            </a:r>
            <a:r>
              <a:rPr lang="en-US" sz="1200">
                <a:latin typeface="Arial"/>
                <a:cs typeface="Arial"/>
              </a:rPr>
              <a:t>allows Service members </a:t>
            </a:r>
            <a:r>
              <a:rPr lang="en-US" sz="1200" spc="-25">
                <a:latin typeface="Arial"/>
                <a:cs typeface="Arial"/>
              </a:rPr>
              <a:t>to </a:t>
            </a:r>
            <a:r>
              <a:rPr lang="en-US" sz="1200">
                <a:latin typeface="Arial"/>
                <a:cs typeface="Arial"/>
              </a:rPr>
              <a:t>choose to elect 25% or </a:t>
            </a:r>
            <a:r>
              <a:rPr lang="en-US" sz="1200" spc="-25">
                <a:latin typeface="Arial"/>
                <a:cs typeface="Arial"/>
              </a:rPr>
              <a:t>50% </a:t>
            </a:r>
            <a:r>
              <a:rPr lang="en-US" sz="1200">
                <a:latin typeface="Arial"/>
                <a:cs typeface="Arial"/>
              </a:rPr>
              <a:t>lump-sum payment at </a:t>
            </a:r>
            <a:r>
              <a:rPr lang="en-US" sz="1200" spc="-10">
                <a:latin typeface="Arial"/>
                <a:cs typeface="Arial"/>
              </a:rPr>
              <a:t>retirement </a:t>
            </a:r>
            <a:r>
              <a:rPr lang="en-US" sz="1200">
                <a:latin typeface="Arial"/>
                <a:cs typeface="Arial"/>
              </a:rPr>
              <a:t>in exchange for reduced </a:t>
            </a:r>
            <a:r>
              <a:rPr lang="en-US" sz="1200" spc="-10">
                <a:latin typeface="Arial"/>
                <a:cs typeface="Arial"/>
              </a:rPr>
              <a:t>monthly </a:t>
            </a:r>
            <a:r>
              <a:rPr lang="en-US" sz="1200">
                <a:latin typeface="Arial"/>
                <a:cs typeface="Arial"/>
              </a:rPr>
              <a:t>retired pay until the </a:t>
            </a:r>
            <a:r>
              <a:rPr lang="en-US" sz="1200" spc="-10">
                <a:latin typeface="Arial"/>
                <a:cs typeface="Arial"/>
              </a:rPr>
              <a:t>Service </a:t>
            </a:r>
            <a:r>
              <a:rPr lang="en-US" sz="1200">
                <a:latin typeface="Arial"/>
                <a:cs typeface="Arial"/>
              </a:rPr>
              <a:t>member reaches full  </a:t>
            </a:r>
            <a:r>
              <a:rPr lang="en-US" sz="1200" spc="-10">
                <a:latin typeface="Arial"/>
                <a:cs typeface="Arial"/>
              </a:rPr>
              <a:t>Social </a:t>
            </a:r>
            <a:r>
              <a:rPr lang="en-US" sz="1200">
                <a:latin typeface="Arial"/>
                <a:cs typeface="Arial"/>
              </a:rPr>
              <a:t>Security retirement age, </a:t>
            </a:r>
            <a:r>
              <a:rPr lang="en-US" sz="1200" spc="-10">
                <a:latin typeface="Arial"/>
                <a:cs typeface="Arial"/>
              </a:rPr>
              <a:t>which</a:t>
            </a:r>
            <a:r>
              <a:rPr lang="en-US" sz="1200" spc="500">
                <a:latin typeface="Arial"/>
                <a:cs typeface="Arial"/>
              </a:rPr>
              <a:t> </a:t>
            </a:r>
            <a:r>
              <a:rPr lang="en-US" sz="1200">
                <a:latin typeface="Arial"/>
                <a:cs typeface="Arial"/>
              </a:rPr>
              <a:t>for most is 67 years </a:t>
            </a:r>
            <a:r>
              <a:rPr lang="en-US" sz="1200" spc="-20">
                <a:latin typeface="Arial"/>
                <a:cs typeface="Arial"/>
              </a:rPr>
              <a:t>old. </a:t>
            </a:r>
            <a:endParaRPr lang="en-US" sz="1200">
              <a:latin typeface="Arial"/>
              <a:cs typeface="Arial"/>
            </a:endParaRPr>
          </a:p>
          <a:p>
            <a:pPr marL="25400" marR="17780">
              <a:lnSpc>
                <a:spcPct val="100000"/>
              </a:lnSpc>
            </a:pPr>
            <a:r>
              <a:rPr lang="en-US" sz="1200">
                <a:latin typeface="Arial"/>
                <a:cs typeface="Arial"/>
              </a:rPr>
              <a:t> </a:t>
            </a:r>
            <a:r>
              <a:rPr lang="en-US" sz="1200" spc="10">
                <a:latin typeface="Arial"/>
                <a:cs typeface="Arial"/>
              </a:rPr>
              <a:t> </a:t>
            </a:r>
            <a:r>
              <a:rPr lang="en-US" sz="1200">
                <a:latin typeface="Arial"/>
                <a:cs typeface="Arial"/>
              </a:rPr>
              <a:t> </a:t>
            </a:r>
            <a:r>
              <a:rPr lang="en-US" sz="1200" spc="15">
                <a:latin typeface="Arial"/>
                <a:cs typeface="Arial"/>
              </a:rPr>
              <a:t> </a:t>
            </a:r>
            <a:r>
              <a:rPr lang="en-US" sz="1200">
                <a:latin typeface="Arial"/>
                <a:cs typeface="Arial"/>
              </a:rPr>
              <a:t> </a:t>
            </a:r>
            <a:r>
              <a:rPr lang="en-US" sz="1200" spc="15">
                <a:latin typeface="Arial"/>
                <a:cs typeface="Arial"/>
              </a:rPr>
              <a:t> </a:t>
            </a:r>
            <a:r>
              <a:rPr lang="en-US" sz="1200">
                <a:latin typeface="Arial"/>
                <a:cs typeface="Arial"/>
              </a:rPr>
              <a:t> </a:t>
            </a:r>
            <a:r>
              <a:rPr lang="en-US" sz="1200" spc="15">
                <a:latin typeface="Arial"/>
                <a:cs typeface="Arial"/>
              </a:rPr>
              <a:t> </a:t>
            </a:r>
            <a:r>
              <a:rPr lang="en-US" sz="1200">
                <a:latin typeface="Arial"/>
                <a:cs typeface="Arial"/>
              </a:rPr>
              <a:t> • </a:t>
            </a:r>
            <a:r>
              <a:rPr lang="en-US" sz="1200" spc="15">
                <a:latin typeface="Arial"/>
                <a:cs typeface="Arial"/>
              </a:rPr>
              <a:t> </a:t>
            </a:r>
            <a:r>
              <a:rPr lang="en-US" sz="1200">
                <a:latin typeface="Arial"/>
                <a:cs typeface="Arial"/>
              </a:rPr>
              <a:t> </a:t>
            </a:r>
            <a:r>
              <a:rPr lang="en-US" sz="1200" spc="15">
                <a:latin typeface="Arial"/>
                <a:cs typeface="Arial"/>
              </a:rPr>
              <a:t> </a:t>
            </a:r>
            <a:r>
              <a:rPr lang="en-US" sz="1200">
                <a:latin typeface="Arial"/>
                <a:cs typeface="Arial"/>
              </a:rPr>
              <a:t> The</a:t>
            </a:r>
            <a:r>
              <a:rPr lang="en-US" sz="1200" spc="15">
                <a:latin typeface="Arial"/>
                <a:cs typeface="Arial"/>
              </a:rPr>
              <a:t> </a:t>
            </a:r>
            <a:r>
              <a:rPr lang="en-US" sz="1200">
                <a:latin typeface="Arial"/>
                <a:cs typeface="Arial"/>
              </a:rPr>
              <a:t>DoD</a:t>
            </a:r>
            <a:r>
              <a:rPr lang="en-US" sz="1200" spc="15">
                <a:latin typeface="Arial"/>
                <a:cs typeface="Arial"/>
              </a:rPr>
              <a:t> </a:t>
            </a:r>
            <a:r>
              <a:rPr lang="en-US" sz="1200">
                <a:latin typeface="Arial"/>
                <a:cs typeface="Arial"/>
              </a:rPr>
              <a:t>continues</a:t>
            </a:r>
            <a:r>
              <a:rPr lang="en-US" sz="1200" spc="10">
                <a:latin typeface="Arial"/>
                <a:cs typeface="Arial"/>
              </a:rPr>
              <a:t> </a:t>
            </a:r>
            <a:r>
              <a:rPr lang="en-US" sz="1200" spc="-25">
                <a:latin typeface="Arial"/>
                <a:cs typeface="Arial"/>
              </a:rPr>
              <a:t>to </a:t>
            </a:r>
            <a:r>
              <a:rPr lang="en-US" sz="1200">
                <a:latin typeface="Arial"/>
                <a:cs typeface="Arial"/>
              </a:rPr>
              <a:t>work</a:t>
            </a:r>
            <a:r>
              <a:rPr lang="en-US" sz="1200" spc="20">
                <a:latin typeface="Arial"/>
                <a:cs typeface="Arial"/>
              </a:rPr>
              <a:t> </a:t>
            </a:r>
            <a:r>
              <a:rPr lang="en-US" sz="1200">
                <a:latin typeface="Arial"/>
                <a:cs typeface="Arial"/>
              </a:rPr>
              <a:t>on</a:t>
            </a:r>
            <a:r>
              <a:rPr lang="en-US" sz="1200" spc="25">
                <a:latin typeface="Arial"/>
                <a:cs typeface="Arial"/>
              </a:rPr>
              <a:t> </a:t>
            </a:r>
            <a:r>
              <a:rPr lang="en-US" sz="1200">
                <a:latin typeface="Arial"/>
                <a:cs typeface="Arial"/>
              </a:rPr>
              <a:t>guidance</a:t>
            </a:r>
            <a:r>
              <a:rPr lang="en-US" sz="1200" spc="25">
                <a:latin typeface="Arial"/>
                <a:cs typeface="Arial"/>
              </a:rPr>
              <a:t> </a:t>
            </a:r>
            <a:r>
              <a:rPr lang="en-US" sz="1200">
                <a:latin typeface="Arial"/>
                <a:cs typeface="Arial"/>
              </a:rPr>
              <a:t>related</a:t>
            </a:r>
            <a:r>
              <a:rPr lang="en-US" sz="1200" spc="25">
                <a:latin typeface="Arial"/>
                <a:cs typeface="Arial"/>
              </a:rPr>
              <a:t> </a:t>
            </a:r>
            <a:r>
              <a:rPr lang="en-US" sz="1200">
                <a:latin typeface="Arial"/>
                <a:cs typeface="Arial"/>
              </a:rPr>
              <a:t>to</a:t>
            </a:r>
            <a:r>
              <a:rPr lang="en-US" sz="1200" spc="25">
                <a:latin typeface="Arial"/>
                <a:cs typeface="Arial"/>
              </a:rPr>
              <a:t> </a:t>
            </a:r>
            <a:r>
              <a:rPr lang="en-US" sz="1200" spc="-20">
                <a:latin typeface="Arial"/>
                <a:cs typeface="Arial"/>
              </a:rPr>
              <a:t>this </a:t>
            </a:r>
            <a:r>
              <a:rPr lang="en-US" sz="1200">
                <a:latin typeface="Arial"/>
                <a:cs typeface="Arial"/>
              </a:rPr>
              <a:t>provision</a:t>
            </a:r>
            <a:r>
              <a:rPr lang="en-US" sz="1200" spc="20">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the</a:t>
            </a:r>
            <a:r>
              <a:rPr lang="en-US" sz="1200" spc="25">
                <a:latin typeface="Arial"/>
                <a:cs typeface="Arial"/>
              </a:rPr>
              <a:t> </a:t>
            </a:r>
            <a:r>
              <a:rPr lang="en-US" sz="1200" spc="-10">
                <a:latin typeface="Arial"/>
                <a:cs typeface="Arial"/>
              </a:rPr>
              <a:t>Blended </a:t>
            </a:r>
            <a:r>
              <a:rPr lang="en-US" sz="1200">
                <a:latin typeface="Arial"/>
                <a:cs typeface="Arial"/>
              </a:rPr>
              <a:t>Retirement</a:t>
            </a:r>
            <a:r>
              <a:rPr lang="en-US" sz="1200" spc="50">
                <a:latin typeface="Arial"/>
                <a:cs typeface="Arial"/>
              </a:rPr>
              <a:t> </a:t>
            </a:r>
            <a:r>
              <a:rPr lang="en-US" sz="1200" spc="-10">
                <a:latin typeface="Arial"/>
                <a:cs typeface="Arial"/>
              </a:rPr>
              <a:t>System. </a:t>
            </a:r>
            <a:endParaRPr lang="en-US" sz="1200">
              <a:latin typeface="Arial"/>
              <a:cs typeface="Arial"/>
            </a:endParaRPr>
          </a:p>
          <a:p>
            <a:pPr marL="25400" marR="17780">
              <a:lnSpc>
                <a:spcPct val="100000"/>
              </a:lnSpc>
            </a:pPr>
            <a:r>
              <a:rPr lang="en-US" sz="1200">
                <a:latin typeface="Arial"/>
                <a:cs typeface="Arial"/>
              </a:rPr>
              <a:t>• </a:t>
            </a:r>
            <a:r>
              <a:rPr lang="en-US" sz="1200" spc="30">
                <a:latin typeface="Arial"/>
                <a:cs typeface="Arial"/>
              </a:rPr>
              <a:t> </a:t>
            </a:r>
            <a:r>
              <a:rPr lang="en-US" sz="1200">
                <a:latin typeface="Arial"/>
                <a:cs typeface="Arial"/>
              </a:rPr>
              <a:t> </a:t>
            </a:r>
            <a:r>
              <a:rPr lang="en-US" sz="1200" spc="30">
                <a:latin typeface="Arial"/>
                <a:cs typeface="Arial"/>
              </a:rPr>
              <a:t> </a:t>
            </a:r>
            <a:r>
              <a:rPr lang="en-US" sz="1200">
                <a:latin typeface="Arial"/>
                <a:cs typeface="Arial"/>
              </a:rPr>
              <a:t> CONTINUATION</a:t>
            </a:r>
            <a:r>
              <a:rPr lang="en-US" sz="1200" spc="30">
                <a:latin typeface="Arial"/>
                <a:cs typeface="Arial"/>
              </a:rPr>
              <a:t> </a:t>
            </a:r>
            <a:r>
              <a:rPr lang="en-US" sz="1200">
                <a:latin typeface="Arial"/>
                <a:cs typeface="Arial"/>
              </a:rPr>
              <a:t>PAY:</a:t>
            </a:r>
            <a:r>
              <a:rPr lang="en-US" sz="1200" spc="30">
                <a:latin typeface="Arial"/>
                <a:cs typeface="Arial"/>
              </a:rPr>
              <a:t> </a:t>
            </a:r>
            <a:r>
              <a:rPr lang="en-US" sz="1200" spc="-25">
                <a:latin typeface="Arial"/>
                <a:cs typeface="Arial"/>
              </a:rPr>
              <a:t>The </a:t>
            </a:r>
            <a:r>
              <a:rPr lang="en-US" sz="1200">
                <a:latin typeface="Arial"/>
                <a:cs typeface="Arial"/>
              </a:rPr>
              <a:t>National</a:t>
            </a:r>
            <a:r>
              <a:rPr lang="en-US" sz="1200" spc="35">
                <a:latin typeface="Arial"/>
                <a:cs typeface="Arial"/>
              </a:rPr>
              <a:t> </a:t>
            </a:r>
            <a:r>
              <a:rPr lang="en-US" sz="1200">
                <a:latin typeface="Arial"/>
                <a:cs typeface="Arial"/>
              </a:rPr>
              <a:t>Defense</a:t>
            </a:r>
            <a:r>
              <a:rPr lang="en-US" sz="1200" spc="40">
                <a:latin typeface="Arial"/>
                <a:cs typeface="Arial"/>
              </a:rPr>
              <a:t> </a:t>
            </a:r>
            <a:r>
              <a:rPr lang="en-US" sz="1200" spc="-10">
                <a:latin typeface="Arial"/>
                <a:cs typeface="Arial"/>
              </a:rPr>
              <a:t>Authorization </a:t>
            </a:r>
            <a:r>
              <a:rPr lang="en-US" sz="1200">
                <a:latin typeface="Arial"/>
                <a:cs typeface="Arial"/>
              </a:rPr>
              <a:t>Act</a:t>
            </a:r>
            <a:r>
              <a:rPr lang="en-US" sz="1200" spc="20">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Fiscal</a:t>
            </a:r>
            <a:r>
              <a:rPr lang="en-US" sz="1200" spc="20">
                <a:latin typeface="Arial"/>
                <a:cs typeface="Arial"/>
              </a:rPr>
              <a:t> </a:t>
            </a:r>
            <a:r>
              <a:rPr lang="en-US" sz="1200">
                <a:latin typeface="Arial"/>
                <a:cs typeface="Arial"/>
              </a:rPr>
              <a:t>Year</a:t>
            </a:r>
            <a:r>
              <a:rPr lang="en-US" sz="1200" spc="20">
                <a:latin typeface="Arial"/>
                <a:cs typeface="Arial"/>
              </a:rPr>
              <a:t> </a:t>
            </a:r>
            <a:r>
              <a:rPr lang="en-US" sz="1200">
                <a:latin typeface="Arial"/>
                <a:cs typeface="Arial"/>
              </a:rPr>
              <a:t>2016</a:t>
            </a:r>
            <a:r>
              <a:rPr lang="en-US" sz="1200" spc="25">
                <a:latin typeface="Arial"/>
                <a:cs typeface="Arial"/>
              </a:rPr>
              <a:t> </a:t>
            </a:r>
            <a:r>
              <a:rPr lang="en-US" sz="1200" spc="-20">
                <a:latin typeface="Arial"/>
                <a:cs typeface="Arial"/>
              </a:rPr>
              <a:t>also </a:t>
            </a:r>
            <a:r>
              <a:rPr lang="en-US" sz="1200">
                <a:latin typeface="Arial"/>
                <a:cs typeface="Arial"/>
              </a:rPr>
              <a:t>included</a:t>
            </a:r>
            <a:r>
              <a:rPr lang="en-US" sz="1200" spc="30">
                <a:latin typeface="Arial"/>
                <a:cs typeface="Arial"/>
              </a:rPr>
              <a:t> </a:t>
            </a:r>
            <a:r>
              <a:rPr lang="en-US" sz="1200">
                <a:latin typeface="Arial"/>
                <a:cs typeface="Arial"/>
              </a:rPr>
              <a:t>a</a:t>
            </a:r>
            <a:r>
              <a:rPr lang="en-US" sz="1200" spc="35">
                <a:latin typeface="Arial"/>
                <a:cs typeface="Arial"/>
              </a:rPr>
              <a:t> </a:t>
            </a:r>
            <a:r>
              <a:rPr lang="en-US" sz="1200">
                <a:latin typeface="Arial"/>
                <a:cs typeface="Arial"/>
              </a:rPr>
              <a:t>continuation</a:t>
            </a:r>
            <a:r>
              <a:rPr lang="en-US" sz="1200" spc="35">
                <a:latin typeface="Arial"/>
                <a:cs typeface="Arial"/>
              </a:rPr>
              <a:t> </a:t>
            </a:r>
            <a:r>
              <a:rPr lang="en-US" sz="1200" spc="-25">
                <a:latin typeface="Arial"/>
                <a:cs typeface="Arial"/>
              </a:rPr>
              <a:t>pay </a:t>
            </a:r>
            <a:r>
              <a:rPr lang="en-US" sz="1200">
                <a:latin typeface="Arial"/>
                <a:cs typeface="Arial"/>
              </a:rPr>
              <a:t>provision</a:t>
            </a:r>
            <a:r>
              <a:rPr lang="en-US" sz="1200" spc="15">
                <a:latin typeface="Arial"/>
                <a:cs typeface="Arial"/>
              </a:rPr>
              <a:t> </a:t>
            </a:r>
            <a:r>
              <a:rPr lang="en-US" sz="1200">
                <a:latin typeface="Arial"/>
                <a:cs typeface="Arial"/>
              </a:rPr>
              <a:t>as</a:t>
            </a:r>
            <a:r>
              <a:rPr lang="en-US" sz="1200" spc="20">
                <a:latin typeface="Arial"/>
                <a:cs typeface="Arial"/>
              </a:rPr>
              <a:t> </a:t>
            </a:r>
            <a:r>
              <a:rPr lang="en-US" sz="1200">
                <a:latin typeface="Arial"/>
                <a:cs typeface="Arial"/>
              </a:rPr>
              <a:t>a</a:t>
            </a:r>
            <a:r>
              <a:rPr lang="en-US" sz="1200" spc="20">
                <a:latin typeface="Arial"/>
                <a:cs typeface="Arial"/>
              </a:rPr>
              <a:t> </a:t>
            </a:r>
            <a:r>
              <a:rPr lang="en-US" sz="1200">
                <a:latin typeface="Arial"/>
                <a:cs typeface="Arial"/>
              </a:rPr>
              <a:t>way</a:t>
            </a:r>
            <a:r>
              <a:rPr lang="en-US" sz="1200" spc="20">
                <a:latin typeface="Arial"/>
                <a:cs typeface="Arial"/>
              </a:rPr>
              <a:t> </a:t>
            </a:r>
            <a:r>
              <a:rPr lang="en-US" sz="1200">
                <a:latin typeface="Arial"/>
                <a:cs typeface="Arial"/>
              </a:rPr>
              <a:t>to</a:t>
            </a:r>
            <a:r>
              <a:rPr lang="en-US" sz="1200" spc="20">
                <a:latin typeface="Arial"/>
                <a:cs typeface="Arial"/>
              </a:rPr>
              <a:t> </a:t>
            </a:r>
            <a:r>
              <a:rPr lang="en-US" sz="1200" spc="-10">
                <a:latin typeface="Arial"/>
                <a:cs typeface="Arial"/>
              </a:rPr>
              <a:t>encourage </a:t>
            </a:r>
            <a:r>
              <a:rPr lang="en-US" sz="1200">
                <a:latin typeface="Arial"/>
                <a:cs typeface="Arial"/>
              </a:rPr>
              <a:t>Service</a:t>
            </a:r>
            <a:r>
              <a:rPr lang="en-US" sz="1200" spc="30">
                <a:latin typeface="Arial"/>
                <a:cs typeface="Arial"/>
              </a:rPr>
              <a:t> </a:t>
            </a:r>
            <a:r>
              <a:rPr lang="en-US" sz="1200">
                <a:latin typeface="Arial"/>
                <a:cs typeface="Arial"/>
              </a:rPr>
              <a:t>members</a:t>
            </a:r>
            <a:r>
              <a:rPr lang="en-US" sz="1200" spc="30">
                <a:latin typeface="Arial"/>
                <a:cs typeface="Arial"/>
              </a:rPr>
              <a:t> </a:t>
            </a:r>
            <a:r>
              <a:rPr lang="en-US" sz="1200">
                <a:latin typeface="Arial"/>
                <a:cs typeface="Arial"/>
              </a:rPr>
              <a:t>to</a:t>
            </a:r>
            <a:r>
              <a:rPr lang="en-US" sz="1200" spc="30">
                <a:latin typeface="Arial"/>
                <a:cs typeface="Arial"/>
              </a:rPr>
              <a:t> </a:t>
            </a:r>
            <a:r>
              <a:rPr lang="en-US" sz="1200" spc="-10">
                <a:latin typeface="Arial"/>
                <a:cs typeface="Arial"/>
              </a:rPr>
              <a:t>continue </a:t>
            </a:r>
            <a:r>
              <a:rPr lang="en-US" sz="1200">
                <a:latin typeface="Arial"/>
                <a:cs typeface="Arial"/>
              </a:rPr>
              <a:t>serving</a:t>
            </a:r>
            <a:r>
              <a:rPr lang="en-US" sz="1200" spc="20">
                <a:latin typeface="Arial"/>
                <a:cs typeface="Arial"/>
              </a:rPr>
              <a:t> </a:t>
            </a:r>
            <a:r>
              <a:rPr lang="en-US" sz="1200">
                <a:latin typeface="Arial"/>
                <a:cs typeface="Arial"/>
              </a:rPr>
              <a:t>in</a:t>
            </a:r>
            <a:r>
              <a:rPr lang="en-US" sz="1200" spc="20">
                <a:latin typeface="Arial"/>
                <a:cs typeface="Arial"/>
              </a:rPr>
              <a:t> </a:t>
            </a:r>
            <a:r>
              <a:rPr lang="en-US" sz="1200">
                <a:latin typeface="Arial"/>
                <a:cs typeface="Arial"/>
              </a:rPr>
              <a:t>the</a:t>
            </a:r>
            <a:r>
              <a:rPr lang="en-US" sz="1200" spc="20">
                <a:latin typeface="Arial"/>
                <a:cs typeface="Arial"/>
              </a:rPr>
              <a:t> </a:t>
            </a:r>
            <a:r>
              <a:rPr lang="en-US" sz="1200" spc="-10">
                <a:latin typeface="Arial"/>
                <a:cs typeface="Arial"/>
              </a:rPr>
              <a:t>Uniformed Services. </a:t>
            </a:r>
            <a:endParaRPr lang="en-US" sz="1200">
              <a:latin typeface="Arial"/>
              <a:cs typeface="Arial"/>
            </a:endParaRPr>
          </a:p>
          <a:p>
            <a:pPr marL="25400" marR="17780">
              <a:lnSpc>
                <a:spcPct val="100000"/>
              </a:lnSpc>
            </a:pPr>
            <a:r>
              <a:rPr lang="en-US" sz="1200">
                <a:latin typeface="Arial"/>
                <a:cs typeface="Arial"/>
              </a:rPr>
              <a:t> </a:t>
            </a:r>
            <a:r>
              <a:rPr lang="en-US" sz="1200" spc="25">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a:t>
            </a:r>
            <a:r>
              <a:rPr lang="en-US" sz="1200" spc="30">
                <a:latin typeface="Arial"/>
                <a:cs typeface="Arial"/>
              </a:rPr>
              <a:t> </a:t>
            </a:r>
            <a:r>
              <a:rPr lang="en-US" sz="1200">
                <a:latin typeface="Arial"/>
                <a:cs typeface="Arial"/>
              </a:rPr>
              <a:t> • </a:t>
            </a:r>
            <a:r>
              <a:rPr lang="en-US" sz="1200" spc="25">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a:t>
            </a:r>
            <a:r>
              <a:rPr lang="en-US" sz="1200" spc="30">
                <a:latin typeface="Arial"/>
                <a:cs typeface="Arial"/>
              </a:rPr>
              <a:t> </a:t>
            </a:r>
            <a:r>
              <a:rPr lang="en-US" sz="1200">
                <a:latin typeface="Arial"/>
                <a:cs typeface="Arial"/>
              </a:rPr>
              <a:t>Continuation</a:t>
            </a:r>
            <a:r>
              <a:rPr lang="en-US" sz="1200" spc="25">
                <a:latin typeface="Arial"/>
                <a:cs typeface="Arial"/>
              </a:rPr>
              <a:t> </a:t>
            </a:r>
            <a:r>
              <a:rPr lang="en-US" sz="1200">
                <a:latin typeface="Arial"/>
                <a:cs typeface="Arial"/>
              </a:rPr>
              <a:t>Pay</a:t>
            </a:r>
            <a:r>
              <a:rPr lang="en-US" sz="1200" spc="25">
                <a:latin typeface="Arial"/>
                <a:cs typeface="Arial"/>
              </a:rPr>
              <a:t> </a:t>
            </a:r>
            <a:r>
              <a:rPr lang="en-US" sz="1200">
                <a:latin typeface="Arial"/>
                <a:cs typeface="Arial"/>
              </a:rPr>
              <a:t>is</a:t>
            </a:r>
            <a:r>
              <a:rPr lang="en-US" sz="1200" spc="30">
                <a:latin typeface="Arial"/>
                <a:cs typeface="Arial"/>
              </a:rPr>
              <a:t> </a:t>
            </a:r>
            <a:r>
              <a:rPr lang="en-US" sz="1200" spc="-50">
                <a:latin typeface="Arial"/>
                <a:cs typeface="Arial"/>
              </a:rPr>
              <a:t>a </a:t>
            </a:r>
            <a:r>
              <a:rPr lang="en-US" sz="1200">
                <a:latin typeface="Arial"/>
                <a:cs typeface="Arial"/>
              </a:rPr>
              <a:t>direct</a:t>
            </a:r>
            <a:r>
              <a:rPr lang="en-US" sz="1200" spc="40">
                <a:latin typeface="Arial"/>
                <a:cs typeface="Arial"/>
              </a:rPr>
              <a:t> </a:t>
            </a:r>
            <a:r>
              <a:rPr lang="en-US" sz="1200">
                <a:latin typeface="Arial"/>
                <a:cs typeface="Arial"/>
              </a:rPr>
              <a:t>cash</a:t>
            </a:r>
            <a:r>
              <a:rPr lang="en-US" sz="1200" spc="45">
                <a:latin typeface="Arial"/>
                <a:cs typeface="Arial"/>
              </a:rPr>
              <a:t> </a:t>
            </a:r>
            <a:r>
              <a:rPr lang="en-US" sz="1200">
                <a:latin typeface="Arial"/>
                <a:cs typeface="Arial"/>
              </a:rPr>
              <a:t>payout,</a:t>
            </a:r>
            <a:r>
              <a:rPr lang="en-US" sz="1200" spc="45">
                <a:latin typeface="Arial"/>
                <a:cs typeface="Arial"/>
              </a:rPr>
              <a:t> </a:t>
            </a:r>
            <a:r>
              <a:rPr lang="en-US" sz="1200">
                <a:latin typeface="Arial"/>
                <a:cs typeface="Arial"/>
              </a:rPr>
              <a:t>like</a:t>
            </a:r>
            <a:r>
              <a:rPr lang="en-US" sz="1200" spc="45">
                <a:latin typeface="Arial"/>
                <a:cs typeface="Arial"/>
              </a:rPr>
              <a:t> </a:t>
            </a:r>
            <a:r>
              <a:rPr lang="en-US" sz="1200">
                <a:latin typeface="Arial"/>
                <a:cs typeface="Arial"/>
              </a:rPr>
              <a:t>a</a:t>
            </a:r>
            <a:r>
              <a:rPr lang="en-US" sz="1200" spc="45">
                <a:latin typeface="Arial"/>
                <a:cs typeface="Arial"/>
              </a:rPr>
              <a:t> </a:t>
            </a:r>
            <a:r>
              <a:rPr lang="en-US" sz="1200" spc="-10">
                <a:latin typeface="Arial"/>
                <a:cs typeface="Arial"/>
              </a:rPr>
              <a:t>bonus. </a:t>
            </a:r>
            <a:endParaRPr lang="en-US" sz="1200">
              <a:latin typeface="Arial"/>
              <a:cs typeface="Arial"/>
            </a:endParaRPr>
          </a:p>
          <a:p>
            <a:pPr marL="25400" marR="17780">
              <a:lnSpc>
                <a:spcPct val="100000"/>
              </a:lnSpc>
            </a:pP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 </a:t>
            </a:r>
            <a:r>
              <a:rPr lang="en-US" sz="1200" spc="20">
                <a:latin typeface="Arial"/>
                <a:cs typeface="Arial"/>
              </a:rPr>
              <a:t> </a:t>
            </a:r>
            <a:r>
              <a:rPr lang="en-US" sz="1200">
                <a:latin typeface="Arial"/>
                <a:cs typeface="Arial"/>
              </a:rPr>
              <a:t>It</a:t>
            </a:r>
            <a:r>
              <a:rPr lang="en-US" sz="1200" spc="20">
                <a:latin typeface="Arial"/>
                <a:cs typeface="Arial"/>
              </a:rPr>
              <a:t> </a:t>
            </a:r>
            <a:r>
              <a:rPr lang="en-US" sz="1200">
                <a:latin typeface="Arial"/>
                <a:cs typeface="Arial"/>
              </a:rPr>
              <a:t>is</a:t>
            </a:r>
            <a:r>
              <a:rPr lang="en-US" sz="1200" spc="25">
                <a:latin typeface="Arial"/>
                <a:cs typeface="Arial"/>
              </a:rPr>
              <a:t> </a:t>
            </a:r>
            <a:r>
              <a:rPr lang="en-US" sz="1200">
                <a:latin typeface="Arial"/>
                <a:cs typeface="Arial"/>
              </a:rPr>
              <a:t>targeted</a:t>
            </a:r>
            <a:r>
              <a:rPr lang="en-US" sz="1200" spc="20">
                <a:latin typeface="Arial"/>
                <a:cs typeface="Arial"/>
              </a:rPr>
              <a:t> </a:t>
            </a:r>
            <a:r>
              <a:rPr lang="en-US" sz="1200">
                <a:latin typeface="Arial"/>
                <a:cs typeface="Arial"/>
              </a:rPr>
              <a:t>at</a:t>
            </a:r>
            <a:r>
              <a:rPr lang="en-US" sz="1200" spc="20">
                <a:latin typeface="Arial"/>
                <a:cs typeface="Arial"/>
              </a:rPr>
              <a:t> </a:t>
            </a:r>
            <a:r>
              <a:rPr lang="en-US" sz="1200" spc="-25">
                <a:latin typeface="Arial"/>
                <a:cs typeface="Arial"/>
              </a:rPr>
              <a:t>the </a:t>
            </a:r>
            <a:r>
              <a:rPr lang="en-US" sz="1200">
                <a:latin typeface="Arial"/>
                <a:cs typeface="Arial"/>
              </a:rPr>
              <a:t>mid-career</a:t>
            </a:r>
            <a:r>
              <a:rPr lang="en-US" sz="1200" spc="50">
                <a:latin typeface="Arial"/>
                <a:cs typeface="Arial"/>
              </a:rPr>
              <a:t> </a:t>
            </a:r>
            <a:r>
              <a:rPr lang="en-US" sz="1200">
                <a:latin typeface="Arial"/>
                <a:cs typeface="Arial"/>
              </a:rPr>
              <a:t>mark,</a:t>
            </a:r>
            <a:r>
              <a:rPr lang="en-US" sz="1200" spc="55">
                <a:latin typeface="Arial"/>
                <a:cs typeface="Arial"/>
              </a:rPr>
              <a:t> </a:t>
            </a:r>
            <a:r>
              <a:rPr lang="en-US" sz="1200">
                <a:latin typeface="Arial"/>
                <a:cs typeface="Arial"/>
              </a:rPr>
              <a:t>at</a:t>
            </a:r>
            <a:r>
              <a:rPr lang="en-US" sz="1200" spc="50">
                <a:latin typeface="Arial"/>
                <a:cs typeface="Arial"/>
              </a:rPr>
              <a:t> </a:t>
            </a:r>
            <a:r>
              <a:rPr lang="en-US" sz="1200">
                <a:latin typeface="Arial"/>
                <a:cs typeface="Arial"/>
              </a:rPr>
              <a:t>the</a:t>
            </a:r>
            <a:r>
              <a:rPr lang="en-US" sz="1200" spc="55">
                <a:latin typeface="Arial"/>
                <a:cs typeface="Arial"/>
              </a:rPr>
              <a:t> </a:t>
            </a:r>
            <a:r>
              <a:rPr lang="en-US" sz="1200" spc="-20">
                <a:latin typeface="Arial"/>
                <a:cs typeface="Arial"/>
              </a:rPr>
              <a:t>12th</a:t>
            </a:r>
            <a:r>
              <a:rPr lang="en-US" sz="1200" spc="500">
                <a:latin typeface="Arial"/>
                <a:cs typeface="Arial"/>
              </a:rPr>
              <a:t> </a:t>
            </a:r>
            <a:r>
              <a:rPr lang="en-US" sz="1200">
                <a:latin typeface="Arial"/>
                <a:cs typeface="Arial"/>
              </a:rPr>
              <a:t>year</a:t>
            </a:r>
            <a:r>
              <a:rPr lang="en-US" sz="1200" spc="30">
                <a:latin typeface="Arial"/>
                <a:cs typeface="Arial"/>
              </a:rPr>
              <a:t> </a:t>
            </a:r>
            <a:r>
              <a:rPr lang="en-US" sz="1200">
                <a:latin typeface="Arial"/>
                <a:cs typeface="Arial"/>
              </a:rPr>
              <a:t>of</a:t>
            </a:r>
            <a:r>
              <a:rPr lang="en-US" sz="1200" spc="35">
                <a:latin typeface="Arial"/>
                <a:cs typeface="Arial"/>
              </a:rPr>
              <a:t> </a:t>
            </a:r>
            <a:r>
              <a:rPr lang="en-US" sz="1200" spc="-10">
                <a:latin typeface="Arial"/>
                <a:cs typeface="Arial"/>
              </a:rPr>
              <a:t>service. </a:t>
            </a:r>
            <a:endParaRPr lang="en-US" sz="1200">
              <a:latin typeface="Arial"/>
              <a:cs typeface="Arial"/>
            </a:endParaRPr>
          </a:p>
          <a:p>
            <a:pPr marL="25400" marR="17780">
              <a:lnSpc>
                <a:spcPct val="100000"/>
              </a:lnSpc>
            </a:pPr>
            <a:r>
              <a:rPr lang="en-US" sz="1200">
                <a:latin typeface="Arial"/>
                <a:cs typeface="Arial"/>
              </a:rPr>
              <a:t> </a:t>
            </a:r>
            <a:r>
              <a:rPr lang="en-US" sz="1200" spc="25">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a:t>
            </a:r>
            <a:r>
              <a:rPr lang="en-US" sz="1200" spc="30">
                <a:latin typeface="Arial"/>
                <a:cs typeface="Arial"/>
              </a:rPr>
              <a:t> </a:t>
            </a:r>
            <a:r>
              <a:rPr lang="en-US" sz="1200">
                <a:latin typeface="Arial"/>
                <a:cs typeface="Arial"/>
              </a:rPr>
              <a:t> • </a:t>
            </a:r>
            <a:r>
              <a:rPr lang="en-US" sz="1200" spc="25">
                <a:latin typeface="Arial"/>
                <a:cs typeface="Arial"/>
              </a:rPr>
              <a:t> </a:t>
            </a:r>
            <a:r>
              <a:rPr lang="en-US" sz="1200">
                <a:latin typeface="Arial"/>
                <a:cs typeface="Arial"/>
              </a:rPr>
              <a:t> </a:t>
            </a:r>
            <a:r>
              <a:rPr lang="en-US" sz="1200" spc="25">
                <a:latin typeface="Arial"/>
                <a:cs typeface="Arial"/>
              </a:rPr>
              <a:t> </a:t>
            </a:r>
            <a:r>
              <a:rPr lang="en-US" sz="1200">
                <a:latin typeface="Arial"/>
                <a:cs typeface="Arial"/>
              </a:rPr>
              <a:t> </a:t>
            </a:r>
            <a:r>
              <a:rPr lang="en-US" sz="1200" spc="30">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DoD</a:t>
            </a:r>
            <a:r>
              <a:rPr lang="en-US" sz="1200" spc="25">
                <a:latin typeface="Arial"/>
                <a:cs typeface="Arial"/>
              </a:rPr>
              <a:t> </a:t>
            </a:r>
            <a:r>
              <a:rPr lang="en-US" sz="1200">
                <a:latin typeface="Arial"/>
                <a:cs typeface="Arial"/>
              </a:rPr>
              <a:t>continues</a:t>
            </a:r>
            <a:r>
              <a:rPr lang="en-US" sz="1200" spc="30">
                <a:latin typeface="Arial"/>
                <a:cs typeface="Arial"/>
              </a:rPr>
              <a:t> </a:t>
            </a:r>
            <a:r>
              <a:rPr lang="en-US" sz="1200" spc="-25">
                <a:latin typeface="Arial"/>
                <a:cs typeface="Arial"/>
              </a:rPr>
              <a:t>to </a:t>
            </a:r>
            <a:r>
              <a:rPr lang="en-US" sz="1200">
                <a:latin typeface="Arial"/>
                <a:cs typeface="Arial"/>
              </a:rPr>
              <a:t>work</a:t>
            </a:r>
            <a:r>
              <a:rPr lang="en-US" sz="1200" spc="45">
                <a:latin typeface="Arial"/>
                <a:cs typeface="Arial"/>
              </a:rPr>
              <a:t> </a:t>
            </a:r>
            <a:r>
              <a:rPr lang="en-US" sz="1200">
                <a:latin typeface="Arial"/>
                <a:cs typeface="Arial"/>
              </a:rPr>
              <a:t>on</a:t>
            </a:r>
            <a:r>
              <a:rPr lang="en-US" sz="1200" spc="50">
                <a:latin typeface="Arial"/>
                <a:cs typeface="Arial"/>
              </a:rPr>
              <a:t> </a:t>
            </a:r>
            <a:r>
              <a:rPr lang="en-US" sz="1200">
                <a:latin typeface="Arial"/>
                <a:cs typeface="Arial"/>
              </a:rPr>
              <a:t>guidance</a:t>
            </a:r>
            <a:r>
              <a:rPr lang="en-US" sz="1200" spc="50">
                <a:latin typeface="Arial"/>
                <a:cs typeface="Arial"/>
              </a:rPr>
              <a:t> </a:t>
            </a:r>
            <a:r>
              <a:rPr lang="en-US" sz="1200">
                <a:latin typeface="Arial"/>
                <a:cs typeface="Arial"/>
              </a:rPr>
              <a:t>related</a:t>
            </a:r>
            <a:r>
              <a:rPr lang="en-US" sz="1200" spc="50">
                <a:latin typeface="Arial"/>
                <a:cs typeface="Arial"/>
              </a:rPr>
              <a:t> </a:t>
            </a:r>
            <a:r>
              <a:rPr lang="en-US" sz="1200">
                <a:latin typeface="Arial"/>
                <a:cs typeface="Arial"/>
              </a:rPr>
              <a:t>to</a:t>
            </a:r>
            <a:r>
              <a:rPr lang="en-US" sz="1200" spc="50">
                <a:latin typeface="Arial"/>
                <a:cs typeface="Arial"/>
              </a:rPr>
              <a:t> </a:t>
            </a:r>
            <a:r>
              <a:rPr lang="en-US" sz="1200" spc="-20">
                <a:latin typeface="Arial"/>
                <a:cs typeface="Arial"/>
              </a:rPr>
              <a:t>this </a:t>
            </a:r>
            <a:r>
              <a:rPr lang="en-US" sz="1200" spc="-10">
                <a:latin typeface="Arial"/>
                <a:cs typeface="Arial"/>
              </a:rPr>
              <a:t>provision.</a:t>
            </a:r>
            <a:endParaRPr lang="en-US" sz="1200">
              <a:latin typeface="Arial"/>
              <a:cs typeface="Arial"/>
            </a:endParaRPr>
          </a:p>
          <a:p>
            <a:pPr marL="25400" marR="17780">
              <a:lnSpc>
                <a:spcPct val="100000"/>
              </a:lnSpc>
            </a:pPr>
            <a:r>
              <a:rPr lang="en-US" sz="1200">
                <a:latin typeface="Arial"/>
                <a:cs typeface="Arial"/>
              </a:rPr>
              <a:t>Members of the Individual </a:t>
            </a:r>
            <a:r>
              <a:rPr lang="en-US" sz="1200" spc="-10">
                <a:latin typeface="Arial"/>
                <a:cs typeface="Arial"/>
              </a:rPr>
              <a:t>Ready </a:t>
            </a:r>
            <a:r>
              <a:rPr lang="en-US" sz="1200">
                <a:latin typeface="Arial"/>
                <a:cs typeface="Arial"/>
              </a:rPr>
              <a:t>Reserve (IRR) are also eligible </a:t>
            </a:r>
            <a:r>
              <a:rPr lang="en-US" sz="1200" spc="-25">
                <a:latin typeface="Arial"/>
                <a:cs typeface="Arial"/>
              </a:rPr>
              <a:t>to </a:t>
            </a:r>
            <a:r>
              <a:rPr lang="en-US" sz="1200">
                <a:latin typeface="Arial"/>
                <a:cs typeface="Arial"/>
              </a:rPr>
              <a:t>participate in the </a:t>
            </a:r>
            <a:r>
              <a:rPr lang="en-US" sz="1200" spc="-10">
                <a:latin typeface="Arial"/>
                <a:cs typeface="Arial"/>
              </a:rPr>
              <a:t>Blended </a:t>
            </a:r>
            <a:r>
              <a:rPr lang="en-US" sz="1200">
                <a:latin typeface="Arial"/>
                <a:cs typeface="Arial"/>
              </a:rPr>
              <a:t>Retirement System, but in </a:t>
            </a:r>
            <a:r>
              <a:rPr lang="en-US" sz="1200" spc="-10">
                <a:latin typeface="Arial"/>
                <a:cs typeface="Arial"/>
              </a:rPr>
              <a:t>order </a:t>
            </a:r>
            <a:r>
              <a:rPr lang="en-US" sz="1200">
                <a:latin typeface="Arial"/>
                <a:cs typeface="Arial"/>
              </a:rPr>
              <a:t>to elect to enroll into the </a:t>
            </a:r>
            <a:r>
              <a:rPr lang="en-US" sz="1200" spc="-10">
                <a:latin typeface="Arial"/>
                <a:cs typeface="Arial"/>
              </a:rPr>
              <a:t>Blended </a:t>
            </a:r>
            <a:r>
              <a:rPr lang="en-US" sz="1200">
                <a:latin typeface="Arial"/>
                <a:cs typeface="Arial"/>
              </a:rPr>
              <a:t>Retirement System they must </a:t>
            </a:r>
            <a:r>
              <a:rPr lang="en-US" sz="1200" spc="-25">
                <a:latin typeface="Arial"/>
                <a:cs typeface="Arial"/>
              </a:rPr>
              <a:t>be </a:t>
            </a:r>
            <a:r>
              <a:rPr lang="en-US" sz="1200">
                <a:latin typeface="Arial"/>
                <a:cs typeface="Arial"/>
              </a:rPr>
              <a:t>receiving pay (because of </a:t>
            </a:r>
            <a:r>
              <a:rPr lang="en-US" sz="1200" spc="-25">
                <a:latin typeface="Arial"/>
                <a:cs typeface="Arial"/>
              </a:rPr>
              <a:t>the </a:t>
            </a:r>
            <a:r>
              <a:rPr lang="en-US" sz="1200">
                <a:latin typeface="Arial"/>
                <a:cs typeface="Arial"/>
              </a:rPr>
              <a:t>Thrift Savings Plan </a:t>
            </a:r>
            <a:r>
              <a:rPr lang="en-US" sz="1200" spc="-10">
                <a:latin typeface="Arial"/>
                <a:cs typeface="Arial"/>
              </a:rPr>
              <a:t>component).  </a:t>
            </a:r>
            <a:r>
              <a:rPr lang="en-US" sz="1200">
                <a:latin typeface="Arial"/>
                <a:cs typeface="Arial"/>
              </a:rPr>
              <a:t>Therefore, members of the </a:t>
            </a:r>
            <a:r>
              <a:rPr lang="en-US" sz="1200" spc="-25">
                <a:latin typeface="Arial"/>
                <a:cs typeface="Arial"/>
              </a:rPr>
              <a:t>IRR </a:t>
            </a:r>
            <a:r>
              <a:rPr lang="en-US" sz="1200">
                <a:latin typeface="Arial"/>
                <a:cs typeface="Arial"/>
              </a:rPr>
              <a:t>who are eligible to enroll in </a:t>
            </a:r>
            <a:r>
              <a:rPr lang="en-US" sz="1200" spc="-25">
                <a:latin typeface="Arial"/>
                <a:cs typeface="Arial"/>
              </a:rPr>
              <a:t>the </a:t>
            </a:r>
            <a:r>
              <a:rPr lang="en-US" sz="1200">
                <a:latin typeface="Arial"/>
                <a:cs typeface="Arial"/>
              </a:rPr>
              <a:t>Blended Retirement </a:t>
            </a:r>
            <a:r>
              <a:rPr lang="en-US" sz="1200" spc="-10">
                <a:latin typeface="Arial"/>
                <a:cs typeface="Arial"/>
              </a:rPr>
              <a:t>System </a:t>
            </a:r>
            <a:r>
              <a:rPr lang="en-US" sz="1200">
                <a:latin typeface="Arial"/>
                <a:cs typeface="Arial"/>
              </a:rPr>
              <a:t>(because they are in the IRR </a:t>
            </a:r>
            <a:r>
              <a:rPr lang="en-US" sz="1200" spc="-25">
                <a:latin typeface="Arial"/>
                <a:cs typeface="Arial"/>
              </a:rPr>
              <a:t>as</a:t>
            </a:r>
            <a:r>
              <a:rPr lang="en-US" sz="1200">
                <a:latin typeface="Arial"/>
                <a:cs typeface="Arial"/>
              </a:rPr>
              <a:t> of December 31, 2017), but </a:t>
            </a:r>
            <a:r>
              <a:rPr lang="en-US" sz="1200" spc="-25">
                <a:latin typeface="Arial"/>
                <a:cs typeface="Arial"/>
              </a:rPr>
              <a:t>who </a:t>
            </a:r>
            <a:r>
              <a:rPr lang="en-US" sz="1200">
                <a:latin typeface="Arial"/>
                <a:cs typeface="Arial"/>
              </a:rPr>
              <a:t>do not drill in a paid status at </a:t>
            </a:r>
            <a:r>
              <a:rPr lang="en-US" sz="1200" spc="-25">
                <a:latin typeface="Arial"/>
                <a:cs typeface="Arial"/>
              </a:rPr>
              <a:t>all </a:t>
            </a:r>
            <a:r>
              <a:rPr lang="en-US" sz="1200">
                <a:latin typeface="Arial"/>
                <a:cs typeface="Arial"/>
              </a:rPr>
              <a:t>during calendar year 2018, </a:t>
            </a:r>
            <a:r>
              <a:rPr lang="en-US" sz="1200" spc="-20">
                <a:latin typeface="Arial"/>
                <a:cs typeface="Arial"/>
              </a:rPr>
              <a:t>will</a:t>
            </a:r>
            <a:r>
              <a:rPr lang="en-US" sz="1200" spc="500">
                <a:latin typeface="Arial"/>
                <a:cs typeface="Arial"/>
              </a:rPr>
              <a:t> </a:t>
            </a:r>
            <a:r>
              <a:rPr lang="en-US" sz="1200">
                <a:latin typeface="Arial"/>
                <a:cs typeface="Arial"/>
              </a:rPr>
              <a:t>be allowed a one-time </a:t>
            </a:r>
            <a:r>
              <a:rPr lang="en-US" sz="1200" spc="-10">
                <a:latin typeface="Arial"/>
                <a:cs typeface="Arial"/>
              </a:rPr>
              <a:t>extension </a:t>
            </a:r>
            <a:r>
              <a:rPr lang="en-US" sz="1200">
                <a:latin typeface="Arial"/>
                <a:cs typeface="Arial"/>
              </a:rPr>
              <a:t>of the enrollment window </a:t>
            </a:r>
            <a:r>
              <a:rPr lang="en-US" sz="1200" spc="-10">
                <a:latin typeface="Arial"/>
                <a:cs typeface="Arial"/>
              </a:rPr>
              <a:t>beyond </a:t>
            </a:r>
            <a:r>
              <a:rPr lang="en-US" sz="1200">
                <a:latin typeface="Arial"/>
                <a:cs typeface="Arial"/>
              </a:rPr>
              <a:t>2018. Not eligible for </a:t>
            </a:r>
            <a:r>
              <a:rPr lang="en-US" sz="1200" spc="-20">
                <a:latin typeface="Arial"/>
                <a:cs typeface="Arial"/>
              </a:rPr>
              <a:t>BRS:</a:t>
            </a:r>
            <a:endParaRPr lang="en-US" sz="1200">
              <a:latin typeface="Arial"/>
              <a:cs typeface="Arial"/>
            </a:endParaRPr>
          </a:p>
          <a:p>
            <a:pPr marL="25400" marR="569595">
              <a:lnSpc>
                <a:spcPct val="100000"/>
              </a:lnSpc>
            </a:pPr>
            <a:r>
              <a:rPr lang="en-US" sz="1200">
                <a:latin typeface="Arial"/>
                <a:cs typeface="Arial"/>
              </a:rPr>
              <a:t>Retired </a:t>
            </a:r>
            <a:r>
              <a:rPr lang="en-US" sz="1200" spc="-10">
                <a:latin typeface="Arial"/>
                <a:cs typeface="Arial"/>
              </a:rPr>
              <a:t>Reserve </a:t>
            </a:r>
            <a:r>
              <a:rPr lang="en-US" sz="1200">
                <a:latin typeface="Arial"/>
                <a:cs typeface="Arial"/>
              </a:rPr>
              <a:t>Inactive National </a:t>
            </a:r>
            <a:r>
              <a:rPr lang="en-US" sz="1200" spc="-10">
                <a:latin typeface="Arial"/>
                <a:cs typeface="Arial"/>
              </a:rPr>
              <a:t>Guard </a:t>
            </a:r>
            <a:r>
              <a:rPr lang="en-US" sz="1200">
                <a:latin typeface="Arial"/>
                <a:cs typeface="Arial"/>
              </a:rPr>
              <a:t>Inactive Standby </a:t>
            </a:r>
            <a:r>
              <a:rPr lang="en-US" sz="1200" spc="-20">
                <a:latin typeface="Arial"/>
                <a:cs typeface="Arial"/>
              </a:rPr>
              <a:t>List</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915860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22:01:19</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 Every 90 aggregate </a:t>
            </a:r>
            <a:r>
              <a:rPr lang="en-US" sz="1200" spc="-20">
                <a:latin typeface="Arial"/>
                <a:cs typeface="Arial"/>
              </a:rPr>
              <a:t>days </a:t>
            </a:r>
            <a:r>
              <a:rPr lang="en-US" sz="1200">
                <a:latin typeface="Arial"/>
                <a:cs typeface="Arial"/>
              </a:rPr>
              <a:t>performed will reduce age by </a:t>
            </a:r>
            <a:r>
              <a:rPr lang="en-US" sz="1200" spc="-25">
                <a:latin typeface="Arial"/>
                <a:cs typeface="Arial"/>
              </a:rPr>
              <a:t>90 </a:t>
            </a:r>
            <a:r>
              <a:rPr lang="en-US" sz="1200" spc="-20">
                <a:latin typeface="Arial"/>
                <a:cs typeface="Arial"/>
              </a:rPr>
              <a:t>days</a:t>
            </a:r>
            <a:endParaRPr lang="en-US" sz="1200">
              <a:latin typeface="Arial"/>
              <a:cs typeface="Arial"/>
            </a:endParaRPr>
          </a:p>
          <a:p>
            <a:pPr marL="25400">
              <a:lnSpc>
                <a:spcPct val="100000"/>
              </a:lnSpc>
            </a:pPr>
            <a:r>
              <a:rPr lang="en-US" sz="1200">
                <a:latin typeface="Arial"/>
                <a:cs typeface="Arial"/>
              </a:rPr>
              <a:t> Does not need to be </a:t>
            </a:r>
            <a:r>
              <a:rPr lang="en-US" sz="1200" spc="-10">
                <a:latin typeface="Arial"/>
                <a:cs typeface="Arial"/>
              </a:rPr>
              <a:t>consecutive</a:t>
            </a:r>
            <a:endParaRPr lang="en-US" sz="1200">
              <a:latin typeface="Arial"/>
              <a:cs typeface="Arial"/>
            </a:endParaRPr>
          </a:p>
          <a:p>
            <a:pPr marL="25400" marR="17780">
              <a:lnSpc>
                <a:spcPct val="100000"/>
              </a:lnSpc>
            </a:pPr>
            <a:r>
              <a:rPr lang="en-US" sz="1200">
                <a:latin typeface="Arial"/>
                <a:cs typeface="Arial"/>
              </a:rPr>
              <a:t> Active-Duty time served on </a:t>
            </a:r>
            <a:r>
              <a:rPr lang="en-US" sz="1200" spc="-25">
                <a:latin typeface="Arial"/>
                <a:cs typeface="Arial"/>
              </a:rPr>
              <a:t>or </a:t>
            </a:r>
            <a:r>
              <a:rPr lang="en-US" sz="1200">
                <a:latin typeface="Arial"/>
                <a:cs typeface="Arial"/>
              </a:rPr>
              <a:t>after 29 Jan </a:t>
            </a:r>
            <a:r>
              <a:rPr lang="en-US" sz="1200" spc="-25">
                <a:latin typeface="Arial"/>
                <a:cs typeface="Arial"/>
              </a:rPr>
              <a:t>08</a:t>
            </a:r>
            <a:endParaRPr lang="en-US" sz="1200">
              <a:latin typeface="Arial"/>
              <a:cs typeface="Arial"/>
            </a:endParaRPr>
          </a:p>
          <a:p>
            <a:pPr marL="25400" marR="17780">
              <a:lnSpc>
                <a:spcPct val="100000"/>
              </a:lnSpc>
            </a:pPr>
            <a:r>
              <a:rPr lang="en-US" sz="1200">
                <a:latin typeface="Arial"/>
                <a:cs typeface="Arial"/>
              </a:rPr>
              <a:t> Must be within the same </a:t>
            </a:r>
            <a:r>
              <a:rPr lang="en-US" sz="1200" spc="-10">
                <a:latin typeface="Arial"/>
                <a:cs typeface="Arial"/>
              </a:rPr>
              <a:t>fiscal </a:t>
            </a:r>
            <a:r>
              <a:rPr lang="en-US" sz="1200">
                <a:latin typeface="Arial"/>
                <a:cs typeface="Arial"/>
              </a:rPr>
              <a:t>year until 1 Oct </a:t>
            </a:r>
            <a:r>
              <a:rPr lang="en-US" sz="1200" spc="-25">
                <a:latin typeface="Arial"/>
                <a:cs typeface="Arial"/>
              </a:rPr>
              <a:t>14</a:t>
            </a:r>
            <a:endParaRPr lang="en-US" sz="1200">
              <a:latin typeface="Arial"/>
              <a:cs typeface="Arial"/>
            </a:endParaRPr>
          </a:p>
          <a:p>
            <a:pPr marL="25400" marR="17780">
              <a:lnSpc>
                <a:spcPct val="100000"/>
              </a:lnSpc>
            </a:pPr>
            <a:r>
              <a:rPr lang="en-US" sz="1200">
                <a:latin typeface="Arial"/>
                <a:cs typeface="Arial"/>
              </a:rPr>
              <a:t> As of 1 Oct 14 can cross </a:t>
            </a:r>
            <a:r>
              <a:rPr lang="en-US" sz="1200" spc="-25">
                <a:latin typeface="Arial"/>
                <a:cs typeface="Arial"/>
              </a:rPr>
              <a:t>the </a:t>
            </a:r>
            <a:r>
              <a:rPr lang="en-US" sz="1200">
                <a:latin typeface="Arial"/>
                <a:cs typeface="Arial"/>
              </a:rPr>
              <a:t>fiscal year </a:t>
            </a:r>
            <a:r>
              <a:rPr lang="en-US" sz="1200" spc="-10">
                <a:latin typeface="Arial"/>
                <a:cs typeface="Arial"/>
              </a:rPr>
              <a:t>boundaries</a:t>
            </a:r>
            <a:endParaRPr lang="en-US" sz="1200">
              <a:latin typeface="Arial"/>
              <a:cs typeface="Arial"/>
            </a:endParaRPr>
          </a:p>
          <a:p>
            <a:pPr marL="25400" marR="17780">
              <a:lnSpc>
                <a:spcPct val="100000"/>
              </a:lnSpc>
            </a:pPr>
            <a:r>
              <a:rPr lang="en-US" sz="1200">
                <a:latin typeface="Arial"/>
                <a:cs typeface="Arial"/>
              </a:rPr>
              <a:t> Authorities include: Title 10 </a:t>
            </a:r>
            <a:r>
              <a:rPr lang="en-US" sz="1200" spc="-25">
                <a:latin typeface="Arial"/>
                <a:cs typeface="Arial"/>
              </a:rPr>
              <a:t>USC </a:t>
            </a:r>
            <a:r>
              <a:rPr lang="en-US" sz="1200">
                <a:latin typeface="Arial"/>
                <a:cs typeface="Arial"/>
              </a:rPr>
              <a:t>688, 12301(a), 12302, </a:t>
            </a:r>
            <a:r>
              <a:rPr lang="en-US" sz="1200" spc="-10">
                <a:latin typeface="Arial"/>
                <a:cs typeface="Arial"/>
              </a:rPr>
              <a:t>12304, </a:t>
            </a:r>
            <a:r>
              <a:rPr lang="en-US" sz="1200">
                <a:latin typeface="Arial"/>
                <a:cs typeface="Arial"/>
              </a:rPr>
              <a:t>12304a, 12304b, 12305, </a:t>
            </a:r>
            <a:r>
              <a:rPr lang="en-US" sz="1200" spc="-10">
                <a:latin typeface="Arial"/>
                <a:cs typeface="Arial"/>
              </a:rPr>
              <a:t>12406 </a:t>
            </a:r>
            <a:r>
              <a:rPr lang="en-US" sz="1200">
                <a:latin typeface="Arial"/>
                <a:cs typeface="Arial"/>
              </a:rPr>
              <a:t>and chapter 13 </a:t>
            </a:r>
            <a:r>
              <a:rPr lang="en-US" sz="1200" spc="-10">
                <a:latin typeface="Arial"/>
                <a:cs typeface="Arial"/>
              </a:rPr>
              <a:t>(insurrection),</a:t>
            </a:r>
            <a:r>
              <a:rPr lang="en-US" sz="1200" spc="500">
                <a:latin typeface="Arial"/>
                <a:cs typeface="Arial"/>
              </a:rPr>
              <a:t> </a:t>
            </a:r>
            <a:r>
              <a:rPr lang="en-US" sz="1200">
                <a:latin typeface="Arial"/>
                <a:cs typeface="Arial"/>
              </a:rPr>
              <a:t>and Title 32 USC 502(f). </a:t>
            </a:r>
            <a:r>
              <a:rPr lang="en-US" sz="1200" spc="-20">
                <a:latin typeface="Arial"/>
                <a:cs typeface="Arial"/>
              </a:rPr>
              <a:t>Also </a:t>
            </a:r>
            <a:r>
              <a:rPr lang="en-US" sz="1200">
                <a:latin typeface="Arial"/>
                <a:cs typeface="Arial"/>
              </a:rPr>
              <a:t>12301(h)(1)-</a:t>
            </a:r>
            <a:r>
              <a:rPr lang="en-US" sz="1200" spc="-10">
                <a:latin typeface="Arial"/>
                <a:cs typeface="Arial"/>
              </a:rPr>
              <a:t>medical</a:t>
            </a:r>
            <a:endParaRPr lang="en-US" sz="1200">
              <a:latin typeface="Arial"/>
              <a:cs typeface="Arial"/>
            </a:endParaRPr>
          </a:p>
          <a:p>
            <a:pPr marL="25400" marR="17780">
              <a:lnSpc>
                <a:spcPct val="100000"/>
              </a:lnSpc>
            </a:pPr>
            <a:r>
              <a:rPr lang="en-US" sz="1200">
                <a:latin typeface="Arial"/>
                <a:cs typeface="Arial"/>
              </a:rPr>
              <a:t> NOTE: when you are </a:t>
            </a:r>
            <a:r>
              <a:rPr lang="en-US" sz="1200" spc="-10">
                <a:latin typeface="Arial"/>
                <a:cs typeface="Arial"/>
              </a:rPr>
              <a:t>under</a:t>
            </a:r>
            <a:r>
              <a:rPr lang="en-US" sz="1200" spc="500">
                <a:latin typeface="Arial"/>
                <a:cs typeface="Arial"/>
              </a:rPr>
              <a:t> </a:t>
            </a:r>
            <a:r>
              <a:rPr lang="en-US" sz="1200">
                <a:latin typeface="Arial"/>
                <a:cs typeface="Arial"/>
              </a:rPr>
              <a:t>RAR, you will not be covered </a:t>
            </a:r>
            <a:r>
              <a:rPr lang="en-US" sz="1200" spc="-25">
                <a:latin typeface="Arial"/>
                <a:cs typeface="Arial"/>
              </a:rPr>
              <a:t>by </a:t>
            </a:r>
            <a:r>
              <a:rPr lang="en-US" sz="1200" spc="-10">
                <a:latin typeface="Arial"/>
                <a:cs typeface="Arial"/>
              </a:rPr>
              <a:t>TRICARE. </a:t>
            </a:r>
            <a:endParaRPr lang="en-US" sz="1200">
              <a:latin typeface="Arial"/>
              <a:cs typeface="Arial"/>
            </a:endParaRPr>
          </a:p>
          <a:p>
            <a:pPr marL="25400" marR="17780">
              <a:lnSpc>
                <a:spcPts val="2000"/>
              </a:lnSpc>
            </a:pPr>
            <a:r>
              <a:rPr lang="en-US" sz="1200">
                <a:latin typeface="Arial"/>
                <a:cs typeface="Arial"/>
              </a:rPr>
              <a:t> ASD(M&amp;RA) will designate </a:t>
            </a:r>
            <a:r>
              <a:rPr lang="en-US" sz="1200" spc="-25">
                <a:latin typeface="Arial"/>
                <a:cs typeface="Arial"/>
              </a:rPr>
              <a:t>by </a:t>
            </a:r>
            <a:r>
              <a:rPr lang="en-US" sz="1200">
                <a:latin typeface="Arial"/>
                <a:cs typeface="Arial"/>
              </a:rPr>
              <a:t>authorizing memorandum </a:t>
            </a:r>
            <a:r>
              <a:rPr lang="en-US" sz="1200" spc="-25">
                <a:latin typeface="Arial"/>
                <a:cs typeface="Arial"/>
              </a:rPr>
              <a:t>the</a:t>
            </a:r>
            <a:r>
              <a:rPr lang="en-US" sz="1200" spc="500">
                <a:latin typeface="Arial"/>
                <a:cs typeface="Arial"/>
              </a:rPr>
              <a:t> </a:t>
            </a:r>
            <a:r>
              <a:rPr lang="en-US" sz="1200">
                <a:latin typeface="Arial"/>
                <a:cs typeface="Arial"/>
              </a:rPr>
              <a:t>full-time National Guard </a:t>
            </a:r>
            <a:r>
              <a:rPr lang="en-US" sz="1200" spc="-20">
                <a:latin typeface="Arial"/>
                <a:cs typeface="Arial"/>
              </a:rPr>
              <a:t>duty </a:t>
            </a:r>
            <a:r>
              <a:rPr lang="en-US" sz="1200">
                <a:latin typeface="Arial"/>
                <a:cs typeface="Arial"/>
              </a:rPr>
              <a:t>(FTNGD) that qualifies </a:t>
            </a:r>
            <a:r>
              <a:rPr lang="en-US" sz="1200" spc="-25">
                <a:latin typeface="Arial"/>
                <a:cs typeface="Arial"/>
              </a:rPr>
              <a:t>for </a:t>
            </a:r>
            <a:r>
              <a:rPr lang="en-US" sz="1200">
                <a:latin typeface="Arial"/>
                <a:cs typeface="Arial"/>
              </a:rPr>
              <a:t>reduced age eligibility for </a:t>
            </a:r>
            <a:r>
              <a:rPr lang="en-US" sz="1200" spc="-10">
                <a:latin typeface="Arial"/>
                <a:cs typeface="Arial"/>
              </a:rPr>
              <a:t>receipt </a:t>
            </a:r>
            <a:r>
              <a:rPr lang="en-US" sz="1200">
                <a:latin typeface="Arial"/>
                <a:cs typeface="Arial"/>
              </a:rPr>
              <a:t>of retired pay. ARNG </a:t>
            </a:r>
            <a:r>
              <a:rPr lang="en-US" sz="1200" spc="-10">
                <a:latin typeface="Arial"/>
                <a:cs typeface="Arial"/>
              </a:rPr>
              <a:t>Soldiers </a:t>
            </a:r>
            <a:r>
              <a:rPr lang="en-US" sz="1200">
                <a:latin typeface="Arial"/>
                <a:cs typeface="Arial"/>
              </a:rPr>
              <a:t>should contact their RSO to </a:t>
            </a:r>
            <a:r>
              <a:rPr lang="en-US" sz="1200" spc="-10">
                <a:latin typeface="Arial"/>
                <a:cs typeface="Arial"/>
              </a:rPr>
              <a:t>learn </a:t>
            </a:r>
            <a:r>
              <a:rPr lang="en-US" sz="1200">
                <a:latin typeface="Arial"/>
                <a:cs typeface="Arial"/>
              </a:rPr>
              <a:t>more about specific missions </a:t>
            </a:r>
            <a:r>
              <a:rPr lang="en-US" sz="1200" spc="-20">
                <a:latin typeface="Arial"/>
                <a:cs typeface="Arial"/>
              </a:rPr>
              <a:t>that </a:t>
            </a:r>
            <a:r>
              <a:rPr lang="en-US" sz="1200">
                <a:latin typeface="Arial"/>
                <a:cs typeface="Arial"/>
              </a:rPr>
              <a:t>qualify under </a:t>
            </a:r>
            <a:r>
              <a:rPr lang="en-US" sz="1200" spc="-10">
                <a:latin typeface="Arial"/>
                <a:cs typeface="Arial"/>
              </a:rPr>
              <a:t>502(f).</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73481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22:01:19</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Contact the RSO office in </a:t>
            </a:r>
            <a:r>
              <a:rPr lang="en-US" sz="1200" spc="-20">
                <a:latin typeface="Arial"/>
                <a:cs typeface="Arial"/>
              </a:rPr>
              <a:t>your </a:t>
            </a:r>
            <a:r>
              <a:rPr lang="en-US" sz="1200">
                <a:latin typeface="Arial"/>
                <a:cs typeface="Arial"/>
              </a:rPr>
              <a:t>state/RD for assistance </a:t>
            </a:r>
            <a:r>
              <a:rPr lang="en-US" sz="1200" spc="-20">
                <a:latin typeface="Arial"/>
                <a:cs typeface="Arial"/>
              </a:rPr>
              <a:t>with </a:t>
            </a:r>
            <a:r>
              <a:rPr lang="en-US" sz="1200">
                <a:latin typeface="Arial"/>
                <a:cs typeface="Arial"/>
              </a:rPr>
              <a:t>completing the Retirement </a:t>
            </a:r>
            <a:r>
              <a:rPr lang="en-US" sz="1200" spc="-25">
                <a:latin typeface="Arial"/>
                <a:cs typeface="Arial"/>
              </a:rPr>
              <a:t>Pay </a:t>
            </a:r>
            <a:r>
              <a:rPr lang="en-US" sz="1200" spc="-10">
                <a:latin typeface="Arial"/>
                <a:cs typeface="Arial"/>
              </a:rPr>
              <a:t>Application.</a:t>
            </a:r>
            <a:endParaRPr lang="en-US" sz="1200">
              <a:latin typeface="Arial"/>
              <a:cs typeface="Arial"/>
            </a:endParaRPr>
          </a:p>
          <a:p>
            <a:pPr marL="25400" marR="17780">
              <a:lnSpc>
                <a:spcPct val="100000"/>
              </a:lnSpc>
            </a:pPr>
            <a:r>
              <a:rPr lang="en-US" sz="1200">
                <a:latin typeface="Arial"/>
                <a:cs typeface="Arial"/>
              </a:rPr>
              <a:t>It is important that </a:t>
            </a:r>
            <a:r>
              <a:rPr lang="en-US" sz="1200" spc="-10">
                <a:latin typeface="Arial"/>
                <a:cs typeface="Arial"/>
              </a:rPr>
              <a:t>Retired </a:t>
            </a:r>
            <a:r>
              <a:rPr lang="en-US" sz="1200">
                <a:latin typeface="Arial"/>
                <a:cs typeface="Arial"/>
              </a:rPr>
              <a:t>Soldiers maintain current </a:t>
            </a:r>
            <a:r>
              <a:rPr lang="en-US" sz="1200" spc="-10">
                <a:latin typeface="Arial"/>
                <a:cs typeface="Arial"/>
              </a:rPr>
              <a:t>contact </a:t>
            </a:r>
            <a:r>
              <a:rPr lang="en-US" sz="1200">
                <a:latin typeface="Arial"/>
                <a:cs typeface="Arial"/>
              </a:rPr>
              <a:t>information with HRC while in </a:t>
            </a:r>
            <a:r>
              <a:rPr lang="en-US" sz="1200" spc="-25">
                <a:latin typeface="Arial"/>
                <a:cs typeface="Arial"/>
              </a:rPr>
              <a:t>the </a:t>
            </a:r>
            <a:r>
              <a:rPr lang="en-US" sz="1200">
                <a:latin typeface="Arial"/>
                <a:cs typeface="Arial"/>
              </a:rPr>
              <a:t>Gray Area to ensure they </a:t>
            </a:r>
            <a:r>
              <a:rPr lang="en-US" sz="1200" spc="-10">
                <a:latin typeface="Arial"/>
                <a:cs typeface="Arial"/>
              </a:rPr>
              <a:t>receive </a:t>
            </a:r>
            <a:r>
              <a:rPr lang="en-US" sz="1200">
                <a:latin typeface="Arial"/>
                <a:cs typeface="Arial"/>
              </a:rPr>
              <a:t>the postcard and any </a:t>
            </a:r>
            <a:r>
              <a:rPr lang="en-US" sz="1200" spc="-10">
                <a:latin typeface="Arial"/>
                <a:cs typeface="Arial"/>
              </a:rPr>
              <a:t>other </a:t>
            </a:r>
            <a:r>
              <a:rPr lang="en-US" sz="1200">
                <a:latin typeface="Arial"/>
                <a:cs typeface="Arial"/>
              </a:rPr>
              <a:t>important </a:t>
            </a:r>
            <a:r>
              <a:rPr lang="en-US" sz="1200" spc="-10">
                <a:latin typeface="Arial"/>
                <a:cs typeface="Arial"/>
              </a:rPr>
              <a:t>information</a:t>
            </a:r>
            <a:endParaRPr lang="en-US" sz="1200">
              <a:latin typeface="Arial"/>
              <a:cs typeface="Arial"/>
            </a:endParaRPr>
          </a:p>
          <a:p>
            <a:pPr marL="25400" marR="17780">
              <a:lnSpc>
                <a:spcPct val="100000"/>
              </a:lnSpc>
            </a:pPr>
            <a:r>
              <a:rPr lang="en-US" sz="1200">
                <a:latin typeface="Arial"/>
                <a:cs typeface="Arial"/>
              </a:rPr>
              <a:t>If eligible for reduced </a:t>
            </a:r>
            <a:r>
              <a:rPr lang="en-US" sz="1200" spc="-25">
                <a:latin typeface="Arial"/>
                <a:cs typeface="Arial"/>
              </a:rPr>
              <a:t>age </a:t>
            </a:r>
            <a:r>
              <a:rPr lang="en-US" sz="1200">
                <a:latin typeface="Arial"/>
                <a:cs typeface="Arial"/>
              </a:rPr>
              <a:t>retirement, adjust the </a:t>
            </a:r>
            <a:r>
              <a:rPr lang="en-US" sz="1200" spc="-10">
                <a:latin typeface="Arial"/>
                <a:cs typeface="Arial"/>
              </a:rPr>
              <a:t>application </a:t>
            </a:r>
            <a:r>
              <a:rPr lang="en-US" sz="1200">
                <a:latin typeface="Arial"/>
                <a:cs typeface="Arial"/>
              </a:rPr>
              <a:t>submission timeline based on </a:t>
            </a:r>
            <a:r>
              <a:rPr lang="en-US" sz="1200" spc="-25">
                <a:latin typeface="Arial"/>
                <a:cs typeface="Arial"/>
              </a:rPr>
              <a:t>the </a:t>
            </a:r>
            <a:r>
              <a:rPr lang="en-US" sz="1200">
                <a:latin typeface="Arial"/>
                <a:cs typeface="Arial"/>
              </a:rPr>
              <a:t>qualifying time for </a:t>
            </a:r>
            <a:r>
              <a:rPr lang="en-US" sz="1200" spc="-10">
                <a:latin typeface="Arial"/>
                <a:cs typeface="Arial"/>
              </a:rPr>
              <a:t>early </a:t>
            </a:r>
            <a:r>
              <a:rPr lang="en-US" sz="1200">
                <a:latin typeface="Arial"/>
                <a:cs typeface="Arial"/>
              </a:rPr>
              <a:t>retirement. Applications </a:t>
            </a:r>
            <a:r>
              <a:rPr lang="en-US" sz="1200" spc="-20">
                <a:latin typeface="Arial"/>
                <a:cs typeface="Arial"/>
              </a:rPr>
              <a:t>with </a:t>
            </a:r>
            <a:r>
              <a:rPr lang="en-US" sz="1200">
                <a:latin typeface="Arial"/>
                <a:cs typeface="Arial"/>
              </a:rPr>
              <a:t>qualifying service for </a:t>
            </a:r>
            <a:r>
              <a:rPr lang="en-US" sz="1200" spc="-10">
                <a:latin typeface="Arial"/>
                <a:cs typeface="Arial"/>
              </a:rPr>
              <a:t>reduced</a:t>
            </a:r>
            <a:r>
              <a:rPr lang="en-US" sz="1200" spc="500">
                <a:latin typeface="Arial"/>
                <a:cs typeface="Arial"/>
              </a:rPr>
              <a:t> </a:t>
            </a:r>
            <a:r>
              <a:rPr lang="en-US" sz="1200">
                <a:latin typeface="Arial"/>
                <a:cs typeface="Arial"/>
              </a:rPr>
              <a:t>age retirement should be </a:t>
            </a:r>
            <a:r>
              <a:rPr lang="en-US" sz="1200" spc="-10">
                <a:latin typeface="Arial"/>
                <a:cs typeface="Arial"/>
              </a:rPr>
              <a:t>labeled </a:t>
            </a:r>
            <a:r>
              <a:rPr lang="en-US" sz="1200">
                <a:latin typeface="Arial"/>
                <a:cs typeface="Arial"/>
              </a:rPr>
              <a:t>with EARLY RETIREMENT -or </a:t>
            </a:r>
            <a:r>
              <a:rPr lang="en-US" sz="1200" spc="-50">
                <a:latin typeface="Arial"/>
                <a:cs typeface="Arial"/>
              </a:rPr>
              <a:t>- </a:t>
            </a:r>
            <a:r>
              <a:rPr lang="en-US" sz="1200">
                <a:latin typeface="Arial"/>
                <a:cs typeface="Arial"/>
              </a:rPr>
              <a:t>EARLY AGE DROP on the top </a:t>
            </a:r>
            <a:r>
              <a:rPr lang="en-US" sz="1200" spc="-25">
                <a:latin typeface="Arial"/>
                <a:cs typeface="Arial"/>
              </a:rPr>
              <a:t>of </a:t>
            </a:r>
            <a:r>
              <a:rPr lang="en-US" sz="1200">
                <a:latin typeface="Arial"/>
                <a:cs typeface="Arial"/>
              </a:rPr>
              <a:t>the </a:t>
            </a:r>
            <a:r>
              <a:rPr lang="en-US" sz="1200" spc="-10">
                <a:latin typeface="Arial"/>
                <a:cs typeface="Arial"/>
              </a:rPr>
              <a:t>application.</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810172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22:01:19</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The</a:t>
            </a:r>
            <a:r>
              <a:rPr lang="en-US" sz="1200" spc="30">
                <a:latin typeface="Arial"/>
                <a:cs typeface="Arial"/>
              </a:rPr>
              <a:t> </a:t>
            </a:r>
            <a:r>
              <a:rPr lang="en-US" sz="1200">
                <a:latin typeface="Arial"/>
                <a:cs typeface="Arial"/>
              </a:rPr>
              <a:t>Defense</a:t>
            </a:r>
            <a:r>
              <a:rPr lang="en-US" sz="1200" spc="35">
                <a:latin typeface="Arial"/>
                <a:cs typeface="Arial"/>
              </a:rPr>
              <a:t> </a:t>
            </a:r>
            <a:r>
              <a:rPr lang="en-US" sz="1200">
                <a:latin typeface="Arial"/>
                <a:cs typeface="Arial"/>
              </a:rPr>
              <a:t>Finance</a:t>
            </a:r>
            <a:r>
              <a:rPr lang="en-US" sz="1200" spc="30">
                <a:latin typeface="Arial"/>
                <a:cs typeface="Arial"/>
              </a:rPr>
              <a:t> </a:t>
            </a:r>
            <a:r>
              <a:rPr lang="en-US" sz="1200" spc="-25">
                <a:latin typeface="Arial"/>
                <a:cs typeface="Arial"/>
              </a:rPr>
              <a:t>and </a:t>
            </a:r>
            <a:r>
              <a:rPr lang="en-US" sz="1200">
                <a:latin typeface="Arial"/>
                <a:cs typeface="Arial"/>
              </a:rPr>
              <a:t>Accounting</a:t>
            </a:r>
            <a:r>
              <a:rPr lang="en-US" sz="1200" spc="45">
                <a:latin typeface="Arial"/>
                <a:cs typeface="Arial"/>
              </a:rPr>
              <a:t> </a:t>
            </a:r>
            <a:r>
              <a:rPr lang="en-US" sz="1200">
                <a:latin typeface="Arial"/>
                <a:cs typeface="Arial"/>
              </a:rPr>
              <a:t>Service’s</a:t>
            </a:r>
            <a:r>
              <a:rPr lang="en-US" sz="1200" spc="50">
                <a:latin typeface="Arial"/>
                <a:cs typeface="Arial"/>
              </a:rPr>
              <a:t> </a:t>
            </a:r>
            <a:r>
              <a:rPr lang="en-US" sz="1200" spc="-10">
                <a:latin typeface="Arial"/>
                <a:cs typeface="Arial"/>
              </a:rPr>
              <a:t>Cleveland </a:t>
            </a:r>
            <a:r>
              <a:rPr lang="en-US" sz="1200">
                <a:latin typeface="Arial"/>
                <a:cs typeface="Arial"/>
              </a:rPr>
              <a:t>Center</a:t>
            </a:r>
            <a:r>
              <a:rPr lang="en-US" sz="1200" spc="35">
                <a:latin typeface="Arial"/>
                <a:cs typeface="Arial"/>
              </a:rPr>
              <a:t> </a:t>
            </a:r>
            <a:r>
              <a:rPr lang="en-US" sz="1200">
                <a:latin typeface="Arial"/>
                <a:cs typeface="Arial"/>
              </a:rPr>
              <a:t>(DFAS-CL)</a:t>
            </a:r>
            <a:r>
              <a:rPr lang="en-US" sz="1200" spc="35">
                <a:latin typeface="Arial"/>
                <a:cs typeface="Arial"/>
              </a:rPr>
              <a:t> </a:t>
            </a:r>
            <a:r>
              <a:rPr lang="en-US" sz="1200">
                <a:latin typeface="Arial"/>
                <a:cs typeface="Arial"/>
              </a:rPr>
              <a:t>pays</a:t>
            </a:r>
            <a:r>
              <a:rPr lang="en-US" sz="1200" spc="35">
                <a:latin typeface="Arial"/>
                <a:cs typeface="Arial"/>
              </a:rPr>
              <a:t> </a:t>
            </a:r>
            <a:r>
              <a:rPr lang="en-US" sz="1200" spc="-10">
                <a:latin typeface="Arial"/>
                <a:cs typeface="Arial"/>
              </a:rPr>
              <a:t>military </a:t>
            </a:r>
            <a:r>
              <a:rPr lang="en-US" sz="1200">
                <a:latin typeface="Arial"/>
                <a:cs typeface="Arial"/>
              </a:rPr>
              <a:t>retired</a:t>
            </a:r>
            <a:r>
              <a:rPr lang="en-US" sz="1200" spc="20">
                <a:latin typeface="Arial"/>
                <a:cs typeface="Arial"/>
              </a:rPr>
              <a:t> </a:t>
            </a:r>
            <a:r>
              <a:rPr lang="en-US" sz="1200">
                <a:latin typeface="Arial"/>
                <a:cs typeface="Arial"/>
              </a:rPr>
              <a:t>pay</a:t>
            </a:r>
            <a:r>
              <a:rPr lang="en-US" sz="1200" spc="20">
                <a:latin typeface="Arial"/>
                <a:cs typeface="Arial"/>
              </a:rPr>
              <a:t> </a:t>
            </a:r>
            <a:r>
              <a:rPr lang="en-US" sz="1200">
                <a:latin typeface="Arial"/>
                <a:cs typeface="Arial"/>
              </a:rPr>
              <a:t>for</a:t>
            </a:r>
            <a:r>
              <a:rPr lang="en-US" sz="1200" spc="20">
                <a:latin typeface="Arial"/>
                <a:cs typeface="Arial"/>
              </a:rPr>
              <a:t> </a:t>
            </a:r>
            <a:r>
              <a:rPr lang="en-US" sz="1200">
                <a:latin typeface="Arial"/>
                <a:cs typeface="Arial"/>
              </a:rPr>
              <a:t>ALL</a:t>
            </a:r>
            <a:r>
              <a:rPr lang="en-US" sz="1200" spc="20">
                <a:latin typeface="Arial"/>
                <a:cs typeface="Arial"/>
              </a:rPr>
              <a:t> </a:t>
            </a:r>
            <a:r>
              <a:rPr lang="en-US" sz="1200" spc="-10">
                <a:latin typeface="Arial"/>
                <a:cs typeface="Arial"/>
              </a:rPr>
              <a:t>uniformed </a:t>
            </a:r>
            <a:r>
              <a:rPr lang="en-US" sz="1200">
                <a:latin typeface="Arial"/>
                <a:cs typeface="Arial"/>
              </a:rPr>
              <a:t>services</a:t>
            </a:r>
            <a:r>
              <a:rPr lang="en-US" sz="1200" spc="35">
                <a:latin typeface="Arial"/>
                <a:cs typeface="Arial"/>
              </a:rPr>
              <a:t> </a:t>
            </a:r>
            <a:r>
              <a:rPr lang="en-US" sz="1200">
                <a:latin typeface="Arial"/>
                <a:cs typeface="Arial"/>
              </a:rPr>
              <a:t>Retired</a:t>
            </a:r>
            <a:r>
              <a:rPr lang="en-US" sz="1200" spc="40">
                <a:latin typeface="Arial"/>
                <a:cs typeface="Arial"/>
              </a:rPr>
              <a:t> </a:t>
            </a:r>
            <a:r>
              <a:rPr lang="en-US" sz="1200">
                <a:latin typeface="Arial"/>
                <a:cs typeface="Arial"/>
              </a:rPr>
              <a:t>Soldiers</a:t>
            </a:r>
            <a:r>
              <a:rPr lang="en-US" sz="1200" spc="35">
                <a:latin typeface="Arial"/>
                <a:cs typeface="Arial"/>
              </a:rPr>
              <a:t> </a:t>
            </a:r>
            <a:r>
              <a:rPr lang="en-US" sz="1200" spc="-25">
                <a:latin typeface="Arial"/>
                <a:cs typeface="Arial"/>
              </a:rPr>
              <a:t>and </a:t>
            </a:r>
            <a:r>
              <a:rPr lang="en-US" sz="1200">
                <a:latin typeface="Arial"/>
                <a:cs typeface="Arial"/>
              </a:rPr>
              <a:t>annuitants</a:t>
            </a:r>
            <a:r>
              <a:rPr lang="en-US" sz="1200" spc="30">
                <a:latin typeface="Arial"/>
                <a:cs typeface="Arial"/>
              </a:rPr>
              <a:t> </a:t>
            </a:r>
            <a:r>
              <a:rPr lang="en-US" sz="1200">
                <a:latin typeface="Arial"/>
                <a:cs typeface="Arial"/>
              </a:rPr>
              <a:t>(except</a:t>
            </a:r>
            <a:r>
              <a:rPr lang="en-US" sz="1200" spc="35">
                <a:latin typeface="Arial"/>
                <a:cs typeface="Arial"/>
              </a:rPr>
              <a:t> </a:t>
            </a:r>
            <a:r>
              <a:rPr lang="en-US" sz="1200">
                <a:latin typeface="Arial"/>
                <a:cs typeface="Arial"/>
              </a:rPr>
              <a:t>the</a:t>
            </a:r>
            <a:r>
              <a:rPr lang="en-US" sz="1200" spc="35">
                <a:latin typeface="Arial"/>
                <a:cs typeface="Arial"/>
              </a:rPr>
              <a:t> </a:t>
            </a:r>
            <a:r>
              <a:rPr lang="en-US" sz="1200" spc="-10">
                <a:latin typeface="Arial"/>
                <a:cs typeface="Arial"/>
              </a:rPr>
              <a:t>Public </a:t>
            </a:r>
            <a:r>
              <a:rPr lang="en-US" sz="1200">
                <a:latin typeface="Arial"/>
                <a:cs typeface="Arial"/>
              </a:rPr>
              <a:t>Health</a:t>
            </a:r>
            <a:r>
              <a:rPr lang="en-US" sz="1200" spc="30">
                <a:latin typeface="Arial"/>
                <a:cs typeface="Arial"/>
              </a:rPr>
              <a:t> </a:t>
            </a:r>
            <a:r>
              <a:rPr lang="en-US" sz="1200" spc="-10">
                <a:latin typeface="Arial"/>
                <a:cs typeface="Arial"/>
              </a:rPr>
              <a:t>Service). </a:t>
            </a:r>
            <a:endParaRPr lang="en-US" sz="1200">
              <a:latin typeface="Arial"/>
              <a:cs typeface="Arial"/>
            </a:endParaRPr>
          </a:p>
          <a:p>
            <a:pPr marL="25400" marR="17780">
              <a:lnSpc>
                <a:spcPct val="100000"/>
              </a:lnSpc>
            </a:pPr>
            <a:r>
              <a:rPr lang="en-US" sz="1200">
                <a:latin typeface="Arial"/>
                <a:cs typeface="Arial"/>
              </a:rPr>
              <a:t>You are required to </a:t>
            </a:r>
            <a:r>
              <a:rPr lang="en-US" sz="1200" spc="-25">
                <a:latin typeface="Arial"/>
                <a:cs typeface="Arial"/>
              </a:rPr>
              <a:t>use</a:t>
            </a:r>
            <a:r>
              <a:rPr lang="en-US" sz="1200" spc="500">
                <a:latin typeface="Arial"/>
                <a:cs typeface="Arial"/>
              </a:rPr>
              <a:t> </a:t>
            </a:r>
            <a:r>
              <a:rPr lang="en-US" sz="1200">
                <a:latin typeface="Arial"/>
                <a:cs typeface="Arial"/>
              </a:rPr>
              <a:t>Electronic Funds Transfer </a:t>
            </a:r>
            <a:r>
              <a:rPr lang="en-US" sz="1200" spc="-10">
                <a:latin typeface="Arial"/>
                <a:cs typeface="Arial"/>
              </a:rPr>
              <a:t>(EFT) </a:t>
            </a:r>
            <a:r>
              <a:rPr lang="en-US" sz="1200">
                <a:latin typeface="Arial"/>
                <a:cs typeface="Arial"/>
              </a:rPr>
              <a:t>(also called direct deposit) to </a:t>
            </a:r>
            <a:r>
              <a:rPr lang="en-US" sz="1200" spc="-50">
                <a:latin typeface="Arial"/>
                <a:cs typeface="Arial"/>
              </a:rPr>
              <a:t>a </a:t>
            </a:r>
            <a:r>
              <a:rPr lang="en-US" sz="1200">
                <a:latin typeface="Arial"/>
                <a:cs typeface="Arial"/>
              </a:rPr>
              <a:t>financial institution for </a:t>
            </a:r>
            <a:r>
              <a:rPr lang="en-US" sz="1200" spc="-20">
                <a:latin typeface="Arial"/>
                <a:cs typeface="Arial"/>
              </a:rPr>
              <a:t>your </a:t>
            </a:r>
            <a:r>
              <a:rPr lang="en-US" sz="1200">
                <a:latin typeface="Arial"/>
                <a:cs typeface="Arial"/>
              </a:rPr>
              <a:t>military retired pay. If your </a:t>
            </a:r>
            <a:r>
              <a:rPr lang="en-US" sz="1200" spc="-25">
                <a:latin typeface="Arial"/>
                <a:cs typeface="Arial"/>
              </a:rPr>
              <a:t>pay</a:t>
            </a:r>
            <a:r>
              <a:rPr lang="en-US" sz="1200" spc="500">
                <a:latin typeface="Arial"/>
                <a:cs typeface="Arial"/>
              </a:rPr>
              <a:t> </a:t>
            </a:r>
            <a:r>
              <a:rPr lang="en-US" sz="1200">
                <a:latin typeface="Arial"/>
                <a:cs typeface="Arial"/>
              </a:rPr>
              <a:t>will continue to the </a:t>
            </a:r>
            <a:r>
              <a:rPr lang="en-US" sz="1200" spc="-20">
                <a:latin typeface="Arial"/>
                <a:cs typeface="Arial"/>
              </a:rPr>
              <a:t>same</a:t>
            </a:r>
            <a:r>
              <a:rPr lang="en-US" sz="1200" spc="500">
                <a:latin typeface="Arial"/>
                <a:cs typeface="Arial"/>
              </a:rPr>
              <a:t> </a:t>
            </a:r>
            <a:r>
              <a:rPr lang="en-US" sz="1200">
                <a:latin typeface="Arial"/>
                <a:cs typeface="Arial"/>
              </a:rPr>
              <a:t>financial institution that you </a:t>
            </a:r>
            <a:r>
              <a:rPr lang="en-US" sz="1200" spc="-20">
                <a:latin typeface="Arial"/>
                <a:cs typeface="Arial"/>
              </a:rPr>
              <a:t>used </a:t>
            </a:r>
            <a:r>
              <a:rPr lang="en-US" sz="1200">
                <a:latin typeface="Arial"/>
                <a:cs typeface="Arial"/>
              </a:rPr>
              <a:t>on active duty, a new </a:t>
            </a:r>
            <a:r>
              <a:rPr lang="en-US" sz="1200" spc="-10">
                <a:latin typeface="Arial"/>
                <a:cs typeface="Arial"/>
              </a:rPr>
              <a:t>direct </a:t>
            </a:r>
            <a:r>
              <a:rPr lang="en-US" sz="1200">
                <a:latin typeface="Arial"/>
                <a:cs typeface="Arial"/>
              </a:rPr>
              <a:t>deposit form is not required; </a:t>
            </a:r>
            <a:r>
              <a:rPr lang="en-US" sz="1200" spc="-25">
                <a:latin typeface="Arial"/>
                <a:cs typeface="Arial"/>
              </a:rPr>
              <a:t>the </a:t>
            </a:r>
            <a:r>
              <a:rPr lang="en-US" sz="1200">
                <a:latin typeface="Arial"/>
                <a:cs typeface="Arial"/>
              </a:rPr>
              <a:t>DD Form 2656, Data for </a:t>
            </a:r>
            <a:r>
              <a:rPr lang="en-US" sz="1200" spc="-10">
                <a:latin typeface="Arial"/>
                <a:cs typeface="Arial"/>
              </a:rPr>
              <a:t>Retired </a:t>
            </a:r>
            <a:r>
              <a:rPr lang="en-US" sz="1200">
                <a:latin typeface="Arial"/>
                <a:cs typeface="Arial"/>
              </a:rPr>
              <a:t>Pay, will suffice. Changes to </a:t>
            </a:r>
            <a:r>
              <a:rPr lang="en-US" sz="1200" spc="-50">
                <a:latin typeface="Arial"/>
                <a:cs typeface="Arial"/>
              </a:rPr>
              <a:t>a </a:t>
            </a:r>
            <a:r>
              <a:rPr lang="en-US" sz="1200">
                <a:latin typeface="Arial"/>
                <a:cs typeface="Arial"/>
              </a:rPr>
              <a:t>financial institution </a:t>
            </a:r>
            <a:r>
              <a:rPr lang="en-US" sz="1200" spc="-10">
                <a:latin typeface="Arial"/>
                <a:cs typeface="Arial"/>
              </a:rPr>
              <a:t>after </a:t>
            </a:r>
            <a:r>
              <a:rPr lang="en-US" sz="1200">
                <a:latin typeface="Arial"/>
                <a:cs typeface="Arial"/>
              </a:rPr>
              <a:t>retirement require either an </a:t>
            </a:r>
            <a:r>
              <a:rPr lang="en-US" sz="1200" spc="-25">
                <a:latin typeface="Arial"/>
                <a:cs typeface="Arial"/>
              </a:rPr>
              <a:t>SF </a:t>
            </a:r>
            <a:r>
              <a:rPr lang="en-US" sz="1200">
                <a:latin typeface="Arial"/>
                <a:cs typeface="Arial"/>
              </a:rPr>
              <a:t>1199A (Direct Deposit Form) </a:t>
            </a:r>
            <a:r>
              <a:rPr lang="en-US" sz="1200" spc="-25">
                <a:latin typeface="Arial"/>
                <a:cs typeface="Arial"/>
              </a:rPr>
              <a:t>or </a:t>
            </a:r>
            <a:r>
              <a:rPr lang="en-US" sz="1200">
                <a:latin typeface="Arial"/>
                <a:cs typeface="Arial"/>
              </a:rPr>
              <a:t>an FMS 2231 (Fast Start </a:t>
            </a:r>
            <a:r>
              <a:rPr lang="en-US" sz="1200" spc="-10">
                <a:latin typeface="Arial"/>
                <a:cs typeface="Arial"/>
              </a:rPr>
              <a:t>Direct </a:t>
            </a:r>
            <a:r>
              <a:rPr lang="en-US" sz="1200">
                <a:latin typeface="Arial"/>
                <a:cs typeface="Arial"/>
              </a:rPr>
              <a:t>Deposit Form). Retired </a:t>
            </a:r>
            <a:r>
              <a:rPr lang="en-US" sz="1200" spc="-10">
                <a:latin typeface="Arial"/>
                <a:cs typeface="Arial"/>
              </a:rPr>
              <a:t>Soldiers </a:t>
            </a:r>
            <a:r>
              <a:rPr lang="en-US" sz="1200">
                <a:latin typeface="Arial"/>
                <a:cs typeface="Arial"/>
              </a:rPr>
              <a:t>sometimes fail to notify DFAS-</a:t>
            </a:r>
            <a:r>
              <a:rPr lang="en-US" sz="1200" spc="-25">
                <a:latin typeface="Arial"/>
                <a:cs typeface="Arial"/>
              </a:rPr>
              <a:t>CL </a:t>
            </a:r>
            <a:r>
              <a:rPr lang="en-US" sz="1200">
                <a:latin typeface="Arial"/>
                <a:cs typeface="Arial"/>
              </a:rPr>
              <a:t>of a change to their home </a:t>
            </a:r>
            <a:r>
              <a:rPr lang="en-US" sz="1200" spc="-10">
                <a:latin typeface="Arial"/>
                <a:cs typeface="Arial"/>
              </a:rPr>
              <a:t>mailing </a:t>
            </a:r>
            <a:r>
              <a:rPr lang="en-US" sz="1200">
                <a:latin typeface="Arial"/>
                <a:cs typeface="Arial"/>
              </a:rPr>
              <a:t>(correspondence) </a:t>
            </a:r>
            <a:r>
              <a:rPr lang="en-US" sz="1200" spc="-10">
                <a:latin typeface="Arial"/>
                <a:cs typeface="Arial"/>
              </a:rPr>
              <a:t>address. </a:t>
            </a:r>
            <a:r>
              <a:rPr lang="en-US" sz="1200">
                <a:latin typeface="Arial"/>
                <a:cs typeface="Arial"/>
              </a:rPr>
              <a:t>Please be sure and change </a:t>
            </a:r>
            <a:r>
              <a:rPr lang="en-US" sz="1200" spc="-20">
                <a:latin typeface="Arial"/>
                <a:cs typeface="Arial"/>
              </a:rPr>
              <a:t>your </a:t>
            </a:r>
            <a:r>
              <a:rPr lang="en-US" sz="1200">
                <a:latin typeface="Arial"/>
                <a:cs typeface="Arial"/>
              </a:rPr>
              <a:t>correspondence and email </a:t>
            </a:r>
            <a:r>
              <a:rPr lang="en-US" sz="1200" spc="-20">
                <a:latin typeface="Arial"/>
                <a:cs typeface="Arial"/>
              </a:rPr>
              <a:t>with </a:t>
            </a:r>
            <a:r>
              <a:rPr lang="en-US" sz="1200">
                <a:latin typeface="Arial"/>
                <a:cs typeface="Arial"/>
              </a:rPr>
              <a:t>DFAS-CL so that address can </a:t>
            </a:r>
            <a:r>
              <a:rPr lang="en-US" sz="1200" spc="-25">
                <a:latin typeface="Arial"/>
                <a:cs typeface="Arial"/>
              </a:rPr>
              <a:t>be </a:t>
            </a:r>
            <a:r>
              <a:rPr lang="en-US" sz="1200">
                <a:latin typeface="Arial"/>
                <a:cs typeface="Arial"/>
              </a:rPr>
              <a:t>used in the mailing of </a:t>
            </a:r>
            <a:r>
              <a:rPr lang="en-US" sz="1200" spc="-10">
                <a:latin typeface="Arial"/>
                <a:cs typeface="Arial"/>
              </a:rPr>
              <a:t>important </a:t>
            </a:r>
            <a:r>
              <a:rPr lang="en-US" sz="1200">
                <a:latin typeface="Arial"/>
                <a:cs typeface="Arial"/>
              </a:rPr>
              <a:t>documents such as </a:t>
            </a:r>
            <a:r>
              <a:rPr lang="en-US" sz="1200" spc="-25">
                <a:latin typeface="Arial"/>
                <a:cs typeface="Arial"/>
              </a:rPr>
              <a:t>pay </a:t>
            </a:r>
            <a:r>
              <a:rPr lang="en-US" sz="1200">
                <a:latin typeface="Arial"/>
                <a:cs typeface="Arial"/>
              </a:rPr>
              <a:t>statements, tax forms, </a:t>
            </a:r>
            <a:r>
              <a:rPr lang="en-US" sz="1200" spc="-20">
                <a:latin typeface="Arial"/>
                <a:cs typeface="Arial"/>
              </a:rPr>
              <a:t>Army </a:t>
            </a:r>
            <a:r>
              <a:rPr lang="en-US" sz="1200">
                <a:latin typeface="Arial"/>
                <a:cs typeface="Arial"/>
              </a:rPr>
              <a:t>Echoes, and installation </a:t>
            </a:r>
            <a:r>
              <a:rPr lang="en-US" sz="1200" spc="-10">
                <a:latin typeface="Arial"/>
                <a:cs typeface="Arial"/>
              </a:rPr>
              <a:t>retiree newsletters. </a:t>
            </a:r>
            <a:endParaRPr lang="en-US" sz="1200">
              <a:latin typeface="Arial"/>
              <a:cs typeface="Arial"/>
            </a:endParaRPr>
          </a:p>
          <a:p>
            <a:pPr marL="25400" marR="17780">
              <a:lnSpc>
                <a:spcPct val="100000"/>
              </a:lnSpc>
            </a:pPr>
            <a:r>
              <a:rPr lang="en-US" sz="1200">
                <a:latin typeface="Arial"/>
                <a:cs typeface="Arial"/>
                <a:hlinkClick r:id="rId3"/>
              </a:rPr>
              <a:t>DFAS-Cleveland’s </a:t>
            </a:r>
            <a:r>
              <a:rPr lang="en-US" sz="1200" spc="-10">
                <a:latin typeface="Arial"/>
                <a:cs typeface="Arial"/>
                <a:hlinkClick r:id="rId3"/>
              </a:rPr>
              <a:t>mailing </a:t>
            </a:r>
            <a:r>
              <a:rPr lang="en-US" sz="1200">
                <a:latin typeface="Arial"/>
                <a:cs typeface="Arial"/>
                <a:hlinkClick r:id="rId3"/>
              </a:rPr>
              <a:t>address is: Defense Finance </a:t>
            </a:r>
            <a:r>
              <a:rPr lang="en-US" sz="1200" spc="-25">
                <a:latin typeface="Arial"/>
                <a:cs typeface="Arial"/>
                <a:hlinkClick r:id="rId3"/>
              </a:rPr>
              <a:t>and </a:t>
            </a:r>
            <a:r>
              <a:rPr lang="en-US" sz="1200">
                <a:latin typeface="Arial"/>
                <a:cs typeface="Arial"/>
                <a:hlinkClick r:id="rId3"/>
              </a:rPr>
              <a:t>Accounting Service, US </a:t>
            </a:r>
            <a:r>
              <a:rPr lang="en-US" sz="1200" spc="-10">
                <a:latin typeface="Arial"/>
                <a:cs typeface="Arial"/>
                <a:hlinkClick r:id="rId3"/>
              </a:rPr>
              <a:t>Military </a:t>
            </a:r>
            <a:r>
              <a:rPr lang="en-US" sz="1200">
                <a:latin typeface="Arial"/>
                <a:cs typeface="Arial"/>
                <a:hlinkClick r:id="rId3"/>
              </a:rPr>
              <a:t>Retired Pay, 8899 E 56th </a:t>
            </a:r>
            <a:r>
              <a:rPr lang="en-US" sz="1200" spc="-10">
                <a:latin typeface="Arial"/>
                <a:cs typeface="Arial"/>
                <a:hlinkClick r:id="rId3"/>
              </a:rPr>
              <a:t>Street, </a:t>
            </a:r>
            <a:r>
              <a:rPr lang="en-US" sz="1200">
                <a:latin typeface="Arial"/>
                <a:cs typeface="Arial"/>
                <a:hlinkClick r:id="rId3"/>
              </a:rPr>
              <a:t>Indianapolis IN 46249-1200. </a:t>
            </a:r>
            <a:r>
              <a:rPr lang="en-US" sz="1200" spc="-25">
                <a:latin typeface="Arial"/>
                <a:cs typeface="Arial"/>
                <a:hlinkClick r:id="rId3"/>
              </a:rPr>
              <a:t>The </a:t>
            </a:r>
            <a:r>
              <a:rPr lang="en-US" sz="1200">
                <a:latin typeface="Arial"/>
                <a:cs typeface="Arial"/>
                <a:hlinkClick r:id="rId3"/>
              </a:rPr>
              <a:t>DFAS customer service toll-</a:t>
            </a:r>
            <a:r>
              <a:rPr lang="en-US" sz="1200" spc="-20">
                <a:latin typeface="Arial"/>
                <a:cs typeface="Arial"/>
                <a:hlinkClick r:id="rId3"/>
              </a:rPr>
              <a:t>free </a:t>
            </a:r>
            <a:r>
              <a:rPr lang="en-US" sz="1200">
                <a:latin typeface="Arial"/>
                <a:cs typeface="Arial"/>
                <a:hlinkClick r:id="rId3"/>
              </a:rPr>
              <a:t>number is 1-800-321-1080; </a:t>
            </a:r>
            <a:r>
              <a:rPr lang="en-US" sz="1200" spc="-10">
                <a:latin typeface="Arial"/>
                <a:cs typeface="Arial"/>
                <a:hlinkClick r:id="rId3"/>
              </a:rPr>
              <a:t>their </a:t>
            </a:r>
            <a:r>
              <a:rPr lang="en-US" sz="1200">
                <a:latin typeface="Arial"/>
                <a:cs typeface="Arial"/>
                <a:hlinkClick r:id="rId3"/>
              </a:rPr>
              <a:t>website is:</a:t>
            </a:r>
            <a:r>
              <a:rPr lang="en-US" sz="1200" spc="275">
                <a:latin typeface="Arial"/>
                <a:cs typeface="Arial"/>
                <a:hlinkClick r:id="rId3"/>
              </a:rPr>
              <a:t> </a:t>
            </a:r>
            <a:r>
              <a:rPr lang="en-US" sz="1200" spc="-10">
                <a:latin typeface="Arial"/>
                <a:cs typeface="Arial"/>
                <a:hlinkClick r:id="rId3"/>
              </a:rPr>
              <a:t>https://www.dfas.mil/. </a:t>
            </a:r>
            <a:r>
              <a:rPr lang="en-US" sz="1200">
                <a:latin typeface="Arial"/>
                <a:cs typeface="Arial"/>
                <a:hlinkClick r:id="rId3"/>
              </a:rPr>
              <a:t>This information is provided </a:t>
            </a:r>
            <a:r>
              <a:rPr lang="en-US" sz="1200" spc="-25">
                <a:latin typeface="Arial"/>
                <a:cs typeface="Arial"/>
                <a:hlinkClick r:id="rId3"/>
              </a:rPr>
              <a:t>in </a:t>
            </a:r>
            <a:r>
              <a:rPr lang="en-US" sz="1200">
                <a:latin typeface="Arial"/>
                <a:cs typeface="Arial"/>
                <a:hlinkClick r:id="rId3"/>
              </a:rPr>
              <a:t>every issue of Army Echoes.</a:t>
            </a:r>
            <a:r>
              <a:rPr lang="en-US" sz="1200">
                <a:latin typeface="Arial"/>
                <a:cs typeface="Arial"/>
              </a:rPr>
              <a:t> </a:t>
            </a:r>
            <a:r>
              <a:rPr lang="en-US" sz="1200" spc="-25">
                <a:latin typeface="Arial"/>
                <a:cs typeface="Arial"/>
              </a:rPr>
              <a:t>We </a:t>
            </a:r>
            <a:r>
              <a:rPr lang="en-US" sz="1200">
                <a:latin typeface="Arial"/>
                <a:cs typeface="Arial"/>
              </a:rPr>
              <a:t>encourage the use of the </a:t>
            </a:r>
            <a:r>
              <a:rPr lang="en-US" sz="1200" spc="-10">
                <a:latin typeface="Arial"/>
                <a:cs typeface="Arial"/>
              </a:rPr>
              <a:t>online </a:t>
            </a:r>
            <a:r>
              <a:rPr lang="en-US" sz="1200">
                <a:latin typeface="Arial"/>
                <a:cs typeface="Arial"/>
              </a:rPr>
              <a:t>pay system called </a:t>
            </a:r>
            <a:r>
              <a:rPr lang="en-US" sz="1200" spc="-10" err="1">
                <a:latin typeface="Arial"/>
                <a:cs typeface="Arial"/>
              </a:rPr>
              <a:t>myPay</a:t>
            </a:r>
            <a:r>
              <a:rPr lang="en-US" sz="1200" spc="-10">
                <a:latin typeface="Arial"/>
                <a:cs typeface="Arial"/>
              </a:rPr>
              <a:t>: </a:t>
            </a:r>
            <a:r>
              <a:rPr lang="en-US" sz="1200">
                <a:latin typeface="Arial"/>
                <a:cs typeface="Arial"/>
              </a:rPr>
              <a:t>https://myPay.dfas.mil</a:t>
            </a:r>
            <a:r>
              <a:rPr lang="en-US" sz="1200" spc="275">
                <a:latin typeface="Arial"/>
                <a:cs typeface="Arial"/>
              </a:rPr>
              <a:t> </a:t>
            </a:r>
            <a:r>
              <a:rPr lang="en-US" sz="1200" spc="-10">
                <a:latin typeface="Arial"/>
                <a:cs typeface="Arial"/>
              </a:rPr>
              <a:t>NOTE: </a:t>
            </a:r>
            <a:r>
              <a:rPr lang="en-US" sz="1200">
                <a:latin typeface="Arial"/>
                <a:cs typeface="Arial"/>
              </a:rPr>
              <a:t>The PIN you use in the </a:t>
            </a:r>
            <a:r>
              <a:rPr lang="en-US" sz="1200" spc="-10" err="1">
                <a:latin typeface="Arial"/>
                <a:cs typeface="Arial"/>
              </a:rPr>
              <a:t>myPay</a:t>
            </a:r>
            <a:r>
              <a:rPr lang="en-US" sz="1200" spc="-10">
                <a:latin typeface="Arial"/>
                <a:cs typeface="Arial"/>
              </a:rPr>
              <a:t> </a:t>
            </a:r>
            <a:r>
              <a:rPr lang="en-US" sz="1200">
                <a:latin typeface="Arial"/>
                <a:cs typeface="Arial"/>
              </a:rPr>
              <a:t>system as an active-</a:t>
            </a:r>
            <a:r>
              <a:rPr lang="en-US" sz="1200" spc="-20">
                <a:latin typeface="Arial"/>
                <a:cs typeface="Arial"/>
              </a:rPr>
              <a:t>duty</a:t>
            </a:r>
            <a:r>
              <a:rPr lang="en-US" sz="1200" spc="500">
                <a:latin typeface="Arial"/>
                <a:cs typeface="Arial"/>
              </a:rPr>
              <a:t> </a:t>
            </a:r>
            <a:r>
              <a:rPr lang="en-US" sz="1200">
                <a:latin typeface="Arial"/>
                <a:cs typeface="Arial"/>
              </a:rPr>
              <a:t>member can be carried </a:t>
            </a:r>
            <a:r>
              <a:rPr lang="en-US" sz="1200" spc="-20">
                <a:latin typeface="Arial"/>
                <a:cs typeface="Arial"/>
              </a:rPr>
              <a:t>into </a:t>
            </a:r>
            <a:r>
              <a:rPr lang="en-US" sz="1200" spc="-10">
                <a:latin typeface="Arial"/>
                <a:cs typeface="Arial"/>
              </a:rPr>
              <a:t>retirement.</a:t>
            </a:r>
            <a:endParaRPr lang="en-US" sz="1200">
              <a:latin typeface="Arial"/>
              <a:cs typeface="Arial"/>
            </a:endParaRPr>
          </a:p>
          <a:p>
            <a:pPr marL="25400" marR="17780">
              <a:lnSpc>
                <a:spcPct val="100000"/>
              </a:lnSpc>
            </a:pPr>
            <a:r>
              <a:rPr lang="en-US" sz="1200" err="1">
                <a:latin typeface="Arial"/>
                <a:cs typeface="Arial"/>
              </a:rPr>
              <a:t>myPay</a:t>
            </a:r>
            <a:r>
              <a:rPr lang="en-US" sz="1200" spc="20">
                <a:latin typeface="Arial"/>
                <a:cs typeface="Arial"/>
              </a:rPr>
              <a:t> </a:t>
            </a:r>
            <a:r>
              <a:rPr lang="en-US" sz="1200">
                <a:latin typeface="Arial"/>
                <a:cs typeface="Arial"/>
              </a:rPr>
              <a:t>allows</a:t>
            </a:r>
            <a:r>
              <a:rPr lang="en-US" sz="1200" spc="25">
                <a:latin typeface="Arial"/>
                <a:cs typeface="Arial"/>
              </a:rPr>
              <a:t> </a:t>
            </a:r>
            <a:r>
              <a:rPr lang="en-US" sz="1200">
                <a:latin typeface="Arial"/>
                <a:cs typeface="Arial"/>
              </a:rPr>
              <a:t>you</a:t>
            </a:r>
            <a:r>
              <a:rPr lang="en-US" sz="1200" spc="25">
                <a:latin typeface="Arial"/>
                <a:cs typeface="Arial"/>
              </a:rPr>
              <a:t> </a:t>
            </a:r>
            <a:r>
              <a:rPr lang="en-US" sz="1200">
                <a:latin typeface="Arial"/>
                <a:cs typeface="Arial"/>
              </a:rPr>
              <a:t>to</a:t>
            </a:r>
            <a:r>
              <a:rPr lang="en-US" sz="1200" spc="20">
                <a:latin typeface="Arial"/>
                <a:cs typeface="Arial"/>
              </a:rPr>
              <a:t> </a:t>
            </a:r>
            <a:r>
              <a:rPr lang="en-US" sz="1200" spc="-10">
                <a:latin typeface="Arial"/>
                <a:cs typeface="Arial"/>
              </a:rPr>
              <a:t>change</a:t>
            </a:r>
            <a:r>
              <a:rPr lang="en-US" sz="1200" spc="500">
                <a:latin typeface="Arial"/>
                <a:cs typeface="Arial"/>
              </a:rPr>
              <a:t> </a:t>
            </a:r>
            <a:r>
              <a:rPr lang="en-US" sz="1200">
                <a:latin typeface="Arial"/>
                <a:cs typeface="Arial"/>
              </a:rPr>
              <a:t>your</a:t>
            </a:r>
            <a:r>
              <a:rPr lang="en-US" sz="1200" spc="20">
                <a:latin typeface="Arial"/>
                <a:cs typeface="Arial"/>
              </a:rPr>
              <a:t> </a:t>
            </a:r>
            <a:r>
              <a:rPr lang="en-US" sz="1200">
                <a:latin typeface="Arial"/>
                <a:cs typeface="Arial"/>
              </a:rPr>
              <a:t>federal</a:t>
            </a:r>
            <a:r>
              <a:rPr lang="en-US" sz="1200" spc="25">
                <a:latin typeface="Arial"/>
                <a:cs typeface="Arial"/>
              </a:rPr>
              <a:t> </a:t>
            </a:r>
            <a:r>
              <a:rPr lang="en-US" sz="1200">
                <a:latin typeface="Arial"/>
                <a:cs typeface="Arial"/>
              </a:rPr>
              <a:t>and</a:t>
            </a:r>
            <a:r>
              <a:rPr lang="en-US" sz="1200" spc="25">
                <a:latin typeface="Arial"/>
                <a:cs typeface="Arial"/>
              </a:rPr>
              <a:t> </a:t>
            </a:r>
            <a:r>
              <a:rPr lang="en-US" sz="1200" spc="-10">
                <a:latin typeface="Arial"/>
                <a:cs typeface="Arial"/>
              </a:rPr>
              <a:t>state</a:t>
            </a:r>
            <a:r>
              <a:rPr lang="en-US" sz="1200" spc="500">
                <a:latin typeface="Arial"/>
                <a:cs typeface="Arial"/>
              </a:rPr>
              <a:t> </a:t>
            </a:r>
            <a:r>
              <a:rPr lang="en-US" sz="1200">
                <a:latin typeface="Arial"/>
                <a:cs typeface="Arial"/>
              </a:rPr>
              <a:t>withholding</a:t>
            </a:r>
            <a:r>
              <a:rPr lang="en-US" sz="1200" spc="30">
                <a:latin typeface="Arial"/>
                <a:cs typeface="Arial"/>
              </a:rPr>
              <a:t> </a:t>
            </a:r>
            <a:r>
              <a:rPr lang="en-US" sz="1200">
                <a:latin typeface="Arial"/>
                <a:cs typeface="Arial"/>
              </a:rPr>
              <a:t>taxes</a:t>
            </a:r>
            <a:r>
              <a:rPr lang="en-US" sz="1200" spc="35">
                <a:latin typeface="Arial"/>
                <a:cs typeface="Arial"/>
              </a:rPr>
              <a:t> </a:t>
            </a:r>
            <a:r>
              <a:rPr lang="en-US" sz="1200">
                <a:latin typeface="Arial"/>
                <a:cs typeface="Arial"/>
              </a:rPr>
              <a:t>and</a:t>
            </a:r>
            <a:r>
              <a:rPr lang="en-US" sz="1200" spc="30">
                <a:latin typeface="Arial"/>
                <a:cs typeface="Arial"/>
              </a:rPr>
              <a:t> </a:t>
            </a:r>
            <a:r>
              <a:rPr lang="en-US" sz="1200" spc="-10">
                <a:latin typeface="Arial"/>
                <a:cs typeface="Arial"/>
              </a:rPr>
              <a:t>exemption </a:t>
            </a:r>
            <a:r>
              <a:rPr lang="en-US" sz="1200">
                <a:latin typeface="Arial"/>
                <a:cs typeface="Arial"/>
              </a:rPr>
              <a:t>status;</a:t>
            </a:r>
            <a:r>
              <a:rPr lang="en-US" sz="1200" spc="20">
                <a:latin typeface="Arial"/>
                <a:cs typeface="Arial"/>
              </a:rPr>
              <a:t> </a:t>
            </a:r>
            <a:r>
              <a:rPr lang="en-US" sz="1200">
                <a:latin typeface="Arial"/>
                <a:cs typeface="Arial"/>
              </a:rPr>
              <a:t>stop,</a:t>
            </a:r>
            <a:r>
              <a:rPr lang="en-US" sz="1200" spc="25">
                <a:latin typeface="Arial"/>
                <a:cs typeface="Arial"/>
              </a:rPr>
              <a:t> </a:t>
            </a:r>
            <a:r>
              <a:rPr lang="en-US" sz="1200">
                <a:latin typeface="Arial"/>
                <a:cs typeface="Arial"/>
              </a:rPr>
              <a:t>start,</a:t>
            </a:r>
            <a:r>
              <a:rPr lang="en-US" sz="1200" spc="20">
                <a:latin typeface="Arial"/>
                <a:cs typeface="Arial"/>
              </a:rPr>
              <a:t> </a:t>
            </a:r>
            <a:r>
              <a:rPr lang="en-US" sz="1200">
                <a:latin typeface="Arial"/>
                <a:cs typeface="Arial"/>
              </a:rPr>
              <a:t>or</a:t>
            </a:r>
            <a:r>
              <a:rPr lang="en-US" sz="1200" spc="25">
                <a:latin typeface="Arial"/>
                <a:cs typeface="Arial"/>
              </a:rPr>
              <a:t> </a:t>
            </a:r>
            <a:r>
              <a:rPr lang="en-US" sz="1200" spc="-10">
                <a:latin typeface="Arial"/>
                <a:cs typeface="Arial"/>
              </a:rPr>
              <a:t>change </a:t>
            </a:r>
            <a:r>
              <a:rPr lang="en-US" sz="1200">
                <a:latin typeface="Arial"/>
                <a:cs typeface="Arial"/>
              </a:rPr>
              <a:t>allotments;</a:t>
            </a:r>
            <a:r>
              <a:rPr lang="en-US" sz="1200" spc="40">
                <a:latin typeface="Arial"/>
                <a:cs typeface="Arial"/>
              </a:rPr>
              <a:t> </a:t>
            </a:r>
            <a:r>
              <a:rPr lang="en-US" sz="1200">
                <a:latin typeface="Arial"/>
                <a:cs typeface="Arial"/>
              </a:rPr>
              <a:t>change</a:t>
            </a:r>
            <a:r>
              <a:rPr lang="en-US" sz="1200" spc="45">
                <a:latin typeface="Arial"/>
                <a:cs typeface="Arial"/>
              </a:rPr>
              <a:t> </a:t>
            </a:r>
            <a:r>
              <a:rPr lang="en-US" sz="1200" spc="-20">
                <a:latin typeface="Arial"/>
                <a:cs typeface="Arial"/>
              </a:rPr>
              <a:t>your </a:t>
            </a:r>
            <a:r>
              <a:rPr lang="en-US" sz="1200">
                <a:latin typeface="Arial"/>
                <a:cs typeface="Arial"/>
              </a:rPr>
              <a:t>correspondence</a:t>
            </a:r>
            <a:r>
              <a:rPr lang="en-US" sz="1200" spc="55">
                <a:latin typeface="Arial"/>
                <a:cs typeface="Arial"/>
              </a:rPr>
              <a:t> </a:t>
            </a:r>
            <a:r>
              <a:rPr lang="en-US" sz="1200">
                <a:latin typeface="Arial"/>
                <a:cs typeface="Arial"/>
              </a:rPr>
              <a:t>address;</a:t>
            </a:r>
            <a:r>
              <a:rPr lang="en-US" sz="1200" spc="55">
                <a:latin typeface="Arial"/>
                <a:cs typeface="Arial"/>
              </a:rPr>
              <a:t> </a:t>
            </a:r>
            <a:r>
              <a:rPr lang="en-US" sz="1200" spc="-10">
                <a:latin typeface="Arial"/>
                <a:cs typeface="Arial"/>
              </a:rPr>
              <a:t>update </a:t>
            </a:r>
            <a:r>
              <a:rPr lang="en-US" sz="1200">
                <a:latin typeface="Arial"/>
                <a:cs typeface="Arial"/>
              </a:rPr>
              <a:t>your</a:t>
            </a:r>
            <a:r>
              <a:rPr lang="en-US" sz="1200" spc="35">
                <a:latin typeface="Arial"/>
                <a:cs typeface="Arial"/>
              </a:rPr>
              <a:t> </a:t>
            </a:r>
            <a:r>
              <a:rPr lang="en-US" sz="1200">
                <a:latin typeface="Arial"/>
                <a:cs typeface="Arial"/>
              </a:rPr>
              <a:t>financial</a:t>
            </a:r>
            <a:r>
              <a:rPr lang="en-US" sz="1200" spc="35">
                <a:latin typeface="Arial"/>
                <a:cs typeface="Arial"/>
              </a:rPr>
              <a:t> </a:t>
            </a:r>
            <a:r>
              <a:rPr lang="en-US" sz="1200">
                <a:latin typeface="Arial"/>
                <a:cs typeface="Arial"/>
              </a:rPr>
              <a:t>institution</a:t>
            </a:r>
            <a:r>
              <a:rPr lang="en-US" sz="1200" spc="35">
                <a:latin typeface="Arial"/>
                <a:cs typeface="Arial"/>
              </a:rPr>
              <a:t> </a:t>
            </a:r>
            <a:r>
              <a:rPr lang="en-US" sz="1200" spc="-25">
                <a:latin typeface="Arial"/>
                <a:cs typeface="Arial"/>
              </a:rPr>
              <a:t>EFT </a:t>
            </a:r>
            <a:r>
              <a:rPr lang="en-US" sz="1200">
                <a:latin typeface="Arial"/>
                <a:cs typeface="Arial"/>
              </a:rPr>
              <a:t>information;</a:t>
            </a:r>
            <a:r>
              <a:rPr lang="en-US" sz="1200" spc="45">
                <a:latin typeface="Arial"/>
                <a:cs typeface="Arial"/>
              </a:rPr>
              <a:t> </a:t>
            </a:r>
            <a:r>
              <a:rPr lang="en-US" sz="1200">
                <a:latin typeface="Arial"/>
                <a:cs typeface="Arial"/>
              </a:rPr>
              <a:t>request</a:t>
            </a:r>
            <a:r>
              <a:rPr lang="en-US" sz="1200" spc="45">
                <a:latin typeface="Arial"/>
                <a:cs typeface="Arial"/>
              </a:rPr>
              <a:t> </a:t>
            </a:r>
            <a:r>
              <a:rPr lang="en-US" sz="1200" spc="-50">
                <a:latin typeface="Arial"/>
                <a:cs typeface="Arial"/>
              </a:rPr>
              <a:t>a </a:t>
            </a:r>
            <a:r>
              <a:rPr lang="en-US" sz="1200">
                <a:latin typeface="Arial"/>
                <a:cs typeface="Arial"/>
              </a:rPr>
              <a:t>replacement</a:t>
            </a:r>
            <a:r>
              <a:rPr lang="en-US" sz="1200" spc="30">
                <a:latin typeface="Arial"/>
                <a:cs typeface="Arial"/>
              </a:rPr>
              <a:t> </a:t>
            </a:r>
            <a:r>
              <a:rPr lang="en-US" sz="1200">
                <a:latin typeface="Arial"/>
                <a:cs typeface="Arial"/>
              </a:rPr>
              <a:t>IRS</a:t>
            </a:r>
            <a:r>
              <a:rPr lang="en-US" sz="1200" spc="35">
                <a:latin typeface="Arial"/>
                <a:cs typeface="Arial"/>
              </a:rPr>
              <a:t> </a:t>
            </a:r>
            <a:r>
              <a:rPr lang="en-US" sz="1200">
                <a:latin typeface="Arial"/>
                <a:cs typeface="Arial"/>
              </a:rPr>
              <a:t>Form</a:t>
            </a:r>
            <a:r>
              <a:rPr lang="en-US" sz="1200" spc="35">
                <a:latin typeface="Arial"/>
                <a:cs typeface="Arial"/>
              </a:rPr>
              <a:t> </a:t>
            </a:r>
            <a:r>
              <a:rPr lang="en-US" sz="1200" spc="-10">
                <a:latin typeface="Arial"/>
                <a:cs typeface="Arial"/>
              </a:rPr>
              <a:t>1099R; </a:t>
            </a:r>
            <a:r>
              <a:rPr lang="en-US" sz="1200">
                <a:latin typeface="Arial"/>
                <a:cs typeface="Arial"/>
              </a:rPr>
              <a:t>and</a:t>
            </a:r>
            <a:r>
              <a:rPr lang="en-US" sz="1200" spc="20">
                <a:latin typeface="Arial"/>
                <a:cs typeface="Arial"/>
              </a:rPr>
              <a:t> </a:t>
            </a:r>
            <a:r>
              <a:rPr lang="en-US" sz="1200">
                <a:latin typeface="Arial"/>
                <a:cs typeface="Arial"/>
              </a:rPr>
              <a:t>start,</a:t>
            </a:r>
            <a:r>
              <a:rPr lang="en-US" sz="1200" spc="20">
                <a:latin typeface="Arial"/>
                <a:cs typeface="Arial"/>
              </a:rPr>
              <a:t> </a:t>
            </a:r>
            <a:r>
              <a:rPr lang="en-US" sz="1200">
                <a:latin typeface="Arial"/>
                <a:cs typeface="Arial"/>
              </a:rPr>
              <a:t>stop</a:t>
            </a:r>
            <a:r>
              <a:rPr lang="en-US" sz="1200" spc="20">
                <a:latin typeface="Arial"/>
                <a:cs typeface="Arial"/>
              </a:rPr>
              <a:t> </a:t>
            </a:r>
            <a:r>
              <a:rPr lang="en-US" sz="1200">
                <a:latin typeface="Arial"/>
                <a:cs typeface="Arial"/>
              </a:rPr>
              <a:t>and</a:t>
            </a:r>
            <a:r>
              <a:rPr lang="en-US" sz="1200" spc="20">
                <a:latin typeface="Arial"/>
                <a:cs typeface="Arial"/>
              </a:rPr>
              <a:t> </a:t>
            </a:r>
            <a:r>
              <a:rPr lang="en-US" sz="1200" spc="-10">
                <a:latin typeface="Arial"/>
                <a:cs typeface="Arial"/>
              </a:rPr>
              <a:t>change</a:t>
            </a:r>
            <a:r>
              <a:rPr lang="en-US" sz="1200">
                <a:latin typeface="Arial"/>
                <a:cs typeface="Arial"/>
              </a:rPr>
              <a:t> bonds.</a:t>
            </a:r>
            <a:r>
              <a:rPr lang="en-US" sz="1200" spc="20">
                <a:latin typeface="Arial"/>
                <a:cs typeface="Arial"/>
              </a:rPr>
              <a:t> </a:t>
            </a:r>
            <a:r>
              <a:rPr lang="en-US" sz="1200">
                <a:latin typeface="Arial"/>
                <a:cs typeface="Arial"/>
              </a:rPr>
              <a:t>You</a:t>
            </a:r>
            <a:r>
              <a:rPr lang="en-US" sz="1200" spc="20">
                <a:latin typeface="Arial"/>
                <a:cs typeface="Arial"/>
              </a:rPr>
              <a:t> </a:t>
            </a:r>
            <a:r>
              <a:rPr lang="en-US" sz="1200">
                <a:latin typeface="Arial"/>
                <a:cs typeface="Arial"/>
              </a:rPr>
              <a:t>can</a:t>
            </a:r>
            <a:r>
              <a:rPr lang="en-US" sz="1200" spc="20">
                <a:latin typeface="Arial"/>
                <a:cs typeface="Arial"/>
              </a:rPr>
              <a:t> </a:t>
            </a:r>
            <a:r>
              <a:rPr lang="en-US" sz="1200">
                <a:latin typeface="Arial"/>
                <a:cs typeface="Arial"/>
              </a:rPr>
              <a:t>even</a:t>
            </a:r>
            <a:r>
              <a:rPr lang="en-US" sz="1200" spc="20">
                <a:latin typeface="Arial"/>
                <a:cs typeface="Arial"/>
              </a:rPr>
              <a:t> </a:t>
            </a:r>
            <a:r>
              <a:rPr lang="en-US" sz="1200">
                <a:latin typeface="Arial"/>
                <a:cs typeface="Arial"/>
              </a:rPr>
              <a:t>opt</a:t>
            </a:r>
            <a:r>
              <a:rPr lang="en-US" sz="1200" spc="20">
                <a:latin typeface="Arial"/>
                <a:cs typeface="Arial"/>
              </a:rPr>
              <a:t> </a:t>
            </a:r>
            <a:r>
              <a:rPr lang="en-US" sz="1200">
                <a:latin typeface="Arial"/>
                <a:cs typeface="Arial"/>
              </a:rPr>
              <a:t>to</a:t>
            </a:r>
            <a:r>
              <a:rPr lang="en-US" sz="1200" spc="20">
                <a:latin typeface="Arial"/>
                <a:cs typeface="Arial"/>
              </a:rPr>
              <a:t> </a:t>
            </a:r>
            <a:r>
              <a:rPr lang="en-US" sz="1200" spc="-10">
                <a:latin typeface="Arial"/>
                <a:cs typeface="Arial"/>
              </a:rPr>
              <a:t>“turn </a:t>
            </a:r>
            <a:r>
              <a:rPr lang="en-US" sz="1200">
                <a:latin typeface="Arial"/>
                <a:cs typeface="Arial"/>
              </a:rPr>
              <a:t>off”</a:t>
            </a:r>
            <a:r>
              <a:rPr lang="en-US" sz="1200" spc="25">
                <a:latin typeface="Arial"/>
                <a:cs typeface="Arial"/>
              </a:rPr>
              <a:t> </a:t>
            </a:r>
            <a:r>
              <a:rPr lang="en-US" sz="1200">
                <a:latin typeface="Arial"/>
                <a:cs typeface="Arial"/>
              </a:rPr>
              <a:t>hard-copy</a:t>
            </a:r>
            <a:r>
              <a:rPr lang="en-US" sz="1200" spc="25">
                <a:latin typeface="Arial"/>
                <a:cs typeface="Arial"/>
              </a:rPr>
              <a:t> </a:t>
            </a:r>
            <a:r>
              <a:rPr lang="en-US" sz="1200">
                <a:latin typeface="Arial"/>
                <a:cs typeface="Arial"/>
              </a:rPr>
              <a:t>mailing</a:t>
            </a:r>
            <a:r>
              <a:rPr lang="en-US" sz="1200" spc="30">
                <a:latin typeface="Arial"/>
                <a:cs typeface="Arial"/>
              </a:rPr>
              <a:t> </a:t>
            </a:r>
            <a:r>
              <a:rPr lang="en-US" sz="1200">
                <a:latin typeface="Arial"/>
                <a:cs typeface="Arial"/>
              </a:rPr>
              <a:t>of</a:t>
            </a:r>
            <a:r>
              <a:rPr lang="en-US" sz="1200" spc="25">
                <a:latin typeface="Arial"/>
                <a:cs typeface="Arial"/>
              </a:rPr>
              <a:t> </a:t>
            </a:r>
            <a:r>
              <a:rPr lang="en-US" sz="1200" spc="-20">
                <a:latin typeface="Arial"/>
                <a:cs typeface="Arial"/>
              </a:rPr>
              <a:t>your </a:t>
            </a:r>
            <a:r>
              <a:rPr lang="en-US" sz="1200">
                <a:latin typeface="Arial"/>
                <a:cs typeface="Arial"/>
              </a:rPr>
              <a:t>annual</a:t>
            </a:r>
            <a:r>
              <a:rPr lang="en-US" sz="1200" spc="30">
                <a:latin typeface="Arial"/>
                <a:cs typeface="Arial"/>
              </a:rPr>
              <a:t> </a:t>
            </a:r>
            <a:r>
              <a:rPr lang="en-US" sz="1200">
                <a:latin typeface="Arial"/>
                <a:cs typeface="Arial"/>
              </a:rPr>
              <a:t>Retiree</a:t>
            </a:r>
            <a:r>
              <a:rPr lang="en-US" sz="1200" spc="35">
                <a:latin typeface="Arial"/>
                <a:cs typeface="Arial"/>
              </a:rPr>
              <a:t> </a:t>
            </a:r>
            <a:r>
              <a:rPr lang="en-US" sz="1200" spc="-10">
                <a:latin typeface="Arial"/>
                <a:cs typeface="Arial"/>
              </a:rPr>
              <a:t>Account </a:t>
            </a:r>
            <a:r>
              <a:rPr lang="en-US" sz="1200">
                <a:latin typeface="Arial"/>
                <a:cs typeface="Arial"/>
              </a:rPr>
              <a:t>Statement.</a:t>
            </a:r>
            <a:r>
              <a:rPr lang="en-US" sz="1200" spc="35">
                <a:latin typeface="Arial"/>
                <a:cs typeface="Arial"/>
              </a:rPr>
              <a:t> </a:t>
            </a:r>
            <a:r>
              <a:rPr lang="en-US" sz="1200">
                <a:latin typeface="Arial"/>
                <a:cs typeface="Arial"/>
              </a:rPr>
              <a:t>Your</a:t>
            </a:r>
            <a:r>
              <a:rPr lang="en-US" sz="1200" spc="35">
                <a:latin typeface="Arial"/>
                <a:cs typeface="Arial"/>
              </a:rPr>
              <a:t> </a:t>
            </a:r>
            <a:r>
              <a:rPr lang="en-US" sz="1200" spc="-10">
                <a:latin typeface="Arial"/>
                <a:cs typeface="Arial"/>
              </a:rPr>
              <a:t>Retirement </a:t>
            </a:r>
            <a:r>
              <a:rPr lang="en-US" sz="1200">
                <a:latin typeface="Arial"/>
                <a:cs typeface="Arial"/>
              </a:rPr>
              <a:t>Services</a:t>
            </a:r>
            <a:r>
              <a:rPr lang="en-US" sz="1200" spc="30">
                <a:latin typeface="Arial"/>
                <a:cs typeface="Arial"/>
              </a:rPr>
              <a:t> </a:t>
            </a:r>
            <a:r>
              <a:rPr lang="en-US" sz="1200">
                <a:latin typeface="Arial"/>
                <a:cs typeface="Arial"/>
              </a:rPr>
              <a:t>Officer</a:t>
            </a:r>
            <a:r>
              <a:rPr lang="en-US" sz="1200" spc="35">
                <a:latin typeface="Arial"/>
                <a:cs typeface="Arial"/>
              </a:rPr>
              <a:t> </a:t>
            </a:r>
            <a:r>
              <a:rPr lang="en-US" sz="1200">
                <a:latin typeface="Arial"/>
                <a:cs typeface="Arial"/>
              </a:rPr>
              <a:t>(RSO)</a:t>
            </a:r>
            <a:r>
              <a:rPr lang="en-US" sz="1200" spc="35">
                <a:latin typeface="Arial"/>
                <a:cs typeface="Arial"/>
              </a:rPr>
              <a:t> </a:t>
            </a:r>
            <a:r>
              <a:rPr lang="en-US" sz="1200" spc="-25">
                <a:latin typeface="Arial"/>
                <a:cs typeface="Arial"/>
              </a:rPr>
              <a:t>has </a:t>
            </a:r>
            <a:r>
              <a:rPr lang="en-US" sz="1200">
                <a:latin typeface="Arial"/>
                <a:cs typeface="Arial"/>
              </a:rPr>
              <a:t>access</a:t>
            </a:r>
            <a:r>
              <a:rPr lang="en-US" sz="1200" spc="20">
                <a:latin typeface="Arial"/>
                <a:cs typeface="Arial"/>
              </a:rPr>
              <a:t> </a:t>
            </a:r>
            <a:r>
              <a:rPr lang="en-US" sz="1200">
                <a:latin typeface="Arial"/>
                <a:cs typeface="Arial"/>
              </a:rPr>
              <a:t>to</a:t>
            </a:r>
            <a:r>
              <a:rPr lang="en-US" sz="1200" spc="25">
                <a:latin typeface="Arial"/>
                <a:cs typeface="Arial"/>
              </a:rPr>
              <a:t> </a:t>
            </a:r>
            <a:r>
              <a:rPr lang="en-US" sz="1200">
                <a:latin typeface="Arial"/>
                <a:cs typeface="Arial"/>
              </a:rPr>
              <a:t>the</a:t>
            </a:r>
            <a:r>
              <a:rPr lang="en-US" sz="1200" spc="25">
                <a:latin typeface="Arial"/>
                <a:cs typeface="Arial"/>
              </a:rPr>
              <a:t> </a:t>
            </a:r>
            <a:r>
              <a:rPr lang="en-US" sz="1200">
                <a:latin typeface="Arial"/>
                <a:cs typeface="Arial"/>
              </a:rPr>
              <a:t>Retired</a:t>
            </a:r>
            <a:r>
              <a:rPr lang="en-US" sz="1200" spc="25">
                <a:latin typeface="Arial"/>
                <a:cs typeface="Arial"/>
              </a:rPr>
              <a:t> </a:t>
            </a:r>
            <a:r>
              <a:rPr lang="en-US" sz="1200" spc="-25">
                <a:latin typeface="Arial"/>
                <a:cs typeface="Arial"/>
              </a:rPr>
              <a:t>Pay </a:t>
            </a:r>
            <a:r>
              <a:rPr lang="en-US" sz="1200">
                <a:latin typeface="Arial"/>
                <a:cs typeface="Arial"/>
              </a:rPr>
              <a:t>database</a:t>
            </a:r>
            <a:r>
              <a:rPr lang="en-US" sz="1200" spc="25">
                <a:latin typeface="Arial"/>
                <a:cs typeface="Arial"/>
              </a:rPr>
              <a:t> </a:t>
            </a:r>
            <a:r>
              <a:rPr lang="en-US" sz="1200">
                <a:latin typeface="Arial"/>
                <a:cs typeface="Arial"/>
              </a:rPr>
              <a:t>and</a:t>
            </a:r>
            <a:r>
              <a:rPr lang="en-US" sz="1200" spc="25">
                <a:latin typeface="Arial"/>
                <a:cs typeface="Arial"/>
              </a:rPr>
              <a:t> </a:t>
            </a:r>
            <a:r>
              <a:rPr lang="en-US" sz="1200">
                <a:latin typeface="Arial"/>
                <a:cs typeface="Arial"/>
              </a:rPr>
              <a:t>can</a:t>
            </a:r>
            <a:r>
              <a:rPr lang="en-US" sz="1200" spc="25">
                <a:latin typeface="Arial"/>
                <a:cs typeface="Arial"/>
              </a:rPr>
              <a:t> </a:t>
            </a:r>
            <a:r>
              <a:rPr lang="en-US" sz="1200">
                <a:latin typeface="Arial"/>
                <a:cs typeface="Arial"/>
              </a:rPr>
              <a:t>assist</a:t>
            </a:r>
            <a:r>
              <a:rPr lang="en-US" sz="1200" spc="25">
                <a:latin typeface="Arial"/>
                <a:cs typeface="Arial"/>
              </a:rPr>
              <a:t> </a:t>
            </a:r>
            <a:r>
              <a:rPr lang="en-US" sz="1200">
                <a:latin typeface="Arial"/>
                <a:cs typeface="Arial"/>
              </a:rPr>
              <a:t>you</a:t>
            </a:r>
            <a:r>
              <a:rPr lang="en-US" sz="1200" spc="25">
                <a:latin typeface="Arial"/>
                <a:cs typeface="Arial"/>
              </a:rPr>
              <a:t> </a:t>
            </a:r>
            <a:r>
              <a:rPr lang="en-US" sz="1200" spc="-25">
                <a:latin typeface="Arial"/>
                <a:cs typeface="Arial"/>
              </a:rPr>
              <a:t>in </a:t>
            </a:r>
            <a:r>
              <a:rPr lang="en-US" sz="1200">
                <a:latin typeface="Arial"/>
                <a:cs typeface="Arial"/>
              </a:rPr>
              <a:t>making</a:t>
            </a:r>
            <a:r>
              <a:rPr lang="en-US" sz="1200" spc="25">
                <a:latin typeface="Arial"/>
                <a:cs typeface="Arial"/>
              </a:rPr>
              <a:t> </a:t>
            </a:r>
            <a:r>
              <a:rPr lang="en-US" sz="1200">
                <a:latin typeface="Arial"/>
                <a:cs typeface="Arial"/>
              </a:rPr>
              <a:t>any</a:t>
            </a:r>
            <a:r>
              <a:rPr lang="en-US" sz="1200" spc="30">
                <a:latin typeface="Arial"/>
                <a:cs typeface="Arial"/>
              </a:rPr>
              <a:t> </a:t>
            </a:r>
            <a:r>
              <a:rPr lang="en-US" sz="1200">
                <a:latin typeface="Arial"/>
                <a:cs typeface="Arial"/>
              </a:rPr>
              <a:t>pay</a:t>
            </a:r>
            <a:r>
              <a:rPr lang="en-US" sz="1200" spc="25">
                <a:latin typeface="Arial"/>
                <a:cs typeface="Arial"/>
              </a:rPr>
              <a:t> </a:t>
            </a:r>
            <a:r>
              <a:rPr lang="en-US" sz="1200">
                <a:latin typeface="Arial"/>
                <a:cs typeface="Arial"/>
              </a:rPr>
              <a:t>changes</a:t>
            </a:r>
            <a:r>
              <a:rPr lang="en-US" sz="1200" spc="30">
                <a:latin typeface="Arial"/>
                <a:cs typeface="Arial"/>
              </a:rPr>
              <a:t> </a:t>
            </a:r>
            <a:r>
              <a:rPr lang="en-US" sz="1200" spc="-25">
                <a:latin typeface="Arial"/>
                <a:cs typeface="Arial"/>
              </a:rPr>
              <a:t>if</a:t>
            </a:r>
            <a:r>
              <a:rPr lang="en-US" sz="1200" spc="500">
                <a:latin typeface="Arial"/>
                <a:cs typeface="Arial"/>
              </a:rPr>
              <a:t> </a:t>
            </a:r>
            <a:r>
              <a:rPr lang="en-US" sz="1200">
                <a:latin typeface="Arial"/>
                <a:cs typeface="Arial"/>
              </a:rPr>
              <a:t>you’re</a:t>
            </a:r>
            <a:r>
              <a:rPr lang="en-US" sz="1200" spc="20">
                <a:latin typeface="Arial"/>
                <a:cs typeface="Arial"/>
              </a:rPr>
              <a:t> </a:t>
            </a:r>
            <a:r>
              <a:rPr lang="en-US" sz="1200">
                <a:latin typeface="Arial"/>
                <a:cs typeface="Arial"/>
              </a:rPr>
              <a:t>unable</a:t>
            </a:r>
            <a:r>
              <a:rPr lang="en-US" sz="1200" spc="25">
                <a:latin typeface="Arial"/>
                <a:cs typeface="Arial"/>
              </a:rPr>
              <a:t> </a:t>
            </a:r>
            <a:r>
              <a:rPr lang="en-US" sz="1200">
                <a:latin typeface="Arial"/>
                <a:cs typeface="Arial"/>
              </a:rPr>
              <a:t>to</a:t>
            </a:r>
            <a:r>
              <a:rPr lang="en-US" sz="1200" spc="25">
                <a:latin typeface="Arial"/>
                <a:cs typeface="Arial"/>
              </a:rPr>
              <a:t> </a:t>
            </a:r>
            <a:r>
              <a:rPr lang="en-US" sz="1200" spc="-10">
                <a:latin typeface="Arial"/>
                <a:cs typeface="Arial"/>
              </a:rPr>
              <a:t>accomplish</a:t>
            </a:r>
            <a:r>
              <a:rPr lang="en-US" sz="1200" spc="500">
                <a:latin typeface="Arial"/>
                <a:cs typeface="Arial"/>
              </a:rPr>
              <a:t> </a:t>
            </a:r>
            <a:r>
              <a:rPr lang="en-US" sz="1200">
                <a:latin typeface="Arial"/>
                <a:cs typeface="Arial"/>
              </a:rPr>
              <a:t>them</a:t>
            </a:r>
            <a:r>
              <a:rPr lang="en-US" sz="1200" spc="25">
                <a:latin typeface="Arial"/>
                <a:cs typeface="Arial"/>
              </a:rPr>
              <a:t> </a:t>
            </a:r>
            <a:r>
              <a:rPr lang="en-US" sz="1200">
                <a:latin typeface="Arial"/>
                <a:cs typeface="Arial"/>
              </a:rPr>
              <a:t>through</a:t>
            </a:r>
            <a:r>
              <a:rPr lang="en-US" sz="1200" spc="25">
                <a:latin typeface="Arial"/>
                <a:cs typeface="Arial"/>
              </a:rPr>
              <a:t> </a:t>
            </a:r>
            <a:r>
              <a:rPr lang="en-US" sz="1200" err="1">
                <a:latin typeface="Arial"/>
                <a:cs typeface="Arial"/>
              </a:rPr>
              <a:t>myPay</a:t>
            </a:r>
            <a:r>
              <a:rPr lang="en-US" sz="1200" spc="25">
                <a:latin typeface="Arial"/>
                <a:cs typeface="Arial"/>
              </a:rPr>
              <a:t> </a:t>
            </a:r>
            <a:r>
              <a:rPr lang="en-US" sz="1200">
                <a:latin typeface="Arial"/>
                <a:cs typeface="Arial"/>
              </a:rPr>
              <a:t>or</a:t>
            </a:r>
            <a:r>
              <a:rPr lang="en-US" sz="1200" spc="30">
                <a:latin typeface="Arial"/>
                <a:cs typeface="Arial"/>
              </a:rPr>
              <a:t> </a:t>
            </a:r>
            <a:r>
              <a:rPr lang="en-US" sz="1200" spc="-25">
                <a:latin typeface="Arial"/>
                <a:cs typeface="Arial"/>
              </a:rPr>
              <a:t>via </a:t>
            </a:r>
            <a:r>
              <a:rPr lang="en-US" sz="1200">
                <a:latin typeface="Arial"/>
                <a:cs typeface="Arial"/>
              </a:rPr>
              <a:t>contact</a:t>
            </a:r>
            <a:r>
              <a:rPr lang="en-US" sz="1200" spc="25">
                <a:latin typeface="Arial"/>
                <a:cs typeface="Arial"/>
              </a:rPr>
              <a:t> </a:t>
            </a:r>
            <a:r>
              <a:rPr lang="en-US" sz="1200">
                <a:latin typeface="Arial"/>
                <a:cs typeface="Arial"/>
              </a:rPr>
              <a:t>with</a:t>
            </a:r>
            <a:r>
              <a:rPr lang="en-US" sz="1200" spc="30">
                <a:latin typeface="Arial"/>
                <a:cs typeface="Arial"/>
              </a:rPr>
              <a:t> </a:t>
            </a:r>
            <a:r>
              <a:rPr lang="en-US" sz="1200" spc="-10">
                <a:latin typeface="Arial"/>
                <a:cs typeface="Arial"/>
              </a:rPr>
              <a:t>Cleveland. </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729950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22:01:19</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hlinkClick r:id="rId3"/>
              </a:rPr>
              <a:t>How to update </a:t>
            </a:r>
            <a:r>
              <a:rPr lang="en-US" sz="1200" spc="-10" err="1">
                <a:latin typeface="Arial"/>
                <a:cs typeface="Arial"/>
                <a:hlinkClick r:id="rId3"/>
              </a:rPr>
              <a:t>MyPay</a:t>
            </a:r>
            <a:r>
              <a:rPr lang="en-US" sz="1200" spc="-10">
                <a:latin typeface="Arial"/>
                <a:cs typeface="Arial"/>
                <a:hlinkClick r:id="rId3"/>
              </a:rPr>
              <a:t>: </a:t>
            </a:r>
            <a:r>
              <a:rPr lang="en-US" sz="1200" spc="-215">
                <a:latin typeface="Arial"/>
                <a:cs typeface="Arial"/>
                <a:hlinkClick r:id="rId3"/>
              </a:rPr>
              <a:t>https://www.dfas.mil/militaryseparations/HowtoupdatemyPay/</a:t>
            </a:r>
            <a:r>
              <a:rPr lang="en-US" sz="1200">
                <a:latin typeface="Arial"/>
                <a:cs typeface="Arial"/>
                <a:hlinkClick r:id="rId3"/>
              </a:rPr>
              <a:t> </a:t>
            </a:r>
            <a:endParaRPr lang="en-US" sz="1200">
              <a:latin typeface="Arial"/>
              <a:cs typeface="Arial"/>
            </a:endParaRPr>
          </a:p>
          <a:p>
            <a:pPr marL="25400" marR="17780">
              <a:lnSpc>
                <a:spcPct val="100000"/>
              </a:lnSpc>
            </a:pPr>
            <a:r>
              <a:rPr lang="en-US" sz="1200">
                <a:latin typeface="Arial"/>
                <a:cs typeface="Arial"/>
                <a:hlinkClick r:id="rId4"/>
              </a:rPr>
              <a:t>New to </a:t>
            </a:r>
            <a:r>
              <a:rPr lang="en-US" sz="1200" err="1">
                <a:latin typeface="Arial"/>
                <a:cs typeface="Arial"/>
                <a:hlinkClick r:id="rId4"/>
              </a:rPr>
              <a:t>MyPay</a:t>
            </a:r>
            <a:r>
              <a:rPr lang="en-US" sz="1200">
                <a:latin typeface="Arial"/>
                <a:cs typeface="Arial"/>
                <a:hlinkClick r:id="rId4"/>
              </a:rPr>
              <a:t>? How to </a:t>
            </a:r>
            <a:r>
              <a:rPr lang="en-US" sz="1200" spc="-25">
                <a:latin typeface="Arial"/>
                <a:cs typeface="Arial"/>
                <a:hlinkClick r:id="rId4"/>
              </a:rPr>
              <a:t>Get </a:t>
            </a:r>
            <a:r>
              <a:rPr lang="en-US" sz="1200" spc="-10">
                <a:latin typeface="Arial"/>
                <a:cs typeface="Arial"/>
                <a:hlinkClick r:id="rId4"/>
              </a:rPr>
              <a:t>Started: </a:t>
            </a:r>
            <a:r>
              <a:rPr lang="en-US" sz="1200" spc="-430">
                <a:latin typeface="Arial"/>
                <a:cs typeface="Arial"/>
                <a:hlinkClick r:id="rId4"/>
              </a:rPr>
              <a:t>https://www.dfas.mil/Portals/98/Documents/RetiredMilitary/myPay%20Get%20Started%20RA%20June%202022.pdf?ver=Pv3zdmFtu0Y3v-</a:t>
            </a:r>
            <a:r>
              <a:rPr lang="en-US" sz="1200" spc="-405">
                <a:latin typeface="Arial"/>
                <a:cs typeface="Arial"/>
                <a:hlinkClick r:id="rId4"/>
              </a:rPr>
              <a:t>HLIywcTA%3D%3D#:~:text=If%20you%27ve%20never%20used,in%20about%2010%20business%20days</a:t>
            </a:r>
            <a:r>
              <a:rPr lang="en-US" sz="1200">
                <a:latin typeface="Arial"/>
                <a:cs typeface="Arial"/>
                <a:hlinkClick r:id="rId4"/>
              </a:rPr>
              <a:t> </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32311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22:01:29</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gn="just">
              <a:lnSpc>
                <a:spcPct val="100000"/>
              </a:lnSpc>
            </a:pPr>
            <a:r>
              <a:rPr lang="en-US" sz="1200">
                <a:latin typeface="Arial"/>
                <a:cs typeface="Arial"/>
              </a:rPr>
              <a:t>Many</a:t>
            </a:r>
            <a:r>
              <a:rPr lang="en-US" sz="1200" spc="100">
                <a:latin typeface="Arial"/>
                <a:cs typeface="Arial"/>
              </a:rPr>
              <a:t> </a:t>
            </a:r>
            <a:r>
              <a:rPr lang="en-US" sz="1200">
                <a:latin typeface="Arial"/>
                <a:cs typeface="Arial"/>
              </a:rPr>
              <a:t>Retired</a:t>
            </a:r>
            <a:r>
              <a:rPr lang="en-US" sz="1200" spc="100">
                <a:latin typeface="Arial"/>
                <a:cs typeface="Arial"/>
              </a:rPr>
              <a:t> </a:t>
            </a:r>
            <a:r>
              <a:rPr lang="en-US" sz="1200">
                <a:latin typeface="Arial"/>
                <a:cs typeface="Arial"/>
              </a:rPr>
              <a:t>Soldiers</a:t>
            </a:r>
            <a:r>
              <a:rPr lang="en-US" sz="1200" spc="100">
                <a:latin typeface="Arial"/>
                <a:cs typeface="Arial"/>
              </a:rPr>
              <a:t> </a:t>
            </a:r>
            <a:r>
              <a:rPr lang="en-US" sz="1200" spc="-10">
                <a:latin typeface="Arial"/>
                <a:cs typeface="Arial"/>
              </a:rPr>
              <a:t>continue </a:t>
            </a:r>
            <a:r>
              <a:rPr lang="en-US" sz="1200">
                <a:latin typeface="Arial"/>
                <a:cs typeface="Arial"/>
              </a:rPr>
              <a:t>to</a:t>
            </a:r>
            <a:r>
              <a:rPr lang="en-US" sz="1200" spc="55">
                <a:latin typeface="Arial"/>
                <a:cs typeface="Arial"/>
              </a:rPr>
              <a:t> </a:t>
            </a:r>
            <a:r>
              <a:rPr lang="en-US" sz="1200">
                <a:latin typeface="Arial"/>
                <a:cs typeface="Arial"/>
              </a:rPr>
              <a:t>LIVE</a:t>
            </a:r>
            <a:r>
              <a:rPr lang="en-US" sz="1200" spc="55">
                <a:latin typeface="Arial"/>
                <a:cs typeface="Arial"/>
              </a:rPr>
              <a:t> </a:t>
            </a:r>
            <a:r>
              <a:rPr lang="en-US" sz="1200">
                <a:latin typeface="Arial"/>
                <a:cs typeface="Arial"/>
              </a:rPr>
              <a:t>the</a:t>
            </a:r>
            <a:r>
              <a:rPr lang="en-US" sz="1200" spc="55">
                <a:latin typeface="Arial"/>
                <a:cs typeface="Arial"/>
              </a:rPr>
              <a:t> </a:t>
            </a:r>
            <a:r>
              <a:rPr lang="en-US" sz="1200">
                <a:latin typeface="Arial"/>
                <a:cs typeface="Arial"/>
              </a:rPr>
              <a:t>Army</a:t>
            </a:r>
            <a:r>
              <a:rPr lang="en-US" sz="1200" spc="55">
                <a:latin typeface="Arial"/>
                <a:cs typeface="Arial"/>
              </a:rPr>
              <a:t> </a:t>
            </a:r>
            <a:r>
              <a:rPr lang="en-US" sz="1200">
                <a:latin typeface="Arial"/>
                <a:cs typeface="Arial"/>
              </a:rPr>
              <a:t>retiree</a:t>
            </a:r>
            <a:r>
              <a:rPr lang="en-US" sz="1200" spc="55">
                <a:latin typeface="Arial"/>
                <a:cs typeface="Arial"/>
              </a:rPr>
              <a:t> </a:t>
            </a:r>
            <a:r>
              <a:rPr lang="en-US" sz="1200">
                <a:latin typeface="Arial"/>
                <a:cs typeface="Arial"/>
              </a:rPr>
              <a:t>motto</a:t>
            </a:r>
            <a:r>
              <a:rPr lang="en-US" sz="1200" spc="385">
                <a:latin typeface="Arial"/>
                <a:cs typeface="Arial"/>
              </a:rPr>
              <a:t> </a:t>
            </a:r>
            <a:r>
              <a:rPr lang="en-US" sz="1200" spc="-50">
                <a:latin typeface="Arial"/>
                <a:cs typeface="Arial"/>
              </a:rPr>
              <a:t>-</a:t>
            </a:r>
            <a:r>
              <a:rPr lang="en-US" sz="1200">
                <a:latin typeface="Arial"/>
                <a:cs typeface="Arial"/>
              </a:rPr>
              <a:t>-“Once</a:t>
            </a:r>
            <a:r>
              <a:rPr lang="en-US" sz="1200" spc="80">
                <a:latin typeface="Arial"/>
                <a:cs typeface="Arial"/>
              </a:rPr>
              <a:t> </a:t>
            </a:r>
            <a:r>
              <a:rPr lang="en-US" sz="1200">
                <a:latin typeface="Arial"/>
                <a:cs typeface="Arial"/>
              </a:rPr>
              <a:t>a</a:t>
            </a:r>
            <a:r>
              <a:rPr lang="en-US" sz="1200" spc="85">
                <a:latin typeface="Arial"/>
                <a:cs typeface="Arial"/>
              </a:rPr>
              <a:t> </a:t>
            </a:r>
            <a:r>
              <a:rPr lang="en-US" sz="1200">
                <a:latin typeface="Arial"/>
                <a:cs typeface="Arial"/>
              </a:rPr>
              <a:t>Soldier,</a:t>
            </a:r>
            <a:r>
              <a:rPr lang="en-US" sz="1200" spc="85">
                <a:latin typeface="Arial"/>
                <a:cs typeface="Arial"/>
              </a:rPr>
              <a:t> </a:t>
            </a:r>
            <a:r>
              <a:rPr lang="en-US" sz="1200">
                <a:latin typeface="Arial"/>
                <a:cs typeface="Arial"/>
              </a:rPr>
              <a:t>always</a:t>
            </a:r>
            <a:r>
              <a:rPr lang="en-US" sz="1200" spc="80">
                <a:latin typeface="Arial"/>
                <a:cs typeface="Arial"/>
              </a:rPr>
              <a:t> </a:t>
            </a:r>
            <a:r>
              <a:rPr lang="en-US" sz="1200" spc="-50">
                <a:latin typeface="Arial"/>
                <a:cs typeface="Arial"/>
              </a:rPr>
              <a:t>a </a:t>
            </a:r>
            <a:r>
              <a:rPr lang="en-US" sz="1200">
                <a:latin typeface="Arial"/>
                <a:cs typeface="Arial"/>
              </a:rPr>
              <a:t>Soldier…a</a:t>
            </a:r>
            <a:r>
              <a:rPr lang="en-US" sz="1200" spc="85">
                <a:latin typeface="Arial"/>
                <a:cs typeface="Arial"/>
              </a:rPr>
              <a:t> </a:t>
            </a:r>
            <a:r>
              <a:rPr lang="en-US" sz="1200">
                <a:latin typeface="Arial"/>
                <a:cs typeface="Arial"/>
              </a:rPr>
              <a:t>Soldier</a:t>
            </a:r>
            <a:r>
              <a:rPr lang="en-US" sz="1200" spc="90">
                <a:latin typeface="Arial"/>
                <a:cs typeface="Arial"/>
              </a:rPr>
              <a:t> </a:t>
            </a:r>
            <a:r>
              <a:rPr lang="en-US" sz="1200">
                <a:latin typeface="Arial"/>
                <a:cs typeface="Arial"/>
              </a:rPr>
              <a:t>for</a:t>
            </a:r>
            <a:r>
              <a:rPr lang="en-US" sz="1200" spc="90">
                <a:latin typeface="Arial"/>
                <a:cs typeface="Arial"/>
              </a:rPr>
              <a:t> </a:t>
            </a:r>
            <a:r>
              <a:rPr lang="en-US" sz="1200">
                <a:latin typeface="Arial"/>
                <a:cs typeface="Arial"/>
              </a:rPr>
              <a:t>Life”</a:t>
            </a:r>
            <a:r>
              <a:rPr lang="en-US" sz="1200" spc="90">
                <a:latin typeface="Arial"/>
                <a:cs typeface="Arial"/>
              </a:rPr>
              <a:t> </a:t>
            </a:r>
            <a:r>
              <a:rPr lang="en-US" sz="1200" spc="-25">
                <a:latin typeface="Arial"/>
                <a:cs typeface="Arial"/>
              </a:rPr>
              <a:t>If </a:t>
            </a:r>
            <a:r>
              <a:rPr lang="en-US" sz="1200">
                <a:latin typeface="Arial"/>
                <a:cs typeface="Arial"/>
              </a:rPr>
              <a:t>interested in learning of ways </a:t>
            </a:r>
            <a:r>
              <a:rPr lang="en-US" sz="1200" spc="-25">
                <a:latin typeface="Arial"/>
                <a:cs typeface="Arial"/>
              </a:rPr>
              <a:t>to </a:t>
            </a:r>
            <a:r>
              <a:rPr lang="en-US" sz="1200">
                <a:latin typeface="Arial"/>
                <a:cs typeface="Arial"/>
              </a:rPr>
              <a:t>continue serving, contact </a:t>
            </a:r>
            <a:r>
              <a:rPr lang="en-US" sz="1200" spc="-20">
                <a:latin typeface="Arial"/>
                <a:cs typeface="Arial"/>
              </a:rPr>
              <a:t>your </a:t>
            </a:r>
            <a:r>
              <a:rPr lang="en-US" sz="1200">
                <a:latin typeface="Arial"/>
                <a:cs typeface="Arial"/>
              </a:rPr>
              <a:t>nearest installation </a:t>
            </a:r>
            <a:r>
              <a:rPr lang="en-US" sz="1200" spc="-10">
                <a:latin typeface="Arial"/>
                <a:cs typeface="Arial"/>
              </a:rPr>
              <a:t>Retirement </a:t>
            </a:r>
            <a:r>
              <a:rPr lang="en-US" sz="1200">
                <a:latin typeface="Arial"/>
                <a:cs typeface="Arial"/>
              </a:rPr>
              <a:t>Services Officer (RSO). </a:t>
            </a:r>
            <a:r>
              <a:rPr lang="en-US" sz="1200" spc="-10">
                <a:latin typeface="Arial"/>
                <a:cs typeface="Arial"/>
              </a:rPr>
              <a:t>Perhaps </a:t>
            </a:r>
            <a:r>
              <a:rPr lang="en-US" sz="1200">
                <a:latin typeface="Arial"/>
                <a:cs typeface="Arial"/>
              </a:rPr>
              <a:t>service on their </a:t>
            </a:r>
            <a:r>
              <a:rPr lang="en-US" sz="1200" spc="-10">
                <a:latin typeface="Arial"/>
                <a:cs typeface="Arial"/>
              </a:rPr>
              <a:t>installation </a:t>
            </a:r>
            <a:r>
              <a:rPr lang="en-US" sz="1200">
                <a:latin typeface="Arial"/>
                <a:cs typeface="Arial"/>
              </a:rPr>
              <a:t>Retiree Council appeals to </a:t>
            </a:r>
            <a:r>
              <a:rPr lang="en-US" sz="1200" spc="-20">
                <a:latin typeface="Arial"/>
                <a:cs typeface="Arial"/>
              </a:rPr>
              <a:t>you. </a:t>
            </a:r>
            <a:endParaRPr lang="en-US" sz="1200">
              <a:latin typeface="Arial"/>
              <a:cs typeface="Arial"/>
            </a:endParaRPr>
          </a:p>
          <a:p>
            <a:pPr marL="25400" marR="17780">
              <a:lnSpc>
                <a:spcPct val="100000"/>
              </a:lnSpc>
            </a:pPr>
            <a:r>
              <a:rPr lang="en-US" sz="1200">
                <a:latin typeface="Arial"/>
                <a:cs typeface="Arial"/>
              </a:rPr>
              <a:t>We’d</a:t>
            </a:r>
            <a:r>
              <a:rPr lang="en-US" sz="1200" spc="20">
                <a:latin typeface="Arial"/>
                <a:cs typeface="Arial"/>
              </a:rPr>
              <a:t> </a:t>
            </a:r>
            <a:r>
              <a:rPr lang="en-US" sz="1200">
                <a:latin typeface="Arial"/>
                <a:cs typeface="Arial"/>
              </a:rPr>
              <a:t>like</a:t>
            </a:r>
            <a:r>
              <a:rPr lang="en-US" sz="1200" spc="20">
                <a:latin typeface="Arial"/>
                <a:cs typeface="Arial"/>
              </a:rPr>
              <a:t> </a:t>
            </a:r>
            <a:r>
              <a:rPr lang="en-US" sz="1200">
                <a:latin typeface="Arial"/>
                <a:cs typeface="Arial"/>
              </a:rPr>
              <a:t>you</a:t>
            </a:r>
            <a:r>
              <a:rPr lang="en-US" sz="1200" spc="20">
                <a:latin typeface="Arial"/>
                <a:cs typeface="Arial"/>
              </a:rPr>
              <a:t> </a:t>
            </a:r>
            <a:r>
              <a:rPr lang="en-US" sz="1200">
                <a:latin typeface="Arial"/>
                <a:cs typeface="Arial"/>
              </a:rPr>
              <a:t>to</a:t>
            </a:r>
            <a:r>
              <a:rPr lang="en-US" sz="1200" spc="20">
                <a:latin typeface="Arial"/>
                <a:cs typeface="Arial"/>
              </a:rPr>
              <a:t> </a:t>
            </a:r>
            <a:r>
              <a:rPr lang="en-US" sz="1200">
                <a:latin typeface="Arial"/>
                <a:cs typeface="Arial"/>
              </a:rPr>
              <a:t>consider</a:t>
            </a:r>
            <a:r>
              <a:rPr lang="en-US" sz="1200" spc="20">
                <a:latin typeface="Arial"/>
                <a:cs typeface="Arial"/>
              </a:rPr>
              <a:t> </a:t>
            </a:r>
            <a:r>
              <a:rPr lang="en-US" sz="1200">
                <a:latin typeface="Arial"/>
                <a:cs typeface="Arial"/>
              </a:rPr>
              <a:t>it</a:t>
            </a:r>
            <a:r>
              <a:rPr lang="en-US" sz="1200" spc="20">
                <a:latin typeface="Arial"/>
                <a:cs typeface="Arial"/>
              </a:rPr>
              <a:t> </a:t>
            </a:r>
            <a:r>
              <a:rPr lang="en-US" sz="1200" spc="-25">
                <a:latin typeface="Arial"/>
                <a:cs typeface="Arial"/>
              </a:rPr>
              <a:t>now</a:t>
            </a:r>
            <a:r>
              <a:rPr lang="en-US" sz="1200">
                <a:latin typeface="Arial"/>
                <a:cs typeface="Arial"/>
              </a:rPr>
              <a:t> in</a:t>
            </a:r>
            <a:r>
              <a:rPr lang="en-US" sz="1200" spc="15">
                <a:latin typeface="Arial"/>
                <a:cs typeface="Arial"/>
              </a:rPr>
              <a:t> </a:t>
            </a:r>
            <a:r>
              <a:rPr lang="en-US" sz="1200">
                <a:latin typeface="Arial"/>
                <a:cs typeface="Arial"/>
              </a:rPr>
              <a:t>light</a:t>
            </a:r>
            <a:r>
              <a:rPr lang="en-US" sz="1200" spc="20">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what</a:t>
            </a:r>
            <a:r>
              <a:rPr lang="en-US" sz="1200" spc="15">
                <a:latin typeface="Arial"/>
                <a:cs typeface="Arial"/>
              </a:rPr>
              <a:t> </a:t>
            </a:r>
            <a:r>
              <a:rPr lang="en-US" sz="1200">
                <a:latin typeface="Arial"/>
                <a:cs typeface="Arial"/>
              </a:rPr>
              <a:t>you</a:t>
            </a:r>
            <a:r>
              <a:rPr lang="en-US" sz="1200" spc="20">
                <a:latin typeface="Arial"/>
                <a:cs typeface="Arial"/>
              </a:rPr>
              <a:t> </a:t>
            </a:r>
            <a:r>
              <a:rPr lang="en-US" sz="1200">
                <a:latin typeface="Arial"/>
                <a:cs typeface="Arial"/>
              </a:rPr>
              <a:t>might</a:t>
            </a:r>
            <a:r>
              <a:rPr lang="en-US" sz="1200" spc="20">
                <a:latin typeface="Arial"/>
                <a:cs typeface="Arial"/>
              </a:rPr>
              <a:t> </a:t>
            </a:r>
            <a:r>
              <a:rPr lang="en-US" sz="1200">
                <a:latin typeface="Arial"/>
                <a:cs typeface="Arial"/>
              </a:rPr>
              <a:t>like</a:t>
            </a:r>
            <a:r>
              <a:rPr lang="en-US" sz="1200" spc="15">
                <a:latin typeface="Arial"/>
                <a:cs typeface="Arial"/>
              </a:rPr>
              <a:t> </a:t>
            </a:r>
            <a:r>
              <a:rPr lang="en-US" sz="1200" spc="-25">
                <a:latin typeface="Arial"/>
                <a:cs typeface="Arial"/>
              </a:rPr>
              <a:t>to </a:t>
            </a:r>
            <a:r>
              <a:rPr lang="en-US" sz="1200">
                <a:latin typeface="Arial"/>
                <a:cs typeface="Arial"/>
              </a:rPr>
              <a:t>do</a:t>
            </a:r>
            <a:r>
              <a:rPr lang="en-US" sz="1200" spc="15">
                <a:latin typeface="Arial"/>
                <a:cs typeface="Arial"/>
              </a:rPr>
              <a:t> </a:t>
            </a:r>
            <a:r>
              <a:rPr lang="en-US" sz="1200">
                <a:latin typeface="Arial"/>
                <a:cs typeface="Arial"/>
              </a:rPr>
              <a:t>after</a:t>
            </a:r>
            <a:r>
              <a:rPr lang="en-US" sz="1200" spc="20">
                <a:latin typeface="Arial"/>
                <a:cs typeface="Arial"/>
              </a:rPr>
              <a:t> </a:t>
            </a:r>
            <a:r>
              <a:rPr lang="en-US" sz="1200" spc="-10">
                <a:latin typeface="Arial"/>
                <a:cs typeface="Arial"/>
              </a:rPr>
              <a:t>retirement. </a:t>
            </a:r>
            <a:endParaRPr lang="en-US" sz="1200">
              <a:latin typeface="Arial"/>
              <a:cs typeface="Arial"/>
            </a:endParaRPr>
          </a:p>
          <a:p>
            <a:pPr marL="25400" marR="17780">
              <a:lnSpc>
                <a:spcPct val="100000"/>
              </a:lnSpc>
            </a:pPr>
            <a:r>
              <a:rPr lang="en-US" sz="1200">
                <a:latin typeface="Arial"/>
                <a:cs typeface="Arial"/>
              </a:rPr>
              <a:t>One</a:t>
            </a:r>
            <a:r>
              <a:rPr lang="en-US" sz="1200" spc="15">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the</a:t>
            </a:r>
            <a:r>
              <a:rPr lang="en-US" sz="1200" spc="15">
                <a:latin typeface="Arial"/>
                <a:cs typeface="Arial"/>
              </a:rPr>
              <a:t> </a:t>
            </a:r>
            <a:r>
              <a:rPr lang="en-US" sz="1200">
                <a:latin typeface="Arial"/>
                <a:cs typeface="Arial"/>
              </a:rPr>
              <a:t>duties</a:t>
            </a:r>
            <a:r>
              <a:rPr lang="en-US" sz="1200" spc="20">
                <a:latin typeface="Arial"/>
                <a:cs typeface="Arial"/>
              </a:rPr>
              <a:t> </a:t>
            </a:r>
            <a:r>
              <a:rPr lang="en-US" sz="1200">
                <a:latin typeface="Arial"/>
                <a:cs typeface="Arial"/>
              </a:rPr>
              <a:t>of</a:t>
            </a:r>
            <a:r>
              <a:rPr lang="en-US" sz="1200" spc="15">
                <a:latin typeface="Arial"/>
                <a:cs typeface="Arial"/>
              </a:rPr>
              <a:t> </a:t>
            </a:r>
            <a:r>
              <a:rPr lang="en-US" sz="1200" spc="-25">
                <a:latin typeface="Arial"/>
                <a:cs typeface="Arial"/>
              </a:rPr>
              <a:t>an </a:t>
            </a:r>
            <a:r>
              <a:rPr lang="en-US" sz="1200">
                <a:latin typeface="Arial"/>
                <a:cs typeface="Arial"/>
              </a:rPr>
              <a:t>installation</a:t>
            </a:r>
            <a:r>
              <a:rPr lang="en-US" sz="1200" spc="30">
                <a:latin typeface="Arial"/>
                <a:cs typeface="Arial"/>
              </a:rPr>
              <a:t> </a:t>
            </a:r>
            <a:r>
              <a:rPr lang="en-US" sz="1200">
                <a:latin typeface="Arial"/>
                <a:cs typeface="Arial"/>
              </a:rPr>
              <a:t>Retiree</a:t>
            </a:r>
            <a:r>
              <a:rPr lang="en-US" sz="1200" spc="35">
                <a:latin typeface="Arial"/>
                <a:cs typeface="Arial"/>
              </a:rPr>
              <a:t> </a:t>
            </a:r>
            <a:r>
              <a:rPr lang="en-US" sz="1200">
                <a:latin typeface="Arial"/>
                <a:cs typeface="Arial"/>
              </a:rPr>
              <a:t>Council</a:t>
            </a:r>
            <a:r>
              <a:rPr lang="en-US" sz="1200" spc="30">
                <a:latin typeface="Arial"/>
                <a:cs typeface="Arial"/>
              </a:rPr>
              <a:t> </a:t>
            </a:r>
            <a:r>
              <a:rPr lang="en-US" sz="1200">
                <a:latin typeface="Arial"/>
                <a:cs typeface="Arial"/>
              </a:rPr>
              <a:t>is</a:t>
            </a:r>
            <a:r>
              <a:rPr lang="en-US" sz="1200" spc="35">
                <a:latin typeface="Arial"/>
                <a:cs typeface="Arial"/>
              </a:rPr>
              <a:t> </a:t>
            </a:r>
            <a:r>
              <a:rPr lang="en-US" sz="1200" spc="-25">
                <a:latin typeface="Arial"/>
                <a:cs typeface="Arial"/>
              </a:rPr>
              <a:t>to </a:t>
            </a:r>
            <a:r>
              <a:rPr lang="en-US" sz="1200">
                <a:latin typeface="Arial"/>
                <a:cs typeface="Arial"/>
              </a:rPr>
              <a:t>formulate</a:t>
            </a:r>
            <a:r>
              <a:rPr lang="en-US" sz="1200" spc="35">
                <a:latin typeface="Arial"/>
                <a:cs typeface="Arial"/>
              </a:rPr>
              <a:t> </a:t>
            </a:r>
            <a:r>
              <a:rPr lang="en-US" sz="1200">
                <a:latin typeface="Arial"/>
                <a:cs typeface="Arial"/>
              </a:rPr>
              <a:t>issues</a:t>
            </a:r>
            <a:r>
              <a:rPr lang="en-US" sz="1200" spc="40">
                <a:latin typeface="Arial"/>
                <a:cs typeface="Arial"/>
              </a:rPr>
              <a:t> </a:t>
            </a:r>
            <a:r>
              <a:rPr lang="en-US" sz="1200">
                <a:latin typeface="Arial"/>
                <a:cs typeface="Arial"/>
              </a:rPr>
              <a:t>annually</a:t>
            </a:r>
            <a:r>
              <a:rPr lang="en-US" sz="1200" spc="40">
                <a:latin typeface="Arial"/>
                <a:cs typeface="Arial"/>
              </a:rPr>
              <a:t> </a:t>
            </a:r>
            <a:r>
              <a:rPr lang="en-US" sz="1200" spc="-25">
                <a:latin typeface="Arial"/>
                <a:cs typeface="Arial"/>
              </a:rPr>
              <a:t>to </a:t>
            </a:r>
            <a:r>
              <a:rPr lang="en-US" sz="1200">
                <a:latin typeface="Arial"/>
                <a:cs typeface="Arial"/>
              </a:rPr>
              <a:t>“send</a:t>
            </a:r>
            <a:r>
              <a:rPr lang="en-US" sz="1200" spc="15">
                <a:latin typeface="Arial"/>
                <a:cs typeface="Arial"/>
              </a:rPr>
              <a:t> </a:t>
            </a:r>
            <a:r>
              <a:rPr lang="en-US" sz="1200">
                <a:latin typeface="Arial"/>
                <a:cs typeface="Arial"/>
              </a:rPr>
              <a:t>up”</a:t>
            </a:r>
            <a:r>
              <a:rPr lang="en-US" sz="1200" spc="20">
                <a:latin typeface="Arial"/>
                <a:cs typeface="Arial"/>
              </a:rPr>
              <a:t> </a:t>
            </a:r>
            <a:r>
              <a:rPr lang="en-US" sz="1200">
                <a:latin typeface="Arial"/>
                <a:cs typeface="Arial"/>
              </a:rPr>
              <a:t>to</a:t>
            </a:r>
            <a:r>
              <a:rPr lang="en-US" sz="1200" spc="15">
                <a:latin typeface="Arial"/>
                <a:cs typeface="Arial"/>
              </a:rPr>
              <a:t> </a:t>
            </a:r>
            <a:r>
              <a:rPr lang="en-US" sz="1200">
                <a:latin typeface="Arial"/>
                <a:cs typeface="Arial"/>
              </a:rPr>
              <a:t>the</a:t>
            </a:r>
            <a:r>
              <a:rPr lang="en-US" sz="1200" spc="20">
                <a:latin typeface="Arial"/>
                <a:cs typeface="Arial"/>
              </a:rPr>
              <a:t> </a:t>
            </a:r>
            <a:r>
              <a:rPr lang="en-US" sz="1200">
                <a:latin typeface="Arial"/>
                <a:cs typeface="Arial"/>
              </a:rPr>
              <a:t>Chief</a:t>
            </a:r>
            <a:r>
              <a:rPr lang="en-US" sz="1200" spc="20">
                <a:latin typeface="Arial"/>
                <a:cs typeface="Arial"/>
              </a:rPr>
              <a:t> </a:t>
            </a:r>
            <a:r>
              <a:rPr lang="en-US" sz="1200">
                <a:latin typeface="Arial"/>
                <a:cs typeface="Arial"/>
              </a:rPr>
              <a:t>of</a:t>
            </a:r>
            <a:r>
              <a:rPr lang="en-US" sz="1200" spc="15">
                <a:latin typeface="Arial"/>
                <a:cs typeface="Arial"/>
              </a:rPr>
              <a:t> </a:t>
            </a:r>
            <a:r>
              <a:rPr lang="en-US" sz="1200" spc="-10">
                <a:latin typeface="Arial"/>
                <a:cs typeface="Arial"/>
              </a:rPr>
              <a:t>Staff, </a:t>
            </a:r>
            <a:r>
              <a:rPr lang="en-US" sz="1200">
                <a:latin typeface="Arial"/>
                <a:cs typeface="Arial"/>
              </a:rPr>
              <a:t>Army</a:t>
            </a:r>
            <a:r>
              <a:rPr lang="en-US" sz="1200" spc="30">
                <a:latin typeface="Arial"/>
                <a:cs typeface="Arial"/>
              </a:rPr>
              <a:t> </a:t>
            </a:r>
            <a:r>
              <a:rPr lang="en-US" sz="1200">
                <a:latin typeface="Arial"/>
                <a:cs typeface="Arial"/>
              </a:rPr>
              <a:t>Retired</a:t>
            </a:r>
            <a:r>
              <a:rPr lang="en-US" sz="1200" spc="35">
                <a:latin typeface="Arial"/>
                <a:cs typeface="Arial"/>
              </a:rPr>
              <a:t> </a:t>
            </a:r>
            <a:r>
              <a:rPr lang="en-US" sz="1200">
                <a:latin typeface="Arial"/>
                <a:cs typeface="Arial"/>
              </a:rPr>
              <a:t>Soldier</a:t>
            </a:r>
            <a:r>
              <a:rPr lang="en-US" sz="1200" spc="30">
                <a:latin typeface="Arial"/>
                <a:cs typeface="Arial"/>
              </a:rPr>
              <a:t> </a:t>
            </a:r>
            <a:r>
              <a:rPr lang="en-US" sz="1200">
                <a:latin typeface="Arial"/>
                <a:cs typeface="Arial"/>
              </a:rPr>
              <a:t>Council</a:t>
            </a:r>
            <a:r>
              <a:rPr lang="en-US" sz="1200" spc="35">
                <a:latin typeface="Arial"/>
                <a:cs typeface="Arial"/>
              </a:rPr>
              <a:t> </a:t>
            </a:r>
            <a:r>
              <a:rPr lang="en-US" sz="1200" spc="-25">
                <a:latin typeface="Arial"/>
                <a:cs typeface="Arial"/>
              </a:rPr>
              <a:t>for </a:t>
            </a:r>
            <a:r>
              <a:rPr lang="en-US" sz="1200">
                <a:latin typeface="Arial"/>
                <a:cs typeface="Arial"/>
              </a:rPr>
              <a:t>their</a:t>
            </a:r>
            <a:r>
              <a:rPr lang="en-US" sz="1200" spc="30">
                <a:latin typeface="Arial"/>
                <a:cs typeface="Arial"/>
              </a:rPr>
              <a:t> </a:t>
            </a:r>
            <a:r>
              <a:rPr lang="en-US" sz="1200">
                <a:latin typeface="Arial"/>
                <a:cs typeface="Arial"/>
              </a:rPr>
              <a:t>deliberation</a:t>
            </a:r>
            <a:r>
              <a:rPr lang="en-US" sz="1200" spc="30">
                <a:latin typeface="Arial"/>
                <a:cs typeface="Arial"/>
              </a:rPr>
              <a:t> </a:t>
            </a:r>
            <a:r>
              <a:rPr lang="en-US" sz="1200">
                <a:latin typeface="Arial"/>
                <a:cs typeface="Arial"/>
              </a:rPr>
              <a:t>and</a:t>
            </a:r>
            <a:r>
              <a:rPr lang="en-US" sz="1200" spc="35">
                <a:latin typeface="Arial"/>
                <a:cs typeface="Arial"/>
              </a:rPr>
              <a:t> </a:t>
            </a:r>
            <a:r>
              <a:rPr lang="en-US" sz="1200" spc="-10">
                <a:latin typeface="Arial"/>
                <a:cs typeface="Arial"/>
              </a:rPr>
              <a:t>possible </a:t>
            </a:r>
            <a:r>
              <a:rPr lang="en-US" sz="1200">
                <a:latin typeface="Arial"/>
                <a:cs typeface="Arial"/>
              </a:rPr>
              <a:t>briefing to the Chief. The </a:t>
            </a:r>
            <a:r>
              <a:rPr lang="en-US" sz="1200" spc="-25">
                <a:latin typeface="Arial"/>
                <a:cs typeface="Arial"/>
              </a:rPr>
              <a:t>14-</a:t>
            </a:r>
            <a:r>
              <a:rPr lang="en-US" sz="1200">
                <a:latin typeface="Arial"/>
                <a:cs typeface="Arial"/>
              </a:rPr>
              <a:t>member CSA Retired </a:t>
            </a:r>
            <a:r>
              <a:rPr lang="en-US" sz="1200" spc="-10">
                <a:latin typeface="Arial"/>
                <a:cs typeface="Arial"/>
              </a:rPr>
              <a:t>Soldier </a:t>
            </a:r>
            <a:r>
              <a:rPr lang="en-US" sz="1200">
                <a:latin typeface="Arial"/>
                <a:cs typeface="Arial"/>
              </a:rPr>
              <a:t>Council serves Retired </a:t>
            </a:r>
            <a:r>
              <a:rPr lang="en-US" sz="1200" spc="-10">
                <a:latin typeface="Arial"/>
                <a:cs typeface="Arial"/>
              </a:rPr>
              <a:t>Soldiers </a:t>
            </a:r>
            <a:r>
              <a:rPr lang="en-US" sz="1200">
                <a:latin typeface="Arial"/>
                <a:cs typeface="Arial"/>
              </a:rPr>
              <a:t>worldwide and is comprised </a:t>
            </a:r>
            <a:r>
              <a:rPr lang="en-US" sz="1200" spc="-25">
                <a:latin typeface="Arial"/>
                <a:cs typeface="Arial"/>
              </a:rPr>
              <a:t>of </a:t>
            </a:r>
            <a:r>
              <a:rPr lang="en-US" sz="1200">
                <a:latin typeface="Arial"/>
                <a:cs typeface="Arial"/>
              </a:rPr>
              <a:t>seven officers and seven </a:t>
            </a:r>
            <a:r>
              <a:rPr lang="en-US" sz="1200" spc="-10">
                <a:latin typeface="Arial"/>
                <a:cs typeface="Arial"/>
              </a:rPr>
              <a:t>enlisted </a:t>
            </a:r>
            <a:r>
              <a:rPr lang="en-US" sz="1200">
                <a:latin typeface="Arial"/>
                <a:cs typeface="Arial"/>
              </a:rPr>
              <a:t>members. They serve at </a:t>
            </a:r>
            <a:r>
              <a:rPr lang="en-US" sz="1200" spc="-25">
                <a:latin typeface="Arial"/>
                <a:cs typeface="Arial"/>
              </a:rPr>
              <a:t>the </a:t>
            </a:r>
            <a:r>
              <a:rPr lang="en-US" sz="1200">
                <a:latin typeface="Arial"/>
                <a:cs typeface="Arial"/>
              </a:rPr>
              <a:t>approval of the CSA for 4-</a:t>
            </a:r>
            <a:r>
              <a:rPr lang="en-US" sz="1200" spc="-20">
                <a:latin typeface="Arial"/>
                <a:cs typeface="Arial"/>
              </a:rPr>
              <a:t>year </a:t>
            </a:r>
            <a:r>
              <a:rPr lang="en-US" sz="1200" spc="-10">
                <a:latin typeface="Arial"/>
                <a:cs typeface="Arial"/>
              </a:rPr>
              <a:t>terms.</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649491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3223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22:01:31</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a:lnSpc>
                <a:spcPct val="100000"/>
              </a:lnSpc>
            </a:pPr>
            <a:r>
              <a:rPr lang="en-US" sz="1200" spc="-10">
                <a:latin typeface="Arial"/>
                <a:cs typeface="Arial"/>
              </a:rPr>
              <a:t>Contact:</a:t>
            </a:r>
            <a:endParaRPr lang="en-US" sz="1200">
              <a:latin typeface="Arial"/>
              <a:cs typeface="Arial"/>
            </a:endParaRPr>
          </a:p>
          <a:p>
            <a:pPr marL="25400" marR="17780">
              <a:lnSpc>
                <a:spcPct val="100000"/>
              </a:lnSpc>
            </a:pPr>
            <a:r>
              <a:rPr lang="en-US" sz="1200">
                <a:latin typeface="Arial"/>
                <a:cs typeface="Arial"/>
              </a:rPr>
              <a:t>Phone:</a:t>
            </a:r>
            <a:r>
              <a:rPr lang="en-US" sz="1200" spc="-5">
                <a:latin typeface="Arial"/>
                <a:cs typeface="Arial"/>
              </a:rPr>
              <a:t> </a:t>
            </a:r>
            <a:r>
              <a:rPr lang="en-US" sz="1200">
                <a:latin typeface="Arial"/>
                <a:cs typeface="Arial"/>
              </a:rPr>
              <a:t>888-276-9472,</a:t>
            </a:r>
            <a:r>
              <a:rPr lang="en-US" sz="1200" spc="-5">
                <a:latin typeface="Arial"/>
                <a:cs typeface="Arial"/>
              </a:rPr>
              <a:t> </a:t>
            </a:r>
            <a:r>
              <a:rPr lang="en-US" sz="1200" spc="-10">
                <a:latin typeface="Arial"/>
                <a:cs typeface="Arial"/>
              </a:rPr>
              <a:t>0800-</a:t>
            </a:r>
            <a:r>
              <a:rPr lang="en-US" sz="1200">
                <a:latin typeface="Arial"/>
                <a:cs typeface="Arial"/>
              </a:rPr>
              <a:t>1800 EST Monday-Friday </a:t>
            </a:r>
            <a:r>
              <a:rPr lang="en-US" sz="1200" spc="-10">
                <a:latin typeface="Arial"/>
                <a:cs typeface="Arial"/>
                <a:hlinkClick r:id="rId3"/>
              </a:rPr>
              <a:t>Email: </a:t>
            </a:r>
            <a:r>
              <a:rPr lang="en-US" sz="1200">
                <a:latin typeface="Arial"/>
                <a:cs typeface="Arial"/>
                <a:hlinkClick r:id="rId3"/>
              </a:rPr>
              <a:t>usarmy.knox.hrc.mbx.tagd-</a:t>
            </a:r>
            <a:r>
              <a:rPr lang="en-US" sz="1200" spc="-20">
                <a:latin typeface="Arial"/>
                <a:cs typeface="Arial"/>
                <a:hlinkClick r:id="rId3"/>
              </a:rPr>
              <a:t>ask-</a:t>
            </a:r>
            <a:r>
              <a:rPr lang="en-US" sz="1200">
                <a:latin typeface="Arial"/>
                <a:cs typeface="Arial"/>
                <a:hlinkClick r:id="rId3"/>
              </a:rPr>
              <a:t>hrc@army.mil </a:t>
            </a:r>
            <a:r>
              <a:rPr lang="en-US" sz="1200">
                <a:latin typeface="Arial"/>
                <a:cs typeface="Arial"/>
              </a:rPr>
              <a:t>Mail: U.S. </a:t>
            </a:r>
            <a:r>
              <a:rPr lang="en-US" sz="1200" spc="-20">
                <a:latin typeface="Arial"/>
                <a:cs typeface="Arial"/>
              </a:rPr>
              <a:t>Army </a:t>
            </a:r>
            <a:r>
              <a:rPr lang="en-US" sz="1200">
                <a:latin typeface="Arial"/>
                <a:cs typeface="Arial"/>
              </a:rPr>
              <a:t>Human Resources </a:t>
            </a:r>
            <a:r>
              <a:rPr lang="en-US" sz="1200" spc="-10">
                <a:latin typeface="Arial"/>
                <a:cs typeface="Arial"/>
              </a:rPr>
              <a:t>Command</a:t>
            </a:r>
            <a:endParaRPr lang="en-US" sz="1200">
              <a:latin typeface="Arial"/>
              <a:cs typeface="Arial"/>
            </a:endParaRPr>
          </a:p>
          <a:p>
            <a:pPr marL="25400">
              <a:lnSpc>
                <a:spcPct val="100000"/>
              </a:lnSpc>
            </a:pPr>
            <a:r>
              <a:rPr lang="en-US" sz="1200">
                <a:latin typeface="Arial"/>
                <a:cs typeface="Arial"/>
              </a:rPr>
              <a:t>ATTN: </a:t>
            </a:r>
            <a:r>
              <a:rPr lang="en-US" sz="1200" spc="-10">
                <a:latin typeface="Arial"/>
                <a:cs typeface="Arial"/>
              </a:rPr>
              <a:t>AHRC-PDR-</a:t>
            </a:r>
            <a:r>
              <a:rPr lang="en-US" sz="1200" spc="-50">
                <a:latin typeface="Arial"/>
                <a:cs typeface="Arial"/>
              </a:rPr>
              <a:t>H</a:t>
            </a:r>
            <a:endParaRPr lang="en-US" sz="1200">
              <a:latin typeface="Arial"/>
              <a:cs typeface="Arial"/>
            </a:endParaRPr>
          </a:p>
          <a:p>
            <a:pPr marL="25400" marR="17780">
              <a:lnSpc>
                <a:spcPct val="100000"/>
              </a:lnSpc>
            </a:pPr>
            <a:r>
              <a:rPr lang="en-US" sz="1200">
                <a:latin typeface="Arial"/>
                <a:cs typeface="Arial"/>
              </a:rPr>
              <a:t>1600 Spearhead </a:t>
            </a:r>
            <a:r>
              <a:rPr lang="en-US" sz="1200" spc="-10">
                <a:latin typeface="Arial"/>
                <a:cs typeface="Arial"/>
              </a:rPr>
              <a:t>Division</a:t>
            </a:r>
            <a:r>
              <a:rPr lang="en-US" sz="1200" spc="500">
                <a:latin typeface="Arial"/>
                <a:cs typeface="Arial"/>
              </a:rPr>
              <a:t> </a:t>
            </a:r>
            <a:r>
              <a:rPr lang="en-US" sz="1200">
                <a:latin typeface="Arial"/>
                <a:cs typeface="Arial"/>
              </a:rPr>
              <a:t>Avenue, Dept. 420 Ft. Knox, </a:t>
            </a:r>
            <a:r>
              <a:rPr lang="en-US" sz="1200" spc="-25">
                <a:latin typeface="Arial"/>
                <a:cs typeface="Arial"/>
              </a:rPr>
              <a:t>KY </a:t>
            </a:r>
            <a:r>
              <a:rPr lang="en-US" sz="1200">
                <a:latin typeface="Arial"/>
                <a:cs typeface="Arial"/>
              </a:rPr>
              <a:t>40122-</a:t>
            </a:r>
            <a:r>
              <a:rPr lang="en-US" sz="1200" spc="-20">
                <a:latin typeface="Arial"/>
                <a:cs typeface="Arial"/>
              </a:rPr>
              <a:t>5402</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443967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22:01:31</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Oftentimes, Military </a:t>
            </a:r>
            <a:r>
              <a:rPr lang="en-US" sz="1200" spc="-10">
                <a:latin typeface="Arial"/>
                <a:cs typeface="Arial"/>
              </a:rPr>
              <a:t>flights </a:t>
            </a:r>
            <a:r>
              <a:rPr lang="en-US" sz="1200">
                <a:latin typeface="Arial"/>
                <a:cs typeface="Arial"/>
              </a:rPr>
              <a:t>throughout the world have </a:t>
            </a:r>
            <a:r>
              <a:rPr lang="en-US" sz="1200" spc="-10">
                <a:latin typeface="Arial"/>
                <a:cs typeface="Arial"/>
              </a:rPr>
              <a:t>vacant </a:t>
            </a:r>
            <a:r>
              <a:rPr lang="en-US" sz="1200">
                <a:latin typeface="Arial"/>
                <a:cs typeface="Arial"/>
              </a:rPr>
              <a:t>seats. Active and </a:t>
            </a:r>
            <a:r>
              <a:rPr lang="en-US" sz="1200" spc="-10">
                <a:latin typeface="Arial"/>
                <a:cs typeface="Arial"/>
              </a:rPr>
              <a:t>Retired</a:t>
            </a:r>
            <a:r>
              <a:rPr lang="en-US" sz="1200" spc="500">
                <a:latin typeface="Arial"/>
                <a:cs typeface="Arial"/>
              </a:rPr>
              <a:t> </a:t>
            </a:r>
            <a:r>
              <a:rPr lang="en-US" sz="1200">
                <a:latin typeface="Arial"/>
                <a:cs typeface="Arial"/>
              </a:rPr>
              <a:t>Soldiers and their eligible </a:t>
            </a:r>
            <a:r>
              <a:rPr lang="en-US" sz="1200" spc="-10">
                <a:latin typeface="Arial"/>
                <a:cs typeface="Arial"/>
              </a:rPr>
              <a:t>family </a:t>
            </a:r>
            <a:r>
              <a:rPr lang="en-US" sz="1200">
                <a:latin typeface="Arial"/>
                <a:cs typeface="Arial"/>
              </a:rPr>
              <a:t>members who are </a:t>
            </a:r>
            <a:r>
              <a:rPr lang="en-US" sz="1200" spc="-10">
                <a:latin typeface="Arial"/>
                <a:cs typeface="Arial"/>
              </a:rPr>
              <a:t>traveling </a:t>
            </a:r>
            <a:r>
              <a:rPr lang="en-US" sz="1200">
                <a:latin typeface="Arial"/>
                <a:cs typeface="Arial"/>
              </a:rPr>
              <a:t>unofficially may fill those </a:t>
            </a:r>
            <a:r>
              <a:rPr lang="en-US" sz="1200" spc="-10">
                <a:latin typeface="Arial"/>
                <a:cs typeface="Arial"/>
              </a:rPr>
              <a:t>seats</a:t>
            </a:r>
            <a:r>
              <a:rPr lang="en-US" sz="1200" spc="500">
                <a:latin typeface="Arial"/>
                <a:cs typeface="Arial"/>
              </a:rPr>
              <a:t> </a:t>
            </a:r>
            <a:r>
              <a:rPr lang="en-US" sz="1200">
                <a:latin typeface="Arial"/>
                <a:cs typeface="Arial"/>
              </a:rPr>
              <a:t>on a space-available (Space-</a:t>
            </a:r>
            <a:r>
              <a:rPr lang="en-US" sz="1200" spc="-25">
                <a:latin typeface="Arial"/>
                <a:cs typeface="Arial"/>
              </a:rPr>
              <a:t>A) </a:t>
            </a:r>
            <a:r>
              <a:rPr lang="en-US" sz="1200">
                <a:latin typeface="Arial"/>
                <a:cs typeface="Arial"/>
              </a:rPr>
              <a:t>basis. The Retired Soldier </a:t>
            </a:r>
            <a:r>
              <a:rPr lang="en-US" sz="1200" spc="-25">
                <a:latin typeface="Arial"/>
                <a:cs typeface="Arial"/>
              </a:rPr>
              <a:t>and </a:t>
            </a:r>
            <a:r>
              <a:rPr lang="en-US" sz="1200">
                <a:latin typeface="Arial"/>
                <a:cs typeface="Arial"/>
              </a:rPr>
              <a:t>Family member have a </a:t>
            </a:r>
            <a:r>
              <a:rPr lang="en-US" sz="1200" spc="-10">
                <a:latin typeface="Arial"/>
                <a:cs typeface="Arial"/>
              </a:rPr>
              <a:t>lower </a:t>
            </a:r>
            <a:r>
              <a:rPr lang="en-US" sz="1200">
                <a:latin typeface="Arial"/>
                <a:cs typeface="Arial"/>
              </a:rPr>
              <a:t>priority than the active </a:t>
            </a:r>
            <a:r>
              <a:rPr lang="en-US" sz="1200" spc="-20">
                <a:latin typeface="Arial"/>
                <a:cs typeface="Arial"/>
              </a:rPr>
              <a:t>duty </a:t>
            </a:r>
            <a:r>
              <a:rPr lang="en-US" sz="1200">
                <a:latin typeface="Arial"/>
                <a:cs typeface="Arial"/>
              </a:rPr>
              <a:t>Soldier. Since eligible </a:t>
            </a:r>
            <a:r>
              <a:rPr lang="en-US" sz="1200" spc="-10">
                <a:latin typeface="Arial"/>
                <a:cs typeface="Arial"/>
              </a:rPr>
              <a:t>family </a:t>
            </a:r>
            <a:r>
              <a:rPr lang="en-US" sz="1200">
                <a:latin typeface="Arial"/>
                <a:cs typeface="Arial"/>
              </a:rPr>
              <a:t>members must be </a:t>
            </a:r>
            <a:r>
              <a:rPr lang="en-US" sz="1200" spc="-10">
                <a:latin typeface="Arial"/>
                <a:cs typeface="Arial"/>
              </a:rPr>
              <a:t>accompanied </a:t>
            </a:r>
            <a:r>
              <a:rPr lang="en-US" sz="1200">
                <a:latin typeface="Arial"/>
                <a:cs typeface="Arial"/>
              </a:rPr>
              <a:t>by the sponsor, the Space-</a:t>
            </a:r>
            <a:r>
              <a:rPr lang="en-US" sz="1200" spc="-50">
                <a:latin typeface="Arial"/>
                <a:cs typeface="Arial"/>
              </a:rPr>
              <a:t>A </a:t>
            </a:r>
            <a:r>
              <a:rPr lang="en-US" sz="1200">
                <a:latin typeface="Arial"/>
                <a:cs typeface="Arial"/>
              </a:rPr>
              <a:t>travel benefit ends for </a:t>
            </a:r>
            <a:r>
              <a:rPr lang="en-US" sz="1200" spc="-10">
                <a:latin typeface="Arial"/>
                <a:cs typeface="Arial"/>
              </a:rPr>
              <a:t>Family </a:t>
            </a:r>
            <a:r>
              <a:rPr lang="en-US" sz="1200">
                <a:latin typeface="Arial"/>
                <a:cs typeface="Arial"/>
              </a:rPr>
              <a:t>members when the </a:t>
            </a:r>
            <a:r>
              <a:rPr lang="en-US" sz="1200" spc="-10">
                <a:latin typeface="Arial"/>
                <a:cs typeface="Arial"/>
              </a:rPr>
              <a:t>Retired </a:t>
            </a:r>
            <a:r>
              <a:rPr lang="en-US" sz="1200">
                <a:latin typeface="Arial"/>
                <a:cs typeface="Arial"/>
              </a:rPr>
              <a:t>Soldier </a:t>
            </a:r>
            <a:r>
              <a:rPr lang="en-US" sz="1200" spc="-10">
                <a:latin typeface="Arial"/>
                <a:cs typeface="Arial"/>
              </a:rPr>
              <a:t>dies. </a:t>
            </a:r>
            <a:endParaRPr lang="en-US" sz="1200">
              <a:latin typeface="Arial"/>
              <a:cs typeface="Arial"/>
            </a:endParaRPr>
          </a:p>
          <a:p>
            <a:pPr marL="25400" marR="17780">
              <a:lnSpc>
                <a:spcPct val="100000"/>
              </a:lnSpc>
            </a:pPr>
            <a:r>
              <a:rPr lang="en-US" sz="1200">
                <a:latin typeface="Arial"/>
                <a:cs typeface="Arial"/>
              </a:rPr>
              <a:t>You no longer need to wait </a:t>
            </a:r>
            <a:r>
              <a:rPr lang="en-US" sz="1200" spc="-25">
                <a:latin typeface="Arial"/>
                <a:cs typeface="Arial"/>
              </a:rPr>
              <a:t>AT</a:t>
            </a:r>
            <a:r>
              <a:rPr lang="en-US" sz="1200" spc="500">
                <a:latin typeface="Arial"/>
                <a:cs typeface="Arial"/>
              </a:rPr>
              <a:t> </a:t>
            </a:r>
            <a:r>
              <a:rPr lang="en-US" sz="1200">
                <a:latin typeface="Arial"/>
                <a:cs typeface="Arial"/>
              </a:rPr>
              <a:t>an air terminal for the </a:t>
            </a:r>
            <a:r>
              <a:rPr lang="en-US" sz="1200" spc="-20">
                <a:latin typeface="Arial"/>
                <a:cs typeface="Arial"/>
              </a:rPr>
              <a:t>next</a:t>
            </a:r>
            <a:r>
              <a:rPr lang="en-US" sz="1200" spc="500">
                <a:latin typeface="Arial"/>
                <a:cs typeface="Arial"/>
              </a:rPr>
              <a:t> </a:t>
            </a:r>
            <a:r>
              <a:rPr lang="en-US" sz="1200">
                <a:latin typeface="Arial"/>
                <a:cs typeface="Arial"/>
              </a:rPr>
              <a:t>vacant flight. You may FAX </a:t>
            </a:r>
            <a:r>
              <a:rPr lang="en-US" sz="1200" spc="-20">
                <a:latin typeface="Arial"/>
                <a:cs typeface="Arial"/>
              </a:rPr>
              <a:t>your </a:t>
            </a:r>
            <a:r>
              <a:rPr lang="en-US" sz="1200">
                <a:latin typeface="Arial"/>
                <a:cs typeface="Arial"/>
              </a:rPr>
              <a:t>request in and stay on the list </a:t>
            </a:r>
            <a:r>
              <a:rPr lang="en-US" sz="1200" spc="-25">
                <a:latin typeface="Arial"/>
                <a:cs typeface="Arial"/>
              </a:rPr>
              <a:t>for </a:t>
            </a:r>
            <a:r>
              <a:rPr lang="en-US" sz="1200">
                <a:latin typeface="Arial"/>
                <a:cs typeface="Arial"/>
              </a:rPr>
              <a:t>up to 60 days. During that </a:t>
            </a:r>
            <a:r>
              <a:rPr lang="en-US" sz="1200" spc="-10">
                <a:latin typeface="Arial"/>
                <a:cs typeface="Arial"/>
              </a:rPr>
              <a:t>time, </a:t>
            </a:r>
            <a:r>
              <a:rPr lang="en-US" sz="1200">
                <a:latin typeface="Arial"/>
                <a:cs typeface="Arial"/>
              </a:rPr>
              <a:t>you may decline any </a:t>
            </a:r>
            <a:r>
              <a:rPr lang="en-US" sz="1200" spc="-10">
                <a:latin typeface="Arial"/>
                <a:cs typeface="Arial"/>
              </a:rPr>
              <a:t>available </a:t>
            </a:r>
            <a:r>
              <a:rPr lang="en-US" sz="1200">
                <a:latin typeface="Arial"/>
                <a:cs typeface="Arial"/>
              </a:rPr>
              <a:t>flights without your name </a:t>
            </a:r>
            <a:r>
              <a:rPr lang="en-US" sz="1200" spc="-10">
                <a:latin typeface="Arial"/>
                <a:cs typeface="Arial"/>
              </a:rPr>
              <a:t>being </a:t>
            </a:r>
            <a:r>
              <a:rPr lang="en-US" sz="1200">
                <a:latin typeface="Arial"/>
                <a:cs typeface="Arial"/>
              </a:rPr>
              <a:t>removed from the list. Books </a:t>
            </a:r>
            <a:r>
              <a:rPr lang="en-US" sz="1200" spc="-25">
                <a:latin typeface="Arial"/>
                <a:cs typeface="Arial"/>
              </a:rPr>
              <a:t>on </a:t>
            </a:r>
            <a:r>
              <a:rPr lang="en-US" sz="1200">
                <a:latin typeface="Arial"/>
                <a:cs typeface="Arial"/>
              </a:rPr>
              <a:t>Space-A travel are available </a:t>
            </a:r>
            <a:r>
              <a:rPr lang="en-US" sz="1200" spc="-25">
                <a:latin typeface="Arial"/>
                <a:cs typeface="Arial"/>
              </a:rPr>
              <a:t>for </a:t>
            </a:r>
            <a:r>
              <a:rPr lang="en-US" sz="1200">
                <a:latin typeface="Arial"/>
                <a:cs typeface="Arial"/>
              </a:rPr>
              <a:t>purchase through the Army &amp; </a:t>
            </a:r>
            <a:r>
              <a:rPr lang="en-US" sz="1200" spc="-25">
                <a:latin typeface="Arial"/>
                <a:cs typeface="Arial"/>
              </a:rPr>
              <a:t>Air </a:t>
            </a:r>
            <a:r>
              <a:rPr lang="en-US" sz="1200">
                <a:latin typeface="Arial"/>
                <a:cs typeface="Arial"/>
              </a:rPr>
              <a:t>Force Exchange </a:t>
            </a:r>
            <a:r>
              <a:rPr lang="en-US" sz="1200" spc="-10">
                <a:latin typeface="Arial"/>
                <a:cs typeface="Arial"/>
              </a:rPr>
              <a:t>System.</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9473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FF0000"/>
              </a:solidFill>
              <a:latin typeface="Arial" panose="020B0604020202020204" pitchFamily="34" charset="0"/>
            </a:endParaRPr>
          </a:p>
        </p:txBody>
      </p:sp>
    </p:spTree>
    <p:extLst>
      <p:ext uri="{BB962C8B-B14F-4D97-AF65-F5344CB8AC3E}">
        <p14:creationId xmlns:p14="http://schemas.microsoft.com/office/powerpoint/2010/main" val="27686637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22:01:31</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We’ve</a:t>
            </a:r>
            <a:r>
              <a:rPr lang="en-US" sz="1200" spc="30">
                <a:latin typeface="Arial"/>
                <a:cs typeface="Arial"/>
              </a:rPr>
              <a:t> </a:t>
            </a:r>
            <a:r>
              <a:rPr lang="en-US" sz="1200">
                <a:latin typeface="Arial"/>
                <a:cs typeface="Arial"/>
              </a:rPr>
              <a:t>improved</a:t>
            </a:r>
            <a:r>
              <a:rPr lang="en-US" sz="1200" spc="30">
                <a:latin typeface="Arial"/>
                <a:cs typeface="Arial"/>
              </a:rPr>
              <a:t> </a:t>
            </a:r>
            <a:r>
              <a:rPr lang="en-US" sz="1200">
                <a:latin typeface="Arial"/>
                <a:cs typeface="Arial"/>
              </a:rPr>
              <a:t>our</a:t>
            </a:r>
            <a:r>
              <a:rPr lang="en-US" sz="1200" spc="30">
                <a:latin typeface="Arial"/>
                <a:cs typeface="Arial"/>
              </a:rPr>
              <a:t> </a:t>
            </a:r>
            <a:r>
              <a:rPr lang="en-US" sz="1200" spc="-10">
                <a:latin typeface="Arial"/>
                <a:cs typeface="Arial"/>
              </a:rPr>
              <a:t>online </a:t>
            </a:r>
            <a:r>
              <a:rPr lang="en-US" sz="1200">
                <a:latin typeface="Arial"/>
                <a:cs typeface="Arial"/>
              </a:rPr>
              <a:t>information</a:t>
            </a:r>
            <a:r>
              <a:rPr lang="en-US" sz="1200" spc="25">
                <a:latin typeface="Arial"/>
                <a:cs typeface="Arial"/>
              </a:rPr>
              <a:t> </a:t>
            </a:r>
            <a:r>
              <a:rPr lang="en-US" sz="1200">
                <a:latin typeface="Arial"/>
                <a:cs typeface="Arial"/>
              </a:rPr>
              <a:t>for</a:t>
            </a:r>
            <a:r>
              <a:rPr lang="en-US" sz="1200" spc="30">
                <a:latin typeface="Arial"/>
                <a:cs typeface="Arial"/>
              </a:rPr>
              <a:t> </a:t>
            </a:r>
            <a:r>
              <a:rPr lang="en-US" sz="1200">
                <a:latin typeface="Arial"/>
                <a:cs typeface="Arial"/>
              </a:rPr>
              <a:t>our</a:t>
            </a:r>
            <a:r>
              <a:rPr lang="en-US" sz="1200" spc="25">
                <a:latin typeface="Arial"/>
                <a:cs typeface="Arial"/>
              </a:rPr>
              <a:t> </a:t>
            </a:r>
            <a:r>
              <a:rPr lang="en-US" sz="1200" spc="-10">
                <a:latin typeface="Arial"/>
                <a:cs typeface="Arial"/>
              </a:rPr>
              <a:t>Retired </a:t>
            </a:r>
            <a:r>
              <a:rPr lang="en-US" sz="1200">
                <a:latin typeface="Arial"/>
                <a:cs typeface="Arial"/>
              </a:rPr>
              <a:t>Military</a:t>
            </a:r>
            <a:r>
              <a:rPr lang="en-US" sz="1200" spc="25">
                <a:latin typeface="Arial"/>
                <a:cs typeface="Arial"/>
              </a:rPr>
              <a:t> </a:t>
            </a:r>
            <a:r>
              <a:rPr lang="en-US" sz="1200">
                <a:latin typeface="Arial"/>
                <a:cs typeface="Arial"/>
              </a:rPr>
              <a:t>family.</a:t>
            </a:r>
            <a:r>
              <a:rPr lang="en-US" sz="1200" spc="25">
                <a:latin typeface="Arial"/>
                <a:cs typeface="Arial"/>
              </a:rPr>
              <a:t> </a:t>
            </a:r>
            <a:r>
              <a:rPr lang="en-US" sz="1200">
                <a:latin typeface="Arial"/>
                <a:cs typeface="Arial"/>
              </a:rPr>
              <a:t>Go</a:t>
            </a:r>
            <a:r>
              <a:rPr lang="en-US" sz="1200" spc="30">
                <a:latin typeface="Arial"/>
                <a:cs typeface="Arial"/>
              </a:rPr>
              <a:t> </a:t>
            </a:r>
            <a:r>
              <a:rPr lang="en-US" sz="1200" spc="-25">
                <a:latin typeface="Arial"/>
                <a:cs typeface="Arial"/>
              </a:rPr>
              <a:t>to </a:t>
            </a:r>
            <a:r>
              <a:rPr lang="en-US" sz="1200">
                <a:latin typeface="Arial"/>
                <a:cs typeface="Arial"/>
              </a:rPr>
              <a:t>shopmyexchange.com</a:t>
            </a:r>
            <a:r>
              <a:rPr lang="en-US" sz="1200" spc="60">
                <a:latin typeface="Arial"/>
                <a:cs typeface="Arial"/>
              </a:rPr>
              <a:t> </a:t>
            </a:r>
            <a:r>
              <a:rPr lang="en-US" sz="1200">
                <a:latin typeface="Arial"/>
                <a:cs typeface="Arial"/>
              </a:rPr>
              <a:t>and</a:t>
            </a:r>
            <a:r>
              <a:rPr lang="en-US" sz="1200" spc="60">
                <a:latin typeface="Arial"/>
                <a:cs typeface="Arial"/>
              </a:rPr>
              <a:t> </a:t>
            </a:r>
            <a:r>
              <a:rPr lang="en-US" sz="1200" spc="-10">
                <a:latin typeface="Arial"/>
                <a:cs typeface="Arial"/>
              </a:rPr>
              <a:t>click </a:t>
            </a:r>
            <a:r>
              <a:rPr lang="en-US" sz="1200">
                <a:latin typeface="Arial"/>
                <a:cs typeface="Arial"/>
              </a:rPr>
              <a:t>on</a:t>
            </a:r>
            <a:r>
              <a:rPr lang="en-US" sz="1200" spc="30">
                <a:latin typeface="Arial"/>
                <a:cs typeface="Arial"/>
              </a:rPr>
              <a:t> </a:t>
            </a:r>
            <a:r>
              <a:rPr lang="en-US" sz="1200">
                <a:latin typeface="Arial"/>
                <a:cs typeface="Arial"/>
              </a:rPr>
              <a:t>“Community”.</a:t>
            </a:r>
            <a:r>
              <a:rPr lang="en-US" sz="1200" spc="30">
                <a:latin typeface="Arial"/>
                <a:cs typeface="Arial"/>
              </a:rPr>
              <a:t> </a:t>
            </a:r>
            <a:r>
              <a:rPr lang="en-US" sz="1200">
                <a:latin typeface="Arial"/>
                <a:cs typeface="Arial"/>
              </a:rPr>
              <a:t>You’ll</a:t>
            </a:r>
            <a:r>
              <a:rPr lang="en-US" sz="1200" spc="30">
                <a:latin typeface="Arial"/>
                <a:cs typeface="Arial"/>
              </a:rPr>
              <a:t> </a:t>
            </a:r>
            <a:r>
              <a:rPr lang="en-US" sz="1200">
                <a:latin typeface="Arial"/>
                <a:cs typeface="Arial"/>
              </a:rPr>
              <a:t>find</a:t>
            </a:r>
            <a:r>
              <a:rPr lang="en-US" sz="1200" spc="30">
                <a:latin typeface="Arial"/>
                <a:cs typeface="Arial"/>
              </a:rPr>
              <a:t> </a:t>
            </a:r>
            <a:r>
              <a:rPr lang="en-US" sz="1200" spc="-50">
                <a:latin typeface="Arial"/>
                <a:cs typeface="Arial"/>
              </a:rPr>
              <a:t>a </a:t>
            </a:r>
            <a:r>
              <a:rPr lang="en-US" sz="1200">
                <a:latin typeface="Arial"/>
                <a:cs typeface="Arial"/>
              </a:rPr>
              <a:t>wealth</a:t>
            </a:r>
            <a:r>
              <a:rPr lang="en-US" sz="1200" spc="25">
                <a:latin typeface="Arial"/>
                <a:cs typeface="Arial"/>
              </a:rPr>
              <a:t> </a:t>
            </a:r>
            <a:r>
              <a:rPr lang="en-US" sz="1200">
                <a:latin typeface="Arial"/>
                <a:cs typeface="Arial"/>
              </a:rPr>
              <a:t>of</a:t>
            </a:r>
            <a:r>
              <a:rPr lang="en-US" sz="1200" spc="25">
                <a:latin typeface="Arial"/>
                <a:cs typeface="Arial"/>
              </a:rPr>
              <a:t> </a:t>
            </a:r>
            <a:r>
              <a:rPr lang="en-US" sz="1200">
                <a:latin typeface="Arial"/>
                <a:cs typeface="Arial"/>
              </a:rPr>
              <a:t>information</a:t>
            </a:r>
            <a:r>
              <a:rPr lang="en-US" sz="1200" spc="30">
                <a:latin typeface="Arial"/>
                <a:cs typeface="Arial"/>
              </a:rPr>
              <a:t> </a:t>
            </a:r>
            <a:r>
              <a:rPr lang="en-US" sz="1200">
                <a:latin typeface="Arial"/>
                <a:cs typeface="Arial"/>
              </a:rPr>
              <a:t>on</a:t>
            </a:r>
            <a:r>
              <a:rPr lang="en-US" sz="1200" spc="25">
                <a:latin typeface="Arial"/>
                <a:cs typeface="Arial"/>
              </a:rPr>
              <a:t> </a:t>
            </a:r>
            <a:r>
              <a:rPr lang="en-US" sz="1200" spc="-25">
                <a:latin typeface="Arial"/>
                <a:cs typeface="Arial"/>
              </a:rPr>
              <a:t>the </a:t>
            </a:r>
            <a:r>
              <a:rPr lang="en-US" sz="1200">
                <a:latin typeface="Arial"/>
                <a:cs typeface="Arial"/>
              </a:rPr>
              <a:t>military</a:t>
            </a:r>
            <a:r>
              <a:rPr lang="en-US" sz="1200" spc="40">
                <a:latin typeface="Arial"/>
                <a:cs typeface="Arial"/>
              </a:rPr>
              <a:t> </a:t>
            </a:r>
            <a:r>
              <a:rPr lang="en-US" sz="1200">
                <a:latin typeface="Arial"/>
                <a:cs typeface="Arial"/>
              </a:rPr>
              <a:t>community</a:t>
            </a:r>
            <a:r>
              <a:rPr lang="en-US" sz="1200" spc="45">
                <a:latin typeface="Arial"/>
                <a:cs typeface="Arial"/>
              </a:rPr>
              <a:t> </a:t>
            </a:r>
            <a:r>
              <a:rPr lang="en-US" sz="1200" spc="-25">
                <a:latin typeface="Arial"/>
                <a:cs typeface="Arial"/>
              </a:rPr>
              <a:t>and</a:t>
            </a:r>
            <a:r>
              <a:rPr lang="en-US" sz="1200" spc="500">
                <a:latin typeface="Arial"/>
                <a:cs typeface="Arial"/>
              </a:rPr>
              <a:t> </a:t>
            </a:r>
            <a:r>
              <a:rPr lang="en-US" sz="1200">
                <a:latin typeface="Arial"/>
                <a:cs typeface="Arial"/>
              </a:rPr>
              <a:t>resources</a:t>
            </a:r>
            <a:r>
              <a:rPr lang="en-US" sz="1200" spc="30">
                <a:latin typeface="Arial"/>
                <a:cs typeface="Arial"/>
              </a:rPr>
              <a:t> </a:t>
            </a:r>
            <a:r>
              <a:rPr lang="en-US" sz="1200">
                <a:latin typeface="Arial"/>
                <a:cs typeface="Arial"/>
              </a:rPr>
              <a:t>specific</a:t>
            </a:r>
            <a:r>
              <a:rPr lang="en-US" sz="1200" spc="30">
                <a:latin typeface="Arial"/>
                <a:cs typeface="Arial"/>
              </a:rPr>
              <a:t> </a:t>
            </a:r>
            <a:r>
              <a:rPr lang="en-US" sz="1200">
                <a:latin typeface="Arial"/>
                <a:cs typeface="Arial"/>
              </a:rPr>
              <a:t>to</a:t>
            </a:r>
            <a:r>
              <a:rPr lang="en-US" sz="1200" spc="30">
                <a:latin typeface="Arial"/>
                <a:cs typeface="Arial"/>
              </a:rPr>
              <a:t> </a:t>
            </a:r>
            <a:r>
              <a:rPr lang="en-US" sz="1200" spc="-10">
                <a:latin typeface="Arial"/>
                <a:cs typeface="Arial"/>
              </a:rPr>
              <a:t>Retired </a:t>
            </a:r>
            <a:r>
              <a:rPr lang="en-US" sz="1200">
                <a:latin typeface="Arial"/>
                <a:cs typeface="Arial"/>
              </a:rPr>
              <a:t>Soldiers.</a:t>
            </a:r>
            <a:r>
              <a:rPr lang="en-US" sz="1200" spc="25">
                <a:latin typeface="Arial"/>
                <a:cs typeface="Arial"/>
              </a:rPr>
              <a:t> </a:t>
            </a:r>
            <a:r>
              <a:rPr lang="en-US" sz="1200">
                <a:latin typeface="Arial"/>
                <a:cs typeface="Arial"/>
              </a:rPr>
              <a:t>There’s</a:t>
            </a:r>
            <a:r>
              <a:rPr lang="en-US" sz="1200" spc="30">
                <a:latin typeface="Arial"/>
                <a:cs typeface="Arial"/>
              </a:rPr>
              <a:t> </a:t>
            </a:r>
            <a:r>
              <a:rPr lang="en-US" sz="1200">
                <a:latin typeface="Arial"/>
                <a:cs typeface="Arial"/>
              </a:rPr>
              <a:t>even</a:t>
            </a:r>
            <a:r>
              <a:rPr lang="en-US" sz="1200" spc="25">
                <a:latin typeface="Arial"/>
                <a:cs typeface="Arial"/>
              </a:rPr>
              <a:t> </a:t>
            </a:r>
            <a:r>
              <a:rPr lang="en-US" sz="1200">
                <a:latin typeface="Arial"/>
                <a:cs typeface="Arial"/>
              </a:rPr>
              <a:t>a</a:t>
            </a:r>
            <a:r>
              <a:rPr lang="en-US" sz="1200" spc="30">
                <a:latin typeface="Arial"/>
                <a:cs typeface="Arial"/>
              </a:rPr>
              <a:t> </a:t>
            </a:r>
            <a:r>
              <a:rPr lang="en-US" sz="1200" spc="-10">
                <a:latin typeface="Arial"/>
                <a:cs typeface="Arial"/>
              </a:rPr>
              <a:t>Retiree </a:t>
            </a:r>
            <a:r>
              <a:rPr lang="en-US" sz="1200">
                <a:latin typeface="Arial"/>
                <a:cs typeface="Arial"/>
              </a:rPr>
              <a:t>Corner</a:t>
            </a:r>
            <a:r>
              <a:rPr lang="en-US" sz="1200" spc="15">
                <a:latin typeface="Arial"/>
                <a:cs typeface="Arial"/>
              </a:rPr>
              <a:t> </a:t>
            </a:r>
            <a:r>
              <a:rPr lang="en-US" sz="1200">
                <a:latin typeface="Arial"/>
                <a:cs typeface="Arial"/>
              </a:rPr>
              <a:t>link</a:t>
            </a:r>
            <a:r>
              <a:rPr lang="en-US" sz="1200" spc="20">
                <a:latin typeface="Arial"/>
                <a:cs typeface="Arial"/>
              </a:rPr>
              <a:t> </a:t>
            </a:r>
            <a:r>
              <a:rPr lang="en-US" sz="1200">
                <a:latin typeface="Arial"/>
                <a:cs typeface="Arial"/>
              </a:rPr>
              <a:t>that</a:t>
            </a:r>
            <a:r>
              <a:rPr lang="en-US" sz="1200" spc="20">
                <a:latin typeface="Arial"/>
                <a:cs typeface="Arial"/>
              </a:rPr>
              <a:t> </a:t>
            </a:r>
            <a:r>
              <a:rPr lang="en-US" sz="1200">
                <a:latin typeface="Arial"/>
                <a:cs typeface="Arial"/>
              </a:rPr>
              <a:t>will</a:t>
            </a:r>
            <a:r>
              <a:rPr lang="en-US" sz="1200" spc="20">
                <a:latin typeface="Arial"/>
                <a:cs typeface="Arial"/>
              </a:rPr>
              <a:t> </a:t>
            </a:r>
            <a:r>
              <a:rPr lang="en-US" sz="1200">
                <a:latin typeface="Arial"/>
                <a:cs typeface="Arial"/>
              </a:rPr>
              <a:t>take</a:t>
            </a:r>
            <a:r>
              <a:rPr lang="en-US" sz="1200" spc="20">
                <a:latin typeface="Arial"/>
                <a:cs typeface="Arial"/>
              </a:rPr>
              <a:t> </a:t>
            </a:r>
            <a:r>
              <a:rPr lang="en-US" sz="1200">
                <a:latin typeface="Arial"/>
                <a:cs typeface="Arial"/>
              </a:rPr>
              <a:t>you</a:t>
            </a:r>
            <a:r>
              <a:rPr lang="en-US" sz="1200" spc="20">
                <a:latin typeface="Arial"/>
                <a:cs typeface="Arial"/>
              </a:rPr>
              <a:t> </a:t>
            </a:r>
            <a:r>
              <a:rPr lang="en-US" sz="1200">
                <a:latin typeface="Arial"/>
                <a:cs typeface="Arial"/>
              </a:rPr>
              <a:t>to</a:t>
            </a:r>
            <a:r>
              <a:rPr lang="en-US" sz="1200" spc="20">
                <a:latin typeface="Arial"/>
                <a:cs typeface="Arial"/>
              </a:rPr>
              <a:t> </a:t>
            </a:r>
            <a:r>
              <a:rPr lang="en-US" sz="1200" spc="-50">
                <a:latin typeface="Arial"/>
                <a:cs typeface="Arial"/>
              </a:rPr>
              <a:t>a </a:t>
            </a:r>
            <a:r>
              <a:rPr lang="en-US" sz="1200">
                <a:latin typeface="Arial"/>
                <a:cs typeface="Arial"/>
              </a:rPr>
              <a:t>collection</a:t>
            </a:r>
            <a:r>
              <a:rPr lang="en-US" sz="1200" spc="35">
                <a:latin typeface="Arial"/>
                <a:cs typeface="Arial"/>
              </a:rPr>
              <a:t> </a:t>
            </a:r>
            <a:r>
              <a:rPr lang="en-US" sz="1200">
                <a:latin typeface="Arial"/>
                <a:cs typeface="Arial"/>
              </a:rPr>
              <a:t>of</a:t>
            </a:r>
            <a:r>
              <a:rPr lang="en-US" sz="1200" spc="35">
                <a:latin typeface="Arial"/>
                <a:cs typeface="Arial"/>
              </a:rPr>
              <a:t> </a:t>
            </a:r>
            <a:r>
              <a:rPr lang="en-US" sz="1200">
                <a:latin typeface="Arial"/>
                <a:cs typeface="Arial"/>
              </a:rPr>
              <a:t>memorabilia</a:t>
            </a:r>
            <a:r>
              <a:rPr lang="en-US" sz="1200" spc="40">
                <a:latin typeface="Arial"/>
                <a:cs typeface="Arial"/>
              </a:rPr>
              <a:t> </a:t>
            </a:r>
            <a:r>
              <a:rPr lang="en-US" sz="1200" spc="-25">
                <a:latin typeface="Arial"/>
                <a:cs typeface="Arial"/>
              </a:rPr>
              <a:t>and </a:t>
            </a:r>
            <a:r>
              <a:rPr lang="en-US" sz="1200">
                <a:latin typeface="Arial"/>
                <a:cs typeface="Arial"/>
              </a:rPr>
              <a:t>items</a:t>
            </a:r>
            <a:r>
              <a:rPr lang="en-US" sz="1200" spc="20">
                <a:latin typeface="Arial"/>
                <a:cs typeface="Arial"/>
              </a:rPr>
              <a:t> </a:t>
            </a:r>
            <a:r>
              <a:rPr lang="en-US" sz="1200">
                <a:latin typeface="Arial"/>
                <a:cs typeface="Arial"/>
              </a:rPr>
              <a:t>that</a:t>
            </a:r>
            <a:r>
              <a:rPr lang="en-US" sz="1200" spc="20">
                <a:latin typeface="Arial"/>
                <a:cs typeface="Arial"/>
              </a:rPr>
              <a:t> </a:t>
            </a:r>
            <a:r>
              <a:rPr lang="en-US" sz="1200">
                <a:latin typeface="Arial"/>
                <a:cs typeface="Arial"/>
              </a:rPr>
              <a:t>are</a:t>
            </a:r>
            <a:r>
              <a:rPr lang="en-US" sz="1200" spc="25">
                <a:latin typeface="Arial"/>
                <a:cs typeface="Arial"/>
              </a:rPr>
              <a:t> </a:t>
            </a:r>
            <a:r>
              <a:rPr lang="en-US" sz="1200">
                <a:latin typeface="Arial"/>
                <a:cs typeface="Arial"/>
              </a:rPr>
              <a:t>of</a:t>
            </a:r>
            <a:r>
              <a:rPr lang="en-US" sz="1200" spc="20">
                <a:latin typeface="Arial"/>
                <a:cs typeface="Arial"/>
              </a:rPr>
              <a:t> </a:t>
            </a:r>
            <a:r>
              <a:rPr lang="en-US" sz="1200">
                <a:latin typeface="Arial"/>
                <a:cs typeface="Arial"/>
              </a:rPr>
              <a:t>interest</a:t>
            </a:r>
            <a:r>
              <a:rPr lang="en-US" sz="1200" spc="20">
                <a:latin typeface="Arial"/>
                <a:cs typeface="Arial"/>
              </a:rPr>
              <a:t> </a:t>
            </a:r>
            <a:r>
              <a:rPr lang="en-US" sz="1200" spc="-25">
                <a:latin typeface="Arial"/>
                <a:cs typeface="Arial"/>
              </a:rPr>
              <a:t>to </a:t>
            </a:r>
            <a:r>
              <a:rPr lang="en-US" sz="1200">
                <a:latin typeface="Arial"/>
                <a:cs typeface="Arial"/>
              </a:rPr>
              <a:t>Retired</a:t>
            </a:r>
            <a:r>
              <a:rPr lang="en-US" sz="1200" spc="35">
                <a:latin typeface="Arial"/>
                <a:cs typeface="Arial"/>
              </a:rPr>
              <a:t> </a:t>
            </a:r>
            <a:r>
              <a:rPr lang="en-US" sz="1200">
                <a:latin typeface="Arial"/>
                <a:cs typeface="Arial"/>
              </a:rPr>
              <a:t>Soldiers.</a:t>
            </a:r>
            <a:r>
              <a:rPr lang="en-US" sz="1200" spc="35">
                <a:latin typeface="Arial"/>
                <a:cs typeface="Arial"/>
              </a:rPr>
              <a:t> </a:t>
            </a:r>
            <a:r>
              <a:rPr lang="en-US" sz="1200">
                <a:latin typeface="Arial"/>
                <a:cs typeface="Arial"/>
                <a:hlinkClick r:id="rId3"/>
              </a:rPr>
              <a:t>Online</a:t>
            </a:r>
            <a:r>
              <a:rPr lang="en-US" sz="1200" spc="35">
                <a:latin typeface="Arial"/>
                <a:cs typeface="Arial"/>
                <a:hlinkClick r:id="rId3"/>
              </a:rPr>
              <a:t> </a:t>
            </a:r>
            <a:r>
              <a:rPr lang="en-US" sz="1200" spc="-50">
                <a:latin typeface="Arial"/>
                <a:cs typeface="Arial"/>
                <a:hlinkClick r:id="rId3"/>
              </a:rPr>
              <a:t>- </a:t>
            </a:r>
            <a:r>
              <a:rPr lang="en-US" sz="1200">
                <a:latin typeface="Arial"/>
                <a:cs typeface="Arial"/>
                <a:hlinkClick r:id="rId3"/>
              </a:rPr>
              <a:t>Facebook</a:t>
            </a:r>
            <a:r>
              <a:rPr lang="en-US" sz="1200" spc="25">
                <a:latin typeface="Arial"/>
                <a:cs typeface="Arial"/>
                <a:hlinkClick r:id="rId3"/>
              </a:rPr>
              <a:t> </a:t>
            </a:r>
            <a:r>
              <a:rPr lang="en-US" sz="1200">
                <a:latin typeface="Arial"/>
                <a:cs typeface="Arial"/>
                <a:hlinkClick r:id="rId3"/>
              </a:rPr>
              <a:t>–</a:t>
            </a:r>
            <a:r>
              <a:rPr lang="en-US" sz="1200" spc="25">
                <a:latin typeface="Arial"/>
                <a:cs typeface="Arial"/>
                <a:hlinkClick r:id="rId3"/>
              </a:rPr>
              <a:t> </a:t>
            </a:r>
            <a:r>
              <a:rPr lang="en-US" sz="1200">
                <a:latin typeface="Arial"/>
                <a:cs typeface="Arial"/>
                <a:hlinkClick r:id="rId3"/>
              </a:rPr>
              <a:t>We</a:t>
            </a:r>
            <a:r>
              <a:rPr lang="en-US" sz="1200" spc="25">
                <a:latin typeface="Arial"/>
                <a:cs typeface="Arial"/>
                <a:hlinkClick r:id="rId3"/>
              </a:rPr>
              <a:t> </a:t>
            </a:r>
            <a:r>
              <a:rPr lang="en-US" sz="1200">
                <a:latin typeface="Arial"/>
                <a:cs typeface="Arial"/>
                <a:hlinkClick r:id="rId3"/>
              </a:rPr>
              <a:t>feature</a:t>
            </a:r>
            <a:r>
              <a:rPr lang="en-US" sz="1200" spc="30">
                <a:latin typeface="Arial"/>
                <a:cs typeface="Arial"/>
                <a:hlinkClick r:id="rId3"/>
              </a:rPr>
              <a:t> </a:t>
            </a:r>
            <a:r>
              <a:rPr lang="en-US" sz="1200" spc="-10">
                <a:latin typeface="Arial"/>
                <a:cs typeface="Arial"/>
                <a:hlinkClick r:id="rId3"/>
              </a:rPr>
              <a:t>coupons </a:t>
            </a:r>
            <a:r>
              <a:rPr lang="en-US" sz="1200">
                <a:latin typeface="Arial"/>
                <a:cs typeface="Arial"/>
                <a:hlinkClick r:id="rId3"/>
              </a:rPr>
              <a:t>that</a:t>
            </a:r>
            <a:r>
              <a:rPr lang="en-US" sz="1200" spc="20">
                <a:latin typeface="Arial"/>
                <a:cs typeface="Arial"/>
                <a:hlinkClick r:id="rId3"/>
              </a:rPr>
              <a:t> </a:t>
            </a:r>
            <a:r>
              <a:rPr lang="en-US" sz="1200">
                <a:latin typeface="Arial"/>
                <a:cs typeface="Arial"/>
                <a:hlinkClick r:id="rId3"/>
              </a:rPr>
              <a:t>you</a:t>
            </a:r>
            <a:r>
              <a:rPr lang="en-US" sz="1200" spc="20">
                <a:latin typeface="Arial"/>
                <a:cs typeface="Arial"/>
                <a:hlinkClick r:id="rId3"/>
              </a:rPr>
              <a:t> </a:t>
            </a:r>
            <a:r>
              <a:rPr lang="en-US" sz="1200">
                <a:latin typeface="Arial"/>
                <a:cs typeface="Arial"/>
                <a:hlinkClick r:id="rId3"/>
              </a:rPr>
              <a:t>can</a:t>
            </a:r>
            <a:r>
              <a:rPr lang="en-US" sz="1200" spc="25">
                <a:latin typeface="Arial"/>
                <a:cs typeface="Arial"/>
                <a:hlinkClick r:id="rId3"/>
              </a:rPr>
              <a:t> </a:t>
            </a:r>
            <a:r>
              <a:rPr lang="en-US" sz="1200">
                <a:latin typeface="Arial"/>
                <a:cs typeface="Arial"/>
                <a:hlinkClick r:id="rId3"/>
              </a:rPr>
              <a:t>use</a:t>
            </a:r>
            <a:r>
              <a:rPr lang="en-US" sz="1200" spc="20">
                <a:latin typeface="Arial"/>
                <a:cs typeface="Arial"/>
                <a:hlinkClick r:id="rId3"/>
              </a:rPr>
              <a:t> </a:t>
            </a:r>
            <a:r>
              <a:rPr lang="en-US" sz="1200">
                <a:latin typeface="Arial"/>
                <a:cs typeface="Arial"/>
                <a:hlinkClick r:id="rId3"/>
              </a:rPr>
              <a:t>in-store</a:t>
            </a:r>
            <a:r>
              <a:rPr lang="en-US" sz="1200" spc="25">
                <a:latin typeface="Arial"/>
                <a:cs typeface="Arial"/>
                <a:hlinkClick r:id="rId3"/>
              </a:rPr>
              <a:t> </a:t>
            </a:r>
            <a:r>
              <a:rPr lang="en-US" sz="1200" spc="-25">
                <a:latin typeface="Arial"/>
                <a:cs typeface="Arial"/>
                <a:hlinkClick r:id="rId3"/>
              </a:rPr>
              <a:t>or </a:t>
            </a:r>
            <a:r>
              <a:rPr lang="en-US" sz="1200">
                <a:latin typeface="Arial"/>
                <a:cs typeface="Arial"/>
                <a:hlinkClick r:id="rId3"/>
              </a:rPr>
              <a:t>online.</a:t>
            </a:r>
            <a:r>
              <a:rPr lang="en-US" sz="1200" spc="25">
                <a:latin typeface="Arial"/>
                <a:cs typeface="Arial"/>
                <a:hlinkClick r:id="rId3"/>
              </a:rPr>
              <a:t> </a:t>
            </a:r>
            <a:r>
              <a:rPr lang="en-US" sz="1200">
                <a:latin typeface="Arial"/>
                <a:cs typeface="Arial"/>
                <a:hlinkClick r:id="rId3"/>
              </a:rPr>
              <a:t>For</a:t>
            </a:r>
            <a:r>
              <a:rPr lang="en-US" sz="1200" spc="25">
                <a:latin typeface="Arial"/>
                <a:cs typeface="Arial"/>
                <a:hlinkClick r:id="rId3"/>
              </a:rPr>
              <a:t> </a:t>
            </a:r>
            <a:r>
              <a:rPr lang="en-US" sz="1200">
                <a:latin typeface="Arial"/>
                <a:cs typeface="Arial"/>
                <a:hlinkClick r:id="rId3"/>
              </a:rPr>
              <a:t>use</a:t>
            </a:r>
            <a:r>
              <a:rPr lang="en-US" sz="1200" spc="25">
                <a:latin typeface="Arial"/>
                <a:cs typeface="Arial"/>
                <a:hlinkClick r:id="rId3"/>
              </a:rPr>
              <a:t> </a:t>
            </a:r>
            <a:r>
              <a:rPr lang="en-US" sz="1200">
                <a:latin typeface="Arial"/>
                <a:cs typeface="Arial"/>
                <a:hlinkClick r:id="rId3"/>
              </a:rPr>
              <a:t>in-store,</a:t>
            </a:r>
            <a:r>
              <a:rPr lang="en-US" sz="1200" spc="25">
                <a:latin typeface="Arial"/>
                <a:cs typeface="Arial"/>
                <a:hlinkClick r:id="rId3"/>
              </a:rPr>
              <a:t> </a:t>
            </a:r>
            <a:r>
              <a:rPr lang="en-US" sz="1200">
                <a:latin typeface="Arial"/>
                <a:cs typeface="Arial"/>
                <a:hlinkClick r:id="rId3"/>
              </a:rPr>
              <a:t>just</a:t>
            </a:r>
            <a:r>
              <a:rPr lang="en-US" sz="1200" spc="25">
                <a:latin typeface="Arial"/>
                <a:cs typeface="Arial"/>
                <a:hlinkClick r:id="rId3"/>
              </a:rPr>
              <a:t> </a:t>
            </a:r>
            <a:r>
              <a:rPr lang="en-US" sz="1200" spc="-10">
                <a:latin typeface="Arial"/>
                <a:cs typeface="Arial"/>
                <a:hlinkClick r:id="rId3"/>
              </a:rPr>
              <a:t>print </a:t>
            </a:r>
            <a:r>
              <a:rPr lang="en-US" sz="1200">
                <a:latin typeface="Arial"/>
                <a:cs typeface="Arial"/>
                <a:hlinkClick r:id="rId3"/>
              </a:rPr>
              <a:t>out</a:t>
            </a:r>
            <a:r>
              <a:rPr lang="en-US" sz="1200" spc="20">
                <a:latin typeface="Arial"/>
                <a:cs typeface="Arial"/>
                <a:hlinkClick r:id="rId3"/>
              </a:rPr>
              <a:t> </a:t>
            </a:r>
            <a:r>
              <a:rPr lang="en-US" sz="1200">
                <a:latin typeface="Arial"/>
                <a:cs typeface="Arial"/>
                <a:hlinkClick r:id="rId3"/>
              </a:rPr>
              <a:t>the</a:t>
            </a:r>
            <a:r>
              <a:rPr lang="en-US" sz="1200" spc="25">
                <a:latin typeface="Arial"/>
                <a:cs typeface="Arial"/>
                <a:hlinkClick r:id="rId3"/>
              </a:rPr>
              <a:t> </a:t>
            </a:r>
            <a:r>
              <a:rPr lang="en-US" sz="1200">
                <a:latin typeface="Arial"/>
                <a:cs typeface="Arial"/>
                <a:hlinkClick r:id="rId3"/>
              </a:rPr>
              <a:t>coupon</a:t>
            </a:r>
            <a:r>
              <a:rPr lang="en-US" sz="1200" spc="20">
                <a:latin typeface="Arial"/>
                <a:cs typeface="Arial"/>
                <a:hlinkClick r:id="rId3"/>
              </a:rPr>
              <a:t> </a:t>
            </a:r>
            <a:r>
              <a:rPr lang="en-US" sz="1200">
                <a:latin typeface="Arial"/>
                <a:cs typeface="Arial"/>
                <a:hlinkClick r:id="rId3"/>
              </a:rPr>
              <a:t>from</a:t>
            </a:r>
            <a:r>
              <a:rPr lang="en-US" sz="1200" spc="25">
                <a:latin typeface="Arial"/>
                <a:cs typeface="Arial"/>
                <a:hlinkClick r:id="rId3"/>
              </a:rPr>
              <a:t> </a:t>
            </a:r>
            <a:r>
              <a:rPr lang="en-US" sz="1200" spc="-25">
                <a:latin typeface="Arial"/>
                <a:cs typeface="Arial"/>
                <a:hlinkClick r:id="rId3"/>
              </a:rPr>
              <a:t>the </a:t>
            </a:r>
            <a:r>
              <a:rPr lang="en-US" sz="1200">
                <a:latin typeface="Arial"/>
                <a:cs typeface="Arial"/>
                <a:hlinkClick r:id="rId3"/>
              </a:rPr>
              <a:t>Facebook</a:t>
            </a:r>
            <a:r>
              <a:rPr lang="en-US" sz="1200" spc="40">
                <a:latin typeface="Arial"/>
                <a:cs typeface="Arial"/>
                <a:hlinkClick r:id="rId3"/>
              </a:rPr>
              <a:t> </a:t>
            </a:r>
            <a:r>
              <a:rPr lang="en-US" sz="1200">
                <a:latin typeface="Arial"/>
                <a:cs typeface="Arial"/>
                <a:hlinkClick r:id="rId3"/>
              </a:rPr>
              <a:t>AAFES</a:t>
            </a:r>
            <a:r>
              <a:rPr lang="en-US" sz="1200" spc="40">
                <a:latin typeface="Arial"/>
                <a:cs typeface="Arial"/>
                <a:hlinkClick r:id="rId3"/>
              </a:rPr>
              <a:t> </a:t>
            </a:r>
            <a:r>
              <a:rPr lang="en-US" sz="1200" spc="-10">
                <a:latin typeface="Arial"/>
                <a:cs typeface="Arial"/>
                <a:hlinkClick r:id="rId3"/>
              </a:rPr>
              <a:t>BX/PX </a:t>
            </a:r>
            <a:r>
              <a:rPr lang="en-US" sz="1200">
                <a:latin typeface="Arial"/>
                <a:cs typeface="Arial"/>
                <a:hlinkClick r:id="rId3"/>
              </a:rPr>
              <a:t>“coupons”</a:t>
            </a:r>
            <a:r>
              <a:rPr lang="en-US" sz="1200" spc="20">
                <a:latin typeface="Arial"/>
                <a:cs typeface="Arial"/>
                <a:hlinkClick r:id="rId3"/>
              </a:rPr>
              <a:t> </a:t>
            </a:r>
            <a:r>
              <a:rPr lang="en-US" sz="1200">
                <a:latin typeface="Arial"/>
                <a:cs typeface="Arial"/>
                <a:hlinkClick r:id="rId3"/>
              </a:rPr>
              <a:t>tab</a:t>
            </a:r>
            <a:r>
              <a:rPr lang="en-US" sz="1200" spc="20">
                <a:latin typeface="Arial"/>
                <a:cs typeface="Arial"/>
                <a:hlinkClick r:id="rId3"/>
              </a:rPr>
              <a:t> </a:t>
            </a:r>
            <a:r>
              <a:rPr lang="en-US" sz="1200">
                <a:latin typeface="Arial"/>
                <a:cs typeface="Arial"/>
                <a:hlinkClick r:id="rId3"/>
              </a:rPr>
              <a:t>on</a:t>
            </a:r>
            <a:r>
              <a:rPr lang="en-US" sz="1200" spc="25">
                <a:latin typeface="Arial"/>
                <a:cs typeface="Arial"/>
                <a:hlinkClick r:id="rId3"/>
              </a:rPr>
              <a:t> </a:t>
            </a:r>
            <a:r>
              <a:rPr lang="en-US" sz="1200">
                <a:latin typeface="Arial"/>
                <a:cs typeface="Arial"/>
                <a:hlinkClick r:id="rId3"/>
              </a:rPr>
              <a:t>the</a:t>
            </a:r>
            <a:r>
              <a:rPr lang="en-US" sz="1200" spc="20">
                <a:latin typeface="Arial"/>
                <a:cs typeface="Arial"/>
                <a:hlinkClick r:id="rId3"/>
              </a:rPr>
              <a:t> </a:t>
            </a:r>
            <a:r>
              <a:rPr lang="en-US" sz="1200">
                <a:latin typeface="Arial"/>
                <a:cs typeface="Arial"/>
                <a:hlinkClick r:id="rId3"/>
              </a:rPr>
              <a:t>left</a:t>
            </a:r>
            <a:r>
              <a:rPr lang="en-US" sz="1200" spc="20">
                <a:latin typeface="Arial"/>
                <a:cs typeface="Arial"/>
                <a:hlinkClick r:id="rId3"/>
              </a:rPr>
              <a:t> </a:t>
            </a:r>
            <a:r>
              <a:rPr lang="en-US" sz="1200">
                <a:latin typeface="Arial"/>
                <a:cs typeface="Arial"/>
                <a:hlinkClick r:id="rId3"/>
              </a:rPr>
              <a:t>side</a:t>
            </a:r>
            <a:r>
              <a:rPr lang="en-US" sz="1200" spc="25">
                <a:latin typeface="Arial"/>
                <a:cs typeface="Arial"/>
                <a:hlinkClick r:id="rId3"/>
              </a:rPr>
              <a:t> </a:t>
            </a:r>
            <a:r>
              <a:rPr lang="en-US" sz="1200" spc="-25">
                <a:latin typeface="Arial"/>
                <a:cs typeface="Arial"/>
                <a:hlinkClick r:id="rId3"/>
              </a:rPr>
              <a:t>of </a:t>
            </a:r>
            <a:r>
              <a:rPr lang="en-US" sz="1200">
                <a:latin typeface="Arial"/>
                <a:cs typeface="Arial"/>
                <a:hlinkClick r:id="rId3"/>
              </a:rPr>
              <a:t>the</a:t>
            </a:r>
            <a:r>
              <a:rPr lang="en-US" sz="1200" spc="15">
                <a:latin typeface="Arial"/>
                <a:cs typeface="Arial"/>
                <a:hlinkClick r:id="rId3"/>
              </a:rPr>
              <a:t> </a:t>
            </a:r>
            <a:r>
              <a:rPr lang="en-US" sz="1200">
                <a:latin typeface="Arial"/>
                <a:cs typeface="Arial"/>
                <a:hlinkClick r:id="rId3"/>
              </a:rPr>
              <a:t>page.</a:t>
            </a:r>
            <a:r>
              <a:rPr lang="en-US" sz="1200" spc="15">
                <a:latin typeface="Arial"/>
                <a:cs typeface="Arial"/>
                <a:hlinkClick r:id="rId3"/>
              </a:rPr>
              <a:t> </a:t>
            </a:r>
            <a:r>
              <a:rPr lang="en-US" sz="1200">
                <a:latin typeface="Arial"/>
                <a:cs typeface="Arial"/>
                <a:hlinkClick r:id="rId3"/>
              </a:rPr>
              <a:t>To</a:t>
            </a:r>
            <a:r>
              <a:rPr lang="en-US" sz="1200" spc="20">
                <a:latin typeface="Arial"/>
                <a:cs typeface="Arial"/>
                <a:hlinkClick r:id="rId3"/>
              </a:rPr>
              <a:t> </a:t>
            </a:r>
            <a:r>
              <a:rPr lang="en-US" sz="1200">
                <a:latin typeface="Arial"/>
                <a:cs typeface="Arial"/>
                <a:hlinkClick r:id="rId3"/>
              </a:rPr>
              <a:t>use</a:t>
            </a:r>
            <a:r>
              <a:rPr lang="en-US" sz="1200" spc="15">
                <a:latin typeface="Arial"/>
                <a:cs typeface="Arial"/>
                <a:hlinkClick r:id="rId3"/>
              </a:rPr>
              <a:t> </a:t>
            </a:r>
            <a:r>
              <a:rPr lang="en-US" sz="1200">
                <a:latin typeface="Arial"/>
                <a:cs typeface="Arial"/>
                <a:hlinkClick r:id="rId3"/>
              </a:rPr>
              <a:t>a</a:t>
            </a:r>
            <a:r>
              <a:rPr lang="en-US" sz="1200" spc="20">
                <a:latin typeface="Arial"/>
                <a:cs typeface="Arial"/>
                <a:hlinkClick r:id="rId3"/>
              </a:rPr>
              <a:t> </a:t>
            </a:r>
            <a:r>
              <a:rPr lang="en-US" sz="1200" spc="-10">
                <a:latin typeface="Arial"/>
                <a:cs typeface="Arial"/>
                <a:hlinkClick r:id="rId3"/>
              </a:rPr>
              <a:t>coupon</a:t>
            </a:r>
            <a:r>
              <a:rPr lang="en-US" sz="1200">
                <a:latin typeface="Arial"/>
                <a:cs typeface="Arial"/>
                <a:hlinkClick r:id="rId3"/>
              </a:rPr>
              <a:t> online,</a:t>
            </a:r>
            <a:r>
              <a:rPr lang="en-US" sz="1200" spc="25">
                <a:latin typeface="Arial"/>
                <a:cs typeface="Arial"/>
                <a:hlinkClick r:id="rId3"/>
              </a:rPr>
              <a:t> </a:t>
            </a:r>
            <a:r>
              <a:rPr lang="en-US" sz="1200">
                <a:latin typeface="Arial"/>
                <a:cs typeface="Arial"/>
                <a:hlinkClick r:id="rId3"/>
              </a:rPr>
              <a:t>enter</a:t>
            </a:r>
            <a:r>
              <a:rPr lang="en-US" sz="1200" spc="25">
                <a:latin typeface="Arial"/>
                <a:cs typeface="Arial"/>
                <a:hlinkClick r:id="rId3"/>
              </a:rPr>
              <a:t> </a:t>
            </a:r>
            <a:r>
              <a:rPr lang="en-US" sz="1200">
                <a:latin typeface="Arial"/>
                <a:cs typeface="Arial"/>
                <a:hlinkClick r:id="rId3"/>
              </a:rPr>
              <a:t>the</a:t>
            </a:r>
            <a:r>
              <a:rPr lang="en-US" sz="1200" spc="30">
                <a:latin typeface="Arial"/>
                <a:cs typeface="Arial"/>
                <a:hlinkClick r:id="rId3"/>
              </a:rPr>
              <a:t> </a:t>
            </a:r>
            <a:r>
              <a:rPr lang="en-US" sz="1200">
                <a:latin typeface="Arial"/>
                <a:cs typeface="Arial"/>
                <a:hlinkClick r:id="rId3"/>
              </a:rPr>
              <a:t>coupon</a:t>
            </a:r>
            <a:r>
              <a:rPr lang="en-US" sz="1200" spc="25">
                <a:latin typeface="Arial"/>
                <a:cs typeface="Arial"/>
                <a:hlinkClick r:id="rId3"/>
              </a:rPr>
              <a:t> </a:t>
            </a:r>
            <a:r>
              <a:rPr lang="en-US" sz="1200" spc="-20">
                <a:latin typeface="Arial"/>
                <a:cs typeface="Arial"/>
                <a:hlinkClick r:id="rId3"/>
              </a:rPr>
              <a:t>code </a:t>
            </a:r>
            <a:r>
              <a:rPr lang="en-US" sz="1200">
                <a:latin typeface="Arial"/>
                <a:cs typeface="Arial"/>
                <a:hlinkClick r:id="rId3"/>
              </a:rPr>
              <a:t>during</a:t>
            </a:r>
            <a:r>
              <a:rPr lang="en-US" sz="1200" spc="30">
                <a:latin typeface="Arial"/>
                <a:cs typeface="Arial"/>
                <a:hlinkClick r:id="rId3"/>
              </a:rPr>
              <a:t> </a:t>
            </a:r>
            <a:r>
              <a:rPr lang="en-US" sz="1200">
                <a:latin typeface="Arial"/>
                <a:cs typeface="Arial"/>
                <a:hlinkClick r:id="rId3"/>
              </a:rPr>
              <a:t>the</a:t>
            </a:r>
            <a:r>
              <a:rPr lang="en-US" sz="1200" spc="30">
                <a:latin typeface="Arial"/>
                <a:cs typeface="Arial"/>
                <a:hlinkClick r:id="rId3"/>
              </a:rPr>
              <a:t> </a:t>
            </a:r>
            <a:r>
              <a:rPr lang="en-US" sz="1200">
                <a:latin typeface="Arial"/>
                <a:cs typeface="Arial"/>
                <a:hlinkClick r:id="rId3"/>
              </a:rPr>
              <a:t>checkout</a:t>
            </a:r>
            <a:r>
              <a:rPr lang="en-US" sz="1200" spc="35">
                <a:latin typeface="Arial"/>
                <a:cs typeface="Arial"/>
                <a:hlinkClick r:id="rId3"/>
              </a:rPr>
              <a:t> </a:t>
            </a:r>
            <a:r>
              <a:rPr lang="en-US" sz="1200">
                <a:latin typeface="Arial"/>
                <a:cs typeface="Arial"/>
                <a:hlinkClick r:id="rId3"/>
              </a:rPr>
              <a:t>process.</a:t>
            </a:r>
            <a:r>
              <a:rPr lang="en-US" sz="1200" spc="30">
                <a:latin typeface="Arial"/>
                <a:cs typeface="Arial"/>
                <a:hlinkClick r:id="rId3"/>
              </a:rPr>
              <a:t> </a:t>
            </a:r>
            <a:r>
              <a:rPr lang="en-US" sz="1200" spc="-25">
                <a:latin typeface="Arial"/>
                <a:cs typeface="Arial"/>
                <a:hlinkClick r:id="rId3"/>
              </a:rPr>
              <a:t>To </a:t>
            </a:r>
            <a:r>
              <a:rPr lang="en-US" sz="1200">
                <a:latin typeface="Arial"/>
                <a:cs typeface="Arial"/>
                <a:hlinkClick r:id="rId3"/>
              </a:rPr>
              <a:t>get</a:t>
            </a:r>
            <a:r>
              <a:rPr lang="en-US" sz="1200" spc="20">
                <a:latin typeface="Arial"/>
                <a:cs typeface="Arial"/>
                <a:hlinkClick r:id="rId3"/>
              </a:rPr>
              <a:t> </a:t>
            </a:r>
            <a:r>
              <a:rPr lang="en-US" sz="1200">
                <a:latin typeface="Arial"/>
                <a:cs typeface="Arial"/>
                <a:hlinkClick r:id="rId3"/>
              </a:rPr>
              <a:t>to</a:t>
            </a:r>
            <a:r>
              <a:rPr lang="en-US" sz="1200" spc="25">
                <a:latin typeface="Arial"/>
                <a:cs typeface="Arial"/>
                <a:hlinkClick r:id="rId3"/>
              </a:rPr>
              <a:t> </a:t>
            </a:r>
            <a:r>
              <a:rPr lang="en-US" sz="1200">
                <a:latin typeface="Arial"/>
                <a:cs typeface="Arial"/>
                <a:hlinkClick r:id="rId3"/>
              </a:rPr>
              <a:t>our</a:t>
            </a:r>
            <a:r>
              <a:rPr lang="en-US" sz="1200" spc="25">
                <a:latin typeface="Arial"/>
                <a:cs typeface="Arial"/>
                <a:hlinkClick r:id="rId3"/>
              </a:rPr>
              <a:t> </a:t>
            </a:r>
            <a:r>
              <a:rPr lang="en-US" sz="1200">
                <a:latin typeface="Arial"/>
                <a:cs typeface="Arial"/>
                <a:hlinkClick r:id="rId3"/>
              </a:rPr>
              <a:t>Facebook</a:t>
            </a:r>
            <a:r>
              <a:rPr lang="en-US" sz="1200" spc="20">
                <a:latin typeface="Arial"/>
                <a:cs typeface="Arial"/>
                <a:hlinkClick r:id="rId3"/>
              </a:rPr>
              <a:t> </a:t>
            </a:r>
            <a:r>
              <a:rPr lang="en-US" sz="1200">
                <a:latin typeface="Arial"/>
                <a:cs typeface="Arial"/>
                <a:hlinkClick r:id="rId3"/>
              </a:rPr>
              <a:t>page,</a:t>
            </a:r>
            <a:r>
              <a:rPr lang="en-US" sz="1200" spc="25">
                <a:latin typeface="Arial"/>
                <a:cs typeface="Arial"/>
                <a:hlinkClick r:id="rId3"/>
              </a:rPr>
              <a:t> </a:t>
            </a:r>
            <a:r>
              <a:rPr lang="en-US" sz="1200" spc="-20">
                <a:latin typeface="Arial"/>
                <a:cs typeface="Arial"/>
                <a:hlinkClick r:id="rId3"/>
              </a:rPr>
              <a:t>just type </a:t>
            </a:r>
            <a:r>
              <a:rPr lang="en-US" sz="1200" spc="-40">
                <a:latin typeface="Arial"/>
                <a:cs typeface="Arial"/>
                <a:hlinkClick r:id="rId3"/>
              </a:rPr>
              <a:t>www.facebook.com/AAFES.BX.PX.</a:t>
            </a:r>
            <a:endParaRPr lang="en-US" sz="1200">
              <a:latin typeface="Arial"/>
              <a:cs typeface="Arial"/>
            </a:endParaRPr>
          </a:p>
          <a:p>
            <a:pPr marL="25400" marR="17780">
              <a:lnSpc>
                <a:spcPct val="100000"/>
              </a:lnSpc>
            </a:pPr>
            <a:r>
              <a:rPr lang="en-US" sz="1200">
                <a:latin typeface="Arial"/>
                <a:cs typeface="Arial"/>
              </a:rPr>
              <a:t>Each year, the Exchange </a:t>
            </a:r>
            <a:r>
              <a:rPr lang="en-US" sz="1200" spc="-10">
                <a:latin typeface="Arial"/>
                <a:cs typeface="Arial"/>
              </a:rPr>
              <a:t>salutes </a:t>
            </a:r>
            <a:r>
              <a:rPr lang="en-US" sz="1200">
                <a:latin typeface="Arial"/>
                <a:cs typeface="Arial"/>
              </a:rPr>
              <a:t>your</a:t>
            </a:r>
            <a:r>
              <a:rPr lang="en-US" sz="1200" spc="-5">
                <a:latin typeface="Arial"/>
                <a:cs typeface="Arial"/>
              </a:rPr>
              <a:t> </a:t>
            </a:r>
            <a:r>
              <a:rPr lang="en-US" sz="1200">
                <a:latin typeface="Arial"/>
                <a:cs typeface="Arial"/>
              </a:rPr>
              <a:t>service</a:t>
            </a:r>
            <a:r>
              <a:rPr lang="en-US" sz="1200" spc="-5">
                <a:latin typeface="Arial"/>
                <a:cs typeface="Arial"/>
              </a:rPr>
              <a:t> </a:t>
            </a:r>
            <a:r>
              <a:rPr lang="en-US" sz="1200">
                <a:latin typeface="Arial"/>
                <a:cs typeface="Arial"/>
              </a:rPr>
              <a:t>with</a:t>
            </a:r>
            <a:r>
              <a:rPr lang="en-US" sz="1200" spc="-5">
                <a:latin typeface="Arial"/>
                <a:cs typeface="Arial"/>
              </a:rPr>
              <a:t> </a:t>
            </a:r>
            <a:r>
              <a:rPr lang="en-US" sz="1200">
                <a:latin typeface="Arial"/>
                <a:cs typeface="Arial"/>
              </a:rPr>
              <a:t>a</a:t>
            </a:r>
            <a:r>
              <a:rPr lang="en-US" sz="1200" spc="-5">
                <a:latin typeface="Arial"/>
                <a:cs typeface="Arial"/>
              </a:rPr>
              <a:t> </a:t>
            </a:r>
            <a:r>
              <a:rPr lang="en-US" sz="1200">
                <a:latin typeface="Arial"/>
                <a:cs typeface="Arial"/>
              </a:rPr>
              <a:t>special</a:t>
            </a:r>
            <a:r>
              <a:rPr lang="en-US" sz="1200" spc="-5">
                <a:latin typeface="Arial"/>
                <a:cs typeface="Arial"/>
              </a:rPr>
              <a:t> </a:t>
            </a:r>
            <a:r>
              <a:rPr lang="en-US" sz="1200" spc="-10">
                <a:latin typeface="Arial"/>
                <a:cs typeface="Arial"/>
              </a:rPr>
              <a:t>three-</a:t>
            </a:r>
            <a:r>
              <a:rPr lang="en-US" sz="1200">
                <a:latin typeface="Arial"/>
                <a:cs typeface="Arial"/>
              </a:rPr>
              <a:t>day </a:t>
            </a:r>
            <a:r>
              <a:rPr lang="en-US" sz="1200" spc="-10">
                <a:latin typeface="Arial"/>
                <a:cs typeface="Arial"/>
              </a:rPr>
              <a:t>event.</a:t>
            </a:r>
            <a:endParaRPr lang="en-US" sz="1200">
              <a:latin typeface="Arial"/>
              <a:cs typeface="Arial"/>
            </a:endParaRPr>
          </a:p>
          <a:p>
            <a:pPr marL="25400" marR="17780">
              <a:lnSpc>
                <a:spcPct val="100000"/>
              </a:lnSpc>
            </a:pPr>
            <a:r>
              <a:rPr lang="en-US" sz="1200">
                <a:latin typeface="Arial"/>
                <a:cs typeface="Arial"/>
              </a:rPr>
              <a:t>Benefits information flyer will </a:t>
            </a:r>
            <a:r>
              <a:rPr lang="en-US" sz="1200" spc="-25">
                <a:latin typeface="Arial"/>
                <a:cs typeface="Arial"/>
              </a:rPr>
              <a:t>be </a:t>
            </a:r>
            <a:r>
              <a:rPr lang="en-US" sz="1200">
                <a:latin typeface="Arial"/>
                <a:cs typeface="Arial"/>
              </a:rPr>
              <a:t>direct mailed to </a:t>
            </a:r>
            <a:r>
              <a:rPr lang="en-US" sz="1200" spc="-10">
                <a:latin typeface="Arial"/>
                <a:cs typeface="Arial"/>
              </a:rPr>
              <a:t>approximately </a:t>
            </a:r>
            <a:r>
              <a:rPr lang="en-US" sz="1200">
                <a:latin typeface="Arial"/>
                <a:cs typeface="Arial"/>
              </a:rPr>
              <a:t>820,000 Army and Air </a:t>
            </a:r>
            <a:r>
              <a:rPr lang="en-US" sz="1200" spc="-10">
                <a:latin typeface="Arial"/>
                <a:cs typeface="Arial"/>
              </a:rPr>
              <a:t>Force </a:t>
            </a:r>
            <a:r>
              <a:rPr lang="en-US" sz="1200">
                <a:latin typeface="Arial"/>
                <a:cs typeface="Arial"/>
              </a:rPr>
              <a:t>Retired Soldiers in </a:t>
            </a:r>
            <a:r>
              <a:rPr lang="en-US" sz="1200" spc="-10">
                <a:latin typeface="Arial"/>
                <a:cs typeface="Arial"/>
              </a:rPr>
              <a:t>CONUS. </a:t>
            </a:r>
            <a:r>
              <a:rPr lang="en-US" sz="1200">
                <a:latin typeface="Arial"/>
                <a:cs typeface="Arial"/>
              </a:rPr>
              <a:t>OCONUS locations will </a:t>
            </a:r>
            <a:r>
              <a:rPr lang="en-US" sz="1200" spc="-10">
                <a:latin typeface="Arial"/>
                <a:cs typeface="Arial"/>
              </a:rPr>
              <a:t>receive </a:t>
            </a:r>
            <a:r>
              <a:rPr lang="en-US" sz="1200">
                <a:latin typeface="Arial"/>
                <a:cs typeface="Arial"/>
              </a:rPr>
              <a:t>flyers sent directly to their </a:t>
            </a:r>
            <a:r>
              <a:rPr lang="en-US" sz="1200" spc="-10">
                <a:latin typeface="Arial"/>
                <a:cs typeface="Arial"/>
              </a:rPr>
              <a:t>stores. </a:t>
            </a:r>
            <a:r>
              <a:rPr lang="en-US" sz="1200">
                <a:latin typeface="Arial"/>
                <a:cs typeface="Arial"/>
              </a:rPr>
              <a:t>The celebration will include </a:t>
            </a:r>
            <a:r>
              <a:rPr lang="en-US" sz="1200" spc="-10">
                <a:latin typeface="Arial"/>
                <a:cs typeface="Arial"/>
              </a:rPr>
              <a:t>those </a:t>
            </a:r>
            <a:r>
              <a:rPr lang="en-US" sz="1200">
                <a:latin typeface="Arial"/>
                <a:cs typeface="Arial"/>
              </a:rPr>
              <a:t>retired and still serving and </a:t>
            </a:r>
            <a:r>
              <a:rPr lang="en-US" sz="1200" spc="-10">
                <a:latin typeface="Arial"/>
                <a:cs typeface="Arial"/>
              </a:rPr>
              <a:t>invite </a:t>
            </a:r>
            <a:r>
              <a:rPr lang="en-US" sz="1200">
                <a:latin typeface="Arial"/>
                <a:cs typeface="Arial"/>
              </a:rPr>
              <a:t>them to participate in </a:t>
            </a:r>
            <a:r>
              <a:rPr lang="en-US" sz="1200" spc="-10">
                <a:latin typeface="Arial"/>
                <a:cs typeface="Arial"/>
              </a:rPr>
              <a:t>locally </a:t>
            </a:r>
            <a:r>
              <a:rPr lang="en-US" sz="1200">
                <a:latin typeface="Arial"/>
                <a:cs typeface="Arial"/>
              </a:rPr>
              <a:t>planned store activities and </a:t>
            </a:r>
            <a:r>
              <a:rPr lang="en-US" sz="1200" spc="-20">
                <a:latin typeface="Arial"/>
                <a:cs typeface="Arial"/>
              </a:rPr>
              <a:t>take </a:t>
            </a:r>
            <a:r>
              <a:rPr lang="en-US" sz="1200">
                <a:latin typeface="Arial"/>
                <a:cs typeface="Arial"/>
              </a:rPr>
              <a:t>part in exceptional sales </a:t>
            </a:r>
            <a:r>
              <a:rPr lang="en-US" sz="1200" spc="-10">
                <a:latin typeface="Arial"/>
                <a:cs typeface="Arial"/>
              </a:rPr>
              <a:t>events</a:t>
            </a:r>
            <a:r>
              <a:rPr lang="en-US" sz="1200" spc="500">
                <a:latin typeface="Arial"/>
                <a:cs typeface="Arial"/>
              </a:rPr>
              <a:t> </a:t>
            </a:r>
            <a:r>
              <a:rPr lang="en-US" sz="1200">
                <a:latin typeface="Arial"/>
                <a:cs typeface="Arial"/>
              </a:rPr>
              <a:t>to celebrate those who </a:t>
            </a:r>
            <a:r>
              <a:rPr lang="en-US" sz="1200" spc="-20">
                <a:latin typeface="Arial"/>
                <a:cs typeface="Arial"/>
              </a:rPr>
              <a:t>have </a:t>
            </a:r>
            <a:r>
              <a:rPr lang="en-US" sz="1200">
                <a:latin typeface="Arial"/>
                <a:cs typeface="Arial"/>
              </a:rPr>
              <a:t>served and are still!  Save </a:t>
            </a:r>
            <a:r>
              <a:rPr lang="en-US" sz="1200" spc="-50">
                <a:latin typeface="Arial"/>
                <a:cs typeface="Arial"/>
              </a:rPr>
              <a:t>5</a:t>
            </a:r>
            <a:r>
              <a:rPr lang="en-US" sz="1200" spc="500">
                <a:latin typeface="Arial"/>
                <a:cs typeface="Arial"/>
              </a:rPr>
              <a:t> </a:t>
            </a:r>
            <a:r>
              <a:rPr lang="en-US" sz="1200">
                <a:latin typeface="Arial"/>
                <a:cs typeface="Arial"/>
              </a:rPr>
              <a:t>cents off every gallon at </a:t>
            </a:r>
            <a:r>
              <a:rPr lang="en-US" sz="1200" spc="-10">
                <a:latin typeface="Arial"/>
                <a:cs typeface="Arial"/>
              </a:rPr>
              <a:t>Express </a:t>
            </a:r>
            <a:r>
              <a:rPr lang="en-US" sz="1200">
                <a:latin typeface="Arial"/>
                <a:cs typeface="Arial"/>
              </a:rPr>
              <a:t>Fuel Stations when you pay </a:t>
            </a:r>
            <a:r>
              <a:rPr lang="en-US" sz="1200" spc="-20">
                <a:latin typeface="Arial"/>
                <a:cs typeface="Arial"/>
              </a:rPr>
              <a:t>with </a:t>
            </a:r>
            <a:r>
              <a:rPr lang="en-US" sz="1200">
                <a:latin typeface="Arial"/>
                <a:cs typeface="Arial"/>
              </a:rPr>
              <a:t>your MILITARY STAR </a:t>
            </a:r>
            <a:r>
              <a:rPr lang="en-US" sz="1200" spc="-10">
                <a:latin typeface="Arial"/>
                <a:cs typeface="Arial"/>
              </a:rPr>
              <a:t>card. </a:t>
            </a:r>
            <a:r>
              <a:rPr lang="en-US" sz="1200">
                <a:latin typeface="Arial"/>
                <a:cs typeface="Arial"/>
              </a:rPr>
              <a:t>Available every day, 365 days </a:t>
            </a:r>
            <a:r>
              <a:rPr lang="en-US" sz="1200" spc="-50">
                <a:latin typeface="Arial"/>
                <a:cs typeface="Arial"/>
              </a:rPr>
              <a:t>a </a:t>
            </a:r>
            <a:r>
              <a:rPr lang="en-US" sz="1200">
                <a:latin typeface="Arial"/>
                <a:cs typeface="Arial"/>
              </a:rPr>
              <a:t>year. Periodic fuel </a:t>
            </a:r>
            <a:r>
              <a:rPr lang="en-US" sz="1200" spc="-10">
                <a:latin typeface="Arial"/>
                <a:cs typeface="Arial"/>
              </a:rPr>
              <a:t>promotions </a:t>
            </a:r>
            <a:r>
              <a:rPr lang="en-US" sz="1200">
                <a:latin typeface="Arial"/>
                <a:cs typeface="Arial"/>
              </a:rPr>
              <a:t>allow you to save more than </a:t>
            </a:r>
            <a:r>
              <a:rPr lang="en-US" sz="1200" spc="-50">
                <a:latin typeface="Arial"/>
                <a:cs typeface="Arial"/>
              </a:rPr>
              <a:t>5 </a:t>
            </a:r>
            <a:r>
              <a:rPr lang="en-US" sz="1200">
                <a:latin typeface="Arial"/>
                <a:cs typeface="Arial"/>
              </a:rPr>
              <a:t>cents per gallon. </a:t>
            </a:r>
            <a:r>
              <a:rPr lang="en-US" sz="1200" spc="-10">
                <a:latin typeface="Arial"/>
                <a:cs typeface="Arial"/>
              </a:rPr>
              <a:t>Previous </a:t>
            </a:r>
            <a:r>
              <a:rPr lang="en-US" sz="1200">
                <a:latin typeface="Arial"/>
                <a:cs typeface="Arial"/>
              </a:rPr>
              <a:t>promotions were 10 cents off </a:t>
            </a:r>
            <a:r>
              <a:rPr lang="en-US" sz="1200" spc="-25">
                <a:latin typeface="Arial"/>
                <a:cs typeface="Arial"/>
              </a:rPr>
              <a:t>per </a:t>
            </a:r>
            <a:r>
              <a:rPr lang="en-US" sz="1200">
                <a:latin typeface="Arial"/>
                <a:cs typeface="Arial"/>
              </a:rPr>
              <a:t>gallon or </a:t>
            </a:r>
            <a:r>
              <a:rPr lang="en-US" sz="1200" spc="-10">
                <a:latin typeface="Arial"/>
                <a:cs typeface="Arial"/>
              </a:rPr>
              <a:t>more. </a:t>
            </a:r>
            <a:endParaRPr lang="en-US" sz="1200">
              <a:latin typeface="Arial"/>
              <a:cs typeface="Arial"/>
            </a:endParaRPr>
          </a:p>
          <a:p>
            <a:pPr marL="25400" marR="17780">
              <a:lnSpc>
                <a:spcPct val="100000"/>
              </a:lnSpc>
            </a:pPr>
            <a:r>
              <a:rPr lang="en-US" sz="1200">
                <a:latin typeface="Arial"/>
                <a:cs typeface="Arial"/>
              </a:rPr>
              <a:t>Our customers are mobile, </a:t>
            </a:r>
            <a:r>
              <a:rPr lang="en-US" sz="1200" spc="-25">
                <a:latin typeface="Arial"/>
                <a:cs typeface="Arial"/>
              </a:rPr>
              <a:t>and</a:t>
            </a:r>
            <a:r>
              <a:rPr lang="en-US" sz="1200" spc="500">
                <a:latin typeface="Arial"/>
                <a:cs typeface="Arial"/>
              </a:rPr>
              <a:t> </a:t>
            </a:r>
            <a:r>
              <a:rPr lang="en-US" sz="1200">
                <a:latin typeface="Arial"/>
                <a:cs typeface="Arial"/>
              </a:rPr>
              <a:t>so are we! Download </a:t>
            </a:r>
            <a:r>
              <a:rPr lang="en-US" sz="1200" spc="-25">
                <a:latin typeface="Arial"/>
                <a:cs typeface="Arial"/>
              </a:rPr>
              <a:t>the </a:t>
            </a:r>
            <a:r>
              <a:rPr lang="en-US" sz="1200">
                <a:latin typeface="Arial"/>
                <a:cs typeface="Arial"/>
              </a:rPr>
              <a:t>Exchange app on your </a:t>
            </a:r>
            <a:r>
              <a:rPr lang="en-US" sz="1200" spc="-10">
                <a:latin typeface="Arial"/>
                <a:cs typeface="Arial"/>
              </a:rPr>
              <a:t>mobile </a:t>
            </a:r>
            <a:r>
              <a:rPr lang="en-US" sz="1200">
                <a:latin typeface="Arial"/>
                <a:cs typeface="Arial"/>
              </a:rPr>
              <a:t>device for instant access </a:t>
            </a:r>
            <a:r>
              <a:rPr lang="en-US" sz="1200" spc="-25">
                <a:latin typeface="Arial"/>
                <a:cs typeface="Arial"/>
              </a:rPr>
              <a:t>to </a:t>
            </a:r>
            <a:r>
              <a:rPr lang="en-US" sz="1200">
                <a:latin typeface="Arial"/>
                <a:cs typeface="Arial"/>
              </a:rPr>
              <a:t>Exchange information. Get </a:t>
            </a:r>
            <a:r>
              <a:rPr lang="en-US" sz="1200" spc="-20">
                <a:latin typeface="Arial"/>
                <a:cs typeface="Arial"/>
              </a:rPr>
              <a:t>Gift </a:t>
            </a:r>
            <a:r>
              <a:rPr lang="en-US" sz="1200">
                <a:latin typeface="Arial"/>
                <a:cs typeface="Arial"/>
              </a:rPr>
              <a:t>Card </a:t>
            </a:r>
            <a:r>
              <a:rPr lang="en-US" sz="1200" spc="-10">
                <a:latin typeface="Arial"/>
                <a:cs typeface="Arial"/>
              </a:rPr>
              <a:t>Balances</a:t>
            </a:r>
            <a:endParaRPr lang="en-US" sz="1200">
              <a:latin typeface="Arial"/>
              <a:cs typeface="Arial"/>
            </a:endParaRPr>
          </a:p>
          <a:p>
            <a:pPr marL="25400" marR="132080">
              <a:lnSpc>
                <a:spcPct val="100000"/>
              </a:lnSpc>
            </a:pPr>
            <a:r>
              <a:rPr lang="en-US" sz="1200">
                <a:latin typeface="Arial"/>
                <a:cs typeface="Arial"/>
              </a:rPr>
              <a:t>Find Exchange Store </a:t>
            </a:r>
            <a:r>
              <a:rPr lang="en-US" sz="1200" spc="-10">
                <a:latin typeface="Arial"/>
                <a:cs typeface="Arial"/>
              </a:rPr>
              <a:t>Locations </a:t>
            </a:r>
            <a:r>
              <a:rPr lang="en-US" sz="1200">
                <a:latin typeface="Arial"/>
                <a:cs typeface="Arial"/>
              </a:rPr>
              <a:t>Shop the mobile </a:t>
            </a:r>
            <a:r>
              <a:rPr lang="en-US" sz="1200" spc="-10">
                <a:latin typeface="Arial"/>
                <a:cs typeface="Arial"/>
              </a:rPr>
              <a:t>Exchange</a:t>
            </a:r>
            <a:endParaRPr lang="en-US" sz="1200">
              <a:latin typeface="Arial"/>
              <a:cs typeface="Arial"/>
            </a:endParaRPr>
          </a:p>
          <a:p>
            <a:pPr marL="25400" marR="17780">
              <a:lnSpc>
                <a:spcPts val="4400"/>
              </a:lnSpc>
            </a:pPr>
            <a:r>
              <a:rPr lang="en-US" sz="1200">
                <a:latin typeface="Arial"/>
                <a:cs typeface="Arial"/>
              </a:rPr>
              <a:t>Access</a:t>
            </a:r>
            <a:r>
              <a:rPr lang="en-US" sz="1200" spc="40">
                <a:latin typeface="Arial"/>
                <a:cs typeface="Arial"/>
              </a:rPr>
              <a:t> </a:t>
            </a:r>
            <a:r>
              <a:rPr lang="en-US" sz="1200">
                <a:latin typeface="Arial"/>
                <a:cs typeface="Arial"/>
              </a:rPr>
              <a:t>Community</a:t>
            </a:r>
            <a:r>
              <a:rPr lang="en-US" sz="1200" spc="45">
                <a:latin typeface="Arial"/>
                <a:cs typeface="Arial"/>
              </a:rPr>
              <a:t> </a:t>
            </a:r>
            <a:r>
              <a:rPr lang="en-US" sz="1200" spc="-10">
                <a:latin typeface="Arial"/>
                <a:cs typeface="Arial"/>
              </a:rPr>
              <a:t>Information </a:t>
            </a:r>
            <a:r>
              <a:rPr lang="en-US" sz="1200">
                <a:latin typeface="Arial"/>
                <a:cs typeface="Arial"/>
              </a:rPr>
              <a:t>such</a:t>
            </a:r>
            <a:r>
              <a:rPr lang="en-US" sz="1200" spc="20">
                <a:latin typeface="Arial"/>
                <a:cs typeface="Arial"/>
              </a:rPr>
              <a:t> </a:t>
            </a:r>
            <a:r>
              <a:rPr lang="en-US" sz="1200" spc="-25">
                <a:latin typeface="Arial"/>
                <a:cs typeface="Arial"/>
              </a:rPr>
              <a:t>as</a:t>
            </a:r>
            <a:r>
              <a:rPr lang="en-US" sz="1200" spc="500">
                <a:latin typeface="Arial"/>
                <a:cs typeface="Arial"/>
              </a:rPr>
              <a:t>            </a:t>
            </a:r>
            <a:r>
              <a:rPr lang="en-US" sz="1200">
                <a:latin typeface="Arial"/>
                <a:cs typeface="Arial"/>
              </a:rPr>
              <a:t> Public</a:t>
            </a:r>
            <a:r>
              <a:rPr lang="en-US" sz="1200" spc="30">
                <a:latin typeface="Arial"/>
                <a:cs typeface="Arial"/>
              </a:rPr>
              <a:t> </a:t>
            </a:r>
            <a:r>
              <a:rPr lang="en-US" sz="1200">
                <a:latin typeface="Arial"/>
                <a:cs typeface="Arial"/>
              </a:rPr>
              <a:t>Affairs,</a:t>
            </a:r>
            <a:r>
              <a:rPr lang="en-US" sz="1200" spc="35">
                <a:latin typeface="Arial"/>
                <a:cs typeface="Arial"/>
              </a:rPr>
              <a:t> </a:t>
            </a:r>
            <a:r>
              <a:rPr lang="en-US" sz="1200">
                <a:latin typeface="Arial"/>
                <a:cs typeface="Arial"/>
              </a:rPr>
              <a:t>Vendor</a:t>
            </a:r>
            <a:r>
              <a:rPr lang="en-US" sz="1200" spc="30">
                <a:latin typeface="Arial"/>
                <a:cs typeface="Arial"/>
              </a:rPr>
              <a:t> </a:t>
            </a:r>
            <a:r>
              <a:rPr lang="en-US" sz="1200" spc="-10">
                <a:latin typeface="Arial"/>
                <a:cs typeface="Arial"/>
              </a:rPr>
              <a:t>Relations </a:t>
            </a:r>
            <a:r>
              <a:rPr lang="en-US" sz="1200">
                <a:latin typeface="Arial"/>
                <a:cs typeface="Arial"/>
              </a:rPr>
              <a:t>and</a:t>
            </a:r>
            <a:r>
              <a:rPr lang="en-US" sz="1200" spc="15">
                <a:latin typeface="Arial"/>
                <a:cs typeface="Arial"/>
              </a:rPr>
              <a:t> </a:t>
            </a:r>
            <a:r>
              <a:rPr lang="en-US" sz="1200" spc="-10">
                <a:latin typeface="Arial"/>
                <a:cs typeface="Arial"/>
              </a:rPr>
              <a:t>More.</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24281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lnSpc>
                <a:spcPct val="100000"/>
              </a:lnSpc>
              <a:spcBef>
                <a:spcPts val="400"/>
              </a:spcBef>
            </a:pPr>
            <a:r>
              <a:rPr lang="en-US" sz="1050" b="1" i="1">
                <a:latin typeface="Arial"/>
                <a:cs typeface="Arial"/>
              </a:rPr>
              <a:t>Presenter</a:t>
            </a:r>
            <a:r>
              <a:rPr lang="en-US" sz="1050" b="1" i="1" spc="-40">
                <a:latin typeface="Arial"/>
                <a:cs typeface="Arial"/>
              </a:rPr>
              <a:t> </a:t>
            </a:r>
            <a:r>
              <a:rPr lang="en-US" sz="1050" b="1" i="1" spc="-10">
                <a:latin typeface="Arial"/>
                <a:cs typeface="Arial"/>
              </a:rPr>
              <a:t>Notes</a:t>
            </a:r>
            <a:endParaRPr lang="en-US" sz="1050">
              <a:latin typeface="Arial"/>
              <a:cs typeface="Arial"/>
            </a:endParaRPr>
          </a:p>
          <a:p>
            <a:pPr marL="25400">
              <a:lnSpc>
                <a:spcPct val="100000"/>
              </a:lnSpc>
              <a:spcBef>
                <a:spcPts val="40"/>
              </a:spcBef>
            </a:pPr>
            <a:r>
              <a:rPr lang="en-US" sz="1050" i="1" spc="-10">
                <a:latin typeface="Arial"/>
                <a:cs typeface="Arial"/>
              </a:rPr>
              <a:t>2024-10-</a:t>
            </a:r>
            <a:r>
              <a:rPr lang="en-US" sz="1050" i="1">
                <a:latin typeface="Arial"/>
                <a:cs typeface="Arial"/>
              </a:rPr>
              <a:t>03</a:t>
            </a:r>
            <a:r>
              <a:rPr lang="en-US" sz="1050" i="1" spc="35">
                <a:latin typeface="Arial"/>
                <a:cs typeface="Arial"/>
              </a:rPr>
              <a:t> </a:t>
            </a:r>
            <a:r>
              <a:rPr lang="en-US" sz="1050" i="1" spc="-10">
                <a:latin typeface="Arial"/>
                <a:cs typeface="Arial"/>
              </a:rPr>
              <a:t>22:01:32</a:t>
            </a:r>
            <a:endParaRPr lang="en-US" sz="1050">
              <a:latin typeface="Arial"/>
              <a:cs typeface="Arial"/>
            </a:endParaRPr>
          </a:p>
          <a:p>
            <a:pPr marL="25400">
              <a:lnSpc>
                <a:spcPct val="100000"/>
              </a:lnSpc>
              <a:spcBef>
                <a:spcPts val="40"/>
              </a:spcBef>
            </a:pPr>
            <a:r>
              <a:rPr lang="en-US" sz="1200" spc="-10">
                <a:latin typeface="Arial"/>
                <a:cs typeface="Arial"/>
              </a:rPr>
              <a:t>-------------------------------------------</a:t>
            </a:r>
            <a:r>
              <a:rPr lang="en-US" sz="1200" spc="-50">
                <a:latin typeface="Arial"/>
                <a:cs typeface="Arial"/>
              </a:rPr>
              <a:t>-</a:t>
            </a:r>
            <a:endParaRPr lang="en-US" sz="1200">
              <a:latin typeface="Arial"/>
              <a:cs typeface="Arial"/>
            </a:endParaRPr>
          </a:p>
          <a:p>
            <a:pPr marL="25400" marR="17780">
              <a:lnSpc>
                <a:spcPct val="100000"/>
              </a:lnSpc>
            </a:pPr>
            <a:r>
              <a:rPr lang="en-US" sz="1200">
                <a:latin typeface="Arial"/>
                <a:cs typeface="Arial"/>
              </a:rPr>
              <a:t> AER is a private </a:t>
            </a:r>
            <a:r>
              <a:rPr lang="en-US" sz="1200" spc="-10">
                <a:latin typeface="Arial"/>
                <a:cs typeface="Arial"/>
              </a:rPr>
              <a:t>nonprofit </a:t>
            </a:r>
            <a:r>
              <a:rPr lang="en-US" sz="1200">
                <a:latin typeface="Arial"/>
                <a:cs typeface="Arial"/>
              </a:rPr>
              <a:t>organization incorporated </a:t>
            </a:r>
            <a:r>
              <a:rPr lang="en-US" sz="1200" spc="-25">
                <a:latin typeface="Arial"/>
                <a:cs typeface="Arial"/>
              </a:rPr>
              <a:t>in</a:t>
            </a:r>
            <a:r>
              <a:rPr lang="en-US" sz="1200" spc="500">
                <a:latin typeface="Arial"/>
                <a:cs typeface="Arial"/>
              </a:rPr>
              <a:t> </a:t>
            </a:r>
            <a:r>
              <a:rPr lang="en-US" sz="1200">
                <a:latin typeface="Arial"/>
                <a:cs typeface="Arial"/>
              </a:rPr>
              <a:t>1942 by the Secretary of </a:t>
            </a:r>
            <a:r>
              <a:rPr lang="en-US" sz="1200" spc="-25">
                <a:latin typeface="Arial"/>
                <a:cs typeface="Arial"/>
              </a:rPr>
              <a:t>War</a:t>
            </a:r>
            <a:r>
              <a:rPr lang="en-US" sz="1200" spc="500">
                <a:latin typeface="Arial"/>
                <a:cs typeface="Arial"/>
              </a:rPr>
              <a:t> </a:t>
            </a:r>
            <a:r>
              <a:rPr lang="en-US" sz="1200">
                <a:latin typeface="Arial"/>
                <a:cs typeface="Arial"/>
              </a:rPr>
              <a:t>and the Army Chief of </a:t>
            </a:r>
            <a:r>
              <a:rPr lang="en-US" sz="1200" spc="-10">
                <a:latin typeface="Arial"/>
                <a:cs typeface="Arial"/>
              </a:rPr>
              <a:t>Staff. </a:t>
            </a:r>
            <a:endParaRPr lang="en-US" sz="1200">
              <a:latin typeface="Arial"/>
              <a:cs typeface="Arial"/>
            </a:endParaRPr>
          </a:p>
          <a:p>
            <a:pPr marL="25400" marR="17780">
              <a:lnSpc>
                <a:spcPct val="100000"/>
              </a:lnSpc>
            </a:pPr>
            <a:r>
              <a:rPr lang="en-US" sz="1200" spc="275">
                <a:latin typeface="Arial"/>
                <a:cs typeface="Arial"/>
              </a:rPr>
              <a:t> </a:t>
            </a:r>
            <a:r>
              <a:rPr lang="en-US" sz="1200">
                <a:latin typeface="Arial"/>
                <a:cs typeface="Arial"/>
              </a:rPr>
              <a:t>Assistance includes no-</a:t>
            </a:r>
            <a:r>
              <a:rPr lang="en-US" sz="1200" spc="-10">
                <a:latin typeface="Arial"/>
                <a:cs typeface="Arial"/>
              </a:rPr>
              <a:t>interest </a:t>
            </a:r>
            <a:r>
              <a:rPr lang="en-US" sz="1200">
                <a:latin typeface="Arial"/>
                <a:cs typeface="Arial"/>
              </a:rPr>
              <a:t>loans and grants for </a:t>
            </a:r>
            <a:r>
              <a:rPr lang="en-US" sz="1200" spc="-10">
                <a:latin typeface="Arial"/>
                <a:cs typeface="Arial"/>
              </a:rPr>
              <a:t>emergency </a:t>
            </a:r>
            <a:r>
              <a:rPr lang="en-US" sz="1200">
                <a:latin typeface="Arial"/>
                <a:cs typeface="Arial"/>
              </a:rPr>
              <a:t>travel, rent, utilities, dental, </a:t>
            </a:r>
            <a:r>
              <a:rPr lang="en-US" sz="1200" spc="-20">
                <a:latin typeface="Arial"/>
                <a:cs typeface="Arial"/>
              </a:rPr>
              <a:t>auto </a:t>
            </a:r>
            <a:r>
              <a:rPr lang="en-US" sz="1200">
                <a:latin typeface="Arial"/>
                <a:cs typeface="Arial"/>
              </a:rPr>
              <a:t>repairs, cranial helmets, </a:t>
            </a:r>
            <a:r>
              <a:rPr lang="en-US" sz="1200" spc="-10">
                <a:latin typeface="Arial"/>
                <a:cs typeface="Arial"/>
              </a:rPr>
              <a:t>furniture </a:t>
            </a:r>
            <a:r>
              <a:rPr lang="en-US" sz="1200">
                <a:latin typeface="Arial"/>
                <a:cs typeface="Arial"/>
              </a:rPr>
              <a:t>and </a:t>
            </a:r>
            <a:r>
              <a:rPr lang="en-US" sz="1200" spc="-20">
                <a:latin typeface="Arial"/>
                <a:cs typeface="Arial"/>
              </a:rPr>
              <a:t>more</a:t>
            </a:r>
            <a:endParaRPr lang="en-US" sz="1200">
              <a:latin typeface="Arial"/>
              <a:cs typeface="Arial"/>
            </a:endParaRPr>
          </a:p>
          <a:p>
            <a:pPr marL="25400" marR="17780">
              <a:lnSpc>
                <a:spcPct val="100000"/>
              </a:lnSpc>
            </a:pPr>
            <a:r>
              <a:rPr lang="en-US" sz="1200" spc="275">
                <a:latin typeface="Arial"/>
                <a:cs typeface="Arial"/>
              </a:rPr>
              <a:t> </a:t>
            </a:r>
            <a:r>
              <a:rPr lang="en-US" sz="1200">
                <a:latin typeface="Arial"/>
                <a:cs typeface="Arial"/>
              </a:rPr>
              <a:t>AER provides scholarships </a:t>
            </a:r>
            <a:r>
              <a:rPr lang="en-US" sz="1200" spc="-25">
                <a:latin typeface="Arial"/>
                <a:cs typeface="Arial"/>
              </a:rPr>
              <a:t>for </a:t>
            </a:r>
            <a:r>
              <a:rPr lang="en-US" sz="1200">
                <a:latin typeface="Arial"/>
                <a:cs typeface="Arial"/>
              </a:rPr>
              <a:t>spouses and children. </a:t>
            </a:r>
            <a:r>
              <a:rPr lang="en-US" sz="1200" spc="-10">
                <a:latin typeface="Arial"/>
                <a:cs typeface="Arial"/>
              </a:rPr>
              <a:t>Awarded </a:t>
            </a:r>
            <a:r>
              <a:rPr lang="en-US" sz="1200">
                <a:latin typeface="Arial"/>
                <a:cs typeface="Arial"/>
              </a:rPr>
              <a:t>based on need, or academics </a:t>
            </a:r>
            <a:r>
              <a:rPr lang="en-US" sz="1200" spc="-25">
                <a:latin typeface="Arial"/>
                <a:cs typeface="Arial"/>
              </a:rPr>
              <a:t>or </a:t>
            </a:r>
            <a:r>
              <a:rPr lang="en-US" sz="1200">
                <a:latin typeface="Arial"/>
                <a:cs typeface="Arial"/>
              </a:rPr>
              <a:t>demonstrated </a:t>
            </a:r>
            <a:r>
              <a:rPr lang="en-US" sz="1200" spc="-10">
                <a:latin typeface="Arial"/>
                <a:cs typeface="Arial"/>
              </a:rPr>
              <a:t>leadership.</a:t>
            </a:r>
            <a:endParaRPr lang="en-US" sz="1200">
              <a:latin typeface="Arial"/>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C6BE81CC-57A3-4934-BA3D-C3E38E9F384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26568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34819"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82685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172C-162A-B6A1-4CAC-0B6F9FBC30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FAE838-00BE-890A-EE47-B5E2011D41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C00728-5C9A-236D-5DFE-6784AA546FBE}"/>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02F838AB-45D6-02E4-0A21-87CE557D0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D937D-C6EC-D22E-C0E8-4D4174EB2EA3}"/>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297188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7552-CF83-0511-1D48-9DF23E4FBA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D958D-A2D7-FBDA-7696-8731AE60F8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1C6E2-72C9-7647-D20A-D664CFEB21D0}"/>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BDBCA3B3-95FA-3BDD-4721-AF2735ECD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BF370-AFF6-3769-5970-73E0F33708A1}"/>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1697599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3C9E7-1C93-A041-4D60-B8589853B7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0A0828-143E-0267-1CC6-FA8B01E42A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DE984-162A-60D1-4E73-745456911D72}"/>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C7B53803-7D39-F19E-0E53-082F67DEA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980E9-A7D9-254E-4352-44524BEAF287}"/>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19487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Title Slide">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ECA8445-317F-4A72-8852-C0515F4CD073}"/>
              </a:ext>
            </a:extLst>
          </p:cNvPr>
          <p:cNvSpPr/>
          <p:nvPr userDrawn="1"/>
        </p:nvSpPr>
        <p:spPr bwMode="auto">
          <a:xfrm>
            <a:off x="0" y="0"/>
            <a:ext cx="12192000" cy="1928972"/>
          </a:xfrm>
          <a:prstGeom prst="rect">
            <a:avLst/>
          </a:prstGeom>
          <a:solidFill>
            <a:srgbClr val="221F2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10179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 name="Rectangle 40">
            <a:extLst>
              <a:ext uri="{FF2B5EF4-FFF2-40B4-BE49-F238E27FC236}">
                <a16:creationId xmlns:a16="http://schemas.microsoft.com/office/drawing/2014/main" id="{89A304F2-4AE6-49E6-A680-BF8E865051BF}"/>
              </a:ext>
            </a:extLst>
          </p:cNvPr>
          <p:cNvSpPr/>
          <p:nvPr userDrawn="1"/>
        </p:nvSpPr>
        <p:spPr bwMode="auto">
          <a:xfrm>
            <a:off x="0" y="1999765"/>
            <a:ext cx="12192000" cy="2009775"/>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10179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Subtitle 2">
            <a:extLst>
              <a:ext uri="{FF2B5EF4-FFF2-40B4-BE49-F238E27FC236}">
                <a16:creationId xmlns:a16="http://schemas.microsoft.com/office/drawing/2014/main" id="{E7CD6B67-E5FB-DF5B-529C-89B1DE8B99F7}"/>
              </a:ext>
            </a:extLst>
          </p:cNvPr>
          <p:cNvSpPr>
            <a:spLocks noGrp="1"/>
          </p:cNvSpPr>
          <p:nvPr>
            <p:ph type="subTitle" idx="1"/>
          </p:nvPr>
        </p:nvSpPr>
        <p:spPr>
          <a:xfrm>
            <a:off x="240031" y="2943344"/>
            <a:ext cx="11699555" cy="1017709"/>
          </a:xfrm>
          <a:prstGeom prst="rect">
            <a:avLst/>
          </a:prstGeom>
        </p:spPr>
        <p:txBody>
          <a:bodyPr>
            <a:normAutofit/>
          </a:bodyPr>
          <a:lstStyle>
            <a:lvl1pPr marL="0" indent="0" algn="ctr">
              <a:buNone/>
              <a:defRPr sz="1600" b="0" baseline="0">
                <a:solidFill>
                  <a:schemeClr val="tx1">
                    <a:lumMod val="65000"/>
                    <a:lumOff val="35000"/>
                  </a:schemeClr>
                </a:solidFill>
                <a:latin typeface=" Arial"/>
              </a:defRPr>
            </a:lvl1pPr>
            <a:lvl2pPr marL="342860"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0" indent="0" algn="ctr">
              <a:buNone/>
              <a:defRPr>
                <a:solidFill>
                  <a:schemeClr val="tx1">
                    <a:tint val="75000"/>
                  </a:schemeClr>
                </a:solidFill>
              </a:defRPr>
            </a:lvl5pPr>
            <a:lvl6pPr marL="1714300" indent="0" algn="ctr">
              <a:buNone/>
              <a:defRPr>
                <a:solidFill>
                  <a:schemeClr val="tx1">
                    <a:tint val="75000"/>
                  </a:schemeClr>
                </a:solidFill>
              </a:defRPr>
            </a:lvl6pPr>
            <a:lvl7pPr marL="2057159" indent="0" algn="ctr">
              <a:buNone/>
              <a:defRPr>
                <a:solidFill>
                  <a:schemeClr val="tx1">
                    <a:tint val="75000"/>
                  </a:schemeClr>
                </a:solidFill>
              </a:defRPr>
            </a:lvl7pPr>
            <a:lvl8pPr marL="2400020" indent="0" algn="ctr">
              <a:buNone/>
              <a:defRPr>
                <a:solidFill>
                  <a:schemeClr val="tx1">
                    <a:tint val="75000"/>
                  </a:schemeClr>
                </a:solidFill>
              </a:defRPr>
            </a:lvl8pPr>
            <a:lvl9pPr marL="2742879" indent="0" algn="ctr">
              <a:buNone/>
              <a:defRPr>
                <a:solidFill>
                  <a:schemeClr val="tx1">
                    <a:tint val="75000"/>
                  </a:schemeClr>
                </a:solidFill>
              </a:defRPr>
            </a:lvl9pPr>
          </a:lstStyle>
          <a:p>
            <a:endParaRPr lang="en-US" dirty="0"/>
          </a:p>
        </p:txBody>
      </p:sp>
      <p:sp>
        <p:nvSpPr>
          <p:cNvPr id="4" name="Title 19">
            <a:extLst>
              <a:ext uri="{FF2B5EF4-FFF2-40B4-BE49-F238E27FC236}">
                <a16:creationId xmlns:a16="http://schemas.microsoft.com/office/drawing/2014/main" id="{00855B8B-EFBE-8DA0-E752-8E9C9DC26AEF}"/>
              </a:ext>
            </a:extLst>
          </p:cNvPr>
          <p:cNvSpPr>
            <a:spLocks noGrp="1"/>
          </p:cNvSpPr>
          <p:nvPr>
            <p:ph type="title" hasCustomPrompt="1"/>
          </p:nvPr>
        </p:nvSpPr>
        <p:spPr>
          <a:xfrm>
            <a:off x="1" y="1945231"/>
            <a:ext cx="12191999" cy="731838"/>
          </a:xfrm>
          <a:prstGeom prst="rect">
            <a:avLst/>
          </a:prstGeom>
        </p:spPr>
        <p:txBody>
          <a:bodyPr>
            <a:normAutofit/>
          </a:bodyPr>
          <a:lstStyle>
            <a:lvl1pPr algn="ctr">
              <a:defRPr sz="2400" b="1">
                <a:solidFill>
                  <a:schemeClr val="tx1"/>
                </a:solidFill>
                <a:latin typeface=" Arial"/>
              </a:defRPr>
            </a:lvl1pPr>
          </a:lstStyle>
          <a:p>
            <a:r>
              <a:rPr kumimoji="0" lang="en-US" sz="2200" b="1" i="0" u="none" strike="noStrike" kern="1200" cap="none" spc="0" normalizeH="0" baseline="0" noProof="0" dirty="0">
                <a:ln>
                  <a:noFill/>
                </a:ln>
                <a:solidFill>
                  <a:srgbClr val="000000"/>
                </a:solidFill>
                <a:effectLst/>
                <a:uLnTx/>
                <a:uFillTx/>
                <a:latin typeface="Arial" charset="0"/>
                <a:ea typeface="+mj-ea"/>
                <a:cs typeface="+mj-cs"/>
              </a:rPr>
              <a:t>HEADQUARTERS DEPARTMENT OF THE ARMY</a:t>
            </a:r>
            <a:br>
              <a:rPr kumimoji="0" lang="en-US" sz="2200" b="1" i="0" u="none" strike="noStrike" kern="1200" cap="none" spc="0" normalizeH="0" baseline="0" noProof="0" dirty="0">
                <a:ln>
                  <a:noFill/>
                </a:ln>
                <a:solidFill>
                  <a:srgbClr val="000000"/>
                </a:solidFill>
                <a:effectLst/>
                <a:uLnTx/>
                <a:uFillTx/>
                <a:latin typeface="Arial" charset="0"/>
                <a:ea typeface="+mj-ea"/>
                <a:cs typeface="+mj-cs"/>
              </a:rPr>
            </a:br>
            <a:r>
              <a:rPr kumimoji="0" lang="en-US" sz="2200" b="1" i="0" u="none" strike="noStrike" kern="1200" cap="none" spc="0" normalizeH="0" baseline="0" noProof="0" dirty="0">
                <a:ln>
                  <a:noFill/>
                </a:ln>
                <a:solidFill>
                  <a:srgbClr val="000000"/>
                </a:solidFill>
                <a:effectLst/>
                <a:uLnTx/>
                <a:uFillTx/>
                <a:latin typeface="Arial" charset="0"/>
                <a:ea typeface="+mj-ea"/>
                <a:cs typeface="+mj-cs"/>
              </a:rPr>
              <a:t>RETIREMENT SERVICES OFFICE</a:t>
            </a:r>
            <a:endParaRPr lang="en-US" dirty="0"/>
          </a:p>
        </p:txBody>
      </p:sp>
      <p:pic>
        <p:nvPicPr>
          <p:cNvPr id="13" name="Picture 12">
            <a:extLst>
              <a:ext uri="{FF2B5EF4-FFF2-40B4-BE49-F238E27FC236}">
                <a16:creationId xmlns:a16="http://schemas.microsoft.com/office/drawing/2014/main" id="{E981E3BE-85A7-D2D3-1CB0-F2E54113A4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362"/>
          <a:stretch/>
        </p:blipFill>
        <p:spPr>
          <a:xfrm>
            <a:off x="-1" y="4346620"/>
            <a:ext cx="4357815" cy="2309578"/>
          </a:xfrm>
          <a:prstGeom prst="rect">
            <a:avLst/>
          </a:prstGeom>
          <a:ln>
            <a:solidFill>
              <a:schemeClr val="tx1"/>
            </a:solidFill>
          </a:ln>
        </p:spPr>
      </p:pic>
      <p:pic>
        <p:nvPicPr>
          <p:cNvPr id="9" name="Picture 8">
            <a:extLst>
              <a:ext uri="{FF2B5EF4-FFF2-40B4-BE49-F238E27FC236}">
                <a16:creationId xmlns:a16="http://schemas.microsoft.com/office/drawing/2014/main" id="{7799BEFC-7995-FEAA-3786-F5DE16BDBD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90"/>
          <a:stretch/>
        </p:blipFill>
        <p:spPr>
          <a:xfrm>
            <a:off x="7834183" y="4346621"/>
            <a:ext cx="4357815" cy="2309577"/>
          </a:xfrm>
          <a:prstGeom prst="rect">
            <a:avLst/>
          </a:prstGeom>
          <a:ln>
            <a:solidFill>
              <a:schemeClr val="tx1"/>
            </a:solidFill>
          </a:ln>
        </p:spPr>
      </p:pic>
      <p:pic>
        <p:nvPicPr>
          <p:cNvPr id="5" name="Picture 4">
            <a:extLst>
              <a:ext uri="{FF2B5EF4-FFF2-40B4-BE49-F238E27FC236}">
                <a16:creationId xmlns:a16="http://schemas.microsoft.com/office/drawing/2014/main" id="{815C8FFB-0C8A-7CD4-292D-EF6A1E96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73596" y="4425924"/>
            <a:ext cx="2832424" cy="2124318"/>
          </a:xfrm>
          <a:prstGeom prst="rect">
            <a:avLst/>
          </a:prstGeom>
        </p:spPr>
      </p:pic>
      <p:pic>
        <p:nvPicPr>
          <p:cNvPr id="3" name="Picture 2" descr="Logo&#10;&#10;Description automatically generated">
            <a:extLst>
              <a:ext uri="{FF2B5EF4-FFF2-40B4-BE49-F238E27FC236}">
                <a16:creationId xmlns:a16="http://schemas.microsoft.com/office/drawing/2014/main" id="{89D62A82-FFDB-39B7-5763-601BC51B00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4466" y="178434"/>
            <a:ext cx="8623069" cy="1524961"/>
          </a:xfrm>
          <a:prstGeom prst="rect">
            <a:avLst/>
          </a:prstGeom>
        </p:spPr>
      </p:pic>
    </p:spTree>
    <p:extLst>
      <p:ext uri="{BB962C8B-B14F-4D97-AF65-F5344CB8AC3E}">
        <p14:creationId xmlns:p14="http://schemas.microsoft.com/office/powerpoint/2010/main" val="23583617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88272" y="2830808"/>
            <a:ext cx="3415453" cy="467436"/>
          </a:xfrm>
          <a:prstGeom prst="rect">
            <a:avLst/>
          </a:prstGeom>
        </p:spPr>
        <p:txBody>
          <a:bodyPr wrap="square" lIns="0" tIns="0" rIns="0" bIns="0">
            <a:spAutoFit/>
          </a:bodyPr>
          <a:lstStyle>
            <a:lvl1pPr>
              <a:defRPr sz="3375"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47886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D4F11B0E-336C-4EDA-B500-11D6EB3A3936}" type="slidenum">
              <a:rPr lang="en-US" smtClean="0"/>
              <a:pPr/>
              <a:t>‹#›</a:t>
            </a:fld>
            <a:endParaRPr lang="en-US"/>
          </a:p>
        </p:txBody>
      </p:sp>
    </p:spTree>
    <p:extLst>
      <p:ext uri="{BB962C8B-B14F-4D97-AF65-F5344CB8AC3E}">
        <p14:creationId xmlns:p14="http://schemas.microsoft.com/office/powerpoint/2010/main" val="208005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5890452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3818937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444685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8782270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304301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0C75-3F59-2347-72F4-54A917EFC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CD362-20FB-3170-0B6D-2BD5E2418B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6600D-604D-9D14-F903-D69CC39CA48A}"/>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39396D5B-E59E-37F2-C76D-BF56D3183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3A6F3-0671-DDCD-788A-DBA1DDE75CA1}"/>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1281611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6526317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D4F11B0E-336C-4EDA-B500-11D6EB3A3936}" type="slidenum">
              <a:rPr lang="en-US" smtClean="0"/>
              <a:pPr/>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9799739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Title Slide">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ECA8445-317F-4A72-8852-C0515F4CD073}"/>
              </a:ext>
            </a:extLst>
          </p:cNvPr>
          <p:cNvSpPr/>
          <p:nvPr userDrawn="1"/>
        </p:nvSpPr>
        <p:spPr bwMode="auto">
          <a:xfrm>
            <a:off x="0" y="0"/>
            <a:ext cx="12192000" cy="1928972"/>
          </a:xfrm>
          <a:prstGeom prst="rect">
            <a:avLst/>
          </a:prstGeom>
          <a:solidFill>
            <a:srgbClr val="221F2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101798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Subtitle 2">
            <a:extLst>
              <a:ext uri="{FF2B5EF4-FFF2-40B4-BE49-F238E27FC236}">
                <a16:creationId xmlns:a16="http://schemas.microsoft.com/office/drawing/2014/main" id="{E7CD6B67-E5FB-DF5B-529C-89B1DE8B99F7}"/>
              </a:ext>
            </a:extLst>
          </p:cNvPr>
          <p:cNvSpPr>
            <a:spLocks noGrp="1"/>
          </p:cNvSpPr>
          <p:nvPr>
            <p:ph type="subTitle" idx="1"/>
          </p:nvPr>
        </p:nvSpPr>
        <p:spPr>
          <a:xfrm>
            <a:off x="0" y="2950888"/>
            <a:ext cx="12192000" cy="589169"/>
          </a:xfrm>
          <a:prstGeom prst="rect">
            <a:avLst/>
          </a:prstGeom>
        </p:spPr>
        <p:txBody>
          <a:bodyPr>
            <a:normAutofit/>
          </a:bodyPr>
          <a:lstStyle>
            <a:lvl1pPr marL="0" indent="0" algn="ctr">
              <a:buNone/>
              <a:defRPr sz="2400" b="1" baseline="0">
                <a:solidFill>
                  <a:schemeClr val="accent2"/>
                </a:solidFill>
                <a:latin typeface=" Arial"/>
              </a:defRPr>
            </a:lvl1pPr>
            <a:lvl2pPr marL="342860"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0" indent="0" algn="ctr">
              <a:buNone/>
              <a:defRPr>
                <a:solidFill>
                  <a:schemeClr val="tx1">
                    <a:tint val="75000"/>
                  </a:schemeClr>
                </a:solidFill>
              </a:defRPr>
            </a:lvl5pPr>
            <a:lvl6pPr marL="1714300" indent="0" algn="ctr">
              <a:buNone/>
              <a:defRPr>
                <a:solidFill>
                  <a:schemeClr val="tx1">
                    <a:tint val="75000"/>
                  </a:schemeClr>
                </a:solidFill>
              </a:defRPr>
            </a:lvl6pPr>
            <a:lvl7pPr marL="2057159" indent="0" algn="ctr">
              <a:buNone/>
              <a:defRPr>
                <a:solidFill>
                  <a:schemeClr val="tx1">
                    <a:tint val="75000"/>
                  </a:schemeClr>
                </a:solidFill>
              </a:defRPr>
            </a:lvl7pPr>
            <a:lvl8pPr marL="2400020" indent="0" algn="ctr">
              <a:buNone/>
              <a:defRPr>
                <a:solidFill>
                  <a:schemeClr val="tx1">
                    <a:tint val="75000"/>
                  </a:schemeClr>
                </a:solidFill>
              </a:defRPr>
            </a:lvl8pPr>
            <a:lvl9pPr marL="2742879" indent="0" algn="ctr">
              <a:buNone/>
              <a:defRPr>
                <a:solidFill>
                  <a:schemeClr val="tx1">
                    <a:tint val="75000"/>
                  </a:schemeClr>
                </a:solidFill>
              </a:defRPr>
            </a:lvl9pPr>
          </a:lstStyle>
          <a:p>
            <a:endParaRPr lang="en-US"/>
          </a:p>
        </p:txBody>
      </p:sp>
      <p:pic>
        <p:nvPicPr>
          <p:cNvPr id="13" name="Picture 12" descr="A group of people in military uniforms holding flags&#10;&#10;Description automatically generated with medium confidence">
            <a:extLst>
              <a:ext uri="{FF2B5EF4-FFF2-40B4-BE49-F238E27FC236}">
                <a16:creationId xmlns:a16="http://schemas.microsoft.com/office/drawing/2014/main" id="{E981E3BE-85A7-D2D3-1CB0-F2E54113A41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4425925"/>
            <a:ext cx="4512733" cy="2115343"/>
          </a:xfrm>
          <a:prstGeom prst="rect">
            <a:avLst/>
          </a:prstGeom>
        </p:spPr>
      </p:pic>
      <p:pic>
        <p:nvPicPr>
          <p:cNvPr id="9" name="Picture 8" descr="A group of men in uniform&#10;&#10;Description automatically generated with low confidence">
            <a:extLst>
              <a:ext uri="{FF2B5EF4-FFF2-40B4-BE49-F238E27FC236}">
                <a16:creationId xmlns:a16="http://schemas.microsoft.com/office/drawing/2014/main" id="{7799BEFC-7995-FEAA-3786-F5DE16BDBD1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79264" y="4425925"/>
            <a:ext cx="4512737" cy="2115346"/>
          </a:xfrm>
          <a:prstGeom prst="rect">
            <a:avLst/>
          </a:prstGeom>
        </p:spPr>
      </p:pic>
      <p:pic>
        <p:nvPicPr>
          <p:cNvPr id="3" name="Picture 2" descr="Logo&#10;&#10;Description automatically generated">
            <a:extLst>
              <a:ext uri="{FF2B5EF4-FFF2-40B4-BE49-F238E27FC236}">
                <a16:creationId xmlns:a16="http://schemas.microsoft.com/office/drawing/2014/main" id="{5B98BFB9-A17E-B24C-BF58-92F1CC24AB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73596" y="4425924"/>
            <a:ext cx="2832424" cy="2124318"/>
          </a:xfrm>
          <a:prstGeom prst="rect">
            <a:avLst/>
          </a:prstGeom>
        </p:spPr>
      </p:pic>
      <p:pic>
        <p:nvPicPr>
          <p:cNvPr id="10" name="Picture 9" descr="Logo&#10;&#10;Description automatically generated">
            <a:extLst>
              <a:ext uri="{FF2B5EF4-FFF2-40B4-BE49-F238E27FC236}">
                <a16:creationId xmlns:a16="http://schemas.microsoft.com/office/drawing/2014/main" id="{CC142270-C04B-EA05-E830-D98117C0A9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4466" y="178434"/>
            <a:ext cx="8623069" cy="1524961"/>
          </a:xfrm>
          <a:prstGeom prst="rect">
            <a:avLst/>
          </a:prstGeom>
        </p:spPr>
      </p:pic>
      <p:sp>
        <p:nvSpPr>
          <p:cNvPr id="6" name="TextBox 5">
            <a:extLst>
              <a:ext uri="{FF2B5EF4-FFF2-40B4-BE49-F238E27FC236}">
                <a16:creationId xmlns:a16="http://schemas.microsoft.com/office/drawing/2014/main" id="{7E440F1F-5720-A6D8-F08C-A1C71CC22F87}"/>
              </a:ext>
            </a:extLst>
          </p:cNvPr>
          <p:cNvSpPr txBox="1"/>
          <p:nvPr userDrawn="1"/>
        </p:nvSpPr>
        <p:spPr>
          <a:xfrm>
            <a:off x="-1" y="3976800"/>
            <a:ext cx="12191997" cy="307777"/>
          </a:xfrm>
          <a:prstGeom prst="rect">
            <a:avLst/>
          </a:prstGeom>
          <a:noFill/>
        </p:spPr>
        <p:txBody>
          <a:bodyPr wrap="square" rtlCol="0">
            <a:spAutoFit/>
          </a:bodyPr>
          <a:lstStyle/>
          <a:p>
            <a:pPr algn="ctr"/>
            <a:r>
              <a:rPr lang="en-US" sz="1400" b="1">
                <a:latin typeface=" Arial"/>
              </a:rPr>
              <a:t> “BE ALL YOU CAN BE”</a:t>
            </a:r>
          </a:p>
        </p:txBody>
      </p:sp>
      <p:sp>
        <p:nvSpPr>
          <p:cNvPr id="7" name="TextBox 6">
            <a:extLst>
              <a:ext uri="{FF2B5EF4-FFF2-40B4-BE49-F238E27FC236}">
                <a16:creationId xmlns:a16="http://schemas.microsoft.com/office/drawing/2014/main" id="{F6BB9035-FC3E-F833-CBF5-0C69B64C23BF}"/>
              </a:ext>
            </a:extLst>
          </p:cNvPr>
          <p:cNvSpPr txBox="1"/>
          <p:nvPr userDrawn="1"/>
        </p:nvSpPr>
        <p:spPr>
          <a:xfrm>
            <a:off x="0" y="1936861"/>
            <a:ext cx="12192000" cy="830997"/>
          </a:xfrm>
          <a:prstGeom prst="rect">
            <a:avLst/>
          </a:prstGeom>
          <a:noFill/>
        </p:spPr>
        <p:txBody>
          <a:bodyPr wrap="square" rtlCol="0">
            <a:spAutoFit/>
          </a:bodyPr>
          <a:lstStyle/>
          <a:p>
            <a:pPr algn="ctr"/>
            <a:r>
              <a:rPr lang="en-US" sz="2400" b="1" dirty="0">
                <a:latin typeface=" Arial"/>
              </a:rPr>
              <a:t>HEADQUARTERS DEPARTMENT OF THE ARMY</a:t>
            </a:r>
            <a:br>
              <a:rPr lang="en-US" sz="2400" b="1" dirty="0">
                <a:latin typeface=" Arial"/>
              </a:rPr>
            </a:br>
            <a:r>
              <a:rPr lang="en-US" sz="2400" b="1" dirty="0">
                <a:latin typeface=" Arial"/>
              </a:rPr>
              <a:t>RETIREMENT SERVICES OFFICE</a:t>
            </a:r>
          </a:p>
        </p:txBody>
      </p:sp>
      <p:sp>
        <p:nvSpPr>
          <p:cNvPr id="12" name="Text Placeholder 11">
            <a:extLst>
              <a:ext uri="{FF2B5EF4-FFF2-40B4-BE49-F238E27FC236}">
                <a16:creationId xmlns:a16="http://schemas.microsoft.com/office/drawing/2014/main" id="{1ACCDC06-D88F-D6BE-FD0A-70BEE7D705CC}"/>
              </a:ext>
            </a:extLst>
          </p:cNvPr>
          <p:cNvSpPr>
            <a:spLocks noGrp="1"/>
          </p:cNvSpPr>
          <p:nvPr>
            <p:ph type="body" sz="quarter" idx="10" hasCustomPrompt="1"/>
          </p:nvPr>
        </p:nvSpPr>
        <p:spPr>
          <a:xfrm>
            <a:off x="-1" y="3649854"/>
            <a:ext cx="12191999" cy="316902"/>
          </a:xfrm>
        </p:spPr>
        <p:txBody>
          <a:bodyPr>
            <a:normAutofit/>
          </a:bodyPr>
          <a:lstStyle>
            <a:lvl1pPr marL="0" indent="0" algn="ctr">
              <a:buNone/>
              <a:defRPr sz="1400" b="1">
                <a:latin typeface=" Arial"/>
              </a:defRPr>
            </a:lvl1pPr>
          </a:lstStyle>
          <a:p>
            <a:pPr lvl="0"/>
            <a:r>
              <a:rPr lang="en-US" sz="1600">
                <a:latin typeface=" Arial"/>
              </a:rPr>
              <a:t>Click to add date</a:t>
            </a:r>
            <a:endParaRPr lang="en-US"/>
          </a:p>
        </p:txBody>
      </p:sp>
    </p:spTree>
    <p:extLst>
      <p:ext uri="{BB962C8B-B14F-4D97-AF65-F5344CB8AC3E}">
        <p14:creationId xmlns:p14="http://schemas.microsoft.com/office/powerpoint/2010/main" val="2786254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6AF82009-F124-481A-903B-ACBE8B00C9FC}" type="slidenum">
              <a:rPr lang="en-US" smtClean="0"/>
              <a:t>‹#›</a:t>
            </a:fld>
            <a:endParaRPr lang="en-US"/>
          </a:p>
        </p:txBody>
      </p:sp>
      <p:sp>
        <p:nvSpPr>
          <p:cNvPr id="4" name="Title 3"/>
          <p:cNvSpPr>
            <a:spLocks noGrp="1"/>
          </p:cNvSpPr>
          <p:nvPr>
            <p:ph type="title"/>
          </p:nvPr>
        </p:nvSpPr>
        <p:spPr>
          <a:xfrm>
            <a:off x="643467" y="50800"/>
            <a:ext cx="10160000" cy="7493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418914926"/>
      </p:ext>
    </p:extLst>
  </p:cSld>
  <p:clrMapOvr>
    <a:overrideClrMapping bg1="lt1" tx1="dk1" bg2="lt2" tx2="dk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0C75-3F59-2347-72F4-54A917EFC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CD362-20FB-3170-0B6D-2BD5E2418B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6600D-604D-9D14-F903-D69CC39CA48A}"/>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39396D5B-E59E-37F2-C76D-BF56D3183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3A6F3-0671-DDCD-788A-DBA1DDE75CA1}"/>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454338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D4F11B0E-336C-4EDA-B500-11D6EB3A3936}" type="slidenum">
              <a:rPr lang="en-US" smtClean="0"/>
              <a:pPr/>
              <a:t>‹#›</a:t>
            </a:fld>
            <a:endParaRPr lang="en-US"/>
          </a:p>
        </p:txBody>
      </p:sp>
    </p:spTree>
    <p:extLst>
      <p:ext uri="{BB962C8B-B14F-4D97-AF65-F5344CB8AC3E}">
        <p14:creationId xmlns:p14="http://schemas.microsoft.com/office/powerpoint/2010/main" val="234675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1009652"/>
          </a:xfrm>
        </p:spPr>
        <p:txBody>
          <a:bodyPr/>
          <a:lstStyle>
            <a:lvl1pPr>
              <a:defRPr sz="3200">
                <a:latin typeface=" Aria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600">
                <a:latin typeface=" Arial"/>
              </a:defRPr>
            </a:lvl1pPr>
            <a:lvl2pPr>
              <a:defRPr sz="1600">
                <a:latin typeface=" Arial"/>
              </a:defRPr>
            </a:lvl2pPr>
            <a:lvl3pPr>
              <a:defRPr sz="1600">
                <a:latin typeface=" Arial"/>
              </a:defRPr>
            </a:lvl3pPr>
            <a:lvl4pPr>
              <a:defRPr sz="1600">
                <a:latin typeface=" Arial"/>
              </a:defRPr>
            </a:lvl4pPr>
            <a:lvl5pPr>
              <a:defRPr sz="1600">
                <a:latin typeface=" 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EA964B7-45D0-6577-93B6-F00EDA4A89F6}"/>
              </a:ext>
            </a:extLst>
          </p:cNvPr>
          <p:cNvSpPr/>
          <p:nvPr/>
        </p:nvSpPr>
        <p:spPr>
          <a:xfrm>
            <a:off x="0" y="8316"/>
            <a:ext cx="12192000" cy="540325"/>
          </a:xfrm>
          <a:prstGeom prst="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11" name="Picture 10" descr="Logo&#10;&#10;Description automatically generated">
            <a:extLst>
              <a:ext uri="{FF2B5EF4-FFF2-40B4-BE49-F238E27FC236}">
                <a16:creationId xmlns:a16="http://schemas.microsoft.com/office/drawing/2014/main" id="{FFA0EC90-0184-E6A4-A2C0-12DF82147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2" y="110888"/>
            <a:ext cx="1895303" cy="335178"/>
          </a:xfrm>
          <a:prstGeom prst="rect">
            <a:avLst/>
          </a:prstGeom>
        </p:spPr>
      </p:pic>
      <p:pic>
        <p:nvPicPr>
          <p:cNvPr id="13" name="Picture 12">
            <a:extLst>
              <a:ext uri="{FF2B5EF4-FFF2-40B4-BE49-F238E27FC236}">
                <a16:creationId xmlns:a16="http://schemas.microsoft.com/office/drawing/2014/main" id="{A4A77253-C1DF-7C5D-B6BE-81D2C277A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817" y="231682"/>
            <a:ext cx="2832123" cy="176721"/>
          </a:xfrm>
          <a:prstGeom prst="rect">
            <a:avLst/>
          </a:prstGeom>
        </p:spPr>
      </p:pic>
      <p:sp>
        <p:nvSpPr>
          <p:cNvPr id="15" name="Rectangle 14">
            <a:extLst>
              <a:ext uri="{FF2B5EF4-FFF2-40B4-BE49-F238E27FC236}">
                <a16:creationId xmlns:a16="http://schemas.microsoft.com/office/drawing/2014/main" id="{02479123-6A92-010B-2D39-C7F75D3BEFA5}"/>
              </a:ext>
            </a:extLst>
          </p:cNvPr>
          <p:cNvSpPr/>
          <p:nvPr/>
        </p:nvSpPr>
        <p:spPr>
          <a:xfrm>
            <a:off x="0" y="6626319"/>
            <a:ext cx="12192000" cy="250910"/>
          </a:xfrm>
          <a:prstGeom prst="rect">
            <a:avLst/>
          </a:prstGeom>
          <a:solidFill>
            <a:schemeClr val="bg2"/>
          </a:solidFill>
          <a:ln>
            <a:solidFill>
              <a:schemeClr val="bg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9" name="Slide Number">
            <a:extLst>
              <a:ext uri="{FF2B5EF4-FFF2-40B4-BE49-F238E27FC236}">
                <a16:creationId xmlns:a16="http://schemas.microsoft.com/office/drawing/2014/main" id="{AD853356-C150-88FB-F992-EA4049639123}"/>
              </a:ext>
            </a:extLst>
          </p:cNvPr>
          <p:cNvSpPr txBox="1">
            <a:spLocks/>
          </p:cNvSpPr>
          <p:nvPr/>
        </p:nvSpPr>
        <p:spPr>
          <a:xfrm>
            <a:off x="10583334" y="6629716"/>
            <a:ext cx="1060025" cy="182880"/>
          </a:xfrm>
          <a:prstGeom prst="rect">
            <a:avLst/>
          </a:prstGeom>
        </p:spPr>
        <p:txBody>
          <a:bodyPr vert="horz" wrap="none" lIns="0" tIns="0" rIns="0" bIns="0" rtlCol="0" anchor="b" anchorCtr="0">
            <a:noAutofit/>
          </a:bodyPr>
          <a:lstStyle>
            <a:defPPr>
              <a:defRPr lang="en-US"/>
            </a:defPPr>
            <a:lvl1pPr marL="0" algn="r" defTabSz="457200" rtl="0" eaLnBrk="1" latinLnBrk="0" hangingPunct="1">
              <a:defRPr sz="700" b="1"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8C732EE-6F85-C542-B0DE-2D911F843EA4}" type="slidenum">
              <a:rPr lang="en-US" sz="700" smtClean="0">
                <a:solidFill>
                  <a:schemeClr val="tx2"/>
                </a:solidFill>
              </a:rPr>
              <a:pPr/>
              <a:t>‹#›</a:t>
            </a:fld>
            <a:endParaRPr lang="en-US" sz="700">
              <a:solidFill>
                <a:schemeClr val="tx2"/>
              </a:solidFill>
            </a:endParaRPr>
          </a:p>
        </p:txBody>
      </p:sp>
    </p:spTree>
    <p:extLst>
      <p:ext uri="{BB962C8B-B14F-4D97-AF65-F5344CB8AC3E}">
        <p14:creationId xmlns:p14="http://schemas.microsoft.com/office/powerpoint/2010/main" val="1823437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1009652"/>
          </a:xfrm>
        </p:spPr>
        <p:txBody>
          <a:bodyPr/>
          <a:lstStyle>
            <a:lvl1pPr>
              <a:defRPr sz="3200">
                <a:latin typeface=" Arial"/>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600">
                <a:latin typeface=" Arial"/>
              </a:defRPr>
            </a:lvl1pPr>
            <a:lvl2pPr>
              <a:defRPr sz="1600">
                <a:latin typeface=" Arial"/>
              </a:defRPr>
            </a:lvl2pPr>
            <a:lvl3pPr>
              <a:defRPr sz="1600">
                <a:latin typeface=" Arial"/>
              </a:defRPr>
            </a:lvl3pPr>
            <a:lvl4pPr>
              <a:defRPr sz="1600">
                <a:latin typeface=" Arial"/>
              </a:defRPr>
            </a:lvl4pPr>
            <a:lvl5pPr>
              <a:defRPr sz="1600">
                <a:latin typeface=" 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EA964B7-45D0-6577-93B6-F00EDA4A89F6}"/>
              </a:ext>
            </a:extLst>
          </p:cNvPr>
          <p:cNvSpPr/>
          <p:nvPr/>
        </p:nvSpPr>
        <p:spPr>
          <a:xfrm>
            <a:off x="0" y="8316"/>
            <a:ext cx="12192000" cy="540325"/>
          </a:xfrm>
          <a:prstGeom prst="rect">
            <a:avLst/>
          </a:prstGeom>
          <a:solidFill>
            <a:schemeClr val="tx1"/>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11" name="Picture 10" descr="Logo&#10;&#10;Description automatically generated">
            <a:extLst>
              <a:ext uri="{FF2B5EF4-FFF2-40B4-BE49-F238E27FC236}">
                <a16:creationId xmlns:a16="http://schemas.microsoft.com/office/drawing/2014/main" id="{FFA0EC90-0184-E6A4-A2C0-12DF82147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22" y="110888"/>
            <a:ext cx="1895303" cy="335178"/>
          </a:xfrm>
          <a:prstGeom prst="rect">
            <a:avLst/>
          </a:prstGeom>
        </p:spPr>
      </p:pic>
      <p:pic>
        <p:nvPicPr>
          <p:cNvPr id="13" name="Picture 12">
            <a:extLst>
              <a:ext uri="{FF2B5EF4-FFF2-40B4-BE49-F238E27FC236}">
                <a16:creationId xmlns:a16="http://schemas.microsoft.com/office/drawing/2014/main" id="{A4A77253-C1DF-7C5D-B6BE-81D2C277A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817" y="231682"/>
            <a:ext cx="2832123" cy="176721"/>
          </a:xfrm>
          <a:prstGeom prst="rect">
            <a:avLst/>
          </a:prstGeom>
        </p:spPr>
      </p:pic>
      <p:sp>
        <p:nvSpPr>
          <p:cNvPr id="15" name="Rectangle 14">
            <a:extLst>
              <a:ext uri="{FF2B5EF4-FFF2-40B4-BE49-F238E27FC236}">
                <a16:creationId xmlns:a16="http://schemas.microsoft.com/office/drawing/2014/main" id="{02479123-6A92-010B-2D39-C7F75D3BEFA5}"/>
              </a:ext>
            </a:extLst>
          </p:cNvPr>
          <p:cNvSpPr/>
          <p:nvPr/>
        </p:nvSpPr>
        <p:spPr>
          <a:xfrm>
            <a:off x="0" y="6626319"/>
            <a:ext cx="12192000" cy="250910"/>
          </a:xfrm>
          <a:prstGeom prst="rect">
            <a:avLst/>
          </a:prstGeom>
          <a:solidFill>
            <a:schemeClr val="bg2"/>
          </a:solidFill>
          <a:ln>
            <a:solidFill>
              <a:schemeClr val="bg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9" name="Slide Number">
            <a:extLst>
              <a:ext uri="{FF2B5EF4-FFF2-40B4-BE49-F238E27FC236}">
                <a16:creationId xmlns:a16="http://schemas.microsoft.com/office/drawing/2014/main" id="{AD853356-C150-88FB-F992-EA4049639123}"/>
              </a:ext>
            </a:extLst>
          </p:cNvPr>
          <p:cNvSpPr txBox="1">
            <a:spLocks/>
          </p:cNvSpPr>
          <p:nvPr/>
        </p:nvSpPr>
        <p:spPr>
          <a:xfrm>
            <a:off x="10583334" y="6629716"/>
            <a:ext cx="1060025" cy="182880"/>
          </a:xfrm>
          <a:prstGeom prst="rect">
            <a:avLst/>
          </a:prstGeom>
        </p:spPr>
        <p:txBody>
          <a:bodyPr vert="horz" wrap="none" lIns="0" tIns="0" rIns="0" bIns="0" rtlCol="0" anchor="b" anchorCtr="0">
            <a:noAutofit/>
          </a:bodyPr>
          <a:lstStyle>
            <a:defPPr>
              <a:defRPr lang="en-US"/>
            </a:defPPr>
            <a:lvl1pPr marL="0" algn="r" defTabSz="457200" rtl="0" eaLnBrk="1" latinLnBrk="0" hangingPunct="1">
              <a:defRPr sz="700" b="1"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8C732EE-6F85-C542-B0DE-2D911F843EA4}" type="slidenum">
              <a:rPr lang="en-US" sz="700" smtClean="0">
                <a:solidFill>
                  <a:schemeClr val="tx2"/>
                </a:solidFill>
              </a:rPr>
              <a:pPr/>
              <a:t>‹#›</a:t>
            </a:fld>
            <a:endParaRPr lang="en-US" sz="700">
              <a:solidFill>
                <a:schemeClr val="tx2"/>
              </a:solidFill>
            </a:endParaRPr>
          </a:p>
        </p:txBody>
      </p:sp>
    </p:spTree>
    <p:extLst>
      <p:ext uri="{BB962C8B-B14F-4D97-AF65-F5344CB8AC3E}">
        <p14:creationId xmlns:p14="http://schemas.microsoft.com/office/powerpoint/2010/main" val="2107243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5" name="Holder 5"/>
          <p:cNvSpPr>
            <a:spLocks noGrp="1"/>
          </p:cNvSpPr>
          <p:nvPr>
            <p:ph type="sldNum" sz="quarter" idx="7"/>
          </p:nvPr>
        </p:nvSpPr>
        <p:spPr/>
        <p:txBody>
          <a:bodyPr lIns="0" tIns="0" rIns="0" bIns="0"/>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1747653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0C75-3F59-2347-72F4-54A917EFC1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CD362-20FB-3170-0B6D-2BD5E2418B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6600D-604D-9D14-F903-D69CC39CA48A}"/>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39396D5B-E59E-37F2-C76D-BF56D3183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3A6F3-0671-DDCD-788A-DBA1DDE75CA1}"/>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65498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D9A9-6BE6-F72B-6F9E-1C7F696F2D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44FFD3-3417-8B1C-3ED6-DE9DA818C7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5BD345-1134-6526-FF5D-42B9206EF57A}"/>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DF2338EF-7553-DB69-97EB-85A7797B5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CE2A6-3CED-E19D-2B1F-F711587BF326}"/>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597828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4101D-07F6-B416-6626-4B7F1970F3A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3" name="Footer Placeholder 2">
            <a:extLst>
              <a:ext uri="{FF2B5EF4-FFF2-40B4-BE49-F238E27FC236}">
                <a16:creationId xmlns:a16="http://schemas.microsoft.com/office/drawing/2014/main" id="{7B829454-91D1-35B0-2171-2ED089F269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719B1F-2556-6D01-FFBF-144EE0D004BA}"/>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447997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A1B5-0E57-D45B-75BF-DF0F69676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5E870-CA90-5FB7-0E81-46271265A5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03D052-4F69-1582-6570-5CE39FEF9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F13E1C-3158-510F-9DAB-6D202DBBC799}"/>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6" name="Footer Placeholder 5">
            <a:extLst>
              <a:ext uri="{FF2B5EF4-FFF2-40B4-BE49-F238E27FC236}">
                <a16:creationId xmlns:a16="http://schemas.microsoft.com/office/drawing/2014/main" id="{09B913F5-FFE5-B014-0F01-E4F5907B03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B74D0-30C7-5C27-6C32-6432FC116302}"/>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4205337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700" b="0" i="0">
                <a:solidFill>
                  <a:srgbClr val="211F1F"/>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p:txBody>
          <a:bodyPr lIns="0" tIns="0" rIns="0" bIns="0"/>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169546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4101D-07F6-B416-6626-4B7F1970F3A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3" name="Footer Placeholder 2">
            <a:extLst>
              <a:ext uri="{FF2B5EF4-FFF2-40B4-BE49-F238E27FC236}">
                <a16:creationId xmlns:a16="http://schemas.microsoft.com/office/drawing/2014/main" id="{7B829454-91D1-35B0-2171-2ED089F269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719B1F-2556-6D01-FFBF-144EE0D004BA}"/>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465973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962-7618-6469-38FD-73FD6935B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77B7-E4DA-B079-2624-C87B3F0B697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4" name="Footer Placeholder 3">
            <a:extLst>
              <a:ext uri="{FF2B5EF4-FFF2-40B4-BE49-F238E27FC236}">
                <a16:creationId xmlns:a16="http://schemas.microsoft.com/office/drawing/2014/main" id="{5A223505-A656-A633-142E-1242F2194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EB624-8043-464C-9F6E-955A67A250B4}"/>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4073517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700" b="0" i="0">
                <a:solidFill>
                  <a:srgbClr val="211F1F"/>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p:txBody>
          <a:bodyPr lIns="0" tIns="0" rIns="0" bIns="0"/>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1254430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962-7618-6469-38FD-73FD6935B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77B7-E4DA-B079-2624-C87B3F0B697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4" name="Footer Placeholder 3">
            <a:extLst>
              <a:ext uri="{FF2B5EF4-FFF2-40B4-BE49-F238E27FC236}">
                <a16:creationId xmlns:a16="http://schemas.microsoft.com/office/drawing/2014/main" id="{5A223505-A656-A633-142E-1242F2194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EB624-8043-464C-9F6E-955A67A250B4}"/>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4216018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700" b="0" i="0">
                <a:solidFill>
                  <a:srgbClr val="211F1F"/>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p:txBody>
          <a:bodyPr lIns="0" tIns="0" rIns="0" bIns="0"/>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1285862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962-7618-6469-38FD-73FD6935B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77B7-E4DA-B079-2624-C87B3F0B697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4" name="Footer Placeholder 3">
            <a:extLst>
              <a:ext uri="{FF2B5EF4-FFF2-40B4-BE49-F238E27FC236}">
                <a16:creationId xmlns:a16="http://schemas.microsoft.com/office/drawing/2014/main" id="{5A223505-A656-A633-142E-1242F2194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EB624-8043-464C-9F6E-955A67A250B4}"/>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765424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700" b="0" i="0">
                <a:solidFill>
                  <a:srgbClr val="211F1F"/>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p:txBody>
          <a:bodyPr lIns="0" tIns="0" rIns="0" bIns="0"/>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149735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A1B5-0E57-D45B-75BF-DF0F69676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5E870-CA90-5FB7-0E81-46271265A5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03D052-4F69-1582-6570-5CE39FEF9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F13E1C-3158-510F-9DAB-6D202DBBC799}"/>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6" name="Footer Placeholder 5">
            <a:extLst>
              <a:ext uri="{FF2B5EF4-FFF2-40B4-BE49-F238E27FC236}">
                <a16:creationId xmlns:a16="http://schemas.microsoft.com/office/drawing/2014/main" id="{09B913F5-FFE5-B014-0F01-E4F5907B03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B74D0-30C7-5C27-6C32-6432FC116302}"/>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2655680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962-7618-6469-38FD-73FD6935B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77B7-E4DA-B079-2624-C87B3F0B697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4" name="Footer Placeholder 3">
            <a:extLst>
              <a:ext uri="{FF2B5EF4-FFF2-40B4-BE49-F238E27FC236}">
                <a16:creationId xmlns:a16="http://schemas.microsoft.com/office/drawing/2014/main" id="{5A223505-A656-A633-142E-1242F2194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EB624-8043-464C-9F6E-955A67A250B4}"/>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367057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Arial"/>
                <a:cs typeface="Arial"/>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1700" b="0" i="0">
                <a:solidFill>
                  <a:srgbClr val="211F1F"/>
                </a:solidFill>
                <a:latin typeface="Arial"/>
                <a:cs typeface="Arial"/>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p:txBody>
          <a:bodyPr lIns="0" tIns="0" rIns="0" bIns="0"/>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395394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868C-85CF-D7C9-EE98-60229B6B3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904C12-0C50-28E9-D9AF-55DADECF6A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BFE583-E9CC-8402-149C-907BF058BE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10A106-A49F-3892-6EE3-D63502327E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4B49D-82A5-CC3C-C4C3-5EE280CEDE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2FB8AA-D5BC-3740-7ECE-2A5DD8B6A316}"/>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8" name="Footer Placeholder 7">
            <a:extLst>
              <a:ext uri="{FF2B5EF4-FFF2-40B4-BE49-F238E27FC236}">
                <a16:creationId xmlns:a16="http://schemas.microsoft.com/office/drawing/2014/main" id="{AF465831-FA77-7652-991C-8651E55BF5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FAE3A3-4D77-AD9D-DA8B-CD53EF65DEC2}"/>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62949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5962-7618-6469-38FD-73FD6935B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77B7-E4DA-B079-2624-C87B3F0B697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4" name="Footer Placeholder 3">
            <a:extLst>
              <a:ext uri="{FF2B5EF4-FFF2-40B4-BE49-F238E27FC236}">
                <a16:creationId xmlns:a16="http://schemas.microsoft.com/office/drawing/2014/main" id="{5A223505-A656-A633-142E-1242F2194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EB624-8043-464C-9F6E-955A67A250B4}"/>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93185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4101D-07F6-B416-6626-4B7F1970F3AB}"/>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3" name="Footer Placeholder 2">
            <a:extLst>
              <a:ext uri="{FF2B5EF4-FFF2-40B4-BE49-F238E27FC236}">
                <a16:creationId xmlns:a16="http://schemas.microsoft.com/office/drawing/2014/main" id="{7B829454-91D1-35B0-2171-2ED089F269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719B1F-2556-6D01-FFBF-144EE0D004BA}"/>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3479582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7B91-27E3-EF24-BA5E-2FB008696C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DED4A4-8392-7491-F3B5-D9E01FB3E7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7D2310-F339-B005-022A-4EC0133EC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E2B1C-7813-6660-2519-FC4D6C6765A6}"/>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6" name="Footer Placeholder 5">
            <a:extLst>
              <a:ext uri="{FF2B5EF4-FFF2-40B4-BE49-F238E27FC236}">
                <a16:creationId xmlns:a16="http://schemas.microsoft.com/office/drawing/2014/main" id="{70D657AA-A8A1-25B0-5FDE-E27814EE3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77D29-6FF6-52FD-F30E-9B29356D0E38}"/>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108943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2E96-2DF1-83BD-0BFD-3B87DBB0F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405C5C-0896-46EF-7792-D43B52831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6F568-51F4-3EC2-D641-A5D315D78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42A67-58CC-3AF8-CDB1-84C321DC6162}"/>
              </a:ext>
            </a:extLst>
          </p:cNvPr>
          <p:cNvSpPr>
            <a:spLocks noGrp="1"/>
          </p:cNvSpPr>
          <p:nvPr>
            <p:ph type="dt" sz="half" idx="10"/>
          </p:nvPr>
        </p:nvSpPr>
        <p:spPr/>
        <p:txBody>
          <a:bodyPr/>
          <a:lstStyle/>
          <a:p>
            <a:fld id="{7DD7D624-A00D-4AB6-B626-928C19DA5C1D}" type="datetimeFigureOut">
              <a:rPr lang="en-US" smtClean="0"/>
              <a:t>10/21/2025</a:t>
            </a:fld>
            <a:endParaRPr lang="en-US"/>
          </a:p>
        </p:txBody>
      </p:sp>
      <p:sp>
        <p:nvSpPr>
          <p:cNvPr id="6" name="Footer Placeholder 5">
            <a:extLst>
              <a:ext uri="{FF2B5EF4-FFF2-40B4-BE49-F238E27FC236}">
                <a16:creationId xmlns:a16="http://schemas.microsoft.com/office/drawing/2014/main" id="{26E05A35-A45B-0FDB-5BB8-6BB90F9C7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EDA71-DADC-E2DC-EDFF-087DE4907EF4}"/>
              </a:ext>
            </a:extLst>
          </p:cNvPr>
          <p:cNvSpPr>
            <a:spLocks noGrp="1"/>
          </p:cNvSpPr>
          <p:nvPr>
            <p:ph type="sldNum" sz="quarter" idx="12"/>
          </p:nvPr>
        </p:nvSpPr>
        <p:spPr/>
        <p:txBody>
          <a:bodyPr/>
          <a:lstStyle/>
          <a:p>
            <a:fld id="{6AF82009-F124-481A-903B-ACBE8B00C9FC}" type="slidenum">
              <a:rPr lang="en-US" smtClean="0"/>
              <a:t>‹#›</a:t>
            </a:fld>
            <a:endParaRPr lang="en-US"/>
          </a:p>
        </p:txBody>
      </p:sp>
    </p:spTree>
    <p:extLst>
      <p:ext uri="{BB962C8B-B14F-4D97-AF65-F5344CB8AC3E}">
        <p14:creationId xmlns:p14="http://schemas.microsoft.com/office/powerpoint/2010/main" val="139091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1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theme" Target="../theme/theme5.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13.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54126-7D15-C77D-3BCE-71694B1B4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8199F-CBEB-4EED-339D-EA55010D09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84A71-F161-17C0-1323-82AE4E8DBC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D7D624-A00D-4AB6-B626-928C19DA5C1D}" type="datetimeFigureOut">
              <a:rPr lang="en-US" smtClean="0"/>
              <a:t>10/21/2025</a:t>
            </a:fld>
            <a:endParaRPr lang="en-US"/>
          </a:p>
        </p:txBody>
      </p:sp>
      <p:sp>
        <p:nvSpPr>
          <p:cNvPr id="5" name="Footer Placeholder 4">
            <a:extLst>
              <a:ext uri="{FF2B5EF4-FFF2-40B4-BE49-F238E27FC236}">
                <a16:creationId xmlns:a16="http://schemas.microsoft.com/office/drawing/2014/main" id="{635FC657-A134-5634-92AA-C24C9B07D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BDD5B0-04B8-D078-50AA-E53C98C8F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3574019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20"/>
            <a:ext cx="12192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endParaRPr sz="1800"/>
          </a:p>
        </p:txBody>
      </p:sp>
      <p:sp>
        <p:nvSpPr>
          <p:cNvPr id="17" name="bg object 17"/>
          <p:cNvSpPr/>
          <p:nvPr/>
        </p:nvSpPr>
        <p:spPr>
          <a:xfrm>
            <a:off x="0" y="7620"/>
            <a:ext cx="12192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endParaRPr sz="1800"/>
          </a:p>
        </p:txBody>
      </p:sp>
      <p:pic>
        <p:nvPicPr>
          <p:cNvPr id="18" name="bg object 18"/>
          <p:cNvPicPr/>
          <p:nvPr/>
        </p:nvPicPr>
        <p:blipFill>
          <a:blip r:embed="rId3" cstate="print"/>
          <a:stretch>
            <a:fillRect/>
          </a:stretch>
        </p:blipFill>
        <p:spPr>
          <a:xfrm>
            <a:off x="188975" y="111253"/>
            <a:ext cx="1893823" cy="335279"/>
          </a:xfrm>
          <a:prstGeom prst="rect">
            <a:avLst/>
          </a:prstGeom>
        </p:spPr>
      </p:pic>
      <p:pic>
        <p:nvPicPr>
          <p:cNvPr id="19" name="bg object 19"/>
          <p:cNvPicPr/>
          <p:nvPr/>
        </p:nvPicPr>
        <p:blipFill>
          <a:blip r:embed="rId4" cstate="print"/>
          <a:stretch>
            <a:fillRect/>
          </a:stretch>
        </p:blipFill>
        <p:spPr>
          <a:xfrm>
            <a:off x="9121647" y="231648"/>
            <a:ext cx="2832607" cy="176771"/>
          </a:xfrm>
          <a:prstGeom prst="rect">
            <a:avLst/>
          </a:prstGeom>
        </p:spPr>
      </p:pic>
      <p:sp>
        <p:nvSpPr>
          <p:cNvPr id="20" name="bg object 20"/>
          <p:cNvSpPr/>
          <p:nvPr/>
        </p:nvSpPr>
        <p:spPr>
          <a:xfrm>
            <a:off x="0" y="6626353"/>
            <a:ext cx="12192000" cy="231775"/>
          </a:xfrm>
          <a:custGeom>
            <a:avLst/>
            <a:gdLst/>
            <a:ahLst/>
            <a:cxnLst/>
            <a:rect l="l" t="t" r="r" b="b"/>
            <a:pathLst>
              <a:path w="9144000" h="231775">
                <a:moveTo>
                  <a:pt x="9144000" y="0"/>
                </a:moveTo>
                <a:lnTo>
                  <a:pt x="0" y="0"/>
                </a:lnTo>
                <a:lnTo>
                  <a:pt x="0" y="231648"/>
                </a:lnTo>
                <a:lnTo>
                  <a:pt x="9144000" y="231648"/>
                </a:lnTo>
                <a:lnTo>
                  <a:pt x="9144000" y="0"/>
                </a:lnTo>
                <a:close/>
              </a:path>
            </a:pathLst>
          </a:custGeom>
          <a:solidFill>
            <a:srgbClr val="FFCC01"/>
          </a:solidFill>
        </p:spPr>
        <p:txBody>
          <a:bodyPr wrap="square" lIns="0" tIns="0" rIns="0" bIns="0" rtlCol="0"/>
          <a:lstStyle/>
          <a:p>
            <a:endParaRPr sz="1800"/>
          </a:p>
        </p:txBody>
      </p:sp>
      <p:sp>
        <p:nvSpPr>
          <p:cNvPr id="21" name="bg object 21"/>
          <p:cNvSpPr/>
          <p:nvPr/>
        </p:nvSpPr>
        <p:spPr>
          <a:xfrm>
            <a:off x="0" y="6626353"/>
            <a:ext cx="12192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endParaRPr sz="1800"/>
          </a:p>
        </p:txBody>
      </p:sp>
      <p:sp>
        <p:nvSpPr>
          <p:cNvPr id="2" name="Holder 2"/>
          <p:cNvSpPr>
            <a:spLocks noGrp="1"/>
          </p:cNvSpPr>
          <p:nvPr>
            <p:ph type="title"/>
          </p:nvPr>
        </p:nvSpPr>
        <p:spPr>
          <a:xfrm>
            <a:off x="2639779" y="556822"/>
            <a:ext cx="691244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451320" y="2169138"/>
            <a:ext cx="11289361" cy="261610"/>
          </a:xfrm>
          <a:prstGeom prst="rect">
            <a:avLst/>
          </a:prstGeom>
        </p:spPr>
        <p:txBody>
          <a:bodyPr wrap="square" lIns="0" tIns="0" rIns="0" bIns="0">
            <a:spAutoFit/>
          </a:bodyPr>
          <a:lstStyle>
            <a:lvl1pPr>
              <a:defRPr sz="1700" b="0" i="0">
                <a:solidFill>
                  <a:srgbClr val="211F1F"/>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a:xfrm>
            <a:off x="11473348" y="6710742"/>
            <a:ext cx="237573" cy="102592"/>
          </a:xfrm>
          <a:prstGeom prst="rect">
            <a:avLst/>
          </a:prstGeom>
        </p:spPr>
        <p:txBody>
          <a:bodyPr wrap="square" lIns="0" tIns="0" rIns="0" bIns="0">
            <a:spAutoFit/>
          </a:bodyPr>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2356776933"/>
      </p:ext>
    </p:extLst>
  </p:cSld>
  <p:clrMap bg1="lt1" tx1="dk1" bg2="lt2" tx2="dk2" accent1="accent1" accent2="accent2" accent3="accent3" accent4="accent4" accent5="accent5" accent6="accent6" hlink="hlink" folHlink="folHlink"/>
  <p:sldLayoutIdLst>
    <p:sldLayoutId id="2147483701" r:id="rId1"/>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609600" y="4953000"/>
            <a:ext cx="4673600" cy="1270000"/>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a:sym typeface="Arial" pitchFamily="34" charset="0"/>
              </a:rPr>
              <a:t>Click to add Preserter name</a:t>
            </a:r>
          </a:p>
        </p:txBody>
      </p:sp>
      <p:sp>
        <p:nvSpPr>
          <p:cNvPr id="4" name="Slide Number Placeholder 3"/>
          <p:cNvSpPr>
            <a:spLocks noGrp="1"/>
          </p:cNvSpPr>
          <p:nvPr>
            <p:ph type="sldNum" sz="quarter" idx="4"/>
          </p:nvPr>
        </p:nvSpPr>
        <p:spPr>
          <a:xfrm>
            <a:off x="-2111829" y="64928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82009-F124-481A-903B-ACBE8B00C9FC}" type="slidenum">
              <a:rPr lang="en-US" smtClean="0"/>
              <a:t>‹#›</a:t>
            </a:fld>
            <a:endParaRPr lang="en-US"/>
          </a:p>
        </p:txBody>
      </p:sp>
      <p:pic>
        <p:nvPicPr>
          <p:cNvPr id="13" name="Picture 5" descr="BOTTOM-Red-Blu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523151"/>
            <a:ext cx="120015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Army Nation Guard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7257" y="6074568"/>
            <a:ext cx="19304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4"/>
          <p:cNvGrpSpPr>
            <a:grpSpLocks/>
          </p:cNvGrpSpPr>
          <p:nvPr/>
        </p:nvGrpSpPr>
        <p:grpSpPr bwMode="auto">
          <a:xfrm>
            <a:off x="103415" y="234442"/>
            <a:ext cx="12192000" cy="1183480"/>
            <a:chOff x="-88761" y="8693"/>
            <a:chExt cx="9467850" cy="1184003"/>
          </a:xfrm>
        </p:grpSpPr>
        <p:sp>
          <p:nvSpPr>
            <p:cNvPr id="16" name="TextArea-41246"/>
            <p:cNvSpPr/>
            <p:nvPr/>
          </p:nvSpPr>
          <p:spPr>
            <a:xfrm>
              <a:off x="200534" y="552651"/>
              <a:ext cx="1094720" cy="343052"/>
            </a:xfrm>
            <a:prstGeom prst="rect">
              <a:avLst/>
            </a:prstGeom>
            <a:solidFill>
              <a:srgbClr val="000000">
                <a:alpha val="0"/>
              </a:srgbClr>
            </a:solidFill>
          </p:spPr>
          <p:txBody>
            <a:bodyPr lIns="0" tIns="0" rIns="0" bIns="0"/>
            <a:lstStyle/>
            <a:p>
              <a:pPr>
                <a:lnSpc>
                  <a:spcPct val="99661"/>
                </a:lnSpc>
                <a:defRPr/>
              </a:pPr>
              <a:r>
                <a:rPr lang="en-US" sz="800" spc="-35" dirty="0">
                  <a:solidFill>
                    <a:srgbClr val="000000"/>
                  </a:solidFill>
                  <a:latin typeface="Arial Unicode MS"/>
                  <a:cs typeface="Arial"/>
                </a:rPr>
                <a:t>0</a:t>
              </a:r>
              <a:endParaRPr lang="en-US" sz="1800" spc="-35" dirty="0">
                <a:solidFill>
                  <a:srgbClr val="000000"/>
                </a:solidFill>
              </a:endParaRPr>
            </a:p>
          </p:txBody>
        </p:sp>
        <p:sp>
          <p:nvSpPr>
            <p:cNvPr id="17" name="EmptyBlock-41245"/>
            <p:cNvSpPr/>
            <p:nvPr/>
          </p:nvSpPr>
          <p:spPr>
            <a:xfrm>
              <a:off x="981304" y="952878"/>
              <a:ext cx="7947405" cy="95292"/>
            </a:xfrm>
            <a:prstGeom prst="rect">
              <a:avLst/>
            </a:prstGeom>
            <a:solidFill>
              <a:srgbClr val="C8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8" name="EmptyBlock-36117"/>
            <p:cNvSpPr/>
            <p:nvPr/>
          </p:nvSpPr>
          <p:spPr>
            <a:xfrm>
              <a:off x="762688" y="1048170"/>
              <a:ext cx="8152871" cy="77821"/>
            </a:xfrm>
            <a:prstGeom prst="rect">
              <a:avLst/>
            </a:prstGeom>
            <a:solidFill>
              <a:srgbClr val="0B1B6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9" name="TextArea-36115"/>
            <p:cNvSpPr/>
            <p:nvPr/>
          </p:nvSpPr>
          <p:spPr>
            <a:xfrm>
              <a:off x="-88761" y="8693"/>
              <a:ext cx="9467850" cy="106409"/>
            </a:xfrm>
            <a:prstGeom prst="rect">
              <a:avLst/>
            </a:prstGeom>
            <a:solidFill>
              <a:srgbClr val="000000">
                <a:alpha val="0"/>
              </a:srgbClr>
            </a:solidFill>
          </p:spPr>
          <p:txBody>
            <a:bodyPr lIns="0" tIns="0" rIns="0" bIns="0"/>
            <a:lstStyle/>
            <a:p>
              <a:pPr algn="ctr">
                <a:lnSpc>
                  <a:spcPct val="94233"/>
                </a:lnSpc>
                <a:defRPr/>
              </a:pPr>
              <a:r>
                <a:rPr lang="en-US" sz="1400" spc="-57" dirty="0">
                  <a:solidFill>
                    <a:srgbClr val="00B050"/>
                  </a:solidFill>
                  <a:latin typeface="Arial Unicode MS"/>
                  <a:cs typeface="Arial"/>
                </a:rPr>
                <a:t>UNCLASSIFIED</a:t>
              </a:r>
              <a:endParaRPr lang="en-US" sz="1800" spc="-57" dirty="0">
                <a:solidFill>
                  <a:srgbClr val="00B050"/>
                </a:solidFill>
              </a:endParaRPr>
            </a:p>
          </p:txBody>
        </p:sp>
        <p:pic>
          <p:nvPicPr>
            <p:cNvPr id="20" name="Image-361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437" y="95249"/>
              <a:ext cx="1151168" cy="109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172141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ransition/>
  <p:txStyles>
    <p:titleStyle>
      <a:lvl1pPr marL="29766" indent="-29766" algn="ctr" rtl="0" eaLnBrk="1" fontAlgn="base" hangingPunct="1">
        <a:spcBef>
          <a:spcPct val="0"/>
        </a:spcBef>
        <a:spcAft>
          <a:spcPct val="0"/>
        </a:spcAft>
        <a:defRPr sz="1500">
          <a:solidFill>
            <a:schemeClr val="bg1"/>
          </a:solidFill>
          <a:latin typeface="+mj-lt"/>
          <a:ea typeface="+mj-ea"/>
          <a:cs typeface="ヒラギノ角ゴ Pro W6"/>
          <a:sym typeface="Arial Black" pitchFamily="34" charset="0"/>
        </a:defRPr>
      </a:lvl1pPr>
      <a:lvl2pPr marL="29766" indent="-297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cs typeface="ヒラギノ角ゴ Pro W6"/>
          <a:sym typeface="Arial Black" pitchFamily="34" charset="0"/>
        </a:defRPr>
      </a:lvl2pPr>
      <a:lvl3pPr marL="29766" indent="-297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cs typeface="ヒラギノ角ゴ Pro W6"/>
          <a:sym typeface="Arial Black" pitchFamily="34" charset="0"/>
        </a:defRPr>
      </a:lvl3pPr>
      <a:lvl4pPr marL="29766" indent="-297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cs typeface="ヒラギノ角ゴ Pro W6"/>
          <a:sym typeface="Arial Black" pitchFamily="34" charset="0"/>
        </a:defRPr>
      </a:lvl4pPr>
      <a:lvl5pPr marL="29766" indent="-297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cs typeface="ヒラギノ角ゴ Pro W6"/>
          <a:sym typeface="Arial Black" pitchFamily="34" charset="0"/>
        </a:defRPr>
      </a:lvl5pPr>
      <a:lvl6pPr marL="3726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sym typeface="Arial Black" pitchFamily="34" charset="0"/>
        </a:defRPr>
      </a:lvl6pPr>
      <a:lvl7pPr marL="7155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sym typeface="Arial Black" pitchFamily="34" charset="0"/>
        </a:defRPr>
      </a:lvl7pPr>
      <a:lvl8pPr marL="10584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sym typeface="Arial Black" pitchFamily="34" charset="0"/>
        </a:defRPr>
      </a:lvl8pPr>
      <a:lvl9pPr marL="1401366" algn="ctr" rtl="0" eaLnBrk="1" fontAlgn="base" hangingPunct="1">
        <a:spcBef>
          <a:spcPct val="0"/>
        </a:spcBef>
        <a:spcAft>
          <a:spcPct val="0"/>
        </a:spcAft>
        <a:defRPr sz="1500">
          <a:solidFill>
            <a:schemeClr val="bg1"/>
          </a:solidFill>
          <a:latin typeface="Arial Black" pitchFamily="34" charset="0"/>
          <a:ea typeface="ヒラギノ角ゴ Pro W6" pitchFamily="112" charset="-128"/>
          <a:sym typeface="Arial Black" pitchFamily="34" charset="0"/>
        </a:defRPr>
      </a:lvl9pPr>
    </p:titleStyle>
    <p:bodyStyle>
      <a:lvl1pPr marL="286941" indent="-257175" algn="l" rtl="0" eaLnBrk="1" fontAlgn="base" hangingPunct="1">
        <a:spcBef>
          <a:spcPts val="525"/>
        </a:spcBef>
        <a:spcAft>
          <a:spcPct val="0"/>
        </a:spcAft>
        <a:buSzPct val="100000"/>
        <a:buFont typeface="Lucida Grande"/>
        <a:buChar char="•"/>
        <a:defRPr>
          <a:solidFill>
            <a:schemeClr val="tx1"/>
          </a:solidFill>
          <a:latin typeface="+mn-lt"/>
          <a:ea typeface="+mn-ea"/>
          <a:cs typeface="+mn-cs"/>
          <a:sym typeface="Arial" pitchFamily="34" charset="0"/>
        </a:defRPr>
      </a:lvl1pPr>
      <a:lvl2pPr marL="548879" indent="-214313" algn="l" rtl="0" eaLnBrk="1" fontAlgn="base" hangingPunct="1">
        <a:spcBef>
          <a:spcPts val="450"/>
        </a:spcBef>
        <a:spcAft>
          <a:spcPct val="0"/>
        </a:spcAft>
        <a:buSzPct val="100000"/>
        <a:buFont typeface="Lucida Grande"/>
        <a:buChar char="–"/>
        <a:defRPr sz="2100">
          <a:solidFill>
            <a:schemeClr val="tx1"/>
          </a:solidFill>
          <a:latin typeface="+mn-lt"/>
          <a:ea typeface="+mn-ea"/>
          <a:cs typeface="+mn-cs"/>
          <a:sym typeface="Arial" pitchFamily="34" charset="0"/>
        </a:defRPr>
      </a:lvl2pPr>
      <a:lvl3pPr marL="848916" indent="-171450" algn="l" rtl="0" eaLnBrk="1" fontAlgn="base" hangingPunct="1">
        <a:spcBef>
          <a:spcPts val="450"/>
        </a:spcBef>
        <a:spcAft>
          <a:spcPct val="0"/>
        </a:spcAft>
        <a:buSzPct val="100000"/>
        <a:buFont typeface="Lucida Grande"/>
        <a:buChar char="•"/>
        <a:defRPr sz="1800">
          <a:solidFill>
            <a:schemeClr val="tx1"/>
          </a:solidFill>
          <a:latin typeface="+mn-lt"/>
          <a:ea typeface="+mn-ea"/>
          <a:cs typeface="+mn-cs"/>
          <a:sym typeface="Arial" pitchFamily="34" charset="0"/>
        </a:defRPr>
      </a:lvl3pPr>
      <a:lvl4pPr marL="1191816" indent="-171450" algn="l" rtl="0" eaLnBrk="1" fontAlgn="base" hangingPunct="1">
        <a:spcBef>
          <a:spcPts val="375"/>
        </a:spcBef>
        <a:spcAft>
          <a:spcPct val="0"/>
        </a:spcAft>
        <a:buSzPct val="100000"/>
        <a:buFont typeface="Lucida Grande"/>
        <a:buChar char="–"/>
        <a:defRPr sz="1500">
          <a:solidFill>
            <a:schemeClr val="tx1"/>
          </a:solidFill>
          <a:latin typeface="+mn-lt"/>
          <a:ea typeface="+mn-ea"/>
          <a:cs typeface="+mn-cs"/>
          <a:sym typeface="Arial" pitchFamily="34" charset="0"/>
        </a:defRPr>
      </a:lvl4pPr>
      <a:lvl5pPr marL="1534716" indent="-171450" algn="l" rtl="0" eaLnBrk="1" fontAlgn="base" hangingPunct="1">
        <a:spcBef>
          <a:spcPts val="375"/>
        </a:spcBef>
        <a:spcAft>
          <a:spcPct val="0"/>
        </a:spcAft>
        <a:buSzPct val="100000"/>
        <a:buFont typeface="Lucida Grande"/>
        <a:buChar char="»"/>
        <a:defRPr sz="1500">
          <a:solidFill>
            <a:schemeClr val="tx1"/>
          </a:solidFill>
          <a:latin typeface="+mn-lt"/>
          <a:ea typeface="+mn-ea"/>
          <a:cs typeface="+mn-cs"/>
          <a:sym typeface="Arial" pitchFamily="34" charset="0"/>
        </a:defRPr>
      </a:lvl5pPr>
      <a:lvl6pPr marL="1877616" indent="-171450" algn="l" rtl="0" eaLnBrk="1" fontAlgn="base" hangingPunct="1">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6pPr>
      <a:lvl7pPr marL="2220516" indent="-171450" algn="l" rtl="0" eaLnBrk="1" fontAlgn="base" hangingPunct="1">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7pPr>
      <a:lvl8pPr marL="2563416" indent="-171450" algn="l" rtl="0" eaLnBrk="1" fontAlgn="base" hangingPunct="1">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8pPr>
      <a:lvl9pPr marL="2906316" indent="-171450" algn="l" rtl="0" eaLnBrk="1" fontAlgn="base" hangingPunct="1">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7D624-A00D-4AB6-B626-928C19DA5C1D}" type="datetimeFigureOut">
              <a:rPr lang="en-US" smtClean="0"/>
              <a:t>10/21/2025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2281906380"/>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7D624-A00D-4AB6-B626-928C19DA5C1D}" type="datetimeFigureOut">
              <a:rPr lang="en-US" smtClean="0"/>
              <a:t>10/21/2025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3066287001"/>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20"/>
            <a:ext cx="12192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endParaRPr sz="1800"/>
          </a:p>
        </p:txBody>
      </p:sp>
      <p:sp>
        <p:nvSpPr>
          <p:cNvPr id="17" name="bg object 17"/>
          <p:cNvSpPr/>
          <p:nvPr/>
        </p:nvSpPr>
        <p:spPr>
          <a:xfrm>
            <a:off x="0" y="7620"/>
            <a:ext cx="12192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endParaRPr sz="1800"/>
          </a:p>
        </p:txBody>
      </p:sp>
      <p:pic>
        <p:nvPicPr>
          <p:cNvPr id="18" name="bg object 18"/>
          <p:cNvPicPr/>
          <p:nvPr/>
        </p:nvPicPr>
        <p:blipFill>
          <a:blip r:embed="rId6" cstate="print"/>
          <a:stretch>
            <a:fillRect/>
          </a:stretch>
        </p:blipFill>
        <p:spPr>
          <a:xfrm>
            <a:off x="188975" y="111253"/>
            <a:ext cx="1893823" cy="335279"/>
          </a:xfrm>
          <a:prstGeom prst="rect">
            <a:avLst/>
          </a:prstGeom>
        </p:spPr>
      </p:pic>
      <p:pic>
        <p:nvPicPr>
          <p:cNvPr id="19" name="bg object 19"/>
          <p:cNvPicPr/>
          <p:nvPr/>
        </p:nvPicPr>
        <p:blipFill>
          <a:blip r:embed="rId7" cstate="print"/>
          <a:stretch>
            <a:fillRect/>
          </a:stretch>
        </p:blipFill>
        <p:spPr>
          <a:xfrm>
            <a:off x="9121647" y="231648"/>
            <a:ext cx="2832607" cy="176771"/>
          </a:xfrm>
          <a:prstGeom prst="rect">
            <a:avLst/>
          </a:prstGeom>
        </p:spPr>
      </p:pic>
      <p:sp>
        <p:nvSpPr>
          <p:cNvPr id="20" name="bg object 20"/>
          <p:cNvSpPr/>
          <p:nvPr/>
        </p:nvSpPr>
        <p:spPr>
          <a:xfrm>
            <a:off x="0" y="6626353"/>
            <a:ext cx="12192000" cy="231775"/>
          </a:xfrm>
          <a:custGeom>
            <a:avLst/>
            <a:gdLst/>
            <a:ahLst/>
            <a:cxnLst/>
            <a:rect l="l" t="t" r="r" b="b"/>
            <a:pathLst>
              <a:path w="9144000" h="231775">
                <a:moveTo>
                  <a:pt x="9144000" y="0"/>
                </a:moveTo>
                <a:lnTo>
                  <a:pt x="0" y="0"/>
                </a:lnTo>
                <a:lnTo>
                  <a:pt x="0" y="231648"/>
                </a:lnTo>
                <a:lnTo>
                  <a:pt x="9144000" y="231648"/>
                </a:lnTo>
                <a:lnTo>
                  <a:pt x="9144000" y="0"/>
                </a:lnTo>
                <a:close/>
              </a:path>
            </a:pathLst>
          </a:custGeom>
          <a:solidFill>
            <a:srgbClr val="FFCC01"/>
          </a:solidFill>
        </p:spPr>
        <p:txBody>
          <a:bodyPr wrap="square" lIns="0" tIns="0" rIns="0" bIns="0" rtlCol="0"/>
          <a:lstStyle/>
          <a:p>
            <a:endParaRPr sz="1800"/>
          </a:p>
        </p:txBody>
      </p:sp>
      <p:sp>
        <p:nvSpPr>
          <p:cNvPr id="21" name="bg object 21"/>
          <p:cNvSpPr/>
          <p:nvPr/>
        </p:nvSpPr>
        <p:spPr>
          <a:xfrm>
            <a:off x="0" y="6626353"/>
            <a:ext cx="12192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endParaRPr sz="1800"/>
          </a:p>
        </p:txBody>
      </p:sp>
      <p:sp>
        <p:nvSpPr>
          <p:cNvPr id="2" name="Holder 2"/>
          <p:cNvSpPr>
            <a:spLocks noGrp="1"/>
          </p:cNvSpPr>
          <p:nvPr>
            <p:ph type="title"/>
          </p:nvPr>
        </p:nvSpPr>
        <p:spPr>
          <a:xfrm>
            <a:off x="2639779" y="556822"/>
            <a:ext cx="691244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451320" y="2169138"/>
            <a:ext cx="11289361" cy="261610"/>
          </a:xfrm>
          <a:prstGeom prst="rect">
            <a:avLst/>
          </a:prstGeom>
        </p:spPr>
        <p:txBody>
          <a:bodyPr wrap="square" lIns="0" tIns="0" rIns="0" bIns="0">
            <a:spAutoFit/>
          </a:bodyPr>
          <a:lstStyle>
            <a:lvl1pPr>
              <a:defRPr sz="1700" b="0" i="0">
                <a:solidFill>
                  <a:srgbClr val="211F1F"/>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a:xfrm>
            <a:off x="11473348" y="6710742"/>
            <a:ext cx="237573" cy="102592"/>
          </a:xfrm>
          <a:prstGeom prst="rect">
            <a:avLst/>
          </a:prstGeom>
        </p:spPr>
        <p:txBody>
          <a:bodyPr wrap="square" lIns="0" tIns="0" rIns="0" bIns="0">
            <a:spAutoFit/>
          </a:bodyPr>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36862221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20"/>
            <a:ext cx="12192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endParaRPr sz="1800"/>
          </a:p>
        </p:txBody>
      </p:sp>
      <p:sp>
        <p:nvSpPr>
          <p:cNvPr id="17" name="bg object 17"/>
          <p:cNvSpPr/>
          <p:nvPr/>
        </p:nvSpPr>
        <p:spPr>
          <a:xfrm>
            <a:off x="0" y="7620"/>
            <a:ext cx="12192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endParaRPr sz="1800"/>
          </a:p>
        </p:txBody>
      </p:sp>
      <p:pic>
        <p:nvPicPr>
          <p:cNvPr id="18" name="bg object 18"/>
          <p:cNvPicPr/>
          <p:nvPr/>
        </p:nvPicPr>
        <p:blipFill>
          <a:blip r:embed="rId5" cstate="print"/>
          <a:stretch>
            <a:fillRect/>
          </a:stretch>
        </p:blipFill>
        <p:spPr>
          <a:xfrm>
            <a:off x="188975" y="111253"/>
            <a:ext cx="1893823" cy="335279"/>
          </a:xfrm>
          <a:prstGeom prst="rect">
            <a:avLst/>
          </a:prstGeom>
        </p:spPr>
      </p:pic>
      <p:pic>
        <p:nvPicPr>
          <p:cNvPr id="19" name="bg object 19"/>
          <p:cNvPicPr/>
          <p:nvPr/>
        </p:nvPicPr>
        <p:blipFill>
          <a:blip r:embed="rId6" cstate="print"/>
          <a:stretch>
            <a:fillRect/>
          </a:stretch>
        </p:blipFill>
        <p:spPr>
          <a:xfrm>
            <a:off x="9121647" y="231648"/>
            <a:ext cx="2832607" cy="176771"/>
          </a:xfrm>
          <a:prstGeom prst="rect">
            <a:avLst/>
          </a:prstGeom>
        </p:spPr>
      </p:pic>
      <p:sp>
        <p:nvSpPr>
          <p:cNvPr id="20" name="bg object 20"/>
          <p:cNvSpPr/>
          <p:nvPr/>
        </p:nvSpPr>
        <p:spPr>
          <a:xfrm>
            <a:off x="0" y="6626353"/>
            <a:ext cx="12192000" cy="231775"/>
          </a:xfrm>
          <a:custGeom>
            <a:avLst/>
            <a:gdLst/>
            <a:ahLst/>
            <a:cxnLst/>
            <a:rect l="l" t="t" r="r" b="b"/>
            <a:pathLst>
              <a:path w="9144000" h="231775">
                <a:moveTo>
                  <a:pt x="9144000" y="0"/>
                </a:moveTo>
                <a:lnTo>
                  <a:pt x="0" y="0"/>
                </a:lnTo>
                <a:lnTo>
                  <a:pt x="0" y="231648"/>
                </a:lnTo>
                <a:lnTo>
                  <a:pt x="9144000" y="231648"/>
                </a:lnTo>
                <a:lnTo>
                  <a:pt x="9144000" y="0"/>
                </a:lnTo>
                <a:close/>
              </a:path>
            </a:pathLst>
          </a:custGeom>
          <a:solidFill>
            <a:srgbClr val="FFCC01"/>
          </a:solidFill>
        </p:spPr>
        <p:txBody>
          <a:bodyPr wrap="square" lIns="0" tIns="0" rIns="0" bIns="0" rtlCol="0"/>
          <a:lstStyle/>
          <a:p>
            <a:endParaRPr sz="1800"/>
          </a:p>
        </p:txBody>
      </p:sp>
      <p:sp>
        <p:nvSpPr>
          <p:cNvPr id="21" name="bg object 21"/>
          <p:cNvSpPr/>
          <p:nvPr/>
        </p:nvSpPr>
        <p:spPr>
          <a:xfrm>
            <a:off x="0" y="6626353"/>
            <a:ext cx="12192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endParaRPr sz="1800"/>
          </a:p>
        </p:txBody>
      </p:sp>
      <p:sp>
        <p:nvSpPr>
          <p:cNvPr id="2" name="Holder 2"/>
          <p:cNvSpPr>
            <a:spLocks noGrp="1"/>
          </p:cNvSpPr>
          <p:nvPr>
            <p:ph type="title"/>
          </p:nvPr>
        </p:nvSpPr>
        <p:spPr>
          <a:xfrm>
            <a:off x="2639779" y="556822"/>
            <a:ext cx="691244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451320" y="2169138"/>
            <a:ext cx="11289361" cy="261610"/>
          </a:xfrm>
          <a:prstGeom prst="rect">
            <a:avLst/>
          </a:prstGeom>
        </p:spPr>
        <p:txBody>
          <a:bodyPr wrap="square" lIns="0" tIns="0" rIns="0" bIns="0">
            <a:spAutoFit/>
          </a:bodyPr>
          <a:lstStyle>
            <a:lvl1pPr>
              <a:defRPr sz="1700" b="0" i="0">
                <a:solidFill>
                  <a:srgbClr val="211F1F"/>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a:xfrm>
            <a:off x="11473348" y="6710742"/>
            <a:ext cx="237573" cy="102592"/>
          </a:xfrm>
          <a:prstGeom prst="rect">
            <a:avLst/>
          </a:prstGeom>
        </p:spPr>
        <p:txBody>
          <a:bodyPr wrap="square" lIns="0" tIns="0" rIns="0" bIns="0">
            <a:spAutoFit/>
          </a:bodyPr>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28688067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20"/>
            <a:ext cx="12192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endParaRPr sz="1800"/>
          </a:p>
        </p:txBody>
      </p:sp>
      <p:sp>
        <p:nvSpPr>
          <p:cNvPr id="17" name="bg object 17"/>
          <p:cNvSpPr/>
          <p:nvPr/>
        </p:nvSpPr>
        <p:spPr>
          <a:xfrm>
            <a:off x="0" y="7620"/>
            <a:ext cx="12192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endParaRPr sz="1800"/>
          </a:p>
        </p:txBody>
      </p:sp>
      <p:pic>
        <p:nvPicPr>
          <p:cNvPr id="18" name="bg object 18"/>
          <p:cNvPicPr/>
          <p:nvPr/>
        </p:nvPicPr>
        <p:blipFill>
          <a:blip r:embed="rId4" cstate="print"/>
          <a:stretch>
            <a:fillRect/>
          </a:stretch>
        </p:blipFill>
        <p:spPr>
          <a:xfrm>
            <a:off x="188975" y="111253"/>
            <a:ext cx="1893823" cy="335279"/>
          </a:xfrm>
          <a:prstGeom prst="rect">
            <a:avLst/>
          </a:prstGeom>
        </p:spPr>
      </p:pic>
      <p:pic>
        <p:nvPicPr>
          <p:cNvPr id="19" name="bg object 19"/>
          <p:cNvPicPr/>
          <p:nvPr/>
        </p:nvPicPr>
        <p:blipFill>
          <a:blip r:embed="rId5" cstate="print"/>
          <a:stretch>
            <a:fillRect/>
          </a:stretch>
        </p:blipFill>
        <p:spPr>
          <a:xfrm>
            <a:off x="9121647" y="231648"/>
            <a:ext cx="2832607" cy="176771"/>
          </a:xfrm>
          <a:prstGeom prst="rect">
            <a:avLst/>
          </a:prstGeom>
        </p:spPr>
      </p:pic>
      <p:sp>
        <p:nvSpPr>
          <p:cNvPr id="20" name="bg object 20"/>
          <p:cNvSpPr/>
          <p:nvPr/>
        </p:nvSpPr>
        <p:spPr>
          <a:xfrm>
            <a:off x="0" y="6626353"/>
            <a:ext cx="12192000" cy="231775"/>
          </a:xfrm>
          <a:custGeom>
            <a:avLst/>
            <a:gdLst/>
            <a:ahLst/>
            <a:cxnLst/>
            <a:rect l="l" t="t" r="r" b="b"/>
            <a:pathLst>
              <a:path w="9144000" h="231775">
                <a:moveTo>
                  <a:pt x="9144000" y="0"/>
                </a:moveTo>
                <a:lnTo>
                  <a:pt x="0" y="0"/>
                </a:lnTo>
                <a:lnTo>
                  <a:pt x="0" y="231648"/>
                </a:lnTo>
                <a:lnTo>
                  <a:pt x="9144000" y="231648"/>
                </a:lnTo>
                <a:lnTo>
                  <a:pt x="9144000" y="0"/>
                </a:lnTo>
                <a:close/>
              </a:path>
            </a:pathLst>
          </a:custGeom>
          <a:solidFill>
            <a:srgbClr val="FFCC01"/>
          </a:solidFill>
        </p:spPr>
        <p:txBody>
          <a:bodyPr wrap="square" lIns="0" tIns="0" rIns="0" bIns="0" rtlCol="0"/>
          <a:lstStyle/>
          <a:p>
            <a:endParaRPr sz="1800"/>
          </a:p>
        </p:txBody>
      </p:sp>
      <p:sp>
        <p:nvSpPr>
          <p:cNvPr id="21" name="bg object 21"/>
          <p:cNvSpPr/>
          <p:nvPr/>
        </p:nvSpPr>
        <p:spPr>
          <a:xfrm>
            <a:off x="0" y="6626353"/>
            <a:ext cx="12192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endParaRPr sz="1800"/>
          </a:p>
        </p:txBody>
      </p:sp>
      <p:sp>
        <p:nvSpPr>
          <p:cNvPr id="2" name="Holder 2"/>
          <p:cNvSpPr>
            <a:spLocks noGrp="1"/>
          </p:cNvSpPr>
          <p:nvPr>
            <p:ph type="title"/>
          </p:nvPr>
        </p:nvSpPr>
        <p:spPr>
          <a:xfrm>
            <a:off x="2639779" y="556822"/>
            <a:ext cx="691244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451320" y="2169138"/>
            <a:ext cx="11289361" cy="261610"/>
          </a:xfrm>
          <a:prstGeom prst="rect">
            <a:avLst/>
          </a:prstGeom>
        </p:spPr>
        <p:txBody>
          <a:bodyPr wrap="square" lIns="0" tIns="0" rIns="0" bIns="0">
            <a:spAutoFit/>
          </a:bodyPr>
          <a:lstStyle>
            <a:lvl1pPr>
              <a:defRPr sz="1700" b="0" i="0">
                <a:solidFill>
                  <a:srgbClr val="211F1F"/>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a:xfrm>
            <a:off x="11473348" y="6710742"/>
            <a:ext cx="237573" cy="102592"/>
          </a:xfrm>
          <a:prstGeom prst="rect">
            <a:avLst/>
          </a:prstGeom>
        </p:spPr>
        <p:txBody>
          <a:bodyPr wrap="square" lIns="0" tIns="0" rIns="0" bIns="0">
            <a:spAutoFit/>
          </a:bodyPr>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1194376991"/>
      </p:ext>
    </p:extLst>
  </p:cSld>
  <p:clrMap bg1="lt1" tx1="dk1" bg2="lt2" tx2="dk2" accent1="accent1" accent2="accent2" accent3="accent3" accent4="accent4" accent5="accent5" accent6="accent6" hlink="hlink" folHlink="folHlink"/>
  <p:sldLayoutIdLst>
    <p:sldLayoutId id="2147483692" r:id="rId1"/>
    <p:sldLayoutId id="2147483693"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20"/>
            <a:ext cx="12192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endParaRPr sz="1800"/>
          </a:p>
        </p:txBody>
      </p:sp>
      <p:sp>
        <p:nvSpPr>
          <p:cNvPr id="17" name="bg object 17"/>
          <p:cNvSpPr/>
          <p:nvPr/>
        </p:nvSpPr>
        <p:spPr>
          <a:xfrm>
            <a:off x="0" y="7620"/>
            <a:ext cx="12192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endParaRPr sz="1800"/>
          </a:p>
        </p:txBody>
      </p:sp>
      <p:pic>
        <p:nvPicPr>
          <p:cNvPr id="18" name="bg object 18"/>
          <p:cNvPicPr/>
          <p:nvPr/>
        </p:nvPicPr>
        <p:blipFill>
          <a:blip r:embed="rId4" cstate="print"/>
          <a:stretch>
            <a:fillRect/>
          </a:stretch>
        </p:blipFill>
        <p:spPr>
          <a:xfrm>
            <a:off x="188975" y="111253"/>
            <a:ext cx="1893823" cy="335279"/>
          </a:xfrm>
          <a:prstGeom prst="rect">
            <a:avLst/>
          </a:prstGeom>
        </p:spPr>
      </p:pic>
      <p:pic>
        <p:nvPicPr>
          <p:cNvPr id="19" name="bg object 19"/>
          <p:cNvPicPr/>
          <p:nvPr/>
        </p:nvPicPr>
        <p:blipFill>
          <a:blip r:embed="rId5" cstate="print"/>
          <a:stretch>
            <a:fillRect/>
          </a:stretch>
        </p:blipFill>
        <p:spPr>
          <a:xfrm>
            <a:off x="9121647" y="231648"/>
            <a:ext cx="2832607" cy="176771"/>
          </a:xfrm>
          <a:prstGeom prst="rect">
            <a:avLst/>
          </a:prstGeom>
        </p:spPr>
      </p:pic>
      <p:sp>
        <p:nvSpPr>
          <p:cNvPr id="20" name="bg object 20"/>
          <p:cNvSpPr/>
          <p:nvPr/>
        </p:nvSpPr>
        <p:spPr>
          <a:xfrm>
            <a:off x="0" y="6626353"/>
            <a:ext cx="12192000" cy="231775"/>
          </a:xfrm>
          <a:custGeom>
            <a:avLst/>
            <a:gdLst/>
            <a:ahLst/>
            <a:cxnLst/>
            <a:rect l="l" t="t" r="r" b="b"/>
            <a:pathLst>
              <a:path w="9144000" h="231775">
                <a:moveTo>
                  <a:pt x="9144000" y="0"/>
                </a:moveTo>
                <a:lnTo>
                  <a:pt x="0" y="0"/>
                </a:lnTo>
                <a:lnTo>
                  <a:pt x="0" y="231648"/>
                </a:lnTo>
                <a:lnTo>
                  <a:pt x="9144000" y="231648"/>
                </a:lnTo>
                <a:lnTo>
                  <a:pt x="9144000" y="0"/>
                </a:lnTo>
                <a:close/>
              </a:path>
            </a:pathLst>
          </a:custGeom>
          <a:solidFill>
            <a:srgbClr val="FFCC01"/>
          </a:solidFill>
        </p:spPr>
        <p:txBody>
          <a:bodyPr wrap="square" lIns="0" tIns="0" rIns="0" bIns="0" rtlCol="0"/>
          <a:lstStyle/>
          <a:p>
            <a:endParaRPr sz="1800"/>
          </a:p>
        </p:txBody>
      </p:sp>
      <p:sp>
        <p:nvSpPr>
          <p:cNvPr id="21" name="bg object 21"/>
          <p:cNvSpPr/>
          <p:nvPr/>
        </p:nvSpPr>
        <p:spPr>
          <a:xfrm>
            <a:off x="0" y="6626353"/>
            <a:ext cx="12192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endParaRPr sz="1800"/>
          </a:p>
        </p:txBody>
      </p:sp>
      <p:sp>
        <p:nvSpPr>
          <p:cNvPr id="2" name="Holder 2"/>
          <p:cNvSpPr>
            <a:spLocks noGrp="1"/>
          </p:cNvSpPr>
          <p:nvPr>
            <p:ph type="title"/>
          </p:nvPr>
        </p:nvSpPr>
        <p:spPr>
          <a:xfrm>
            <a:off x="2639779" y="556822"/>
            <a:ext cx="691244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451320" y="2169138"/>
            <a:ext cx="11289361" cy="261610"/>
          </a:xfrm>
          <a:prstGeom prst="rect">
            <a:avLst/>
          </a:prstGeom>
        </p:spPr>
        <p:txBody>
          <a:bodyPr wrap="square" lIns="0" tIns="0" rIns="0" bIns="0">
            <a:spAutoFit/>
          </a:bodyPr>
          <a:lstStyle>
            <a:lvl1pPr>
              <a:defRPr sz="1700" b="0" i="0">
                <a:solidFill>
                  <a:srgbClr val="211F1F"/>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a:xfrm>
            <a:off x="11473348" y="6710742"/>
            <a:ext cx="237573" cy="102592"/>
          </a:xfrm>
          <a:prstGeom prst="rect">
            <a:avLst/>
          </a:prstGeom>
        </p:spPr>
        <p:txBody>
          <a:bodyPr wrap="square" lIns="0" tIns="0" rIns="0" bIns="0">
            <a:spAutoFit/>
          </a:bodyPr>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2641526651"/>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620"/>
            <a:ext cx="12192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endParaRPr sz="1800"/>
          </a:p>
        </p:txBody>
      </p:sp>
      <p:sp>
        <p:nvSpPr>
          <p:cNvPr id="17" name="bg object 17"/>
          <p:cNvSpPr/>
          <p:nvPr/>
        </p:nvSpPr>
        <p:spPr>
          <a:xfrm>
            <a:off x="0" y="7620"/>
            <a:ext cx="12192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endParaRPr sz="1800"/>
          </a:p>
        </p:txBody>
      </p:sp>
      <p:pic>
        <p:nvPicPr>
          <p:cNvPr id="18" name="bg object 18"/>
          <p:cNvPicPr/>
          <p:nvPr/>
        </p:nvPicPr>
        <p:blipFill>
          <a:blip r:embed="rId4" cstate="print"/>
          <a:stretch>
            <a:fillRect/>
          </a:stretch>
        </p:blipFill>
        <p:spPr>
          <a:xfrm>
            <a:off x="188975" y="111253"/>
            <a:ext cx="1893823" cy="335279"/>
          </a:xfrm>
          <a:prstGeom prst="rect">
            <a:avLst/>
          </a:prstGeom>
        </p:spPr>
      </p:pic>
      <p:pic>
        <p:nvPicPr>
          <p:cNvPr id="19" name="bg object 19"/>
          <p:cNvPicPr/>
          <p:nvPr/>
        </p:nvPicPr>
        <p:blipFill>
          <a:blip r:embed="rId5" cstate="print"/>
          <a:stretch>
            <a:fillRect/>
          </a:stretch>
        </p:blipFill>
        <p:spPr>
          <a:xfrm>
            <a:off x="9121647" y="231648"/>
            <a:ext cx="2832607" cy="176771"/>
          </a:xfrm>
          <a:prstGeom prst="rect">
            <a:avLst/>
          </a:prstGeom>
        </p:spPr>
      </p:pic>
      <p:sp>
        <p:nvSpPr>
          <p:cNvPr id="20" name="bg object 20"/>
          <p:cNvSpPr/>
          <p:nvPr/>
        </p:nvSpPr>
        <p:spPr>
          <a:xfrm>
            <a:off x="0" y="6626353"/>
            <a:ext cx="12192000" cy="231775"/>
          </a:xfrm>
          <a:custGeom>
            <a:avLst/>
            <a:gdLst/>
            <a:ahLst/>
            <a:cxnLst/>
            <a:rect l="l" t="t" r="r" b="b"/>
            <a:pathLst>
              <a:path w="9144000" h="231775">
                <a:moveTo>
                  <a:pt x="9144000" y="0"/>
                </a:moveTo>
                <a:lnTo>
                  <a:pt x="0" y="0"/>
                </a:lnTo>
                <a:lnTo>
                  <a:pt x="0" y="231648"/>
                </a:lnTo>
                <a:lnTo>
                  <a:pt x="9144000" y="231648"/>
                </a:lnTo>
                <a:lnTo>
                  <a:pt x="9144000" y="0"/>
                </a:lnTo>
                <a:close/>
              </a:path>
            </a:pathLst>
          </a:custGeom>
          <a:solidFill>
            <a:srgbClr val="FFCC01"/>
          </a:solidFill>
        </p:spPr>
        <p:txBody>
          <a:bodyPr wrap="square" lIns="0" tIns="0" rIns="0" bIns="0" rtlCol="0"/>
          <a:lstStyle/>
          <a:p>
            <a:endParaRPr sz="1800"/>
          </a:p>
        </p:txBody>
      </p:sp>
      <p:sp>
        <p:nvSpPr>
          <p:cNvPr id="21" name="bg object 21"/>
          <p:cNvSpPr/>
          <p:nvPr/>
        </p:nvSpPr>
        <p:spPr>
          <a:xfrm>
            <a:off x="0" y="6626353"/>
            <a:ext cx="12192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endParaRPr sz="1800"/>
          </a:p>
        </p:txBody>
      </p:sp>
      <p:sp>
        <p:nvSpPr>
          <p:cNvPr id="2" name="Holder 2"/>
          <p:cNvSpPr>
            <a:spLocks noGrp="1"/>
          </p:cNvSpPr>
          <p:nvPr>
            <p:ph type="title"/>
          </p:nvPr>
        </p:nvSpPr>
        <p:spPr>
          <a:xfrm>
            <a:off x="2639779" y="556822"/>
            <a:ext cx="6912440" cy="492443"/>
          </a:xfrm>
          <a:prstGeom prst="rect">
            <a:avLst/>
          </a:prstGeom>
        </p:spPr>
        <p:txBody>
          <a:bodyPr wrap="square" lIns="0" tIns="0" rIns="0" bIns="0">
            <a:spAutoFit/>
          </a:bodyPr>
          <a:lstStyle>
            <a:lvl1pPr>
              <a:defRPr sz="3200" b="1" i="0">
                <a:solidFill>
                  <a:schemeClr val="tx1"/>
                </a:solidFill>
                <a:latin typeface="Arial"/>
                <a:cs typeface="Arial"/>
              </a:defRPr>
            </a:lvl1pPr>
          </a:lstStyle>
          <a:p>
            <a:endParaRPr/>
          </a:p>
        </p:txBody>
      </p:sp>
      <p:sp>
        <p:nvSpPr>
          <p:cNvPr id="3" name="Holder 3"/>
          <p:cNvSpPr>
            <a:spLocks noGrp="1"/>
          </p:cNvSpPr>
          <p:nvPr>
            <p:ph type="body" idx="1"/>
          </p:nvPr>
        </p:nvSpPr>
        <p:spPr>
          <a:xfrm>
            <a:off x="451320" y="2169138"/>
            <a:ext cx="11289361" cy="261610"/>
          </a:xfrm>
          <a:prstGeom prst="rect">
            <a:avLst/>
          </a:prstGeom>
        </p:spPr>
        <p:txBody>
          <a:bodyPr wrap="square" lIns="0" tIns="0" rIns="0" bIns="0">
            <a:spAutoFit/>
          </a:bodyPr>
          <a:lstStyle>
            <a:lvl1pPr>
              <a:defRPr sz="1700" b="0" i="0">
                <a:solidFill>
                  <a:srgbClr val="211F1F"/>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DD7D624-A00D-4AB6-B626-928C19DA5C1D}" type="datetimeFigureOut">
              <a:rPr lang="en-US" smtClean="0"/>
              <a:t>10/21/2025</a:t>
            </a:fld>
            <a:endParaRPr lang="en-US"/>
          </a:p>
        </p:txBody>
      </p:sp>
      <p:sp>
        <p:nvSpPr>
          <p:cNvPr id="6" name="Holder 6"/>
          <p:cNvSpPr>
            <a:spLocks noGrp="1"/>
          </p:cNvSpPr>
          <p:nvPr>
            <p:ph type="sldNum" sz="quarter" idx="7"/>
          </p:nvPr>
        </p:nvSpPr>
        <p:spPr>
          <a:xfrm>
            <a:off x="11473348" y="6710742"/>
            <a:ext cx="237573" cy="102592"/>
          </a:xfrm>
          <a:prstGeom prst="rect">
            <a:avLst/>
          </a:prstGeom>
        </p:spPr>
        <p:txBody>
          <a:bodyPr wrap="square" lIns="0" tIns="0" rIns="0" bIns="0">
            <a:spAutoFit/>
          </a:bodyPr>
          <a:lstStyle>
            <a:lvl1pPr>
              <a:defRPr sz="700" b="1" i="0">
                <a:solidFill>
                  <a:srgbClr val="2E372E"/>
                </a:solidFill>
                <a:latin typeface="Calibri"/>
                <a:cs typeface="Calibri"/>
              </a:defRPr>
            </a:lvl1pPr>
          </a:lstStyle>
          <a:p>
            <a:fld id="{6AF82009-F124-481A-903B-ACBE8B00C9FC}" type="slidenum">
              <a:rPr lang="en-US" smtClean="0"/>
              <a:t>‹#›</a:t>
            </a:fld>
            <a:endParaRPr lang="en-US"/>
          </a:p>
        </p:txBody>
      </p:sp>
    </p:spTree>
    <p:extLst>
      <p:ext uri="{BB962C8B-B14F-4D97-AF65-F5344CB8AC3E}">
        <p14:creationId xmlns:p14="http://schemas.microsoft.com/office/powerpoint/2010/main" val="3133416252"/>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www.va.gov/" TargetMode="External"/><Relationship Id="rId4" Type="http://schemas.openxmlformats.org/officeDocument/2006/relationships/image" Target="../media/image45.png"/></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milconnect.dmdc.osd.mil/milconnect/" TargetMode="External"/><Relationship Id="rId4" Type="http://schemas.openxmlformats.org/officeDocument/2006/relationships/image" Target="../media/image45.png"/></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5.png"/></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jst.doded.mil/" TargetMode="Externa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idco.dmdc.osd.mil/idco/"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g"/><Relationship Id="rId3" Type="http://schemas.openxmlformats.org/officeDocument/2006/relationships/hyperlink" Target="https://soldierforlife.army.mil/Retirement" TargetMode="External"/><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100.png"/><Relationship Id="rId1" Type="http://schemas.openxmlformats.org/officeDocument/2006/relationships/slideLayout" Target="../slideLayouts/slideLayout37.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jpg"/></Relationships>
</file>

<file path=ppt/slides/_rels/slide16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hyperlink" Target="https://soldierforlife.army.mil/retirement/change-of-mission" TargetMode="External"/><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4.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hyperlink" Target="https://soldierforlife.army.mil/Retirement/ArmyReserve" TargetMode="External"/><Relationship Id="rId7"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37.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image" Target="../media/image113.jpg"/></Relationships>
</file>

<file path=ppt/slides/_rels/slide165.xml.rels><?xml version="1.0" encoding="UTF-8" standalone="yes"?>
<Relationships xmlns="http://schemas.openxmlformats.org/package/2006/relationships"><Relationship Id="rId3" Type="http://schemas.openxmlformats.org/officeDocument/2006/relationships/hyperlink" Target="https://myarmybenefits.us.army.mil/NEW-Benefit-Calculators/Retirement-Calculator" TargetMode="External"/><Relationship Id="rId2" Type="http://schemas.openxmlformats.org/officeDocument/2006/relationships/notesSlide" Target="../notesSlides/notesSlide68.xml"/><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8.xml.rels><?xml version="1.0" encoding="UTF-8" standalone="yes"?>
<Relationships xmlns="http://schemas.openxmlformats.org/package/2006/relationships"><Relationship Id="rId3" Type="http://schemas.openxmlformats.org/officeDocument/2006/relationships/hyperlink" Target="https://ipps-a.army.mil/" TargetMode="External"/><Relationship Id="rId7" Type="http://schemas.openxmlformats.org/officeDocument/2006/relationships/hyperlink" Target="https://myarmybenefits.us.army.mil/NEW-Benefit-Calculators/Retirement-Calculator" TargetMode="External"/><Relationship Id="rId2" Type="http://schemas.openxmlformats.org/officeDocument/2006/relationships/notesSlide" Target="../notesSlides/notesSlide69.xml"/><Relationship Id="rId1" Type="http://schemas.openxmlformats.org/officeDocument/2006/relationships/slideLayout" Target="../slideLayouts/slideLayout35.xml"/><Relationship Id="rId6" Type="http://schemas.openxmlformats.org/officeDocument/2006/relationships/hyperlink" Target="https://militarypay.defense.gov/calculators/" TargetMode="External"/><Relationship Id="rId5" Type="http://schemas.openxmlformats.org/officeDocument/2006/relationships/image" Target="../media/image118.jpg"/><Relationship Id="rId4" Type="http://schemas.openxmlformats.org/officeDocument/2006/relationships/hyperlink" Target="https://myaccess.dmdc.osd.mil/identitymanagement/app/login"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2" Type="http://schemas.openxmlformats.org/officeDocument/2006/relationships/hyperlink" Target="https://myarmybenefits.us.army.mil/Benefit-Calculators/SBP-Premium-Calculator" TargetMode="Externa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2" Type="http://schemas.openxmlformats.org/officeDocument/2006/relationships/hyperlink" Target="https://myarmybenefits.us.army.mil/Benefit-Calculators/SBP-Premium-Calculator" TargetMode="External"/><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g"/><Relationship Id="rId7" Type="http://schemas.openxmlformats.org/officeDocument/2006/relationships/image" Target="../media/image123.jpg"/><Relationship Id="rId2" Type="http://schemas.openxmlformats.org/officeDocument/2006/relationships/notesSlide" Target="../notesSlides/notesSlide71.xml"/><Relationship Id="rId1" Type="http://schemas.openxmlformats.org/officeDocument/2006/relationships/slideLayout" Target="../slideLayouts/slideLayout3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73.xml.rels><?xml version="1.0" encoding="UTF-8" standalone="yes"?>
<Relationships xmlns="http://schemas.openxmlformats.org/package/2006/relationships"><Relationship Id="rId3" Type="http://schemas.openxmlformats.org/officeDocument/2006/relationships/hyperlink" Target="http://www.usar.army.mil/Retirement/" TargetMode="External"/><Relationship Id="rId2" Type="http://schemas.openxmlformats.org/officeDocument/2006/relationships/hyperlink" Target="http://militarypay.defense.gov/BlendedRetirement/" TargetMode="External"/><Relationship Id="rId1" Type="http://schemas.openxmlformats.org/officeDocument/2006/relationships/slideLayout" Target="../slideLayouts/slideLayout35.xml"/><Relationship Id="rId5" Type="http://schemas.openxmlformats.org/officeDocument/2006/relationships/image" Target="../media/image125.jpg"/><Relationship Id="rId4" Type="http://schemas.openxmlformats.org/officeDocument/2006/relationships/hyperlink" Target="https://www.milsuite.mil/book/groups/arng-hrp-t-retirement-services/pages/retirement-services"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hrc.army.mil/content/Gray%20Area%20Retirements%20Branch" TargetMode="External"/><Relationship Id="rId2" Type="http://schemas.openxmlformats.org/officeDocument/2006/relationships/notesSlide" Target="../notesSlides/notesSlide73.xml"/><Relationship Id="rId1" Type="http://schemas.openxmlformats.org/officeDocument/2006/relationships/slideLayout" Target="../slideLayouts/slideLayout32.xml"/><Relationship Id="rId4" Type="http://schemas.openxmlformats.org/officeDocument/2006/relationships/hyperlink" Target="mailto:usarmy.knox.hrc.mbx.tagd-ask-hrc@army.mil"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9.png"/><Relationship Id="rId1" Type="http://schemas.openxmlformats.org/officeDocument/2006/relationships/slideLayout" Target="../slideLayouts/slideLayout33.xml"/><Relationship Id="rId4" Type="http://schemas.openxmlformats.org/officeDocument/2006/relationships/image" Target="../media/image127.png"/></Relationships>
</file>

<file path=ppt/slides/_rels/slide177.xml.rels><?xml version="1.0" encoding="UTF-8" standalone="yes"?>
<Relationships xmlns="http://schemas.openxmlformats.org/package/2006/relationships"><Relationship Id="rId3" Type="http://schemas.openxmlformats.org/officeDocument/2006/relationships/hyperlink" Target="https://mypay.dfas.mil/" TargetMode="External"/><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image" Target="../media/image128.png"/></Relationships>
</file>

<file path=ppt/slides/_rels/slide178.xml.rels><?xml version="1.0" encoding="UTF-8" standalone="yes"?>
<Relationships xmlns="http://schemas.openxmlformats.org/package/2006/relationships"><Relationship Id="rId3" Type="http://schemas.openxmlformats.org/officeDocument/2006/relationships/hyperlink" Target="https://mypay.dfas.mil/" TargetMode="External"/><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2" Type="http://schemas.openxmlformats.org/officeDocument/2006/relationships/hyperlink" Target="https://www.dfas.mil/RetiredMilitary/plan/Gray-Area-Retirees/" TargetMode="Externa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1.xml.rels><?xml version="1.0" encoding="UTF-8" standalone="yes"?>
<Relationships xmlns="http://schemas.openxmlformats.org/package/2006/relationships"><Relationship Id="rId3" Type="http://schemas.openxmlformats.org/officeDocument/2006/relationships/hyperlink" Target="https://www.dmdc.osd.mil/identitymanagement" TargetMode="External"/><Relationship Id="rId2" Type="http://schemas.openxmlformats.org/officeDocument/2006/relationships/hyperlink" Target="https://www.cac.mil/Next-Generation-Uniformed-Services-ID-Card/" TargetMode="External"/><Relationship Id="rId1" Type="http://schemas.openxmlformats.org/officeDocument/2006/relationships/slideLayout" Target="../slideLayouts/slideLayout32.xml"/><Relationship Id="rId4" Type="http://schemas.openxmlformats.org/officeDocument/2006/relationships/image" Target="../media/image129.png"/></Relationships>
</file>

<file path=ppt/slides/_rels/slide18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ipps-a.army.mil/" TargetMode="External"/><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3" Type="http://schemas.openxmlformats.org/officeDocument/2006/relationships/hyperlink" Target="https://myarmybenefits.us.army.mil/" TargetMode="External"/><Relationship Id="rId2" Type="http://schemas.openxmlformats.org/officeDocument/2006/relationships/image" Target="../media/image132.jpg"/><Relationship Id="rId1" Type="http://schemas.openxmlformats.org/officeDocument/2006/relationships/slideLayout" Target="../slideLayouts/slideLayout29.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86.xml.rels><?xml version="1.0" encoding="UTF-8" standalone="yes"?>
<Relationships xmlns="http://schemas.openxmlformats.org/package/2006/relationships"><Relationship Id="rId3" Type="http://schemas.openxmlformats.org/officeDocument/2006/relationships/hyperlink" Target="https://myarmybenefits.us.army.mil/Benefit-Library/State/Territory-Benefits" TargetMode="External"/><Relationship Id="rId2" Type="http://schemas.openxmlformats.org/officeDocument/2006/relationships/image" Target="../media/image136.jpg"/><Relationship Id="rId1" Type="http://schemas.openxmlformats.org/officeDocument/2006/relationships/slideLayout" Target="../slideLayouts/slideLayout29.xml"/><Relationship Id="rId5" Type="http://schemas.openxmlformats.org/officeDocument/2006/relationships/image" Target="../media/image138.jpg"/><Relationship Id="rId4" Type="http://schemas.openxmlformats.org/officeDocument/2006/relationships/image" Target="../media/image137.jpg"/></Relationships>
</file>

<file path=ppt/slides/_rels/slide1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soldierforlife.army.mil/retirement/blog" TargetMode="External"/><Relationship Id="rId1" Type="http://schemas.openxmlformats.org/officeDocument/2006/relationships/slideLayout" Target="../slideLayouts/slideLayout29.xml"/><Relationship Id="rId4" Type="http://schemas.openxmlformats.org/officeDocument/2006/relationships/image" Target="../media/image140.jpg"/></Relationships>
</file>

<file path=ppt/slides/_rels/slide188.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hyperlink" Target="http://www.usarmyjrotc.com/" TargetMode="External"/><Relationship Id="rId7" Type="http://schemas.openxmlformats.org/officeDocument/2006/relationships/image" Target="../media/image141.jpg"/><Relationship Id="rId2" Type="http://schemas.openxmlformats.org/officeDocument/2006/relationships/notesSlide" Target="../notesSlides/notesSlide76.xml"/><Relationship Id="rId1" Type="http://schemas.openxmlformats.org/officeDocument/2006/relationships/slideLayout" Target="../slideLayouts/slideLayout29.xml"/><Relationship Id="rId6" Type="http://schemas.openxmlformats.org/officeDocument/2006/relationships/hyperlink" Target="https://soldierforlife.army.mil/retirement/csa-retired-soldier-council" TargetMode="External"/><Relationship Id="rId5" Type="http://schemas.openxmlformats.org/officeDocument/2006/relationships/hyperlink" Target="https://www.armymwr.com/programs-and-services/personal-assistance/volunteer-corps" TargetMode="External"/><Relationship Id="rId4" Type="http://schemas.openxmlformats.org/officeDocument/2006/relationships/hyperlink" Target="https://www.hrc.army.mil/content/Retiree%20Recall"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s://myarmybenefits.us.army.mil/Benefit-Library/Resource-Locator" TargetMode="External"/><Relationship Id="rId3" Type="http://schemas.openxmlformats.org/officeDocument/2006/relationships/hyperlink" Target="https://soldierforlife.army.mil/Retirement" TargetMode="External"/><Relationship Id="rId7" Type="http://schemas.openxmlformats.org/officeDocument/2006/relationships/hyperlink" Target="https://soldierforlife.army.mil/Retirement/ArmyReserve" TargetMode="External"/><Relationship Id="rId2" Type="http://schemas.openxmlformats.org/officeDocument/2006/relationships/hyperlink" Target="https://actuary.defense.gov/Survivor-Benefit-Plans/" TargetMode="External"/><Relationship Id="rId1" Type="http://schemas.openxmlformats.org/officeDocument/2006/relationships/slideLayout" Target="../slideLayouts/slideLayout29.xml"/><Relationship Id="rId6" Type="http://schemas.openxmlformats.org/officeDocument/2006/relationships/hyperlink" Target="https://www.hrc.army.mil/content/Gray%20Area%20Retirements%20Branch" TargetMode="External"/><Relationship Id="rId5" Type="http://schemas.openxmlformats.org/officeDocument/2006/relationships/hyperlink" Target="https://soldierforlife.army.mil/Retirement/contact-us" TargetMode="External"/><Relationship Id="rId4" Type="http://schemas.openxmlformats.org/officeDocument/2006/relationships/hyperlink" Target="https://myarmybenefits.us.army.mi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90.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hyperlink" Target="https://soldierforlife.army.mil/Retirement/blog" TargetMode="External"/><Relationship Id="rId18" Type="http://schemas.openxmlformats.org/officeDocument/2006/relationships/hyperlink" Target="https://www.dvidshub.net/unit/HQDA-RSO" TargetMode="External"/><Relationship Id="rId3" Type="http://schemas.openxmlformats.org/officeDocument/2006/relationships/image" Target="../media/image12.png"/><Relationship Id="rId7" Type="http://schemas.openxmlformats.org/officeDocument/2006/relationships/image" Target="../media/image145.png"/><Relationship Id="rId12" Type="http://schemas.openxmlformats.org/officeDocument/2006/relationships/hyperlink" Target="https://soldierforlife.army.mil/Retirement/army-echoes" TargetMode="External"/><Relationship Id="rId17" Type="http://schemas.openxmlformats.org/officeDocument/2006/relationships/image" Target="../media/image151.png"/><Relationship Id="rId2" Type="http://schemas.openxmlformats.org/officeDocument/2006/relationships/notesSlide" Target="../notesSlides/notesSlide77.xml"/><Relationship Id="rId16" Type="http://schemas.openxmlformats.org/officeDocument/2006/relationships/image" Target="../media/image150.jpg"/><Relationship Id="rId1" Type="http://schemas.openxmlformats.org/officeDocument/2006/relationships/slideLayout" Target="../slideLayouts/slideLayout30.xml"/><Relationship Id="rId6" Type="http://schemas.openxmlformats.org/officeDocument/2006/relationships/image" Target="../media/image144.png"/><Relationship Id="rId11" Type="http://schemas.openxmlformats.org/officeDocument/2006/relationships/hyperlink" Target="https://soldierforlife.army.mil/Retirement/change-of-mission" TargetMode="External"/><Relationship Id="rId5" Type="http://schemas.openxmlformats.org/officeDocument/2006/relationships/image" Target="../media/image143.jpg"/><Relationship Id="rId15" Type="http://schemas.openxmlformats.org/officeDocument/2006/relationships/image" Target="../media/image149.jpg"/><Relationship Id="rId10" Type="http://schemas.openxmlformats.org/officeDocument/2006/relationships/image" Target="../media/image147.jpg"/><Relationship Id="rId19" Type="http://schemas.openxmlformats.org/officeDocument/2006/relationships/image" Target="../media/image152.jpg"/><Relationship Id="rId4" Type="http://schemas.openxmlformats.org/officeDocument/2006/relationships/image" Target="../media/image13.png"/><Relationship Id="rId9" Type="http://schemas.openxmlformats.org/officeDocument/2006/relationships/hyperlink" Target="https://soldierforlife.army.mil/Retirement" TargetMode="External"/><Relationship Id="rId14" Type="http://schemas.openxmlformats.org/officeDocument/2006/relationships/image" Target="../media/image148.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2.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78.xml"/><Relationship Id="rId1" Type="http://schemas.openxmlformats.org/officeDocument/2006/relationships/slideLayout" Target="../slideLayouts/slideLayout29.xml"/><Relationship Id="rId5" Type="http://schemas.openxmlformats.org/officeDocument/2006/relationships/hyperlink" Target="mailto:usarmy.knox.hrc.mbx.tagd-ask-hrc@army.mil" TargetMode="External"/><Relationship Id="rId4" Type="http://schemas.openxmlformats.org/officeDocument/2006/relationships/image" Target="../media/image154.jpg"/></Relationships>
</file>

<file path=ppt/slides/_rels/slide19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79.xml"/><Relationship Id="rId1" Type="http://schemas.openxmlformats.org/officeDocument/2006/relationships/slideLayout" Target="../slideLayouts/slideLayout29.xml"/><Relationship Id="rId6" Type="http://schemas.openxmlformats.org/officeDocument/2006/relationships/image" Target="../media/image156.jpg"/><Relationship Id="rId5" Type="http://schemas.openxmlformats.org/officeDocument/2006/relationships/hyperlink" Target="https://www.amc.af.mil/AMC-Travel-Site/AMC-Space-Available-Travel-Page/" TargetMode="External"/><Relationship Id="rId4" Type="http://schemas.openxmlformats.org/officeDocument/2006/relationships/hyperlink" Target="https://www.amc.af.mil/AMC-Travel-Site/AMC-Space-Available-Travel-Page/Space-Available-Email-Sign-up-Form/"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s://www.facebook.com/shopmyexchange" TargetMode="External"/><Relationship Id="rId3" Type="http://schemas.openxmlformats.org/officeDocument/2006/relationships/image" Target="../media/image157.jpg"/><Relationship Id="rId7" Type="http://schemas.openxmlformats.org/officeDocument/2006/relationships/image" Target="../media/image161.png"/><Relationship Id="rId2" Type="http://schemas.openxmlformats.org/officeDocument/2006/relationships/notesSlide" Target="../notesSlides/notesSlide80.xml"/><Relationship Id="rId1" Type="http://schemas.openxmlformats.org/officeDocument/2006/relationships/slideLayout" Target="../slideLayouts/slideLayout29.xml"/><Relationship Id="rId6" Type="http://schemas.openxmlformats.org/officeDocument/2006/relationships/image" Target="../media/image160.jpg"/><Relationship Id="rId5" Type="http://schemas.openxmlformats.org/officeDocument/2006/relationships/image" Target="../media/image159.jpg"/><Relationship Id="rId10" Type="http://schemas.openxmlformats.org/officeDocument/2006/relationships/image" Target="../media/image163.jpg"/><Relationship Id="rId4" Type="http://schemas.openxmlformats.org/officeDocument/2006/relationships/image" Target="../media/image158.png"/><Relationship Id="rId9" Type="http://schemas.openxmlformats.org/officeDocument/2006/relationships/image" Target="../media/image162.jpg"/></Relationships>
</file>

<file path=ppt/slides/_rels/slide195.xml.rels><?xml version="1.0" encoding="UTF-8" standalone="yes"?>
<Relationships xmlns="http://schemas.openxmlformats.org/package/2006/relationships"><Relationship Id="rId3" Type="http://schemas.openxmlformats.org/officeDocument/2006/relationships/hyperlink" Target="https://www.armyemergencyrelief.org/" TargetMode="External"/><Relationship Id="rId2" Type="http://schemas.openxmlformats.org/officeDocument/2006/relationships/notesSlide" Target="../notesSlides/notesSlide81.xml"/><Relationship Id="rId1" Type="http://schemas.openxmlformats.org/officeDocument/2006/relationships/slideLayout" Target="../slideLayouts/slideLayout29.xml"/><Relationship Id="rId4" Type="http://schemas.openxmlformats.org/officeDocument/2006/relationships/image" Target="../media/image164.png"/></Relationships>
</file>

<file path=ppt/slides/_rels/slide19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9.png"/></Relationships>
</file>

<file path=ppt/slides/_rels/slide197.xml.rels><?xml version="1.0" encoding="UTF-8" standalone="yes"?>
<Relationships xmlns="http://schemas.openxmlformats.org/package/2006/relationships"><Relationship Id="rId3" Type="http://schemas.openxmlformats.org/officeDocument/2006/relationships/hyperlink" Target="mailto:lyndsay.j.thrane.civ@army.mil" TargetMode="External"/><Relationship Id="rId2" Type="http://schemas.openxmlformats.org/officeDocument/2006/relationships/image" Target="../media/image167.png"/><Relationship Id="rId1" Type="http://schemas.openxmlformats.org/officeDocument/2006/relationships/slideLayout" Target="../slideLayouts/slideLayout31.xml"/><Relationship Id="rId4" Type="http://schemas.openxmlformats.org/officeDocument/2006/relationships/image" Target="../media/image168.png"/></Relationships>
</file>

<file path=ppt/slides/_rels/slide19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mailto:ng.ia.iaarng.mbx.funeralhonors@army.mil" TargetMode="Externa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2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s://va.iowa.gov/cemetery" TargetMode="External"/><Relationship Id="rId2" Type="http://schemas.openxmlformats.org/officeDocument/2006/relationships/hyperlink" Target="https://dmdc.osd.mil/mfh/" TargetMode="Externa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70.png"/><Relationship Id="rId4" Type="http://schemas.openxmlformats.org/officeDocument/2006/relationships/hyperlink" Target="http://cem.va.gov/"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1.xml"/><Relationship Id="rId16" Type="http://schemas.openxmlformats.org/officeDocument/2006/relationships/diagramColors" Target="../diagrams/colors4.xml"/><Relationship Id="rId1" Type="http://schemas.openxmlformats.org/officeDocument/2006/relationships/slideLayout" Target="../slideLayouts/slideLayout2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yarmybenefits.us.army.mil/Benefit-Calculators/SBP-Premium-Calculator" TargetMode="External"/><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hyperlink" Target="https://actuary.defense.gov/Survivor-Benefit-Plans/" TargetMode="External"/><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soldierforlife.army.mil/Retirement/NationalGuard" TargetMode="External"/><Relationship Id="rId3" Type="http://schemas.openxmlformats.org/officeDocument/2006/relationships/hyperlink" Target="https://soldierforlife.army.mil/Retirement/survivor-benefit-plan" TargetMode="External"/><Relationship Id="rId7" Type="http://schemas.openxmlformats.org/officeDocument/2006/relationships/hyperlink" Target="https://soldierforlife.army.mil/Retirement/ArmyReserve" TargetMode="External"/><Relationship Id="rId2" Type="http://schemas.openxmlformats.org/officeDocument/2006/relationships/notesSlide" Target="../notesSlides/notesSlide44.xml"/><Relationship Id="rId1" Type="http://schemas.openxmlformats.org/officeDocument/2006/relationships/slideLayout" Target="../slideLayouts/slideLayout27.xml"/><Relationship Id="rId6" Type="http://schemas.openxmlformats.org/officeDocument/2006/relationships/hyperlink" Target="https://myarmybenefits.us.army.mil/" TargetMode="External"/><Relationship Id="rId5" Type="http://schemas.openxmlformats.org/officeDocument/2006/relationships/hyperlink" Target="http://myarmybenefits.us.army.mil/" TargetMode="External"/><Relationship Id="rId4" Type="http://schemas.openxmlformats.org/officeDocument/2006/relationships/hyperlink" Target="https://www.hrc.army.mil/content/Gray%20Area%20Retirements%20Branch"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iperms-ia.hrc.army.mil/" TargetMode="External"/><Relationship Id="rId2" Type="http://schemas.openxmlformats.org/officeDocument/2006/relationships/hyperlink" Target="mailto:ng.ia.iaarng.mbx.retirement-servies@army.mi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23.xml"/><Relationship Id="rId4" Type="http://schemas.openxmlformats.org/officeDocument/2006/relationships/image" Target="../media/image31.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32.w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hyperlink" Target="mailto:brandi.l.millikan.mil@army.mil" TargetMode="External"/><Relationship Id="rId2" Type="http://schemas.openxmlformats.org/officeDocument/2006/relationships/hyperlink" Target="mailto:tyson.w.brian.mil@army.mil" TargetMode="External"/><Relationship Id="rId1" Type="http://schemas.openxmlformats.org/officeDocument/2006/relationships/slideLayout" Target="../slideLayouts/slideLayout24.xml"/><Relationship Id="rId4" Type="http://schemas.openxmlformats.org/officeDocument/2006/relationships/hyperlink" Target="mailto:kylie.m.clark3.mil@army.mi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hyperlink" Target="mailto:gavin.sandvig@iowa.gov" TargetMode="External"/><Relationship Id="rId2" Type="http://schemas.openxmlformats.org/officeDocument/2006/relationships/hyperlink" Target="mailto:todd.jacobus@ivh.state.ia.us" TargetMode="Externa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40.jpeg"/></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www.benefits.va.gov/gibill" TargetMode="External"/><Relationship Id="rId4" Type="http://schemas.openxmlformats.org/officeDocument/2006/relationships/image" Target="../media/image45.png"/></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5.png"/></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62740" y="216441"/>
            <a:ext cx="6066519" cy="1028700"/>
          </a:xfrm>
        </p:spPr>
        <p:txBody>
          <a:bodyPr>
            <a:noAutofit/>
          </a:bodyPr>
          <a:lstStyle/>
          <a:p>
            <a:pPr algn="ctr"/>
            <a:r>
              <a:rPr lang="en-US" sz="2500" b="1" cap="all" dirty="0">
                <a:latin typeface="Aptos Black" panose="020F0502020204030204" pitchFamily="34" charset="0"/>
              </a:rPr>
              <a:t>iOWA nATIONAL gUARD</a:t>
            </a:r>
            <a:br>
              <a:rPr lang="en-US" sz="2500" b="1" dirty="0">
                <a:latin typeface="Aptos Black" panose="020F0502020204030204" pitchFamily="34" charset="0"/>
              </a:rPr>
            </a:br>
            <a:r>
              <a:rPr lang="en-US" sz="2500" b="1" cap="all" dirty="0">
                <a:latin typeface="Aptos Black" panose="020F0502020204030204" pitchFamily="34" charset="0"/>
              </a:rPr>
              <a:t>tRADITIONAL rETIREMENT sEMINAR</a:t>
            </a:r>
            <a:endParaRPr lang="en-US" sz="2500" b="1" dirty="0">
              <a:latin typeface="Aptos Black" panose="020F0502020204030204" pitchFamily="34" charset="0"/>
            </a:endParaRPr>
          </a:p>
        </p:txBody>
      </p:sp>
      <p:pic>
        <p:nvPicPr>
          <p:cNvPr id="1026" name="Picture 2" descr="IANG Logo prin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4396" y="216439"/>
            <a:ext cx="1636160" cy="16316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Control 4"/>
          <p:cNvSpPr>
            <a:spLocks noChangeArrowheads="1" noChangeShapeType="1"/>
          </p:cNvSpPr>
          <p:nvPr/>
        </p:nvSpPr>
        <p:spPr bwMode="auto">
          <a:xfrm>
            <a:off x="3838504" y="5029202"/>
            <a:ext cx="5162550" cy="3182541"/>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sz="1350"/>
          </a:p>
        </p:txBody>
      </p:sp>
      <p:sp>
        <p:nvSpPr>
          <p:cNvPr id="3" name="Control 1"/>
          <p:cNvSpPr>
            <a:spLocks noChangeArrowheads="1" noChangeShapeType="1"/>
          </p:cNvSpPr>
          <p:nvPr/>
        </p:nvSpPr>
        <p:spPr bwMode="auto">
          <a:xfrm>
            <a:off x="3924300" y="4890956"/>
            <a:ext cx="5162550" cy="3399234"/>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sz="1350"/>
          </a:p>
        </p:txBody>
      </p:sp>
      <p:sp>
        <p:nvSpPr>
          <p:cNvPr id="6" name="Control 1">
            <a:extLst>
              <a:ext uri="{FF2B5EF4-FFF2-40B4-BE49-F238E27FC236}">
                <a16:creationId xmlns:a16="http://schemas.microsoft.com/office/drawing/2014/main" id="{A410C6D8-FBED-EA90-97E0-1CCAA1FCCFA5}"/>
              </a:ext>
            </a:extLst>
          </p:cNvPr>
          <p:cNvSpPr>
            <a:spLocks noChangeArrowheads="1" noChangeShapeType="1"/>
          </p:cNvSpPr>
          <p:nvPr/>
        </p:nvSpPr>
        <p:spPr bwMode="auto">
          <a:xfrm>
            <a:off x="4012822" y="4404837"/>
            <a:ext cx="4892279" cy="441483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sz="1350"/>
          </a:p>
        </p:txBody>
      </p:sp>
      <p:sp>
        <p:nvSpPr>
          <p:cNvPr id="7" name="Control 1">
            <a:extLst>
              <a:ext uri="{FF2B5EF4-FFF2-40B4-BE49-F238E27FC236}">
                <a16:creationId xmlns:a16="http://schemas.microsoft.com/office/drawing/2014/main" id="{B8B65D6B-748B-A86C-41C7-CF0CB86D963F}"/>
              </a:ext>
            </a:extLst>
          </p:cNvPr>
          <p:cNvSpPr>
            <a:spLocks noChangeArrowheads="1" noChangeShapeType="1"/>
          </p:cNvSpPr>
          <p:nvPr/>
        </p:nvSpPr>
        <p:spPr bwMode="auto">
          <a:xfrm>
            <a:off x="5069313" y="5382150"/>
            <a:ext cx="4892279" cy="42005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sz="1350"/>
          </a:p>
        </p:txBody>
      </p:sp>
      <p:graphicFrame>
        <p:nvGraphicFramePr>
          <p:cNvPr id="2" name="Table 1">
            <a:extLst>
              <a:ext uri="{FF2B5EF4-FFF2-40B4-BE49-F238E27FC236}">
                <a16:creationId xmlns:a16="http://schemas.microsoft.com/office/drawing/2014/main" id="{F774B193-78DE-B7CC-2289-30A1AAFBD82D}"/>
              </a:ext>
            </a:extLst>
          </p:cNvPr>
          <p:cNvGraphicFramePr>
            <a:graphicFrameLocks noGrp="1"/>
          </p:cNvGraphicFramePr>
          <p:nvPr>
            <p:extLst>
              <p:ext uri="{D42A27DB-BD31-4B8C-83A1-F6EECF244321}">
                <p14:modId xmlns:p14="http://schemas.microsoft.com/office/powerpoint/2010/main" val="1878974695"/>
              </p:ext>
            </p:extLst>
          </p:nvPr>
        </p:nvGraphicFramePr>
        <p:xfrm>
          <a:off x="2472095" y="1136063"/>
          <a:ext cx="7895367" cy="4793576"/>
        </p:xfrm>
        <a:graphic>
          <a:graphicData uri="http://schemas.openxmlformats.org/drawingml/2006/table">
            <a:tbl>
              <a:tblPr>
                <a:tableStyleId>{5C22544A-7EE6-4342-B048-85BDC9FD1C3A}</a:tableStyleId>
              </a:tblPr>
              <a:tblGrid>
                <a:gridCol w="1477297">
                  <a:extLst>
                    <a:ext uri="{9D8B030D-6E8A-4147-A177-3AD203B41FA5}">
                      <a16:colId xmlns:a16="http://schemas.microsoft.com/office/drawing/2014/main" val="1653196074"/>
                    </a:ext>
                  </a:extLst>
                </a:gridCol>
                <a:gridCol w="4524416">
                  <a:extLst>
                    <a:ext uri="{9D8B030D-6E8A-4147-A177-3AD203B41FA5}">
                      <a16:colId xmlns:a16="http://schemas.microsoft.com/office/drawing/2014/main" val="2787719879"/>
                    </a:ext>
                  </a:extLst>
                </a:gridCol>
                <a:gridCol w="1893654">
                  <a:extLst>
                    <a:ext uri="{9D8B030D-6E8A-4147-A177-3AD203B41FA5}">
                      <a16:colId xmlns:a16="http://schemas.microsoft.com/office/drawing/2014/main" val="2869898458"/>
                    </a:ext>
                  </a:extLst>
                </a:gridCol>
              </a:tblGrid>
              <a:tr h="211034">
                <a:tc>
                  <a:txBody>
                    <a:bodyPr/>
                    <a:lstStyle/>
                    <a:p>
                      <a:pPr marL="0" marR="0">
                        <a:lnSpc>
                          <a:spcPct val="115000"/>
                        </a:lnSpc>
                        <a:spcAft>
                          <a:spcPts val="800"/>
                        </a:spcAft>
                        <a:buNone/>
                      </a:pPr>
                      <a:r>
                        <a:rPr lang="en-US" sz="1100" u="sng" kern="100">
                          <a:effectLst/>
                        </a:rPr>
                        <a:t>Time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u="sng" kern="100" dirty="0">
                          <a:effectLst/>
                        </a:rPr>
                        <a:t>Subject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u="sng" kern="100">
                          <a:effectLst/>
                        </a:rPr>
                        <a:t>Presenter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2363318326"/>
                  </a:ext>
                </a:extLst>
              </a:tr>
              <a:tr h="222074">
                <a:tc>
                  <a:txBody>
                    <a:bodyPr/>
                    <a:lstStyle/>
                    <a:p>
                      <a:pPr marL="0" marR="0">
                        <a:lnSpc>
                          <a:spcPct val="115000"/>
                        </a:lnSpc>
                        <a:spcAft>
                          <a:spcPts val="800"/>
                        </a:spcAft>
                        <a:buNone/>
                      </a:pPr>
                      <a:r>
                        <a:rPr lang="en-US" sz="1100" kern="100">
                          <a:effectLst/>
                        </a:rPr>
                        <a:t>0800—0830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Registration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SSG Schroeder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2734876286"/>
                  </a:ext>
                </a:extLst>
              </a:tr>
              <a:tr h="245179">
                <a:tc>
                  <a:txBody>
                    <a:bodyPr/>
                    <a:lstStyle/>
                    <a:p>
                      <a:pPr marL="0" marR="0">
                        <a:lnSpc>
                          <a:spcPct val="115000"/>
                        </a:lnSpc>
                        <a:spcAft>
                          <a:spcPts val="800"/>
                        </a:spcAft>
                        <a:buNone/>
                      </a:pPr>
                      <a:r>
                        <a:rPr lang="en-US" sz="1100" kern="100">
                          <a:effectLst/>
                        </a:rPr>
                        <a:t>0830—0845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Welcome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BG Kappelmann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765298653"/>
                  </a:ext>
                </a:extLst>
              </a:tr>
              <a:tr h="235552">
                <a:tc>
                  <a:txBody>
                    <a:bodyPr/>
                    <a:lstStyle/>
                    <a:p>
                      <a:pPr marL="0" marR="0">
                        <a:lnSpc>
                          <a:spcPct val="115000"/>
                        </a:lnSpc>
                        <a:spcAft>
                          <a:spcPts val="800"/>
                        </a:spcAft>
                        <a:buNone/>
                      </a:pPr>
                      <a:r>
                        <a:rPr lang="en-US" sz="1100" kern="100" dirty="0">
                          <a:effectLst/>
                        </a:rPr>
                        <a:t>0845— 0915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rPr>
                        <a:t>DA Form 5016/NOE/Requesting Records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SSG Schroeder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1371520165"/>
                  </a:ext>
                </a:extLst>
              </a:tr>
              <a:tr h="217580">
                <a:tc>
                  <a:txBody>
                    <a:bodyPr/>
                    <a:lstStyle/>
                    <a:p>
                      <a:pPr marL="0" marR="0">
                        <a:lnSpc>
                          <a:spcPct val="115000"/>
                        </a:lnSpc>
                        <a:spcAft>
                          <a:spcPts val="800"/>
                        </a:spcAft>
                        <a:buNone/>
                      </a:pPr>
                      <a:r>
                        <a:rPr lang="en-US" sz="1100" kern="100" dirty="0">
                          <a:effectLst/>
                        </a:rPr>
                        <a:t>0915—0945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RCSBP</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Lyndsay Thrane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616961398"/>
                  </a:ext>
                </a:extLst>
              </a:tr>
              <a:tr h="211034">
                <a:tc>
                  <a:txBody>
                    <a:bodyPr/>
                    <a:lstStyle/>
                    <a:p>
                      <a:pPr marL="0" marR="0">
                        <a:lnSpc>
                          <a:spcPct val="115000"/>
                        </a:lnSpc>
                        <a:spcAft>
                          <a:spcPts val="800"/>
                        </a:spcAft>
                        <a:buNone/>
                      </a:pPr>
                      <a:r>
                        <a:rPr lang="en-US" sz="1100" kern="100" dirty="0">
                          <a:effectLst/>
                        </a:rPr>
                        <a:t>0945—1000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20-Year Ring Request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SGT Miller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3430119783"/>
                  </a:ext>
                </a:extLst>
              </a:tr>
              <a:tr h="211034">
                <a:tc>
                  <a:txBody>
                    <a:bodyPr/>
                    <a:lstStyle/>
                    <a:p>
                      <a:pPr marL="0" marR="0">
                        <a:lnSpc>
                          <a:spcPct val="115000"/>
                        </a:lnSpc>
                        <a:spcAft>
                          <a:spcPts val="800"/>
                        </a:spcAft>
                        <a:buNone/>
                      </a:pPr>
                      <a:r>
                        <a:rPr lang="en-US" sz="1100" kern="100" dirty="0">
                          <a:effectLst/>
                        </a:rPr>
                        <a:t>1000— 1015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Break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3148885999"/>
                  </a:ext>
                </a:extLst>
              </a:tr>
              <a:tr h="211034">
                <a:tc>
                  <a:txBody>
                    <a:bodyPr/>
                    <a:lstStyle/>
                    <a:p>
                      <a:pPr marL="0" marR="0">
                        <a:lnSpc>
                          <a:spcPct val="115000"/>
                        </a:lnSpc>
                        <a:spcAft>
                          <a:spcPts val="800"/>
                        </a:spcAft>
                        <a:buNone/>
                      </a:pPr>
                      <a:r>
                        <a:rPr lang="en-US" sz="1100" kern="100">
                          <a:effectLst/>
                        </a:rPr>
                        <a:t>1015—1030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Requesting Retirement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SFC Cross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3812336210"/>
                  </a:ext>
                </a:extLst>
              </a:tr>
              <a:tr h="234268">
                <a:tc>
                  <a:txBody>
                    <a:bodyPr/>
                    <a:lstStyle/>
                    <a:p>
                      <a:pPr marL="0" marR="0">
                        <a:lnSpc>
                          <a:spcPct val="115000"/>
                        </a:lnSpc>
                        <a:spcAft>
                          <a:spcPts val="800"/>
                        </a:spcAft>
                        <a:buNone/>
                      </a:pPr>
                      <a:r>
                        <a:rPr lang="en-US" sz="1100" kern="100">
                          <a:effectLst/>
                        </a:rPr>
                        <a:t>1030—1045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TSP</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2401122786"/>
                  </a:ext>
                </a:extLst>
              </a:tr>
              <a:tr h="211034">
                <a:tc>
                  <a:txBody>
                    <a:bodyPr/>
                    <a:lstStyle/>
                    <a:p>
                      <a:pPr marL="0" marR="0">
                        <a:lnSpc>
                          <a:spcPct val="115000"/>
                        </a:lnSpc>
                        <a:spcAft>
                          <a:spcPts val="800"/>
                        </a:spcAft>
                        <a:buNone/>
                      </a:pPr>
                      <a:r>
                        <a:rPr lang="en-US" sz="1100" kern="100" dirty="0">
                          <a:effectLst/>
                        </a:rPr>
                        <a:t>1045—1100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rPr>
                        <a:t>SSLI</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rPr>
                        <a:t>Clare Moeller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1715223233"/>
                  </a:ext>
                </a:extLst>
              </a:tr>
              <a:tr h="211034">
                <a:tc>
                  <a:txBody>
                    <a:bodyPr/>
                    <a:lstStyle/>
                    <a:p>
                      <a:pPr marL="0" marR="0">
                        <a:lnSpc>
                          <a:spcPct val="115000"/>
                        </a:lnSpc>
                        <a:spcAft>
                          <a:spcPts val="800"/>
                        </a:spcAft>
                        <a:buNone/>
                      </a:pPr>
                      <a:r>
                        <a:rPr lang="en-US" sz="1100" kern="100" dirty="0">
                          <a:effectLst/>
                        </a:rPr>
                        <a:t>1100—1110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rPr>
                        <a:t>GESAC</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Jeffrey Erickson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2104671215"/>
                  </a:ext>
                </a:extLst>
              </a:tr>
              <a:tr h="222074">
                <a:tc>
                  <a:txBody>
                    <a:bodyPr/>
                    <a:lstStyle/>
                    <a:p>
                      <a:pPr marL="0" marR="0">
                        <a:lnSpc>
                          <a:spcPct val="115000"/>
                        </a:lnSpc>
                        <a:spcAft>
                          <a:spcPts val="800"/>
                        </a:spcAft>
                        <a:buNone/>
                      </a:pPr>
                      <a:r>
                        <a:rPr lang="en-US" sz="1100" kern="100" dirty="0">
                          <a:effectLst/>
                        </a:rPr>
                        <a:t>1110—1130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rPr>
                        <a:t>HSS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CW3 Brian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1143354959"/>
                  </a:ext>
                </a:extLst>
              </a:tr>
              <a:tr h="226566">
                <a:tc>
                  <a:txBody>
                    <a:bodyPr/>
                    <a:lstStyle/>
                    <a:p>
                      <a:pPr marL="0" marR="0">
                        <a:lnSpc>
                          <a:spcPct val="115000"/>
                        </a:lnSpc>
                        <a:spcAft>
                          <a:spcPts val="800"/>
                        </a:spcAft>
                        <a:buNone/>
                      </a:pPr>
                      <a:r>
                        <a:rPr lang="en-US" sz="1100" kern="100">
                          <a:effectLst/>
                        </a:rPr>
                        <a:t>1130—1200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VA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Gavin Sandvig</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3131563349"/>
                  </a:ext>
                </a:extLst>
              </a:tr>
              <a:tr h="235552">
                <a:tc>
                  <a:txBody>
                    <a:bodyPr/>
                    <a:lstStyle/>
                    <a:p>
                      <a:pPr marL="0" marR="0">
                        <a:lnSpc>
                          <a:spcPct val="115000"/>
                        </a:lnSpc>
                        <a:spcAft>
                          <a:spcPts val="800"/>
                        </a:spcAft>
                        <a:buNone/>
                      </a:pPr>
                      <a:r>
                        <a:rPr lang="en-US" sz="1100" kern="100">
                          <a:effectLst/>
                        </a:rPr>
                        <a:t>1200—1300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Lunch</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3051343267"/>
                  </a:ext>
                </a:extLst>
              </a:tr>
              <a:tr h="245179">
                <a:tc>
                  <a:txBody>
                    <a:bodyPr/>
                    <a:lstStyle/>
                    <a:p>
                      <a:pPr marL="0" marR="0">
                        <a:lnSpc>
                          <a:spcPct val="115000"/>
                        </a:lnSpc>
                        <a:spcAft>
                          <a:spcPts val="800"/>
                        </a:spcAft>
                        <a:buNone/>
                      </a:pPr>
                      <a:r>
                        <a:rPr lang="en-US" sz="1100" kern="100">
                          <a:effectLst/>
                        </a:rPr>
                        <a:t>1300—1330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Education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Megan Cowman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3855255703"/>
                  </a:ext>
                </a:extLst>
              </a:tr>
              <a:tr h="245179">
                <a:tc>
                  <a:txBody>
                    <a:bodyPr/>
                    <a:lstStyle/>
                    <a:p>
                      <a:pPr marL="0" marR="0">
                        <a:lnSpc>
                          <a:spcPct val="115000"/>
                        </a:lnSpc>
                        <a:spcAft>
                          <a:spcPts val="800"/>
                        </a:spcAft>
                        <a:buNone/>
                      </a:pPr>
                      <a:r>
                        <a:rPr lang="en-US" sz="1100" kern="100">
                          <a:effectLst/>
                        </a:rPr>
                        <a:t>1330—1400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DEERS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SSG Dixon</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981684515"/>
                  </a:ext>
                </a:extLst>
              </a:tr>
              <a:tr h="254165">
                <a:tc>
                  <a:txBody>
                    <a:bodyPr/>
                    <a:lstStyle/>
                    <a:p>
                      <a:pPr marL="0" marR="0">
                        <a:lnSpc>
                          <a:spcPct val="115000"/>
                        </a:lnSpc>
                        <a:spcAft>
                          <a:spcPts val="800"/>
                        </a:spcAft>
                        <a:buNone/>
                      </a:pPr>
                      <a:r>
                        <a:rPr lang="en-US" sz="1100" kern="100">
                          <a:effectLst/>
                        </a:rPr>
                        <a:t>1400—1415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Break</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209025176"/>
                  </a:ext>
                </a:extLst>
              </a:tr>
              <a:tr h="245179">
                <a:tc>
                  <a:txBody>
                    <a:bodyPr/>
                    <a:lstStyle/>
                    <a:p>
                      <a:pPr marL="0" marR="0">
                        <a:lnSpc>
                          <a:spcPct val="115000"/>
                        </a:lnSpc>
                        <a:spcAft>
                          <a:spcPts val="800"/>
                        </a:spcAft>
                        <a:buNone/>
                      </a:pPr>
                      <a:r>
                        <a:rPr lang="en-US" sz="1100" kern="100">
                          <a:effectLst/>
                        </a:rPr>
                        <a:t>1415—1515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TRICARE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TBD</a:t>
                      </a:r>
                    </a:p>
                  </a:txBody>
                  <a:tcPr marL="8157" marR="34957" marT="8157" marB="0" anchor="ctr"/>
                </a:tc>
                <a:extLst>
                  <a:ext uri="{0D108BD9-81ED-4DB2-BD59-A6C34878D82A}">
                    <a16:rowId xmlns:a16="http://schemas.microsoft.com/office/drawing/2014/main" val="3652067189"/>
                  </a:ext>
                </a:extLst>
              </a:tr>
              <a:tr h="211034">
                <a:tc>
                  <a:txBody>
                    <a:bodyPr/>
                    <a:lstStyle/>
                    <a:p>
                      <a:pPr marL="0" marR="0">
                        <a:lnSpc>
                          <a:spcPct val="115000"/>
                        </a:lnSpc>
                        <a:spcAft>
                          <a:spcPts val="800"/>
                        </a:spcAft>
                        <a:buNone/>
                      </a:pPr>
                      <a:r>
                        <a:rPr lang="en-US" sz="1100" kern="100">
                          <a:effectLst/>
                        </a:rPr>
                        <a:t>1515—1545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RSO</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Lyndsay Thrane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2133081956"/>
                  </a:ext>
                </a:extLst>
              </a:tr>
              <a:tr h="234910">
                <a:tc>
                  <a:txBody>
                    <a:bodyPr/>
                    <a:lstStyle/>
                    <a:p>
                      <a:pPr marL="0" marR="0">
                        <a:lnSpc>
                          <a:spcPct val="115000"/>
                        </a:lnSpc>
                        <a:spcAft>
                          <a:spcPts val="800"/>
                        </a:spcAft>
                        <a:buNone/>
                      </a:pPr>
                      <a:r>
                        <a:rPr lang="en-US" sz="1100" kern="100">
                          <a:effectLst/>
                        </a:rPr>
                        <a:t>1545—1600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Funeral Honors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1421417543"/>
                  </a:ext>
                </a:extLst>
              </a:tr>
              <a:tr h="252881">
                <a:tc>
                  <a:txBody>
                    <a:bodyPr/>
                    <a:lstStyle/>
                    <a:p>
                      <a:pPr marL="0" marR="0">
                        <a:lnSpc>
                          <a:spcPct val="115000"/>
                        </a:lnSpc>
                        <a:spcAft>
                          <a:spcPts val="800"/>
                        </a:spcAft>
                        <a:buNone/>
                      </a:pPr>
                      <a:r>
                        <a:rPr lang="en-US" sz="1100" kern="100" dirty="0">
                          <a:effectLst/>
                        </a:rPr>
                        <a:t>1600—1630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a:effectLst/>
                        </a:rPr>
                        <a:t>Closing Remarks/Travel Voucher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tc>
                  <a:txBody>
                    <a:bodyPr/>
                    <a:lstStyle/>
                    <a:p>
                      <a:pPr marL="0" marR="0">
                        <a:lnSpc>
                          <a:spcPct val="115000"/>
                        </a:lnSpc>
                        <a:spcAft>
                          <a:spcPts val="800"/>
                        </a:spcAft>
                        <a:buNone/>
                      </a:pPr>
                      <a:r>
                        <a:rPr lang="en-US" sz="1100" kern="100" dirty="0">
                          <a:effectLst/>
                        </a:rPr>
                        <a:t>SSG Schroeder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8157" marR="34957" marT="8157" marB="0" anchor="ctr"/>
                </a:tc>
                <a:extLst>
                  <a:ext uri="{0D108BD9-81ED-4DB2-BD59-A6C34878D82A}">
                    <a16:rowId xmlns:a16="http://schemas.microsoft.com/office/drawing/2014/main" val="1668910166"/>
                  </a:ext>
                </a:extLst>
              </a:tr>
            </a:tbl>
          </a:graphicData>
        </a:graphic>
      </p:graphicFrame>
      <p:sp>
        <p:nvSpPr>
          <p:cNvPr id="5" name="TextBox 4">
            <a:extLst>
              <a:ext uri="{FF2B5EF4-FFF2-40B4-BE49-F238E27FC236}">
                <a16:creationId xmlns:a16="http://schemas.microsoft.com/office/drawing/2014/main" id="{85135E93-99B3-C350-989D-3B2CB834F805}"/>
              </a:ext>
            </a:extLst>
          </p:cNvPr>
          <p:cNvSpPr txBox="1"/>
          <p:nvPr/>
        </p:nvSpPr>
        <p:spPr>
          <a:xfrm>
            <a:off x="1711243" y="6261869"/>
            <a:ext cx="9588664" cy="307777"/>
          </a:xfrm>
          <a:prstGeom prst="rect">
            <a:avLst/>
          </a:prstGeom>
          <a:noFill/>
        </p:spPr>
        <p:txBody>
          <a:bodyPr wrap="square" rtlCol="0">
            <a:spAutoFit/>
          </a:bodyPr>
          <a:lstStyle/>
          <a:p>
            <a:r>
              <a:rPr lang="en-US" sz="1400" b="1" i="1" dirty="0"/>
              <a:t>*Times are tentative as some briefers may be shorter or longer than the allocated time. Lunch is on the economy</a:t>
            </a:r>
          </a:p>
        </p:txBody>
      </p:sp>
    </p:spTree>
    <p:extLst>
      <p:ext uri="{BB962C8B-B14F-4D97-AF65-F5344CB8AC3E}">
        <p14:creationId xmlns:p14="http://schemas.microsoft.com/office/powerpoint/2010/main" val="1577612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12" name="Rectangle 120"/>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The Bottom Line</a:t>
            </a:r>
            <a:endParaRPr lang="en-US" altLang="en-US" b="1">
              <a:solidFill>
                <a:schemeClr val="accent2"/>
              </a:solidFill>
              <a:latin typeface="Arial" panose="020B0604020202020204" pitchFamily="34" charset="0"/>
            </a:endParaRPr>
          </a:p>
        </p:txBody>
      </p:sp>
      <p:sp>
        <p:nvSpPr>
          <p:cNvPr id="8313" name="Rectangle 121"/>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algn="ctr" eaLnBrk="1" hangingPunct="1">
              <a:lnSpc>
                <a:spcPct val="100000"/>
              </a:lnSpc>
              <a:buFontTx/>
              <a:buNone/>
            </a:pPr>
            <a:r>
              <a:rPr lang="en-US" altLang="en-US">
                <a:latin typeface="Arial" panose="020B0604020202020204" pitchFamily="34" charset="0"/>
              </a:rPr>
              <a:t>If the RC Soldier dies prior to receipt of retired pay the retired pay </a:t>
            </a:r>
            <a:r>
              <a:rPr lang="en-US" altLang="en-US" b="1">
                <a:latin typeface="Arial" panose="020B0604020202020204" pitchFamily="34" charset="0"/>
              </a:rPr>
              <a:t>NEVER </a:t>
            </a:r>
            <a:r>
              <a:rPr lang="en-US" altLang="en-US">
                <a:latin typeface="Arial" panose="020B0604020202020204" pitchFamily="34" charset="0"/>
              </a:rPr>
              <a:t>pays out.</a:t>
            </a:r>
          </a:p>
        </p:txBody>
      </p:sp>
      <p:grpSp>
        <p:nvGrpSpPr>
          <p:cNvPr id="11" name="Group 10"/>
          <p:cNvGrpSpPr/>
          <p:nvPr/>
        </p:nvGrpSpPr>
        <p:grpSpPr>
          <a:xfrm>
            <a:off x="4572000" y="3657600"/>
            <a:ext cx="2759816" cy="2057400"/>
            <a:chOff x="3048000" y="3657600"/>
            <a:chExt cx="2759816" cy="20574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184" y="3733800"/>
              <a:ext cx="2355832" cy="1759603"/>
            </a:xfrm>
            <a:prstGeom prst="rect">
              <a:avLst/>
            </a:prstGeom>
          </p:spPr>
        </p:pic>
        <p:sp>
          <p:nvSpPr>
            <p:cNvPr id="3" name="Oval 2"/>
            <p:cNvSpPr/>
            <p:nvPr/>
          </p:nvSpPr>
          <p:spPr bwMode="auto">
            <a:xfrm>
              <a:off x="3048000" y="3657600"/>
              <a:ext cx="2759816" cy="20574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357313" fontAlgn="base">
                <a:spcBef>
                  <a:spcPct val="0"/>
                </a:spcBef>
                <a:spcAft>
                  <a:spcPct val="0"/>
                </a:spcAft>
                <a:defRPr/>
              </a:pPr>
              <a:endParaRPr lang="en-US" sz="2400">
                <a:solidFill>
                  <a:srgbClr val="221F20"/>
                </a:solidFill>
                <a:latin typeface="Arial" charset="0"/>
              </a:endParaRPr>
            </a:p>
          </p:txBody>
        </p:sp>
        <p:cxnSp>
          <p:nvCxnSpPr>
            <p:cNvPr id="6" name="Straight Connector 5"/>
            <p:cNvCxnSpPr/>
            <p:nvPr/>
          </p:nvCxnSpPr>
          <p:spPr bwMode="auto">
            <a:xfrm flipV="1">
              <a:off x="3084384" y="4191000"/>
              <a:ext cx="2539632" cy="845609"/>
            </a:xfrm>
            <a:prstGeom prst="line">
              <a:avLst/>
            </a:prstGeom>
            <a:solidFill>
              <a:schemeClr val="accent1"/>
            </a:solidFill>
            <a:ln w="4762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418143563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150794" y="2031397"/>
            <a:ext cx="5234940" cy="3160481"/>
          </a:xfrm>
          <a:prstGeom prst="rect">
            <a:avLst/>
          </a:prstGeom>
        </p:spPr>
        <p:txBody>
          <a:bodyPr vert="horz" wrap="square" lIns="0" tIns="9525" rIns="0" bIns="0" rtlCol="0">
            <a:spAutoFit/>
          </a:bodyPr>
          <a:lstStyle/>
          <a:p>
            <a:pPr marL="329557" indent="-320032" defTabSz="685783">
              <a:spcBef>
                <a:spcPts val="75"/>
              </a:spcBef>
              <a:buFont typeface="Wingdings"/>
              <a:buChar char=""/>
              <a:tabLst>
                <a:tab pos="329080" algn="l"/>
                <a:tab pos="329557" algn="l"/>
                <a:tab pos="2345949" algn="l"/>
              </a:tabLst>
              <a:defRPr/>
            </a:pPr>
            <a:r>
              <a:rPr b="1" spc="-4" dirty="0">
                <a:solidFill>
                  <a:prstClr val="black"/>
                </a:solidFill>
                <a:latin typeface="Arial"/>
                <a:cs typeface="Arial"/>
              </a:rPr>
              <a:t>Apply </a:t>
            </a:r>
            <a:r>
              <a:rPr b="1" dirty="0">
                <a:solidFill>
                  <a:prstClr val="black"/>
                </a:solidFill>
                <a:latin typeface="Arial"/>
                <a:cs typeface="Arial"/>
              </a:rPr>
              <a:t>On</a:t>
            </a:r>
            <a:r>
              <a:rPr b="1" spc="-11" dirty="0">
                <a:solidFill>
                  <a:prstClr val="black"/>
                </a:solidFill>
                <a:latin typeface="Arial"/>
                <a:cs typeface="Arial"/>
              </a:rPr>
              <a:t> </a:t>
            </a:r>
            <a:r>
              <a:rPr b="1" dirty="0">
                <a:solidFill>
                  <a:prstClr val="black"/>
                </a:solidFill>
                <a:latin typeface="Arial"/>
                <a:cs typeface="Arial"/>
              </a:rPr>
              <a:t>Line</a:t>
            </a:r>
            <a:r>
              <a:rPr b="1" spc="-4" dirty="0">
                <a:solidFill>
                  <a:prstClr val="black"/>
                </a:solidFill>
                <a:latin typeface="Arial"/>
                <a:cs typeface="Arial"/>
              </a:rPr>
              <a:t> at:	</a:t>
            </a:r>
            <a:r>
              <a:rPr b="1" u="heavy" spc="-8" dirty="0">
                <a:solidFill>
                  <a:srgbClr val="0000FF"/>
                </a:solidFill>
                <a:uFill>
                  <a:solidFill>
                    <a:srgbClr val="0000FF"/>
                  </a:solidFill>
                </a:uFill>
                <a:latin typeface="Arial"/>
                <a:cs typeface="Arial"/>
                <a:hlinkClick r:id="rId5"/>
              </a:rPr>
              <a:t>www.v</a:t>
            </a:r>
            <a:r>
              <a:rPr lang="en-US" b="1" u="heavy" spc="-8" dirty="0">
                <a:solidFill>
                  <a:srgbClr val="0000FF"/>
                </a:solidFill>
                <a:uFill>
                  <a:solidFill>
                    <a:srgbClr val="0000FF"/>
                  </a:solidFill>
                </a:uFill>
                <a:latin typeface="Arial"/>
                <a:cs typeface="Arial"/>
                <a:hlinkClick r:id="rId5"/>
              </a:rPr>
              <a:t>a</a:t>
            </a:r>
            <a:r>
              <a:rPr b="1" u="heavy" spc="-8" dirty="0">
                <a:solidFill>
                  <a:srgbClr val="0000FF"/>
                </a:solidFill>
                <a:uFill>
                  <a:solidFill>
                    <a:srgbClr val="0000FF"/>
                  </a:solidFill>
                </a:uFill>
                <a:latin typeface="Arial"/>
                <a:cs typeface="Arial"/>
                <a:hlinkClick r:id="rId5"/>
              </a:rPr>
              <a:t>.gov</a:t>
            </a:r>
            <a:r>
              <a:rPr lang="en-US" spc="-8" dirty="0">
                <a:solidFill>
                  <a:srgbClr val="0000FF"/>
                </a:solidFill>
                <a:uFill>
                  <a:solidFill>
                    <a:srgbClr val="0000FF"/>
                  </a:solidFill>
                </a:uFill>
                <a:latin typeface="Arial"/>
                <a:cs typeface="Arial"/>
              </a:rPr>
              <a:t> </a:t>
            </a:r>
            <a:r>
              <a:rPr lang="en-US" spc="-8" dirty="0">
                <a:solidFill>
                  <a:prstClr val="black"/>
                </a:solidFill>
                <a:uFill>
                  <a:solidFill>
                    <a:srgbClr val="0000FF"/>
                  </a:solidFill>
                </a:uFill>
                <a:latin typeface="Arial"/>
                <a:cs typeface="Arial"/>
              </a:rPr>
              <a:t>to receive your Certificate of Eligibility (COE)</a:t>
            </a:r>
            <a:endParaRPr dirty="0">
              <a:solidFill>
                <a:prstClr val="black"/>
              </a:solidFill>
              <a:latin typeface="Arial"/>
              <a:cs typeface="Arial"/>
            </a:endParaRPr>
          </a:p>
          <a:p>
            <a:pPr defTabSz="685783">
              <a:spcBef>
                <a:spcPts val="4"/>
              </a:spcBef>
              <a:buFont typeface="Wingdings"/>
              <a:buChar char=""/>
              <a:defRPr/>
            </a:pPr>
            <a:endParaRPr sz="1875" dirty="0">
              <a:solidFill>
                <a:prstClr val="black"/>
              </a:solidFill>
              <a:latin typeface="Arial"/>
              <a:cs typeface="Arial"/>
            </a:endParaRPr>
          </a:p>
          <a:p>
            <a:pPr marL="329557" indent="-320032" defTabSz="685783">
              <a:buFont typeface="Wingdings"/>
              <a:buChar char=""/>
              <a:tabLst>
                <a:tab pos="329080" algn="l"/>
                <a:tab pos="329557" algn="l"/>
              </a:tabLst>
              <a:defRPr/>
            </a:pPr>
            <a:r>
              <a:rPr b="1" dirty="0">
                <a:solidFill>
                  <a:prstClr val="black"/>
                </a:solidFill>
                <a:latin typeface="Arial"/>
                <a:cs typeface="Arial"/>
              </a:rPr>
              <a:t>Information</a:t>
            </a:r>
            <a:r>
              <a:rPr b="1" spc="-34" dirty="0">
                <a:solidFill>
                  <a:prstClr val="black"/>
                </a:solidFill>
                <a:latin typeface="Arial"/>
                <a:cs typeface="Arial"/>
              </a:rPr>
              <a:t> </a:t>
            </a:r>
            <a:r>
              <a:rPr b="1" spc="-4" dirty="0">
                <a:solidFill>
                  <a:prstClr val="black"/>
                </a:solidFill>
                <a:latin typeface="Arial"/>
                <a:cs typeface="Arial"/>
              </a:rPr>
              <a:t>Needed</a:t>
            </a:r>
            <a:endParaRPr dirty="0">
              <a:solidFill>
                <a:prstClr val="black"/>
              </a:solidFill>
              <a:latin typeface="Arial"/>
              <a:cs typeface="Arial"/>
            </a:endParaRPr>
          </a:p>
          <a:p>
            <a:pPr marL="501956" lvl="1" indent="-235738" defTabSz="685783">
              <a:spcBef>
                <a:spcPts val="15"/>
              </a:spcBef>
              <a:buFont typeface="Wingdings"/>
              <a:buChar char=""/>
              <a:tabLst>
                <a:tab pos="501956" algn="l"/>
                <a:tab pos="502432" algn="l"/>
              </a:tabLst>
              <a:defRPr/>
            </a:pPr>
            <a:r>
              <a:rPr sz="1050" dirty="0">
                <a:solidFill>
                  <a:prstClr val="black"/>
                </a:solidFill>
                <a:latin typeface="Arial"/>
                <a:cs typeface="Arial"/>
              </a:rPr>
              <a:t>School </a:t>
            </a:r>
            <a:r>
              <a:rPr sz="1050" spc="-4" dirty="0">
                <a:solidFill>
                  <a:prstClr val="black"/>
                </a:solidFill>
                <a:latin typeface="Arial"/>
                <a:cs typeface="Arial"/>
              </a:rPr>
              <a:t>name </a:t>
            </a:r>
            <a:r>
              <a:rPr sz="1050" dirty="0">
                <a:solidFill>
                  <a:prstClr val="black"/>
                </a:solidFill>
                <a:latin typeface="Arial"/>
                <a:cs typeface="Arial"/>
              </a:rPr>
              <a:t>and course of</a:t>
            </a:r>
            <a:r>
              <a:rPr sz="1050" spc="-94" dirty="0">
                <a:solidFill>
                  <a:prstClr val="black"/>
                </a:solidFill>
                <a:latin typeface="Arial"/>
                <a:cs typeface="Arial"/>
              </a:rPr>
              <a:t> </a:t>
            </a:r>
            <a:r>
              <a:rPr sz="1050" dirty="0">
                <a:solidFill>
                  <a:prstClr val="black"/>
                </a:solidFill>
                <a:latin typeface="Arial"/>
                <a:cs typeface="Arial"/>
              </a:rPr>
              <a:t>study</a:t>
            </a:r>
          </a:p>
          <a:p>
            <a:pPr marL="501956" lvl="1" indent="-235738" defTabSz="685783">
              <a:buFont typeface="Wingdings"/>
              <a:buChar char=""/>
              <a:tabLst>
                <a:tab pos="501956" algn="l"/>
                <a:tab pos="502432" algn="l"/>
              </a:tabLst>
              <a:defRPr/>
            </a:pPr>
            <a:r>
              <a:rPr sz="1050" dirty="0">
                <a:solidFill>
                  <a:prstClr val="black"/>
                </a:solidFill>
                <a:latin typeface="Arial"/>
                <a:cs typeface="Arial"/>
              </a:rPr>
              <a:t>Personal </a:t>
            </a:r>
            <a:r>
              <a:rPr sz="1050" spc="-4" dirty="0">
                <a:solidFill>
                  <a:prstClr val="black"/>
                </a:solidFill>
                <a:latin typeface="Arial"/>
                <a:cs typeface="Arial"/>
              </a:rPr>
              <a:t>Information </a:t>
            </a:r>
            <a:r>
              <a:rPr sz="1050" dirty="0">
                <a:solidFill>
                  <a:prstClr val="black"/>
                </a:solidFill>
                <a:latin typeface="Arial"/>
                <a:cs typeface="Arial"/>
              </a:rPr>
              <a:t>(Address, Phone,</a:t>
            </a:r>
            <a:r>
              <a:rPr sz="1050" spc="-120" dirty="0">
                <a:solidFill>
                  <a:prstClr val="black"/>
                </a:solidFill>
                <a:latin typeface="Arial"/>
                <a:cs typeface="Arial"/>
              </a:rPr>
              <a:t> </a:t>
            </a:r>
            <a:r>
              <a:rPr sz="1050" dirty="0" err="1">
                <a:solidFill>
                  <a:prstClr val="black"/>
                </a:solidFill>
                <a:latin typeface="Arial"/>
                <a:cs typeface="Arial"/>
              </a:rPr>
              <a:t>etc</a:t>
            </a:r>
            <a:r>
              <a:rPr sz="1050" dirty="0">
                <a:solidFill>
                  <a:prstClr val="black"/>
                </a:solidFill>
                <a:latin typeface="Arial"/>
                <a:cs typeface="Arial"/>
              </a:rPr>
              <a:t>…)</a:t>
            </a:r>
          </a:p>
          <a:p>
            <a:pPr marL="501956" lvl="1" indent="-235738" defTabSz="685783">
              <a:buFont typeface="Wingdings"/>
              <a:buChar char=""/>
              <a:tabLst>
                <a:tab pos="501956" algn="l"/>
                <a:tab pos="502432" algn="l"/>
              </a:tabLst>
              <a:defRPr/>
            </a:pPr>
            <a:r>
              <a:rPr sz="1050" dirty="0">
                <a:solidFill>
                  <a:prstClr val="black"/>
                </a:solidFill>
                <a:latin typeface="Arial"/>
                <a:cs typeface="Arial"/>
              </a:rPr>
              <a:t>Bank account routing number and account</a:t>
            </a:r>
            <a:r>
              <a:rPr sz="1050" spc="-153" dirty="0">
                <a:solidFill>
                  <a:prstClr val="black"/>
                </a:solidFill>
                <a:latin typeface="Arial"/>
                <a:cs typeface="Arial"/>
              </a:rPr>
              <a:t> </a:t>
            </a:r>
            <a:r>
              <a:rPr sz="1050" dirty="0">
                <a:solidFill>
                  <a:prstClr val="black"/>
                </a:solidFill>
                <a:latin typeface="Arial"/>
                <a:cs typeface="Arial"/>
              </a:rPr>
              <a:t>number</a:t>
            </a:r>
          </a:p>
          <a:p>
            <a:pPr marL="342892" lvl="1" defTabSz="685783">
              <a:spcBef>
                <a:spcPts val="38"/>
              </a:spcBef>
              <a:buFontTx/>
              <a:buChar char=""/>
              <a:defRPr/>
            </a:pPr>
            <a:endParaRPr sz="1050" dirty="0">
              <a:solidFill>
                <a:prstClr val="black"/>
              </a:solidFill>
              <a:latin typeface="Arial"/>
              <a:cs typeface="Arial"/>
            </a:endParaRPr>
          </a:p>
          <a:p>
            <a:pPr marL="329557" indent="-320032" defTabSz="685783">
              <a:buFont typeface="Wingdings"/>
              <a:buChar char=""/>
              <a:tabLst>
                <a:tab pos="329080" algn="l"/>
                <a:tab pos="329557" algn="l"/>
              </a:tabLst>
              <a:defRPr/>
            </a:pPr>
            <a:r>
              <a:rPr b="1" spc="-4" dirty="0">
                <a:solidFill>
                  <a:prstClr val="black"/>
                </a:solidFill>
                <a:latin typeface="Arial"/>
                <a:cs typeface="Arial"/>
              </a:rPr>
              <a:t>Supporting</a:t>
            </a:r>
            <a:r>
              <a:rPr b="1" spc="-30" dirty="0">
                <a:solidFill>
                  <a:prstClr val="black"/>
                </a:solidFill>
                <a:latin typeface="Arial"/>
                <a:cs typeface="Arial"/>
              </a:rPr>
              <a:t> </a:t>
            </a:r>
            <a:r>
              <a:rPr b="1" spc="-4" dirty="0">
                <a:solidFill>
                  <a:prstClr val="black"/>
                </a:solidFill>
                <a:latin typeface="Arial"/>
                <a:cs typeface="Arial"/>
              </a:rPr>
              <a:t>Documents</a:t>
            </a:r>
            <a:endParaRPr dirty="0">
              <a:solidFill>
                <a:prstClr val="black"/>
              </a:solidFill>
              <a:latin typeface="Arial"/>
              <a:cs typeface="Arial"/>
            </a:endParaRPr>
          </a:p>
          <a:p>
            <a:pPr marL="501956" lvl="1" indent="-235738" defTabSz="685783">
              <a:spcBef>
                <a:spcPts val="15"/>
              </a:spcBef>
              <a:buFont typeface="Wingdings"/>
              <a:buChar char=""/>
              <a:tabLst>
                <a:tab pos="501956" algn="l"/>
                <a:tab pos="502432" algn="l"/>
              </a:tabLst>
              <a:defRPr/>
            </a:pPr>
            <a:r>
              <a:rPr sz="1050" spc="-4" dirty="0">
                <a:solidFill>
                  <a:prstClr val="black"/>
                </a:solidFill>
                <a:latin typeface="Arial"/>
                <a:cs typeface="Arial"/>
              </a:rPr>
              <a:t>DD214 </a:t>
            </a:r>
            <a:r>
              <a:rPr sz="1050" dirty="0">
                <a:solidFill>
                  <a:prstClr val="black"/>
                </a:solidFill>
                <a:latin typeface="Arial"/>
                <a:cs typeface="Arial"/>
              </a:rPr>
              <a:t>and/or Orders </a:t>
            </a:r>
            <a:r>
              <a:rPr sz="1050" spc="-4" dirty="0">
                <a:solidFill>
                  <a:prstClr val="black"/>
                </a:solidFill>
                <a:latin typeface="Arial"/>
                <a:cs typeface="Arial"/>
              </a:rPr>
              <a:t>(Title </a:t>
            </a:r>
            <a:r>
              <a:rPr sz="1050" dirty="0">
                <a:solidFill>
                  <a:prstClr val="black"/>
                </a:solidFill>
                <a:latin typeface="Arial"/>
                <a:cs typeface="Arial"/>
              </a:rPr>
              <a:t>10 Mobilizations, </a:t>
            </a:r>
            <a:r>
              <a:rPr sz="1050" spc="-4" dirty="0">
                <a:solidFill>
                  <a:prstClr val="black"/>
                </a:solidFill>
                <a:latin typeface="Arial"/>
                <a:cs typeface="Arial"/>
              </a:rPr>
              <a:t>Title </a:t>
            </a:r>
            <a:r>
              <a:rPr sz="1050" dirty="0">
                <a:solidFill>
                  <a:prstClr val="black"/>
                </a:solidFill>
                <a:latin typeface="Arial"/>
                <a:cs typeface="Arial"/>
              </a:rPr>
              <a:t>10 AGR/ADOS, </a:t>
            </a:r>
            <a:r>
              <a:rPr sz="1050" spc="-4" dirty="0">
                <a:solidFill>
                  <a:prstClr val="black"/>
                </a:solidFill>
                <a:latin typeface="Arial"/>
                <a:cs typeface="Arial"/>
              </a:rPr>
              <a:t>Title </a:t>
            </a:r>
            <a:r>
              <a:rPr sz="1050" dirty="0">
                <a:solidFill>
                  <a:prstClr val="black"/>
                </a:solidFill>
                <a:latin typeface="Arial"/>
                <a:cs typeface="Arial"/>
              </a:rPr>
              <a:t>32</a:t>
            </a:r>
            <a:r>
              <a:rPr sz="1050" spc="-158" dirty="0">
                <a:solidFill>
                  <a:prstClr val="black"/>
                </a:solidFill>
                <a:latin typeface="Arial"/>
                <a:cs typeface="Arial"/>
              </a:rPr>
              <a:t> </a:t>
            </a:r>
            <a:r>
              <a:rPr sz="1050" dirty="0">
                <a:solidFill>
                  <a:prstClr val="black"/>
                </a:solidFill>
                <a:latin typeface="Arial"/>
                <a:cs typeface="Arial"/>
              </a:rPr>
              <a:t>AGR)</a:t>
            </a:r>
          </a:p>
          <a:p>
            <a:pPr marL="501956" lvl="1" indent="-235738" defTabSz="685783">
              <a:buFont typeface="Wingdings"/>
              <a:buChar char=""/>
              <a:tabLst>
                <a:tab pos="501956" algn="l"/>
                <a:tab pos="502432" algn="l"/>
              </a:tabLst>
              <a:defRPr/>
            </a:pPr>
            <a:r>
              <a:rPr sz="1050" dirty="0">
                <a:solidFill>
                  <a:prstClr val="black"/>
                </a:solidFill>
                <a:latin typeface="Arial"/>
                <a:cs typeface="Arial"/>
              </a:rPr>
              <a:t>Ensure all </a:t>
            </a:r>
            <a:r>
              <a:rPr sz="1050" spc="-4" dirty="0">
                <a:solidFill>
                  <a:prstClr val="black"/>
                </a:solidFill>
                <a:latin typeface="Arial"/>
                <a:cs typeface="Arial"/>
              </a:rPr>
              <a:t>orders/DD </a:t>
            </a:r>
            <a:r>
              <a:rPr sz="1050" dirty="0">
                <a:solidFill>
                  <a:prstClr val="black"/>
                </a:solidFill>
                <a:latin typeface="Arial"/>
                <a:cs typeface="Arial"/>
              </a:rPr>
              <a:t>214s and current </a:t>
            </a:r>
            <a:r>
              <a:rPr sz="1050" spc="-4" dirty="0">
                <a:solidFill>
                  <a:prstClr val="black"/>
                </a:solidFill>
                <a:latin typeface="Arial"/>
                <a:cs typeface="Arial"/>
              </a:rPr>
              <a:t>NGB </a:t>
            </a:r>
            <a:r>
              <a:rPr sz="1050" dirty="0">
                <a:solidFill>
                  <a:prstClr val="black"/>
                </a:solidFill>
                <a:latin typeface="Arial"/>
                <a:cs typeface="Arial"/>
              </a:rPr>
              <a:t>23 are in </a:t>
            </a:r>
            <a:r>
              <a:rPr sz="1050" spc="-4" dirty="0">
                <a:solidFill>
                  <a:prstClr val="black"/>
                </a:solidFill>
                <a:latin typeface="Arial"/>
                <a:cs typeface="Arial"/>
              </a:rPr>
              <a:t>your iPERMS</a:t>
            </a:r>
            <a:r>
              <a:rPr sz="1050" spc="-135" dirty="0">
                <a:solidFill>
                  <a:prstClr val="black"/>
                </a:solidFill>
                <a:latin typeface="Arial"/>
                <a:cs typeface="Arial"/>
              </a:rPr>
              <a:t> </a:t>
            </a:r>
            <a:r>
              <a:rPr sz="1050" dirty="0">
                <a:solidFill>
                  <a:prstClr val="black"/>
                </a:solidFill>
                <a:latin typeface="Arial"/>
                <a:cs typeface="Arial"/>
              </a:rPr>
              <a:t>record</a:t>
            </a:r>
            <a:r>
              <a:rPr lang="en-US" sz="1050" dirty="0">
                <a:solidFill>
                  <a:prstClr val="black"/>
                </a:solidFill>
                <a:latin typeface="Arial"/>
                <a:cs typeface="Arial"/>
              </a:rPr>
              <a:t> (Records of qualifying service!)</a:t>
            </a:r>
            <a:endParaRPr sz="1050" dirty="0">
              <a:solidFill>
                <a:prstClr val="black"/>
              </a:solidFill>
              <a:latin typeface="Arial"/>
              <a:cs typeface="Arial"/>
            </a:endParaRPr>
          </a:p>
          <a:p>
            <a:pPr marL="342892" lvl="1" defTabSz="685783">
              <a:spcBef>
                <a:spcPts val="41"/>
              </a:spcBef>
              <a:buFontTx/>
              <a:buChar char=""/>
              <a:defRPr/>
            </a:pPr>
            <a:endParaRPr sz="1050" dirty="0">
              <a:solidFill>
                <a:prstClr val="black"/>
              </a:solidFill>
              <a:latin typeface="Arial"/>
              <a:cs typeface="Arial"/>
            </a:endParaRPr>
          </a:p>
          <a:p>
            <a:pPr marL="297173" indent="-288124" defTabSz="685783">
              <a:buFont typeface="Wingdings"/>
              <a:buChar char=""/>
              <a:tabLst>
                <a:tab pos="297173" algn="l"/>
                <a:tab pos="297649" algn="l"/>
              </a:tabLst>
              <a:defRPr/>
            </a:pPr>
            <a:r>
              <a:rPr b="1" dirty="0">
                <a:solidFill>
                  <a:prstClr val="black"/>
                </a:solidFill>
                <a:latin typeface="Arial"/>
                <a:cs typeface="Arial"/>
              </a:rPr>
              <a:t>For </a:t>
            </a:r>
            <a:r>
              <a:rPr b="1" spc="-4" dirty="0">
                <a:solidFill>
                  <a:prstClr val="black"/>
                </a:solidFill>
                <a:latin typeface="Arial"/>
                <a:cs typeface="Arial"/>
              </a:rPr>
              <a:t>VA Education</a:t>
            </a:r>
            <a:r>
              <a:rPr b="1" spc="-19" dirty="0">
                <a:solidFill>
                  <a:prstClr val="black"/>
                </a:solidFill>
                <a:latin typeface="Arial"/>
                <a:cs typeface="Arial"/>
              </a:rPr>
              <a:t> </a:t>
            </a:r>
            <a:r>
              <a:rPr b="1" spc="-4" dirty="0">
                <a:solidFill>
                  <a:prstClr val="black"/>
                </a:solidFill>
                <a:latin typeface="Arial"/>
                <a:cs typeface="Arial"/>
              </a:rPr>
              <a:t>Support</a:t>
            </a:r>
            <a:endParaRPr dirty="0">
              <a:solidFill>
                <a:prstClr val="black"/>
              </a:solidFill>
              <a:latin typeface="Arial"/>
              <a:cs typeface="Arial"/>
            </a:endParaRPr>
          </a:p>
          <a:p>
            <a:pPr marL="513386" lvl="1" indent="-161445" defTabSz="685783">
              <a:spcBef>
                <a:spcPts val="15"/>
              </a:spcBef>
              <a:buFont typeface="Wingdings"/>
              <a:buChar char=""/>
              <a:tabLst>
                <a:tab pos="513861" algn="l"/>
              </a:tabLst>
              <a:defRPr/>
            </a:pPr>
            <a:r>
              <a:rPr sz="1200" spc="-4" dirty="0">
                <a:solidFill>
                  <a:prstClr val="black"/>
                </a:solidFill>
                <a:latin typeface="Arial"/>
                <a:cs typeface="Arial"/>
              </a:rPr>
              <a:t>Call 1-888-GIBILL-1</a:t>
            </a:r>
            <a:r>
              <a:rPr sz="1200" spc="26" dirty="0">
                <a:solidFill>
                  <a:prstClr val="black"/>
                </a:solidFill>
                <a:latin typeface="Arial"/>
                <a:cs typeface="Arial"/>
              </a:rPr>
              <a:t> </a:t>
            </a:r>
            <a:r>
              <a:rPr sz="1200" spc="-4" dirty="0">
                <a:solidFill>
                  <a:prstClr val="black"/>
                </a:solidFill>
                <a:latin typeface="Arial"/>
                <a:cs typeface="Arial"/>
              </a:rPr>
              <a:t>(1-888-442-4551)</a:t>
            </a:r>
            <a:endParaRPr sz="1200" dirty="0">
              <a:solidFill>
                <a:prstClr val="black"/>
              </a:solidFill>
              <a:latin typeface="Arial"/>
              <a:cs typeface="Arial"/>
            </a:endParaRPr>
          </a:p>
        </p:txBody>
      </p:sp>
      <p:sp>
        <p:nvSpPr>
          <p:cNvPr id="14" name="object 14"/>
          <p:cNvSpPr txBox="1">
            <a:spLocks noGrp="1"/>
          </p:cNvSpPr>
          <p:nvPr>
            <p:ph type="title"/>
          </p:nvPr>
        </p:nvSpPr>
        <p:spPr>
          <a:xfrm>
            <a:off x="4011264" y="1089163"/>
            <a:ext cx="4204335" cy="344133"/>
          </a:xfrm>
          <a:prstGeom prst="rect">
            <a:avLst/>
          </a:prstGeom>
        </p:spPr>
        <p:txBody>
          <a:bodyPr vert="horz" wrap="square" lIns="0" tIns="9525" rIns="0" bIns="0" rtlCol="0" anchor="ctr">
            <a:spAutoFit/>
          </a:bodyPr>
          <a:lstStyle/>
          <a:p>
            <a:pPr marL="9525">
              <a:spcBef>
                <a:spcPts val="75"/>
              </a:spcBef>
            </a:pPr>
            <a:r>
              <a:rPr sz="2400"/>
              <a:t>How to Apply for </a:t>
            </a:r>
            <a:r>
              <a:rPr sz="2400" spc="-90"/>
              <a:t>VA</a:t>
            </a:r>
            <a:r>
              <a:rPr sz="2400" spc="-293"/>
              <a:t> </a:t>
            </a:r>
            <a:r>
              <a:rPr sz="2400"/>
              <a:t>Benefits</a:t>
            </a:r>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100</a:t>
            </a:fld>
            <a:endParaRPr spc="-4"/>
          </a:p>
        </p:txBody>
      </p:sp>
    </p:spTree>
    <p:extLst>
      <p:ext uri="{BB962C8B-B14F-4D97-AF65-F5344CB8AC3E}">
        <p14:creationId xmlns:p14="http://schemas.microsoft.com/office/powerpoint/2010/main" val="3714803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131594" y="2054271"/>
            <a:ext cx="5819299" cy="3086903"/>
          </a:xfrm>
          <a:prstGeom prst="rect">
            <a:avLst/>
          </a:prstGeom>
        </p:spPr>
        <p:txBody>
          <a:bodyPr vert="horz" wrap="square" lIns="0" tIns="66199" rIns="0" bIns="0" rtlCol="0">
            <a:spAutoFit/>
          </a:bodyPr>
          <a:lstStyle/>
          <a:p>
            <a:pPr marL="205735" indent="-196686" defTabSz="685783">
              <a:spcBef>
                <a:spcPts val="521"/>
              </a:spcBef>
              <a:buFont typeface="Wingdings"/>
              <a:buChar char=""/>
              <a:tabLst>
                <a:tab pos="206211" algn="l"/>
              </a:tabLst>
              <a:defRPr/>
            </a:pPr>
            <a:r>
              <a:rPr b="1">
                <a:solidFill>
                  <a:prstClr val="black"/>
                </a:solidFill>
                <a:latin typeface="Arial"/>
                <a:cs typeface="Arial"/>
              </a:rPr>
              <a:t>What Is</a:t>
            </a:r>
            <a:r>
              <a:rPr b="1" spc="-11">
                <a:solidFill>
                  <a:prstClr val="black"/>
                </a:solidFill>
                <a:latin typeface="Arial"/>
                <a:cs typeface="Arial"/>
              </a:rPr>
              <a:t> </a:t>
            </a:r>
            <a:r>
              <a:rPr b="1">
                <a:solidFill>
                  <a:prstClr val="black"/>
                </a:solidFill>
                <a:latin typeface="Arial"/>
                <a:cs typeface="Arial"/>
              </a:rPr>
              <a:t>It?</a:t>
            </a:r>
            <a:endParaRPr>
              <a:solidFill>
                <a:prstClr val="black"/>
              </a:solidFill>
              <a:latin typeface="Arial"/>
              <a:cs typeface="Arial"/>
            </a:endParaRPr>
          </a:p>
          <a:p>
            <a:pPr marL="447188" marR="3810" lvl="1" indent="-196686" defTabSz="685783">
              <a:spcBef>
                <a:spcPts val="263"/>
              </a:spcBef>
              <a:buFont typeface="Wingdings"/>
              <a:buChar char=""/>
              <a:tabLst>
                <a:tab pos="447188" algn="l"/>
                <a:tab pos="447664" algn="l"/>
              </a:tabLst>
              <a:defRPr/>
            </a:pPr>
            <a:r>
              <a:rPr sz="1050">
                <a:solidFill>
                  <a:prstClr val="black"/>
                </a:solidFill>
                <a:latin typeface="Arial"/>
                <a:cs typeface="Arial"/>
              </a:rPr>
              <a:t>A GI Bill </a:t>
            </a:r>
            <a:r>
              <a:rPr sz="1050" spc="-4">
                <a:solidFill>
                  <a:prstClr val="black"/>
                </a:solidFill>
                <a:latin typeface="Arial"/>
                <a:cs typeface="Arial"/>
              </a:rPr>
              <a:t>Incentive </a:t>
            </a:r>
            <a:r>
              <a:rPr sz="1050">
                <a:solidFill>
                  <a:prstClr val="black"/>
                </a:solidFill>
                <a:latin typeface="Arial"/>
                <a:cs typeface="Arial"/>
              </a:rPr>
              <a:t>Program that </a:t>
            </a:r>
            <a:r>
              <a:rPr sz="1050" spc="-4">
                <a:solidFill>
                  <a:prstClr val="black"/>
                </a:solidFill>
                <a:latin typeface="Arial"/>
                <a:cs typeface="Arial"/>
              </a:rPr>
              <a:t>allows </a:t>
            </a:r>
            <a:r>
              <a:rPr sz="1050">
                <a:solidFill>
                  <a:prstClr val="black"/>
                </a:solidFill>
                <a:latin typeface="Arial"/>
                <a:cs typeface="Arial"/>
              </a:rPr>
              <a:t>Soldiers to transfer their </a:t>
            </a:r>
            <a:r>
              <a:rPr sz="1050" spc="4">
                <a:solidFill>
                  <a:prstClr val="black"/>
                </a:solidFill>
                <a:latin typeface="Arial"/>
                <a:cs typeface="Arial"/>
              </a:rPr>
              <a:t>Post-9/11</a:t>
            </a:r>
            <a:r>
              <a:rPr sz="1050" spc="-214">
                <a:solidFill>
                  <a:prstClr val="black"/>
                </a:solidFill>
                <a:latin typeface="Arial"/>
                <a:cs typeface="Arial"/>
              </a:rPr>
              <a:t> </a:t>
            </a:r>
            <a:r>
              <a:rPr sz="1050">
                <a:solidFill>
                  <a:prstClr val="black"/>
                </a:solidFill>
                <a:latin typeface="Arial"/>
                <a:cs typeface="Arial"/>
              </a:rPr>
              <a:t>GI Bill benefits to  </a:t>
            </a:r>
            <a:r>
              <a:rPr sz="1050" spc="-4">
                <a:solidFill>
                  <a:prstClr val="black"/>
                </a:solidFill>
                <a:latin typeface="Arial"/>
                <a:cs typeface="Arial"/>
              </a:rPr>
              <a:t>spouse/dependents </a:t>
            </a:r>
            <a:r>
              <a:rPr sz="1050">
                <a:solidFill>
                  <a:prstClr val="black"/>
                </a:solidFill>
                <a:latin typeface="Arial"/>
                <a:cs typeface="Arial"/>
              </a:rPr>
              <a:t>in </a:t>
            </a:r>
            <a:r>
              <a:rPr sz="1050" spc="-4">
                <a:solidFill>
                  <a:prstClr val="black"/>
                </a:solidFill>
                <a:latin typeface="Arial"/>
                <a:cs typeface="Arial"/>
              </a:rPr>
              <a:t>exchange </a:t>
            </a:r>
            <a:r>
              <a:rPr sz="1050">
                <a:solidFill>
                  <a:prstClr val="black"/>
                </a:solidFill>
                <a:latin typeface="Arial"/>
                <a:cs typeface="Arial"/>
              </a:rPr>
              <a:t>for continued</a:t>
            </a:r>
            <a:r>
              <a:rPr sz="1050" spc="-109">
                <a:solidFill>
                  <a:prstClr val="black"/>
                </a:solidFill>
                <a:latin typeface="Arial"/>
                <a:cs typeface="Arial"/>
              </a:rPr>
              <a:t> </a:t>
            </a:r>
            <a:r>
              <a:rPr sz="1050" spc="-4">
                <a:solidFill>
                  <a:prstClr val="black"/>
                </a:solidFill>
                <a:latin typeface="Arial"/>
                <a:cs typeface="Arial"/>
              </a:rPr>
              <a:t>service.</a:t>
            </a:r>
            <a:endParaRPr sz="1050">
              <a:solidFill>
                <a:prstClr val="black"/>
              </a:solidFill>
              <a:latin typeface="Arial"/>
              <a:cs typeface="Arial"/>
            </a:endParaRPr>
          </a:p>
          <a:p>
            <a:pPr marL="342892" lvl="1" defTabSz="685783">
              <a:spcBef>
                <a:spcPts val="38"/>
              </a:spcBef>
              <a:buFont typeface="Wingdings"/>
              <a:buChar char=""/>
              <a:defRPr/>
            </a:pPr>
            <a:endParaRPr sz="1650">
              <a:solidFill>
                <a:prstClr val="black"/>
              </a:solidFill>
              <a:latin typeface="Arial"/>
              <a:cs typeface="Arial"/>
            </a:endParaRPr>
          </a:p>
          <a:p>
            <a:pPr marL="222880" indent="-193353" defTabSz="685783">
              <a:buFont typeface="Wingdings"/>
              <a:buChar char=""/>
              <a:tabLst>
                <a:tab pos="223355" algn="l"/>
              </a:tabLst>
              <a:defRPr/>
            </a:pPr>
            <a:r>
              <a:rPr b="1" spc="-4">
                <a:solidFill>
                  <a:prstClr val="black"/>
                </a:solidFill>
                <a:latin typeface="Arial"/>
                <a:cs typeface="Arial"/>
              </a:rPr>
              <a:t>How </a:t>
            </a:r>
            <a:r>
              <a:rPr b="1">
                <a:solidFill>
                  <a:prstClr val="black"/>
                </a:solidFill>
                <a:latin typeface="Arial"/>
                <a:cs typeface="Arial"/>
              </a:rPr>
              <a:t>Do I</a:t>
            </a:r>
            <a:r>
              <a:rPr b="1" spc="-23">
                <a:solidFill>
                  <a:prstClr val="black"/>
                </a:solidFill>
                <a:latin typeface="Arial"/>
                <a:cs typeface="Arial"/>
              </a:rPr>
              <a:t> </a:t>
            </a:r>
            <a:r>
              <a:rPr b="1" spc="-4">
                <a:solidFill>
                  <a:prstClr val="black"/>
                </a:solidFill>
                <a:latin typeface="Arial"/>
                <a:cs typeface="Arial"/>
              </a:rPr>
              <a:t>Qualify?</a:t>
            </a:r>
            <a:endParaRPr>
              <a:solidFill>
                <a:prstClr val="black"/>
              </a:solidFill>
              <a:latin typeface="Arial"/>
              <a:cs typeface="Arial"/>
            </a:endParaRPr>
          </a:p>
          <a:p>
            <a:pPr marL="464333" lvl="1" indent="-193829" defTabSz="685783">
              <a:spcBef>
                <a:spcPts val="263"/>
              </a:spcBef>
              <a:buFont typeface="Wingdings"/>
              <a:buChar char=""/>
              <a:tabLst>
                <a:tab pos="464333" algn="l"/>
                <a:tab pos="464809" algn="l"/>
              </a:tabLst>
              <a:defRPr/>
            </a:pPr>
            <a:r>
              <a:rPr sz="1050">
                <a:solidFill>
                  <a:prstClr val="black"/>
                </a:solidFill>
                <a:latin typeface="Arial"/>
                <a:cs typeface="Arial"/>
              </a:rPr>
              <a:t>Be currently </a:t>
            </a:r>
            <a:r>
              <a:rPr sz="1050" spc="-4">
                <a:solidFill>
                  <a:prstClr val="black"/>
                </a:solidFill>
                <a:latin typeface="Arial"/>
                <a:cs typeface="Arial"/>
              </a:rPr>
              <a:t>serving </a:t>
            </a:r>
            <a:r>
              <a:rPr sz="1050">
                <a:solidFill>
                  <a:prstClr val="black"/>
                </a:solidFill>
                <a:latin typeface="Arial"/>
                <a:cs typeface="Arial"/>
              </a:rPr>
              <a:t>in the Armed Forces,</a:t>
            </a:r>
            <a:r>
              <a:rPr sz="1050" spc="-109">
                <a:solidFill>
                  <a:prstClr val="black"/>
                </a:solidFill>
                <a:latin typeface="Arial"/>
                <a:cs typeface="Arial"/>
              </a:rPr>
              <a:t> </a:t>
            </a:r>
            <a:r>
              <a:rPr sz="1050" i="1" u="heavy" spc="-4">
                <a:solidFill>
                  <a:prstClr val="black"/>
                </a:solidFill>
                <a:uFill>
                  <a:solidFill>
                    <a:srgbClr val="000000"/>
                  </a:solidFill>
                </a:uFill>
                <a:latin typeface="Arial"/>
                <a:cs typeface="Arial"/>
              </a:rPr>
              <a:t>and</a:t>
            </a:r>
            <a:endParaRPr sz="1050">
              <a:solidFill>
                <a:prstClr val="black"/>
              </a:solidFill>
              <a:latin typeface="Arial"/>
              <a:cs typeface="Arial"/>
            </a:endParaRPr>
          </a:p>
          <a:p>
            <a:pPr marL="464333" lvl="1" indent="-193829" defTabSz="685783">
              <a:spcBef>
                <a:spcPts val="255"/>
              </a:spcBef>
              <a:buFont typeface="Wingdings"/>
              <a:buChar char=""/>
              <a:tabLst>
                <a:tab pos="464333" algn="l"/>
                <a:tab pos="464809" algn="l"/>
              </a:tabLst>
              <a:defRPr/>
            </a:pPr>
            <a:r>
              <a:rPr sz="1050" spc="-8">
                <a:solidFill>
                  <a:prstClr val="black"/>
                </a:solidFill>
                <a:latin typeface="Arial"/>
                <a:cs typeface="Arial"/>
              </a:rPr>
              <a:t>Have </a:t>
            </a:r>
            <a:r>
              <a:rPr sz="1050">
                <a:solidFill>
                  <a:prstClr val="black"/>
                </a:solidFill>
                <a:latin typeface="Arial"/>
                <a:cs typeface="Arial"/>
              </a:rPr>
              <a:t>completed </a:t>
            </a:r>
            <a:r>
              <a:rPr sz="1050" b="1" u="sng">
                <a:solidFill>
                  <a:prstClr val="black"/>
                </a:solidFill>
                <a:uFill>
                  <a:solidFill>
                    <a:srgbClr val="000000"/>
                  </a:solidFill>
                </a:uFill>
                <a:latin typeface="Arial"/>
                <a:cs typeface="Arial"/>
              </a:rPr>
              <a:t>at least</a:t>
            </a:r>
            <a:r>
              <a:rPr sz="1050" b="1" u="sng">
                <a:solidFill>
                  <a:prstClr val="black"/>
                </a:solidFill>
                <a:latin typeface="Arial"/>
                <a:cs typeface="Arial"/>
              </a:rPr>
              <a:t> 6 </a:t>
            </a:r>
            <a:r>
              <a:rPr sz="1050" b="1" u="sng" spc="-4">
                <a:solidFill>
                  <a:prstClr val="black"/>
                </a:solidFill>
                <a:latin typeface="Arial"/>
                <a:cs typeface="Arial"/>
              </a:rPr>
              <a:t>years </a:t>
            </a:r>
            <a:r>
              <a:rPr sz="1050">
                <a:solidFill>
                  <a:prstClr val="black"/>
                </a:solidFill>
                <a:latin typeface="Arial"/>
                <a:cs typeface="Arial"/>
              </a:rPr>
              <a:t>in the Armed Forces</a:t>
            </a:r>
            <a:r>
              <a:rPr lang="en-US" sz="1050">
                <a:solidFill>
                  <a:prstClr val="black"/>
                </a:solidFill>
                <a:latin typeface="Arial"/>
                <a:cs typeface="Arial"/>
              </a:rPr>
              <a:t> on date of request</a:t>
            </a:r>
            <a:r>
              <a:rPr sz="1050">
                <a:solidFill>
                  <a:prstClr val="black"/>
                </a:solidFill>
                <a:latin typeface="Arial"/>
                <a:cs typeface="Arial"/>
              </a:rPr>
              <a:t>,</a:t>
            </a:r>
            <a:r>
              <a:rPr sz="1050" spc="-127">
                <a:solidFill>
                  <a:prstClr val="black"/>
                </a:solidFill>
                <a:latin typeface="Arial"/>
                <a:cs typeface="Arial"/>
              </a:rPr>
              <a:t> </a:t>
            </a:r>
            <a:r>
              <a:rPr sz="1050" i="1" u="heavy" spc="-4">
                <a:solidFill>
                  <a:prstClr val="black"/>
                </a:solidFill>
                <a:uFill>
                  <a:solidFill>
                    <a:srgbClr val="000000"/>
                  </a:solidFill>
                </a:uFill>
                <a:latin typeface="Arial"/>
                <a:cs typeface="Arial"/>
              </a:rPr>
              <a:t>and</a:t>
            </a:r>
            <a:endParaRPr sz="1050">
              <a:solidFill>
                <a:prstClr val="black"/>
              </a:solidFill>
              <a:latin typeface="Arial"/>
              <a:cs typeface="Arial"/>
            </a:endParaRPr>
          </a:p>
          <a:p>
            <a:pPr marL="464333" lvl="1" indent="-193829" defTabSz="685783">
              <a:spcBef>
                <a:spcPts val="251"/>
              </a:spcBef>
              <a:buFont typeface="Wingdings"/>
              <a:buChar char=""/>
              <a:tabLst>
                <a:tab pos="464333" algn="l"/>
                <a:tab pos="464809" algn="l"/>
              </a:tabLst>
              <a:defRPr/>
            </a:pPr>
            <a:r>
              <a:rPr sz="1050" spc="-4">
                <a:solidFill>
                  <a:prstClr val="black"/>
                </a:solidFill>
                <a:latin typeface="Arial"/>
                <a:cs typeface="Arial"/>
              </a:rPr>
              <a:t>Not have </a:t>
            </a:r>
            <a:r>
              <a:rPr sz="1050">
                <a:solidFill>
                  <a:prstClr val="black"/>
                </a:solidFill>
                <a:latin typeface="Arial"/>
                <a:cs typeface="Arial"/>
              </a:rPr>
              <a:t>any </a:t>
            </a:r>
            <a:r>
              <a:rPr sz="1050" spc="-4">
                <a:solidFill>
                  <a:prstClr val="black"/>
                </a:solidFill>
                <a:latin typeface="Arial"/>
                <a:cs typeface="Arial"/>
              </a:rPr>
              <a:t>adverse </a:t>
            </a:r>
            <a:r>
              <a:rPr sz="1050">
                <a:solidFill>
                  <a:prstClr val="black"/>
                </a:solidFill>
                <a:latin typeface="Arial"/>
                <a:cs typeface="Arial"/>
              </a:rPr>
              <a:t>action flag (including </a:t>
            </a:r>
            <a:r>
              <a:rPr sz="1050" spc="-4">
                <a:solidFill>
                  <a:prstClr val="black"/>
                </a:solidFill>
                <a:latin typeface="Arial"/>
                <a:cs typeface="Arial"/>
              </a:rPr>
              <a:t>APFT/ABCP </a:t>
            </a:r>
            <a:r>
              <a:rPr sz="1050">
                <a:solidFill>
                  <a:prstClr val="black"/>
                </a:solidFill>
                <a:latin typeface="Arial"/>
                <a:cs typeface="Arial"/>
              </a:rPr>
              <a:t>failure)</a:t>
            </a:r>
            <a:r>
              <a:rPr lang="en-US" sz="1050">
                <a:solidFill>
                  <a:prstClr val="black"/>
                </a:solidFill>
                <a:latin typeface="Arial"/>
                <a:cs typeface="Arial"/>
              </a:rPr>
              <a:t> on date of request</a:t>
            </a:r>
            <a:r>
              <a:rPr sz="1050">
                <a:solidFill>
                  <a:prstClr val="black"/>
                </a:solidFill>
                <a:latin typeface="Arial"/>
                <a:cs typeface="Arial"/>
              </a:rPr>
              <a:t>,</a:t>
            </a:r>
            <a:r>
              <a:rPr sz="1050" spc="-116">
                <a:solidFill>
                  <a:prstClr val="black"/>
                </a:solidFill>
                <a:latin typeface="Arial"/>
                <a:cs typeface="Arial"/>
              </a:rPr>
              <a:t> </a:t>
            </a:r>
            <a:r>
              <a:rPr sz="1050" i="1" u="heavy" spc="-4">
                <a:solidFill>
                  <a:prstClr val="black"/>
                </a:solidFill>
                <a:uFill>
                  <a:solidFill>
                    <a:srgbClr val="000000"/>
                  </a:solidFill>
                </a:uFill>
                <a:latin typeface="Arial"/>
                <a:cs typeface="Arial"/>
              </a:rPr>
              <a:t>and</a:t>
            </a:r>
            <a:endParaRPr sz="1050">
              <a:solidFill>
                <a:prstClr val="black"/>
              </a:solidFill>
              <a:latin typeface="Arial"/>
              <a:cs typeface="Arial"/>
            </a:endParaRPr>
          </a:p>
          <a:p>
            <a:pPr marL="464333" lvl="1" indent="-193829" defTabSz="685783">
              <a:spcBef>
                <a:spcPts val="251"/>
              </a:spcBef>
              <a:buFont typeface="Wingdings"/>
              <a:buChar char=""/>
              <a:tabLst>
                <a:tab pos="464333" algn="l"/>
                <a:tab pos="464809" algn="l"/>
              </a:tabLst>
              <a:defRPr/>
            </a:pPr>
            <a:r>
              <a:rPr sz="1050">
                <a:solidFill>
                  <a:prstClr val="black"/>
                </a:solidFill>
                <a:latin typeface="Arial"/>
                <a:cs typeface="Arial"/>
              </a:rPr>
              <a:t>Agree to </a:t>
            </a:r>
            <a:r>
              <a:rPr sz="1050" spc="-4">
                <a:solidFill>
                  <a:prstClr val="black"/>
                </a:solidFill>
                <a:latin typeface="Arial"/>
                <a:cs typeface="Arial"/>
              </a:rPr>
              <a:t>serve </a:t>
            </a:r>
            <a:r>
              <a:rPr sz="1050" b="1" u="sng">
                <a:solidFill>
                  <a:prstClr val="black"/>
                </a:solidFill>
                <a:latin typeface="Arial"/>
                <a:cs typeface="Arial"/>
              </a:rPr>
              <a:t>4 </a:t>
            </a:r>
            <a:r>
              <a:rPr sz="1050" b="1" u="sng" spc="-4">
                <a:solidFill>
                  <a:prstClr val="black"/>
                </a:solidFill>
                <a:latin typeface="Arial"/>
                <a:cs typeface="Arial"/>
              </a:rPr>
              <a:t>years </a:t>
            </a:r>
            <a:r>
              <a:rPr sz="1050" b="1" u="sng">
                <a:solidFill>
                  <a:prstClr val="black"/>
                </a:solidFill>
                <a:latin typeface="Arial"/>
                <a:cs typeface="Arial"/>
              </a:rPr>
              <a:t>from </a:t>
            </a:r>
            <a:r>
              <a:rPr lang="en-US" sz="1050" b="1" u="sng">
                <a:solidFill>
                  <a:prstClr val="black"/>
                </a:solidFill>
                <a:latin typeface="Arial"/>
                <a:cs typeface="Arial"/>
              </a:rPr>
              <a:t>the date of request</a:t>
            </a:r>
            <a:endParaRPr sz="1050" b="1" u="sng">
              <a:solidFill>
                <a:prstClr val="black"/>
              </a:solidFill>
              <a:latin typeface="Arial"/>
              <a:cs typeface="Arial"/>
            </a:endParaRPr>
          </a:p>
          <a:p>
            <a:pPr defTabSz="685783">
              <a:defRPr/>
            </a:pPr>
            <a:endParaRPr sz="1125">
              <a:solidFill>
                <a:prstClr val="black"/>
              </a:solidFill>
              <a:latin typeface="Arial"/>
              <a:cs typeface="Arial"/>
            </a:endParaRPr>
          </a:p>
          <a:p>
            <a:pPr defTabSz="685783">
              <a:spcBef>
                <a:spcPts val="8"/>
              </a:spcBef>
              <a:defRPr/>
            </a:pPr>
            <a:endParaRPr sz="1500">
              <a:solidFill>
                <a:prstClr val="black"/>
              </a:solidFill>
              <a:latin typeface="Arial"/>
              <a:cs typeface="Arial"/>
            </a:endParaRPr>
          </a:p>
          <a:p>
            <a:pPr marL="9525" defTabSz="685783">
              <a:defRPr/>
            </a:pPr>
            <a:r>
              <a:rPr sz="1050" b="1" spc="-4">
                <a:solidFill>
                  <a:prstClr val="black"/>
                </a:solidFill>
                <a:latin typeface="Arial"/>
                <a:cs typeface="Arial"/>
              </a:rPr>
              <a:t>Important!</a:t>
            </a:r>
            <a:endParaRPr sz="1050">
              <a:solidFill>
                <a:prstClr val="black"/>
              </a:solidFill>
              <a:latin typeface="Arial"/>
              <a:cs typeface="Arial"/>
            </a:endParaRPr>
          </a:p>
          <a:p>
            <a:pPr marL="9525" defTabSz="685783">
              <a:defRPr/>
            </a:pPr>
            <a:r>
              <a:rPr sz="1050" i="1" spc="-4">
                <a:solidFill>
                  <a:prstClr val="black"/>
                </a:solidFill>
                <a:latin typeface="Arial"/>
                <a:cs typeface="Arial"/>
              </a:rPr>
              <a:t>*Must </a:t>
            </a:r>
            <a:r>
              <a:rPr sz="1050" i="1">
                <a:solidFill>
                  <a:prstClr val="black"/>
                </a:solidFill>
                <a:latin typeface="Arial"/>
                <a:cs typeface="Arial"/>
              </a:rPr>
              <a:t>initiate </a:t>
            </a:r>
            <a:r>
              <a:rPr sz="1050" i="1" spc="-4">
                <a:solidFill>
                  <a:prstClr val="black"/>
                </a:solidFill>
                <a:latin typeface="Arial"/>
                <a:cs typeface="Arial"/>
              </a:rPr>
              <a:t>transfer </a:t>
            </a:r>
            <a:r>
              <a:rPr sz="1050" i="1">
                <a:solidFill>
                  <a:prstClr val="black"/>
                </a:solidFill>
                <a:latin typeface="Arial"/>
                <a:cs typeface="Arial"/>
              </a:rPr>
              <a:t>of benefits </a:t>
            </a:r>
            <a:r>
              <a:rPr sz="1050" i="1" u="heavy" spc="-4">
                <a:solidFill>
                  <a:prstClr val="black"/>
                </a:solidFill>
                <a:uFill>
                  <a:solidFill>
                    <a:srgbClr val="000000"/>
                  </a:solidFill>
                </a:uFill>
                <a:latin typeface="Arial"/>
                <a:cs typeface="Arial"/>
              </a:rPr>
              <a:t>while </a:t>
            </a:r>
            <a:r>
              <a:rPr sz="1050" i="1" u="heavy">
                <a:solidFill>
                  <a:prstClr val="black"/>
                </a:solidFill>
                <a:uFill>
                  <a:solidFill>
                    <a:srgbClr val="000000"/>
                  </a:solidFill>
                </a:uFill>
                <a:latin typeface="Arial"/>
                <a:cs typeface="Arial"/>
              </a:rPr>
              <a:t>serving</a:t>
            </a:r>
            <a:r>
              <a:rPr sz="1050" i="1">
                <a:solidFill>
                  <a:prstClr val="black"/>
                </a:solidFill>
                <a:latin typeface="Arial"/>
                <a:cs typeface="Arial"/>
              </a:rPr>
              <a:t> in the Armed</a:t>
            </a:r>
            <a:r>
              <a:rPr sz="1050" i="1" spc="-158">
                <a:solidFill>
                  <a:prstClr val="black"/>
                </a:solidFill>
                <a:latin typeface="Arial"/>
                <a:cs typeface="Arial"/>
              </a:rPr>
              <a:t> </a:t>
            </a:r>
            <a:r>
              <a:rPr sz="1050" i="1">
                <a:solidFill>
                  <a:prstClr val="black"/>
                </a:solidFill>
                <a:latin typeface="Arial"/>
                <a:cs typeface="Arial"/>
              </a:rPr>
              <a:t>Forces</a:t>
            </a:r>
            <a:endParaRPr sz="1050">
              <a:solidFill>
                <a:prstClr val="black"/>
              </a:solidFill>
              <a:latin typeface="Arial"/>
              <a:cs typeface="Arial"/>
            </a:endParaRPr>
          </a:p>
          <a:p>
            <a:pPr marL="9525" defTabSz="685783">
              <a:defRPr/>
            </a:pPr>
            <a:r>
              <a:rPr sz="1050" i="1">
                <a:solidFill>
                  <a:prstClr val="black"/>
                </a:solidFill>
                <a:latin typeface="Arial"/>
                <a:cs typeface="Arial"/>
              </a:rPr>
              <a:t>*After</a:t>
            </a:r>
            <a:r>
              <a:rPr sz="1050" i="1" spc="-23">
                <a:solidFill>
                  <a:prstClr val="black"/>
                </a:solidFill>
                <a:latin typeface="Arial"/>
                <a:cs typeface="Arial"/>
              </a:rPr>
              <a:t> </a:t>
            </a:r>
            <a:r>
              <a:rPr sz="1050" i="1">
                <a:solidFill>
                  <a:prstClr val="black"/>
                </a:solidFill>
                <a:latin typeface="Arial"/>
                <a:cs typeface="Arial"/>
              </a:rPr>
              <a:t>retiring</a:t>
            </a:r>
            <a:r>
              <a:rPr sz="1050" i="1" spc="-34">
                <a:solidFill>
                  <a:prstClr val="black"/>
                </a:solidFill>
                <a:latin typeface="Arial"/>
                <a:cs typeface="Arial"/>
              </a:rPr>
              <a:t> </a:t>
            </a:r>
            <a:r>
              <a:rPr sz="1050" i="1">
                <a:solidFill>
                  <a:prstClr val="black"/>
                </a:solidFill>
                <a:latin typeface="Arial"/>
                <a:cs typeface="Arial"/>
              </a:rPr>
              <a:t>or</a:t>
            </a:r>
            <a:r>
              <a:rPr sz="1050" i="1" spc="-8">
                <a:solidFill>
                  <a:prstClr val="black"/>
                </a:solidFill>
                <a:latin typeface="Arial"/>
                <a:cs typeface="Arial"/>
              </a:rPr>
              <a:t> </a:t>
            </a:r>
            <a:r>
              <a:rPr sz="1050" i="1">
                <a:solidFill>
                  <a:prstClr val="black"/>
                </a:solidFill>
                <a:latin typeface="Arial"/>
                <a:cs typeface="Arial"/>
              </a:rPr>
              <a:t>separating,</a:t>
            </a:r>
            <a:r>
              <a:rPr sz="1050" i="1" spc="-38">
                <a:solidFill>
                  <a:prstClr val="black"/>
                </a:solidFill>
                <a:latin typeface="Arial"/>
                <a:cs typeface="Arial"/>
              </a:rPr>
              <a:t> </a:t>
            </a:r>
            <a:r>
              <a:rPr sz="1050" i="1">
                <a:solidFill>
                  <a:prstClr val="black"/>
                </a:solidFill>
                <a:latin typeface="Arial"/>
                <a:cs typeface="Arial"/>
              </a:rPr>
              <a:t>can</a:t>
            </a:r>
            <a:r>
              <a:rPr sz="1050" i="1" spc="-15">
                <a:solidFill>
                  <a:prstClr val="black"/>
                </a:solidFill>
                <a:latin typeface="Arial"/>
                <a:cs typeface="Arial"/>
              </a:rPr>
              <a:t> </a:t>
            </a:r>
            <a:r>
              <a:rPr sz="1050" i="1">
                <a:solidFill>
                  <a:prstClr val="black"/>
                </a:solidFill>
                <a:latin typeface="Arial"/>
                <a:cs typeface="Arial"/>
              </a:rPr>
              <a:t>revoke</a:t>
            </a:r>
            <a:r>
              <a:rPr sz="1050" i="1" spc="-34">
                <a:solidFill>
                  <a:prstClr val="black"/>
                </a:solidFill>
                <a:latin typeface="Arial"/>
                <a:cs typeface="Arial"/>
              </a:rPr>
              <a:t> </a:t>
            </a:r>
            <a:r>
              <a:rPr sz="1050" i="1">
                <a:solidFill>
                  <a:prstClr val="black"/>
                </a:solidFill>
                <a:latin typeface="Arial"/>
                <a:cs typeface="Arial"/>
              </a:rPr>
              <a:t>or</a:t>
            </a:r>
            <a:r>
              <a:rPr sz="1050" i="1" spc="-4">
                <a:solidFill>
                  <a:prstClr val="black"/>
                </a:solidFill>
                <a:latin typeface="Arial"/>
                <a:cs typeface="Arial"/>
              </a:rPr>
              <a:t> </a:t>
            </a:r>
            <a:r>
              <a:rPr sz="1050" i="1">
                <a:solidFill>
                  <a:prstClr val="black"/>
                </a:solidFill>
                <a:latin typeface="Arial"/>
                <a:cs typeface="Arial"/>
              </a:rPr>
              <a:t>modify</a:t>
            </a:r>
            <a:r>
              <a:rPr sz="1050" i="1" spc="-23">
                <a:solidFill>
                  <a:prstClr val="black"/>
                </a:solidFill>
                <a:latin typeface="Arial"/>
                <a:cs typeface="Arial"/>
              </a:rPr>
              <a:t> </a:t>
            </a:r>
            <a:r>
              <a:rPr sz="1050" i="1">
                <a:solidFill>
                  <a:prstClr val="black"/>
                </a:solidFill>
                <a:latin typeface="Arial"/>
                <a:cs typeface="Arial"/>
              </a:rPr>
              <a:t>only</a:t>
            </a:r>
            <a:r>
              <a:rPr sz="1050" i="1" spc="-8">
                <a:solidFill>
                  <a:prstClr val="black"/>
                </a:solidFill>
                <a:latin typeface="Arial"/>
                <a:cs typeface="Arial"/>
              </a:rPr>
              <a:t> </a:t>
            </a:r>
            <a:r>
              <a:rPr sz="1050" i="1" u="heavy">
                <a:solidFill>
                  <a:prstClr val="black"/>
                </a:solidFill>
                <a:uFill>
                  <a:solidFill>
                    <a:srgbClr val="000000"/>
                  </a:solidFill>
                </a:uFill>
                <a:latin typeface="Arial"/>
                <a:cs typeface="Arial"/>
              </a:rPr>
              <a:t>existing</a:t>
            </a:r>
            <a:r>
              <a:rPr sz="1050" i="1" spc="-19">
                <a:solidFill>
                  <a:prstClr val="black"/>
                </a:solidFill>
                <a:latin typeface="Arial"/>
                <a:cs typeface="Arial"/>
              </a:rPr>
              <a:t> </a:t>
            </a:r>
            <a:r>
              <a:rPr sz="1050" i="1" spc="-4">
                <a:solidFill>
                  <a:prstClr val="black"/>
                </a:solidFill>
                <a:latin typeface="Arial"/>
                <a:cs typeface="Arial"/>
              </a:rPr>
              <a:t>transferred</a:t>
            </a:r>
            <a:r>
              <a:rPr sz="1050" i="1" spc="-34">
                <a:solidFill>
                  <a:prstClr val="black"/>
                </a:solidFill>
                <a:latin typeface="Arial"/>
                <a:cs typeface="Arial"/>
              </a:rPr>
              <a:t> </a:t>
            </a:r>
            <a:r>
              <a:rPr sz="1050" i="1">
                <a:solidFill>
                  <a:prstClr val="black"/>
                </a:solidFill>
                <a:latin typeface="Arial"/>
                <a:cs typeface="Arial"/>
              </a:rPr>
              <a:t>benefits</a:t>
            </a:r>
            <a:endParaRPr lang="en-US" sz="1050" i="1">
              <a:solidFill>
                <a:prstClr val="black"/>
              </a:solidFill>
              <a:latin typeface="Arial"/>
              <a:cs typeface="Arial"/>
            </a:endParaRPr>
          </a:p>
          <a:p>
            <a:pPr marL="9525" defTabSz="685783">
              <a:defRPr/>
            </a:pPr>
            <a:endParaRPr sz="1050">
              <a:solidFill>
                <a:prstClr val="black"/>
              </a:solidFill>
              <a:latin typeface="Arial"/>
              <a:cs typeface="Arial"/>
            </a:endParaRPr>
          </a:p>
        </p:txBody>
      </p:sp>
      <p:sp>
        <p:nvSpPr>
          <p:cNvPr id="14" name="object 14"/>
          <p:cNvSpPr txBox="1">
            <a:spLocks noGrp="1"/>
          </p:cNvSpPr>
          <p:nvPr>
            <p:ph type="title"/>
          </p:nvPr>
        </p:nvSpPr>
        <p:spPr>
          <a:xfrm>
            <a:off x="3693225" y="1218533"/>
            <a:ext cx="4848225" cy="323294"/>
          </a:xfrm>
          <a:prstGeom prst="rect">
            <a:avLst/>
          </a:prstGeom>
        </p:spPr>
        <p:txBody>
          <a:bodyPr vert="horz" wrap="square" lIns="0" tIns="9525" rIns="0" bIns="0" rtlCol="0" anchor="ctr">
            <a:spAutoFit/>
          </a:bodyPr>
          <a:lstStyle/>
          <a:p>
            <a:pPr marL="9525">
              <a:spcBef>
                <a:spcPts val="75"/>
              </a:spcBef>
            </a:pPr>
            <a:r>
              <a:rPr sz="2250" spc="-19"/>
              <a:t>Transfer </a:t>
            </a:r>
            <a:r>
              <a:rPr sz="2250"/>
              <a:t>of Education </a:t>
            </a:r>
            <a:r>
              <a:rPr sz="2250" spc="-4"/>
              <a:t>Benefit</a:t>
            </a:r>
            <a:r>
              <a:rPr sz="2250" spc="8"/>
              <a:t> </a:t>
            </a:r>
            <a:r>
              <a:rPr sz="2250"/>
              <a:t>(TEB)</a:t>
            </a:r>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101</a:t>
            </a:fld>
            <a:endParaRPr spc="-4"/>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066443" y="1952641"/>
            <a:ext cx="5750719" cy="2968281"/>
          </a:xfrm>
          <a:prstGeom prst="rect">
            <a:avLst/>
          </a:prstGeom>
        </p:spPr>
        <p:txBody>
          <a:bodyPr vert="horz" wrap="square" lIns="0" tIns="64294" rIns="0" bIns="0" rtlCol="0">
            <a:spAutoFit/>
          </a:bodyPr>
          <a:lstStyle/>
          <a:p>
            <a:pPr marL="205735" indent="-196686" defTabSz="685783">
              <a:spcBef>
                <a:spcPts val="506"/>
              </a:spcBef>
              <a:buFont typeface="Wingdings"/>
              <a:buChar char=""/>
              <a:tabLst>
                <a:tab pos="206211" algn="l"/>
              </a:tabLst>
              <a:defRPr/>
            </a:pPr>
            <a:r>
              <a:rPr b="1">
                <a:solidFill>
                  <a:prstClr val="black"/>
                </a:solidFill>
                <a:latin typeface="Arial"/>
                <a:cs typeface="Arial"/>
              </a:rPr>
              <a:t>What </a:t>
            </a:r>
            <a:r>
              <a:rPr b="1" spc="-4">
                <a:solidFill>
                  <a:prstClr val="black"/>
                </a:solidFill>
                <a:latin typeface="Arial"/>
                <a:cs typeface="Arial"/>
              </a:rPr>
              <a:t>Do </a:t>
            </a:r>
            <a:r>
              <a:rPr b="1">
                <a:solidFill>
                  <a:prstClr val="black"/>
                </a:solidFill>
                <a:latin typeface="Arial"/>
                <a:cs typeface="Arial"/>
              </a:rPr>
              <a:t>I</a:t>
            </a:r>
            <a:r>
              <a:rPr b="1" spc="-8">
                <a:solidFill>
                  <a:prstClr val="black"/>
                </a:solidFill>
                <a:latin typeface="Arial"/>
                <a:cs typeface="Arial"/>
              </a:rPr>
              <a:t> </a:t>
            </a:r>
            <a:r>
              <a:rPr b="1">
                <a:solidFill>
                  <a:prstClr val="black"/>
                </a:solidFill>
                <a:latin typeface="Arial"/>
                <a:cs typeface="Arial"/>
              </a:rPr>
              <a:t>Get?</a:t>
            </a:r>
            <a:endParaRPr>
              <a:solidFill>
                <a:prstClr val="black"/>
              </a:solidFill>
              <a:latin typeface="Arial"/>
              <a:cs typeface="Arial"/>
            </a:endParaRPr>
          </a:p>
          <a:p>
            <a:pPr marL="447188" marR="10953" lvl="1" indent="-197163" defTabSz="685783">
              <a:spcBef>
                <a:spcPts val="360"/>
              </a:spcBef>
              <a:buFont typeface="Wingdings"/>
              <a:buChar char=""/>
              <a:tabLst>
                <a:tab pos="447188" algn="l"/>
                <a:tab pos="447664" algn="l"/>
              </a:tabLst>
              <a:defRPr/>
            </a:pPr>
            <a:r>
              <a:rPr sz="1500">
                <a:solidFill>
                  <a:prstClr val="black"/>
                </a:solidFill>
                <a:latin typeface="Arial"/>
                <a:cs typeface="Arial"/>
              </a:rPr>
              <a:t>May transfer remaining months of Post-9/11 benefit or </a:t>
            </a:r>
            <a:r>
              <a:rPr sz="1500" i="1">
                <a:solidFill>
                  <a:prstClr val="black"/>
                </a:solidFill>
                <a:latin typeface="Arial"/>
                <a:cs typeface="Arial"/>
              </a:rPr>
              <a:t>up to</a:t>
            </a:r>
            <a:r>
              <a:rPr sz="1500" i="1" spc="-176">
                <a:solidFill>
                  <a:prstClr val="black"/>
                </a:solidFill>
                <a:latin typeface="Arial"/>
                <a:cs typeface="Arial"/>
              </a:rPr>
              <a:t> </a:t>
            </a:r>
            <a:r>
              <a:rPr sz="1500">
                <a:solidFill>
                  <a:prstClr val="black"/>
                </a:solidFill>
                <a:latin typeface="Arial"/>
                <a:cs typeface="Arial"/>
              </a:rPr>
              <a:t>36  months of benefits, whichever is</a:t>
            </a:r>
            <a:r>
              <a:rPr sz="1500" spc="-83">
                <a:solidFill>
                  <a:prstClr val="black"/>
                </a:solidFill>
                <a:latin typeface="Arial"/>
                <a:cs typeface="Arial"/>
              </a:rPr>
              <a:t> </a:t>
            </a:r>
            <a:r>
              <a:rPr sz="1500">
                <a:solidFill>
                  <a:prstClr val="black"/>
                </a:solidFill>
                <a:latin typeface="Arial"/>
                <a:cs typeface="Arial"/>
              </a:rPr>
              <a:t>less</a:t>
            </a:r>
          </a:p>
          <a:p>
            <a:pPr marL="447188" lvl="1" indent="-197163" defTabSz="685783">
              <a:spcBef>
                <a:spcPts val="360"/>
              </a:spcBef>
              <a:buFont typeface="Wingdings"/>
              <a:buChar char=""/>
              <a:tabLst>
                <a:tab pos="447188" algn="l"/>
                <a:tab pos="447664" algn="l"/>
              </a:tabLst>
              <a:defRPr/>
            </a:pPr>
            <a:r>
              <a:rPr sz="1500">
                <a:solidFill>
                  <a:prstClr val="black"/>
                </a:solidFill>
                <a:latin typeface="Arial"/>
                <a:cs typeface="Arial"/>
              </a:rPr>
              <a:t>DEERS Eligible Dependents;</a:t>
            </a:r>
          </a:p>
          <a:p>
            <a:pPr marL="687212" lvl="2" indent="-195734" defTabSz="685783">
              <a:spcBef>
                <a:spcPts val="334"/>
              </a:spcBef>
              <a:buFont typeface="Wingdings"/>
              <a:buChar char=""/>
              <a:tabLst>
                <a:tab pos="687212" algn="l"/>
                <a:tab pos="687688" algn="l"/>
              </a:tabLst>
              <a:defRPr/>
            </a:pPr>
            <a:r>
              <a:rPr sz="1350" spc="-4">
                <a:solidFill>
                  <a:prstClr val="black"/>
                </a:solidFill>
                <a:latin typeface="Arial"/>
                <a:cs typeface="Arial"/>
              </a:rPr>
              <a:t>Spouse</a:t>
            </a:r>
            <a:endParaRPr sz="1350">
              <a:solidFill>
                <a:prstClr val="black"/>
              </a:solidFill>
              <a:latin typeface="Arial"/>
              <a:cs typeface="Arial"/>
            </a:endParaRPr>
          </a:p>
          <a:p>
            <a:pPr marL="929617" lvl="3" indent="-197163" defTabSz="685783">
              <a:spcBef>
                <a:spcPts val="293"/>
              </a:spcBef>
              <a:buFont typeface="Wingdings"/>
              <a:buChar char=""/>
              <a:tabLst>
                <a:tab pos="929617" algn="l"/>
                <a:tab pos="930093" algn="l"/>
              </a:tabLst>
              <a:defRPr/>
            </a:pPr>
            <a:r>
              <a:rPr sz="1200" spc="-4">
                <a:solidFill>
                  <a:prstClr val="black"/>
                </a:solidFill>
                <a:latin typeface="Arial"/>
                <a:cs typeface="Arial"/>
              </a:rPr>
              <a:t>Can use immediately after receiving approved</a:t>
            </a:r>
            <a:r>
              <a:rPr sz="1200" spc="15">
                <a:solidFill>
                  <a:prstClr val="black"/>
                </a:solidFill>
                <a:latin typeface="Arial"/>
                <a:cs typeface="Arial"/>
              </a:rPr>
              <a:t> </a:t>
            </a:r>
            <a:r>
              <a:rPr sz="1200" spc="-4">
                <a:solidFill>
                  <a:prstClr val="black"/>
                </a:solidFill>
                <a:latin typeface="Arial"/>
                <a:cs typeface="Arial"/>
              </a:rPr>
              <a:t>TEB</a:t>
            </a:r>
            <a:endParaRPr sz="1200">
              <a:solidFill>
                <a:prstClr val="black"/>
              </a:solidFill>
              <a:latin typeface="Arial"/>
              <a:cs typeface="Arial"/>
            </a:endParaRPr>
          </a:p>
          <a:p>
            <a:pPr marL="929617" lvl="3" indent="-197163" defTabSz="685783">
              <a:spcBef>
                <a:spcPts val="289"/>
              </a:spcBef>
              <a:buFont typeface="Wingdings"/>
              <a:buChar char=""/>
              <a:tabLst>
                <a:tab pos="929617" algn="l"/>
                <a:tab pos="930093" algn="l"/>
              </a:tabLst>
              <a:defRPr/>
            </a:pPr>
            <a:r>
              <a:rPr sz="1200" spc="-4">
                <a:solidFill>
                  <a:prstClr val="black"/>
                </a:solidFill>
                <a:latin typeface="Arial"/>
                <a:cs typeface="Arial"/>
              </a:rPr>
              <a:t>Same payments and delimiting date as transferring</a:t>
            </a:r>
            <a:r>
              <a:rPr sz="1200" spc="68">
                <a:solidFill>
                  <a:prstClr val="black"/>
                </a:solidFill>
                <a:latin typeface="Arial"/>
                <a:cs typeface="Arial"/>
              </a:rPr>
              <a:t> </a:t>
            </a:r>
            <a:r>
              <a:rPr sz="1200" spc="-4">
                <a:solidFill>
                  <a:prstClr val="black"/>
                </a:solidFill>
                <a:latin typeface="Arial"/>
                <a:cs typeface="Arial"/>
              </a:rPr>
              <a:t>Soldier</a:t>
            </a:r>
            <a:endParaRPr sz="1200">
              <a:solidFill>
                <a:prstClr val="black"/>
              </a:solidFill>
              <a:latin typeface="Arial"/>
              <a:cs typeface="Arial"/>
            </a:endParaRPr>
          </a:p>
          <a:p>
            <a:pPr marL="687212" lvl="2" indent="-195734" defTabSz="685783">
              <a:spcBef>
                <a:spcPts val="319"/>
              </a:spcBef>
              <a:buFont typeface="Wingdings"/>
              <a:buChar char=""/>
              <a:tabLst>
                <a:tab pos="687212" algn="l"/>
                <a:tab pos="687688" algn="l"/>
              </a:tabLst>
              <a:defRPr/>
            </a:pPr>
            <a:r>
              <a:rPr sz="1350" spc="-4">
                <a:solidFill>
                  <a:prstClr val="black"/>
                </a:solidFill>
                <a:latin typeface="Arial"/>
                <a:cs typeface="Arial"/>
              </a:rPr>
              <a:t>Children</a:t>
            </a:r>
            <a:endParaRPr sz="1350">
              <a:solidFill>
                <a:prstClr val="black"/>
              </a:solidFill>
              <a:latin typeface="Arial"/>
              <a:cs typeface="Arial"/>
            </a:endParaRPr>
          </a:p>
          <a:p>
            <a:pPr marL="929617" lvl="3" indent="-197163" defTabSz="685783">
              <a:spcBef>
                <a:spcPts val="293"/>
              </a:spcBef>
              <a:buFont typeface="Wingdings"/>
              <a:buChar char=""/>
              <a:tabLst>
                <a:tab pos="929617" algn="l"/>
                <a:tab pos="930093" algn="l"/>
              </a:tabLst>
              <a:defRPr/>
            </a:pPr>
            <a:r>
              <a:rPr sz="1200" i="1" u="sng" spc="-4">
                <a:solidFill>
                  <a:prstClr val="black"/>
                </a:solidFill>
                <a:latin typeface="Arial"/>
                <a:cs typeface="Arial"/>
              </a:rPr>
              <a:t>Must transfer before </a:t>
            </a:r>
            <a:r>
              <a:rPr sz="1200" i="1" u="sng">
                <a:solidFill>
                  <a:prstClr val="black"/>
                </a:solidFill>
                <a:latin typeface="Arial"/>
                <a:cs typeface="Arial"/>
              </a:rPr>
              <a:t>child </a:t>
            </a:r>
            <a:r>
              <a:rPr sz="1200" i="1" u="sng" spc="-4">
                <a:solidFill>
                  <a:prstClr val="black"/>
                </a:solidFill>
                <a:latin typeface="Arial"/>
                <a:cs typeface="Arial"/>
              </a:rPr>
              <a:t>turns 21 (before 23 if a </a:t>
            </a:r>
            <a:r>
              <a:rPr sz="1200" i="1" u="sng">
                <a:solidFill>
                  <a:prstClr val="black"/>
                </a:solidFill>
                <a:latin typeface="Arial"/>
                <a:cs typeface="Arial"/>
              </a:rPr>
              <a:t>full-time</a:t>
            </a:r>
            <a:r>
              <a:rPr sz="1200" i="1" u="sng" spc="105">
                <a:solidFill>
                  <a:prstClr val="black"/>
                </a:solidFill>
                <a:latin typeface="Arial"/>
                <a:cs typeface="Arial"/>
              </a:rPr>
              <a:t> </a:t>
            </a:r>
            <a:r>
              <a:rPr sz="1200" i="1" u="sng" spc="-4">
                <a:solidFill>
                  <a:prstClr val="black"/>
                </a:solidFill>
                <a:latin typeface="Arial"/>
                <a:cs typeface="Arial"/>
              </a:rPr>
              <a:t>student)</a:t>
            </a:r>
            <a:endParaRPr sz="1200" i="1" u="sng">
              <a:solidFill>
                <a:prstClr val="black"/>
              </a:solidFill>
              <a:latin typeface="Arial"/>
              <a:cs typeface="Arial"/>
            </a:endParaRPr>
          </a:p>
          <a:p>
            <a:pPr marL="929617" lvl="3" indent="-197163" defTabSz="685783">
              <a:spcBef>
                <a:spcPts val="293"/>
              </a:spcBef>
              <a:buFont typeface="Wingdings"/>
              <a:buChar char=""/>
              <a:tabLst>
                <a:tab pos="929617" algn="l"/>
                <a:tab pos="930093" algn="l"/>
              </a:tabLst>
              <a:defRPr/>
            </a:pPr>
            <a:r>
              <a:rPr sz="1200" i="1" u="sng" spc="-4">
                <a:solidFill>
                  <a:prstClr val="black"/>
                </a:solidFill>
                <a:latin typeface="Arial"/>
                <a:cs typeface="Arial"/>
              </a:rPr>
              <a:t>Can use after SM has served at least 10 </a:t>
            </a:r>
            <a:r>
              <a:rPr sz="1200" i="1" u="sng" spc="-8">
                <a:solidFill>
                  <a:prstClr val="black"/>
                </a:solidFill>
                <a:latin typeface="Arial"/>
                <a:cs typeface="Arial"/>
              </a:rPr>
              <a:t>years </a:t>
            </a:r>
            <a:r>
              <a:rPr sz="1200" i="1" u="sng" spc="-4">
                <a:solidFill>
                  <a:prstClr val="black"/>
                </a:solidFill>
                <a:latin typeface="Arial"/>
                <a:cs typeface="Arial"/>
              </a:rPr>
              <a:t>in the Armed</a:t>
            </a:r>
            <a:r>
              <a:rPr sz="1200" i="1" u="sng" spc="135">
                <a:solidFill>
                  <a:prstClr val="black"/>
                </a:solidFill>
                <a:latin typeface="Arial"/>
                <a:cs typeface="Arial"/>
              </a:rPr>
              <a:t> </a:t>
            </a:r>
            <a:r>
              <a:rPr sz="1200" i="1" u="sng" spc="-4">
                <a:solidFill>
                  <a:prstClr val="black"/>
                </a:solidFill>
                <a:latin typeface="Arial"/>
                <a:cs typeface="Arial"/>
              </a:rPr>
              <a:t>Forces</a:t>
            </a:r>
            <a:endParaRPr sz="1200" i="1" u="sng">
              <a:solidFill>
                <a:prstClr val="black"/>
              </a:solidFill>
              <a:latin typeface="Arial"/>
              <a:cs typeface="Arial"/>
            </a:endParaRPr>
          </a:p>
          <a:p>
            <a:pPr marL="929617" lvl="3" indent="-197163" defTabSz="685783">
              <a:spcBef>
                <a:spcPts val="285"/>
              </a:spcBef>
              <a:buFont typeface="Wingdings"/>
              <a:buChar char=""/>
              <a:tabLst>
                <a:tab pos="929617" algn="l"/>
                <a:tab pos="930093" algn="l"/>
              </a:tabLst>
              <a:defRPr/>
            </a:pPr>
            <a:r>
              <a:rPr sz="1200" spc="-4">
                <a:solidFill>
                  <a:prstClr val="black"/>
                </a:solidFill>
                <a:latin typeface="Arial"/>
                <a:cs typeface="Arial"/>
              </a:rPr>
              <a:t>Can use as early as age 18 or receipt of HS completion equivalent</a:t>
            </a:r>
            <a:r>
              <a:rPr sz="1200" spc="120">
                <a:solidFill>
                  <a:prstClr val="black"/>
                </a:solidFill>
                <a:latin typeface="Arial"/>
                <a:cs typeface="Arial"/>
              </a:rPr>
              <a:t> </a:t>
            </a:r>
            <a:r>
              <a:rPr sz="1200" spc="-4">
                <a:solidFill>
                  <a:prstClr val="black"/>
                </a:solidFill>
                <a:latin typeface="Arial"/>
                <a:cs typeface="Arial"/>
              </a:rPr>
              <a:t>cert.</a:t>
            </a:r>
            <a:endParaRPr sz="1200">
              <a:solidFill>
                <a:prstClr val="black"/>
              </a:solidFill>
              <a:latin typeface="Arial"/>
              <a:cs typeface="Arial"/>
            </a:endParaRPr>
          </a:p>
          <a:p>
            <a:pPr marL="929617" lvl="3" indent="-197163" defTabSz="685783">
              <a:spcBef>
                <a:spcPts val="289"/>
              </a:spcBef>
              <a:buFont typeface="Wingdings"/>
              <a:buChar char=""/>
              <a:tabLst>
                <a:tab pos="929617" algn="l"/>
                <a:tab pos="930093" algn="l"/>
              </a:tabLst>
              <a:defRPr/>
            </a:pPr>
            <a:r>
              <a:rPr sz="1200" spc="-4">
                <a:solidFill>
                  <a:prstClr val="black"/>
                </a:solidFill>
                <a:latin typeface="Arial"/>
                <a:cs typeface="Arial"/>
              </a:rPr>
              <a:t>Ends at age 26 or </a:t>
            </a:r>
            <a:r>
              <a:rPr sz="1200" spc="-8">
                <a:solidFill>
                  <a:prstClr val="black"/>
                </a:solidFill>
                <a:latin typeface="Arial"/>
                <a:cs typeface="Arial"/>
              </a:rPr>
              <a:t>when </a:t>
            </a:r>
            <a:r>
              <a:rPr sz="1200" spc="-4">
                <a:solidFill>
                  <a:prstClr val="black"/>
                </a:solidFill>
                <a:latin typeface="Arial"/>
                <a:cs typeface="Arial"/>
              </a:rPr>
              <a:t>benefits are exhausted, whichever comes</a:t>
            </a:r>
            <a:r>
              <a:rPr sz="1200" spc="139">
                <a:solidFill>
                  <a:prstClr val="black"/>
                </a:solidFill>
                <a:latin typeface="Arial"/>
                <a:cs typeface="Arial"/>
              </a:rPr>
              <a:t> </a:t>
            </a:r>
            <a:r>
              <a:rPr sz="1200" spc="-4">
                <a:solidFill>
                  <a:prstClr val="black"/>
                </a:solidFill>
                <a:latin typeface="Arial"/>
                <a:cs typeface="Arial"/>
              </a:rPr>
              <a:t>first</a:t>
            </a:r>
            <a:endParaRPr sz="1200">
              <a:solidFill>
                <a:prstClr val="black"/>
              </a:solidFill>
              <a:latin typeface="Arial"/>
              <a:cs typeface="Arial"/>
            </a:endParaRPr>
          </a:p>
        </p:txBody>
      </p:sp>
      <p:sp>
        <p:nvSpPr>
          <p:cNvPr id="14" name="object 14"/>
          <p:cNvSpPr txBox="1">
            <a:spLocks noGrp="1"/>
          </p:cNvSpPr>
          <p:nvPr>
            <p:ph type="title"/>
          </p:nvPr>
        </p:nvSpPr>
        <p:spPr>
          <a:xfrm>
            <a:off x="3693225" y="1218533"/>
            <a:ext cx="4848225" cy="323294"/>
          </a:xfrm>
          <a:prstGeom prst="rect">
            <a:avLst/>
          </a:prstGeom>
        </p:spPr>
        <p:txBody>
          <a:bodyPr vert="horz" wrap="square" lIns="0" tIns="9525" rIns="0" bIns="0" rtlCol="0" anchor="ctr">
            <a:spAutoFit/>
          </a:bodyPr>
          <a:lstStyle/>
          <a:p>
            <a:pPr marL="9525">
              <a:spcBef>
                <a:spcPts val="75"/>
              </a:spcBef>
            </a:pPr>
            <a:r>
              <a:rPr sz="2250" spc="-19"/>
              <a:t>Transfer </a:t>
            </a:r>
            <a:r>
              <a:rPr sz="2250"/>
              <a:t>of Education </a:t>
            </a:r>
            <a:r>
              <a:rPr sz="2250" spc="-4"/>
              <a:t>Benefit</a:t>
            </a:r>
            <a:r>
              <a:rPr sz="2250" spc="8"/>
              <a:t> </a:t>
            </a:r>
            <a:r>
              <a:rPr sz="2250"/>
              <a:t>(TEB)</a:t>
            </a:r>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102</a:t>
            </a:fld>
            <a:endParaRPr spc="-4"/>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a:spLocks noGrp="1"/>
          </p:cNvSpPr>
          <p:nvPr>
            <p:ph type="title"/>
          </p:nvPr>
        </p:nvSpPr>
        <p:spPr>
          <a:xfrm>
            <a:off x="3693225" y="1218533"/>
            <a:ext cx="4848225" cy="323294"/>
          </a:xfrm>
          <a:prstGeom prst="rect">
            <a:avLst/>
          </a:prstGeom>
        </p:spPr>
        <p:txBody>
          <a:bodyPr vert="horz" wrap="square" lIns="0" tIns="9525" rIns="0" bIns="0" rtlCol="0" anchor="ctr">
            <a:spAutoFit/>
          </a:bodyPr>
          <a:lstStyle/>
          <a:p>
            <a:pPr marL="9525">
              <a:spcBef>
                <a:spcPts val="75"/>
              </a:spcBef>
            </a:pPr>
            <a:r>
              <a:rPr sz="2250" spc="-19"/>
              <a:t>Transfer </a:t>
            </a:r>
            <a:r>
              <a:rPr sz="2250"/>
              <a:t>of Education </a:t>
            </a:r>
            <a:r>
              <a:rPr sz="2250" spc="-4"/>
              <a:t>Benefit</a:t>
            </a:r>
            <a:r>
              <a:rPr sz="2250" spc="8"/>
              <a:t> </a:t>
            </a:r>
            <a:r>
              <a:rPr sz="2250"/>
              <a:t>(TEB)</a:t>
            </a:r>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103</a:t>
            </a:fld>
            <a:endParaRPr spc="-4"/>
          </a:p>
        </p:txBody>
      </p:sp>
      <p:sp>
        <p:nvSpPr>
          <p:cNvPr id="14" name="object 14"/>
          <p:cNvSpPr txBox="1"/>
          <p:nvPr/>
        </p:nvSpPr>
        <p:spPr>
          <a:xfrm>
            <a:off x="3125421" y="1866615"/>
            <a:ext cx="5985986" cy="3511923"/>
          </a:xfrm>
          <a:prstGeom prst="rect">
            <a:avLst/>
          </a:prstGeom>
        </p:spPr>
        <p:txBody>
          <a:bodyPr vert="horz" wrap="square" lIns="0" tIns="95250" rIns="0" bIns="0" rtlCol="0" anchor="t">
            <a:spAutoFit/>
          </a:bodyPr>
          <a:lstStyle/>
          <a:p>
            <a:pPr marL="202401" indent="-193353" defTabSz="685783">
              <a:spcBef>
                <a:spcPts val="750"/>
              </a:spcBef>
              <a:buFont typeface="Wingdings"/>
              <a:buChar char=""/>
              <a:tabLst>
                <a:tab pos="202878" algn="l"/>
              </a:tabLst>
              <a:defRPr/>
            </a:pPr>
            <a:r>
              <a:rPr b="1" spc="-4" dirty="0">
                <a:solidFill>
                  <a:prstClr val="black"/>
                </a:solidFill>
                <a:latin typeface="Arial"/>
                <a:cs typeface="Arial"/>
              </a:rPr>
              <a:t>How </a:t>
            </a:r>
            <a:r>
              <a:rPr b="1" dirty="0">
                <a:solidFill>
                  <a:prstClr val="black"/>
                </a:solidFill>
                <a:latin typeface="Arial"/>
                <a:cs typeface="Arial"/>
              </a:rPr>
              <a:t>Do I</a:t>
            </a:r>
            <a:r>
              <a:rPr b="1" spc="-86" dirty="0">
                <a:solidFill>
                  <a:prstClr val="black"/>
                </a:solidFill>
                <a:latin typeface="Arial"/>
                <a:cs typeface="Arial"/>
              </a:rPr>
              <a:t> </a:t>
            </a:r>
            <a:r>
              <a:rPr b="1" spc="-8" dirty="0">
                <a:solidFill>
                  <a:prstClr val="black"/>
                </a:solidFill>
                <a:latin typeface="Arial"/>
                <a:cs typeface="Arial"/>
              </a:rPr>
              <a:t>Apply?</a:t>
            </a:r>
            <a:endParaRPr dirty="0">
              <a:solidFill>
                <a:prstClr val="black"/>
              </a:solidFill>
              <a:latin typeface="Arial"/>
              <a:cs typeface="Arial"/>
            </a:endParaRPr>
          </a:p>
          <a:p>
            <a:pPr marL="202401" indent="-193353" defTabSz="685783">
              <a:spcBef>
                <a:spcPts val="675"/>
              </a:spcBef>
              <a:buFont typeface="Wingdings"/>
              <a:buChar char=""/>
              <a:tabLst>
                <a:tab pos="202878" algn="l"/>
              </a:tabLst>
              <a:defRPr/>
            </a:pPr>
            <a:r>
              <a:rPr b="1" dirty="0">
                <a:solidFill>
                  <a:prstClr val="black"/>
                </a:solidFill>
                <a:latin typeface="Arial"/>
                <a:cs typeface="Arial"/>
              </a:rPr>
              <a:t>TEB</a:t>
            </a:r>
            <a:r>
              <a:rPr b="1" spc="-15" dirty="0">
                <a:solidFill>
                  <a:prstClr val="black"/>
                </a:solidFill>
                <a:latin typeface="Arial"/>
                <a:cs typeface="Arial"/>
              </a:rPr>
              <a:t> </a:t>
            </a:r>
            <a:r>
              <a:rPr b="1" spc="-4" dirty="0">
                <a:solidFill>
                  <a:prstClr val="black"/>
                </a:solidFill>
                <a:latin typeface="Arial"/>
                <a:cs typeface="Arial"/>
              </a:rPr>
              <a:t>Process:</a:t>
            </a:r>
            <a:endParaRPr dirty="0">
              <a:solidFill>
                <a:prstClr val="black"/>
              </a:solidFill>
              <a:latin typeface="Arial"/>
              <a:cs typeface="Arial"/>
            </a:endParaRPr>
          </a:p>
          <a:p>
            <a:pPr marL="443854" lvl="1" indent="-193353" defTabSz="685783">
              <a:spcBef>
                <a:spcPts val="690"/>
              </a:spcBef>
              <a:buFont typeface="Wingdings"/>
              <a:buChar char=""/>
              <a:tabLst>
                <a:tab pos="443378" algn="l"/>
                <a:tab pos="443854" algn="l"/>
              </a:tabLst>
              <a:defRPr/>
            </a:pPr>
            <a:r>
              <a:rPr sz="1200" spc="-4" dirty="0">
                <a:solidFill>
                  <a:prstClr val="black"/>
                </a:solidFill>
                <a:latin typeface="Arial"/>
                <a:cs typeface="Arial"/>
              </a:rPr>
              <a:t>Step 1: Contact the </a:t>
            </a:r>
            <a:r>
              <a:rPr sz="1200" spc="-34" dirty="0">
                <a:solidFill>
                  <a:prstClr val="black"/>
                </a:solidFill>
                <a:latin typeface="Arial"/>
                <a:cs typeface="Arial"/>
              </a:rPr>
              <a:t>DVA </a:t>
            </a:r>
            <a:r>
              <a:rPr sz="1200" spc="-4" dirty="0">
                <a:solidFill>
                  <a:prstClr val="black"/>
                </a:solidFill>
                <a:latin typeface="Arial"/>
                <a:cs typeface="Arial"/>
              </a:rPr>
              <a:t>at 1-888-422-4551 (888-GIBILL-1) to determine</a:t>
            </a:r>
            <a:r>
              <a:rPr sz="1200" spc="120" dirty="0">
                <a:solidFill>
                  <a:prstClr val="black"/>
                </a:solidFill>
                <a:latin typeface="Arial"/>
                <a:cs typeface="Arial"/>
              </a:rPr>
              <a:t> </a:t>
            </a:r>
            <a:r>
              <a:rPr sz="1200" spc="-4" dirty="0">
                <a:solidFill>
                  <a:prstClr val="black"/>
                </a:solidFill>
                <a:latin typeface="Arial"/>
                <a:cs typeface="Arial"/>
              </a:rPr>
              <a:t>how</a:t>
            </a:r>
            <a:endParaRPr sz="1200" dirty="0">
              <a:solidFill>
                <a:prstClr val="black"/>
              </a:solidFill>
              <a:latin typeface="Arial"/>
              <a:cs typeface="Arial"/>
            </a:endParaRPr>
          </a:p>
          <a:p>
            <a:pPr marL="443378" defTabSz="685783">
              <a:defRPr/>
            </a:pPr>
            <a:r>
              <a:rPr sz="1200" spc="-4" dirty="0">
                <a:solidFill>
                  <a:prstClr val="black"/>
                </a:solidFill>
                <a:latin typeface="Arial"/>
                <a:cs typeface="Arial"/>
              </a:rPr>
              <a:t>many months are available to be</a:t>
            </a:r>
            <a:r>
              <a:rPr sz="1200" spc="26" dirty="0">
                <a:solidFill>
                  <a:prstClr val="black"/>
                </a:solidFill>
                <a:latin typeface="Arial"/>
                <a:cs typeface="Arial"/>
              </a:rPr>
              <a:t> </a:t>
            </a:r>
            <a:r>
              <a:rPr sz="1200" spc="-4" dirty="0">
                <a:solidFill>
                  <a:prstClr val="black"/>
                </a:solidFill>
                <a:latin typeface="Arial"/>
                <a:cs typeface="Arial"/>
              </a:rPr>
              <a:t>transferred</a:t>
            </a:r>
            <a:endParaRPr sz="1200" dirty="0">
              <a:solidFill>
                <a:prstClr val="black"/>
              </a:solidFill>
              <a:latin typeface="Arial"/>
              <a:cs typeface="Arial"/>
            </a:endParaRPr>
          </a:p>
          <a:p>
            <a:pPr marL="443854" lvl="1" indent="-193353" defTabSz="685783">
              <a:spcBef>
                <a:spcPts val="675"/>
              </a:spcBef>
              <a:buFont typeface="Wingdings"/>
              <a:buChar char=""/>
              <a:tabLst>
                <a:tab pos="443378" algn="l"/>
                <a:tab pos="443854" algn="l"/>
              </a:tabLst>
              <a:defRPr/>
            </a:pPr>
            <a:r>
              <a:rPr sz="1200" spc="-4" dirty="0">
                <a:solidFill>
                  <a:prstClr val="black"/>
                </a:solidFill>
                <a:latin typeface="Arial"/>
                <a:cs typeface="Arial"/>
              </a:rPr>
              <a:t>Step 2: Complete a DA Form 4836 Extension of Enlistment (if needed) </a:t>
            </a:r>
            <a:r>
              <a:rPr sz="1200" spc="-8" dirty="0">
                <a:solidFill>
                  <a:prstClr val="black"/>
                </a:solidFill>
                <a:latin typeface="Arial"/>
                <a:cs typeface="Arial"/>
              </a:rPr>
              <a:t>with</a:t>
            </a:r>
            <a:r>
              <a:rPr sz="1200" spc="79" dirty="0">
                <a:solidFill>
                  <a:prstClr val="black"/>
                </a:solidFill>
                <a:latin typeface="Arial"/>
                <a:cs typeface="Arial"/>
              </a:rPr>
              <a:t> </a:t>
            </a:r>
            <a:r>
              <a:rPr sz="1200" spc="-4" dirty="0">
                <a:solidFill>
                  <a:prstClr val="black"/>
                </a:solidFill>
                <a:latin typeface="Arial"/>
                <a:cs typeface="Arial"/>
              </a:rPr>
              <a:t>unit</a:t>
            </a:r>
            <a:endParaRPr sz="1200" dirty="0">
              <a:solidFill>
                <a:prstClr val="black"/>
              </a:solidFill>
              <a:latin typeface="Arial"/>
              <a:cs typeface="Arial"/>
            </a:endParaRPr>
          </a:p>
          <a:p>
            <a:pPr marL="443854" lvl="1" indent="-193353" defTabSz="685783">
              <a:spcBef>
                <a:spcPts val="675"/>
              </a:spcBef>
              <a:buFont typeface="Wingdings"/>
              <a:buChar char=""/>
              <a:tabLst>
                <a:tab pos="443378" algn="l"/>
                <a:tab pos="443854" algn="l"/>
              </a:tabLst>
              <a:defRPr/>
            </a:pPr>
            <a:r>
              <a:rPr sz="1200" spc="-4" dirty="0">
                <a:solidFill>
                  <a:prstClr val="black"/>
                </a:solidFill>
                <a:latin typeface="Arial"/>
                <a:cs typeface="Arial"/>
              </a:rPr>
              <a:t>Step 3: Ensure extension and current </a:t>
            </a:r>
            <a:r>
              <a:rPr sz="1200" spc="-8" dirty="0">
                <a:solidFill>
                  <a:prstClr val="black"/>
                </a:solidFill>
                <a:latin typeface="Arial"/>
                <a:cs typeface="Arial"/>
              </a:rPr>
              <a:t>NGB </a:t>
            </a:r>
            <a:r>
              <a:rPr sz="1200" spc="-4" dirty="0">
                <a:solidFill>
                  <a:prstClr val="black"/>
                </a:solidFill>
                <a:latin typeface="Arial"/>
                <a:cs typeface="Arial"/>
              </a:rPr>
              <a:t>23 is uploaded into</a:t>
            </a:r>
            <a:r>
              <a:rPr sz="1200" spc="94" dirty="0">
                <a:solidFill>
                  <a:prstClr val="black"/>
                </a:solidFill>
                <a:latin typeface="Arial"/>
                <a:cs typeface="Arial"/>
              </a:rPr>
              <a:t> </a:t>
            </a:r>
            <a:r>
              <a:rPr sz="1200" spc="-4" dirty="0">
                <a:solidFill>
                  <a:prstClr val="black"/>
                </a:solidFill>
                <a:latin typeface="Arial"/>
                <a:cs typeface="Arial"/>
              </a:rPr>
              <a:t>iPERMS</a:t>
            </a:r>
            <a:endParaRPr sz="1200" dirty="0">
              <a:solidFill>
                <a:prstClr val="black"/>
              </a:solidFill>
              <a:latin typeface="Arial"/>
              <a:cs typeface="Arial"/>
            </a:endParaRPr>
          </a:p>
          <a:p>
            <a:pPr marL="443854" lvl="1" indent="-193353" defTabSz="685783">
              <a:spcBef>
                <a:spcPts val="675"/>
              </a:spcBef>
              <a:buFont typeface="Wingdings"/>
              <a:buChar char=""/>
              <a:tabLst>
                <a:tab pos="443378" algn="l"/>
                <a:tab pos="443854" algn="l"/>
              </a:tabLst>
              <a:defRPr/>
            </a:pPr>
            <a:r>
              <a:rPr sz="1200" spc="-4" dirty="0">
                <a:solidFill>
                  <a:prstClr val="black"/>
                </a:solidFill>
                <a:latin typeface="Arial"/>
                <a:cs typeface="Arial"/>
              </a:rPr>
              <a:t>Step 4: Apply to transfer benefits </a:t>
            </a:r>
            <a:r>
              <a:rPr sz="1200" dirty="0">
                <a:solidFill>
                  <a:prstClr val="black"/>
                </a:solidFill>
                <a:latin typeface="Arial"/>
                <a:cs typeface="Arial"/>
              </a:rPr>
              <a:t>on-line </a:t>
            </a:r>
            <a:r>
              <a:rPr sz="1200" spc="-4" dirty="0">
                <a:solidFill>
                  <a:prstClr val="black"/>
                </a:solidFill>
                <a:latin typeface="Arial"/>
                <a:cs typeface="Arial"/>
              </a:rPr>
              <a:t>at:</a:t>
            </a:r>
            <a:r>
              <a:rPr sz="1200" spc="19" dirty="0">
                <a:solidFill>
                  <a:srgbClr val="0000FF"/>
                </a:solidFill>
                <a:latin typeface="Arial"/>
                <a:cs typeface="Arial"/>
              </a:rPr>
              <a:t> </a:t>
            </a:r>
            <a:r>
              <a:rPr lang="en-US" sz="1200" u="heavy" spc="-4" dirty="0">
                <a:solidFill>
                  <a:srgbClr val="0000FF"/>
                </a:solidFill>
                <a:uFill>
                  <a:solidFill>
                    <a:srgbClr val="0000FF"/>
                  </a:solidFill>
                </a:uFill>
                <a:latin typeface="Arial"/>
                <a:cs typeface="Arial"/>
                <a:hlinkClick r:id="rId5"/>
              </a:rPr>
              <a:t>https://milconnect.dmdc.osd.mil/milconnect/</a:t>
            </a:r>
            <a:endParaRPr lang="en-US" sz="1200" u="heavy" spc="-4" dirty="0">
              <a:solidFill>
                <a:srgbClr val="0000FF"/>
              </a:solidFill>
              <a:uFill>
                <a:solidFill>
                  <a:srgbClr val="0000FF"/>
                </a:solidFill>
              </a:uFill>
              <a:latin typeface="Arial"/>
              <a:cs typeface="Arial"/>
            </a:endParaRPr>
          </a:p>
          <a:p>
            <a:pPr marL="786746" lvl="2" indent="-193353" defTabSz="685783">
              <a:spcBef>
                <a:spcPts val="675"/>
              </a:spcBef>
              <a:buFont typeface="Wingdings"/>
              <a:buChar char=""/>
              <a:tabLst>
                <a:tab pos="443378" algn="l"/>
                <a:tab pos="443854" algn="l"/>
              </a:tabLst>
              <a:defRPr/>
            </a:pPr>
            <a:r>
              <a:rPr lang="en-US" sz="1200" spc="-4" dirty="0">
                <a:solidFill>
                  <a:prstClr val="black"/>
                </a:solidFill>
                <a:latin typeface="Arial"/>
                <a:cs typeface="Arial"/>
              </a:rPr>
              <a:t>Follow instructions sent to your gov email by NGB Education Support Center</a:t>
            </a:r>
            <a:r>
              <a:rPr lang="en-US" sz="1200" dirty="0">
                <a:solidFill>
                  <a:prstClr val="black"/>
                </a:solidFill>
                <a:latin typeface="Arial"/>
                <a:cs typeface="Arial"/>
              </a:rPr>
              <a:t> </a:t>
            </a:r>
            <a:r>
              <a:rPr lang="en-US" sz="1200" spc="-4" dirty="0">
                <a:solidFill>
                  <a:prstClr val="black"/>
                </a:solidFill>
                <a:latin typeface="Arial"/>
                <a:cs typeface="Arial"/>
              </a:rPr>
              <a:t>(ESC)</a:t>
            </a:r>
            <a:endParaRPr lang="en-US" sz="1200" dirty="0">
              <a:solidFill>
                <a:prstClr val="black"/>
              </a:solidFill>
              <a:latin typeface="Arial"/>
              <a:cs typeface="Arial"/>
            </a:endParaRPr>
          </a:p>
          <a:p>
            <a:pPr marL="443378" marR="238119" lvl="1" indent="-193353" defTabSz="685783">
              <a:spcBef>
                <a:spcPts val="675"/>
              </a:spcBef>
              <a:buFont typeface="Wingdings"/>
              <a:buChar char=""/>
              <a:tabLst>
                <a:tab pos="443378" algn="l"/>
                <a:tab pos="443854" algn="l"/>
              </a:tabLst>
              <a:defRPr/>
            </a:pPr>
            <a:r>
              <a:rPr sz="1200" spc="-4" dirty="0">
                <a:solidFill>
                  <a:prstClr val="black"/>
                </a:solidFill>
                <a:latin typeface="Arial"/>
                <a:cs typeface="Arial"/>
              </a:rPr>
              <a:t>Step 5: Return to </a:t>
            </a:r>
            <a:r>
              <a:rPr sz="1200" spc="-4" dirty="0" err="1">
                <a:solidFill>
                  <a:prstClr val="black"/>
                </a:solidFill>
                <a:latin typeface="Arial"/>
                <a:cs typeface="Arial"/>
              </a:rPr>
              <a:t>milConnect</a:t>
            </a:r>
            <a:r>
              <a:rPr sz="1200" spc="-4" dirty="0">
                <a:solidFill>
                  <a:prstClr val="black"/>
                </a:solidFill>
                <a:latin typeface="Arial"/>
                <a:cs typeface="Arial"/>
              </a:rPr>
              <a:t>, print approval </a:t>
            </a:r>
            <a:r>
              <a:rPr sz="1200" spc="-11" dirty="0">
                <a:solidFill>
                  <a:prstClr val="black"/>
                </a:solidFill>
                <a:latin typeface="Arial"/>
                <a:cs typeface="Arial"/>
              </a:rPr>
              <a:t>letter, </a:t>
            </a:r>
            <a:r>
              <a:rPr sz="1200" u="heavy" spc="-4" dirty="0">
                <a:solidFill>
                  <a:prstClr val="black"/>
                </a:solidFill>
                <a:uFill>
                  <a:solidFill>
                    <a:srgbClr val="000000"/>
                  </a:solidFill>
                </a:uFill>
                <a:latin typeface="Arial"/>
                <a:cs typeface="Arial"/>
              </a:rPr>
              <a:t>write </a:t>
            </a:r>
            <a:r>
              <a:rPr sz="1200" u="heavy" spc="-8" dirty="0">
                <a:solidFill>
                  <a:prstClr val="black"/>
                </a:solidFill>
                <a:uFill>
                  <a:solidFill>
                    <a:srgbClr val="000000"/>
                  </a:solidFill>
                </a:uFill>
                <a:latin typeface="Arial"/>
                <a:cs typeface="Arial"/>
              </a:rPr>
              <a:t>down your </a:t>
            </a:r>
            <a:r>
              <a:rPr sz="1200" u="heavy" spc="-4" dirty="0">
                <a:solidFill>
                  <a:prstClr val="black"/>
                </a:solidFill>
                <a:uFill>
                  <a:solidFill>
                    <a:srgbClr val="000000"/>
                  </a:solidFill>
                </a:uFill>
                <a:latin typeface="Arial"/>
                <a:cs typeface="Arial"/>
              </a:rPr>
              <a:t>‘Obligation  End </a:t>
            </a:r>
            <a:r>
              <a:rPr sz="1200" u="heavy" spc="-8" dirty="0">
                <a:solidFill>
                  <a:prstClr val="black"/>
                </a:solidFill>
                <a:uFill>
                  <a:solidFill>
                    <a:srgbClr val="000000"/>
                  </a:solidFill>
                </a:uFill>
                <a:latin typeface="Arial"/>
                <a:cs typeface="Arial"/>
              </a:rPr>
              <a:t>Date’</a:t>
            </a:r>
            <a:r>
              <a:rPr sz="1200" u="heavy" spc="-41" dirty="0">
                <a:solidFill>
                  <a:prstClr val="black"/>
                </a:solidFill>
                <a:uFill>
                  <a:solidFill>
                    <a:srgbClr val="000000"/>
                  </a:solidFill>
                </a:uFill>
                <a:latin typeface="Arial"/>
                <a:cs typeface="Arial"/>
              </a:rPr>
              <a:t> </a:t>
            </a:r>
            <a:r>
              <a:rPr sz="1200" u="heavy" spc="-4" dirty="0">
                <a:solidFill>
                  <a:prstClr val="black"/>
                </a:solidFill>
                <a:uFill>
                  <a:solidFill>
                    <a:srgbClr val="000000"/>
                  </a:solidFill>
                </a:uFill>
                <a:latin typeface="Arial"/>
                <a:cs typeface="Arial"/>
              </a:rPr>
              <a:t>(OED)</a:t>
            </a:r>
            <a:r>
              <a:rPr lang="en-US" sz="1200" u="heavy" spc="-4" dirty="0">
                <a:solidFill>
                  <a:prstClr val="black"/>
                </a:solidFill>
                <a:uFill>
                  <a:solidFill>
                    <a:srgbClr val="000000"/>
                  </a:solidFill>
                </a:uFill>
                <a:latin typeface="Arial"/>
                <a:cs typeface="Arial"/>
              </a:rPr>
              <a:t> and/or burn it into memory</a:t>
            </a:r>
            <a:endParaRPr sz="1200" dirty="0">
              <a:solidFill>
                <a:prstClr val="black"/>
              </a:solidFill>
              <a:latin typeface="Arial"/>
              <a:cs typeface="Arial"/>
            </a:endParaRPr>
          </a:p>
          <a:p>
            <a:pPr defTabSz="685783">
              <a:spcBef>
                <a:spcPts val="23"/>
              </a:spcBef>
              <a:defRPr/>
            </a:pPr>
            <a:endParaRPr sz="1163" dirty="0">
              <a:solidFill>
                <a:prstClr val="black"/>
              </a:solidFill>
              <a:latin typeface="Arial"/>
              <a:cs typeface="Arial"/>
            </a:endParaRPr>
          </a:p>
          <a:p>
            <a:pPr marL="257168" algn="ctr" defTabSz="685783">
              <a:defRPr/>
            </a:pPr>
            <a:r>
              <a:rPr sz="1350" b="1" i="1" spc="4" dirty="0">
                <a:solidFill>
                  <a:srgbClr val="FF0000"/>
                </a:solidFill>
                <a:latin typeface="Arial"/>
                <a:cs typeface="Arial"/>
              </a:rPr>
              <a:t>Don’t </a:t>
            </a:r>
            <a:r>
              <a:rPr sz="1350" b="1" i="1" dirty="0">
                <a:solidFill>
                  <a:srgbClr val="FF0000"/>
                </a:solidFill>
                <a:latin typeface="Arial"/>
                <a:cs typeface="Arial"/>
              </a:rPr>
              <a:t>wait, </a:t>
            </a:r>
            <a:r>
              <a:rPr sz="1350" b="1" i="1" spc="-4" dirty="0">
                <a:solidFill>
                  <a:srgbClr val="FF0000"/>
                </a:solidFill>
                <a:latin typeface="Arial"/>
                <a:cs typeface="Arial"/>
              </a:rPr>
              <a:t>submit your </a:t>
            </a:r>
            <a:r>
              <a:rPr sz="1350" b="1" i="1" dirty="0">
                <a:solidFill>
                  <a:srgbClr val="FF0000"/>
                </a:solidFill>
                <a:latin typeface="Arial"/>
                <a:cs typeface="Arial"/>
              </a:rPr>
              <a:t>TEB </a:t>
            </a:r>
            <a:r>
              <a:rPr sz="1350" b="1" i="1" spc="-4" dirty="0">
                <a:solidFill>
                  <a:srgbClr val="FF0000"/>
                </a:solidFill>
                <a:latin typeface="Arial"/>
                <a:cs typeface="Arial"/>
              </a:rPr>
              <a:t>request</a:t>
            </a:r>
            <a:r>
              <a:rPr sz="1350" b="1" i="1" spc="-30" dirty="0">
                <a:solidFill>
                  <a:srgbClr val="FF0000"/>
                </a:solidFill>
                <a:latin typeface="Arial"/>
                <a:cs typeface="Arial"/>
              </a:rPr>
              <a:t> </a:t>
            </a:r>
            <a:r>
              <a:rPr sz="1350" b="1" i="1" spc="-23" dirty="0">
                <a:solidFill>
                  <a:srgbClr val="FF0000"/>
                </a:solidFill>
                <a:latin typeface="Arial"/>
                <a:cs typeface="Arial"/>
              </a:rPr>
              <a:t>TODAY!</a:t>
            </a:r>
            <a:endParaRPr sz="1350" dirty="0">
              <a:solidFill>
                <a:prstClr val="black"/>
              </a:solidFill>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a:spLocks noGrp="1"/>
          </p:cNvSpPr>
          <p:nvPr>
            <p:ph type="title"/>
          </p:nvPr>
        </p:nvSpPr>
        <p:spPr>
          <a:xfrm>
            <a:off x="3693225" y="1218533"/>
            <a:ext cx="4848225" cy="323294"/>
          </a:xfrm>
          <a:prstGeom prst="rect">
            <a:avLst/>
          </a:prstGeom>
        </p:spPr>
        <p:txBody>
          <a:bodyPr vert="horz" wrap="square" lIns="0" tIns="9525" rIns="0" bIns="0" rtlCol="0" anchor="ctr">
            <a:spAutoFit/>
          </a:bodyPr>
          <a:lstStyle/>
          <a:p>
            <a:pPr marL="9525">
              <a:spcBef>
                <a:spcPts val="75"/>
              </a:spcBef>
            </a:pPr>
            <a:r>
              <a:rPr sz="2250" spc="-19"/>
              <a:t>Transfer </a:t>
            </a:r>
            <a:r>
              <a:rPr sz="2250"/>
              <a:t>of Education </a:t>
            </a:r>
            <a:r>
              <a:rPr sz="2250" spc="-4"/>
              <a:t>Benefit</a:t>
            </a:r>
            <a:r>
              <a:rPr sz="2250" spc="8"/>
              <a:t> </a:t>
            </a:r>
            <a:r>
              <a:rPr sz="2250"/>
              <a:t>(TEB)</a:t>
            </a:r>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104</a:t>
            </a:fld>
            <a:endParaRPr spc="-4"/>
          </a:p>
        </p:txBody>
      </p:sp>
      <p:sp>
        <p:nvSpPr>
          <p:cNvPr id="14" name="object 14"/>
          <p:cNvSpPr txBox="1"/>
          <p:nvPr/>
        </p:nvSpPr>
        <p:spPr>
          <a:xfrm>
            <a:off x="3125421" y="1866616"/>
            <a:ext cx="5985986" cy="2030043"/>
          </a:xfrm>
          <a:prstGeom prst="rect">
            <a:avLst/>
          </a:prstGeom>
        </p:spPr>
        <p:txBody>
          <a:bodyPr vert="horz" wrap="square" lIns="0" tIns="95250" rIns="0" bIns="0" rtlCol="0" anchor="t">
            <a:spAutoFit/>
          </a:bodyPr>
          <a:lstStyle/>
          <a:p>
            <a:pPr marL="202401" indent="-193353" defTabSz="685783">
              <a:spcBef>
                <a:spcPts val="750"/>
              </a:spcBef>
              <a:buFont typeface="Wingdings"/>
              <a:buChar char=""/>
              <a:tabLst>
                <a:tab pos="202878" algn="l"/>
              </a:tabLst>
              <a:defRPr/>
            </a:pPr>
            <a:r>
              <a:rPr lang="en-US" sz="2400" b="1" spc="-4">
                <a:solidFill>
                  <a:srgbClr val="FF0000"/>
                </a:solidFill>
                <a:latin typeface="Arial"/>
                <a:cs typeface="Arial"/>
              </a:rPr>
              <a:t>VERY IMPORTANT SLIDE!!!</a:t>
            </a:r>
            <a:endParaRPr sz="2400">
              <a:solidFill>
                <a:srgbClr val="FF0000"/>
              </a:solidFill>
              <a:latin typeface="Arial"/>
              <a:cs typeface="Arial"/>
            </a:endParaRPr>
          </a:p>
          <a:p>
            <a:pPr marL="202401" indent="-193353" defTabSz="685783">
              <a:spcBef>
                <a:spcPts val="675"/>
              </a:spcBef>
              <a:buFont typeface="Wingdings"/>
              <a:buChar char=""/>
              <a:tabLst>
                <a:tab pos="202878" algn="l"/>
              </a:tabLst>
              <a:defRPr/>
            </a:pPr>
            <a:r>
              <a:rPr lang="en-US" b="1">
                <a:solidFill>
                  <a:prstClr val="black"/>
                </a:solidFill>
                <a:latin typeface="Arial"/>
                <a:cs typeface="Arial"/>
              </a:rPr>
              <a:t>If you </a:t>
            </a:r>
            <a:r>
              <a:rPr lang="en-US" b="1" u="sng">
                <a:solidFill>
                  <a:prstClr val="black"/>
                </a:solidFill>
                <a:latin typeface="Arial"/>
                <a:cs typeface="Arial"/>
              </a:rPr>
              <a:t>voluntarily</a:t>
            </a:r>
            <a:r>
              <a:rPr lang="en-US" b="1">
                <a:solidFill>
                  <a:prstClr val="black"/>
                </a:solidFill>
                <a:latin typeface="Arial"/>
                <a:cs typeface="Arial"/>
              </a:rPr>
              <a:t> retire prior to your TEB OED you </a:t>
            </a:r>
            <a:r>
              <a:rPr lang="en-US" b="1" i="1" u="sng">
                <a:solidFill>
                  <a:prstClr val="black"/>
                </a:solidFill>
                <a:latin typeface="Arial"/>
                <a:cs typeface="Arial"/>
              </a:rPr>
              <a:t>INVALIDATE</a:t>
            </a:r>
            <a:r>
              <a:rPr lang="en-US" b="1">
                <a:solidFill>
                  <a:prstClr val="black"/>
                </a:solidFill>
                <a:latin typeface="Arial"/>
                <a:cs typeface="Arial"/>
              </a:rPr>
              <a:t> your TEB agreement and it is gone!</a:t>
            </a:r>
          </a:p>
          <a:p>
            <a:pPr marL="202401" indent="-193353" defTabSz="685783">
              <a:spcBef>
                <a:spcPts val="675"/>
              </a:spcBef>
              <a:buFont typeface="Wingdings"/>
              <a:buChar char=""/>
              <a:tabLst>
                <a:tab pos="202878" algn="l"/>
              </a:tabLst>
              <a:defRPr/>
            </a:pPr>
            <a:r>
              <a:rPr lang="en-US" b="1">
                <a:solidFill>
                  <a:prstClr val="black"/>
                </a:solidFill>
                <a:latin typeface="Arial"/>
                <a:cs typeface="Arial"/>
              </a:rPr>
              <a:t>Any already used benefits by a dependent will be collected by the VA to the penny, and your dependent gets the collection notice!</a:t>
            </a:r>
            <a:endParaRPr sz="1350">
              <a:solidFill>
                <a:prstClr val="black"/>
              </a:solidFill>
              <a:latin typeface="Arial"/>
              <a:cs typeface="Arial"/>
            </a:endParaRPr>
          </a:p>
        </p:txBody>
      </p:sp>
      <p:pic>
        <p:nvPicPr>
          <p:cNvPr id="17" name="Picture 16">
            <a:extLst>
              <a:ext uri="{FF2B5EF4-FFF2-40B4-BE49-F238E27FC236}">
                <a16:creationId xmlns:a16="http://schemas.microsoft.com/office/drawing/2014/main" id="{66664A2E-1A08-D05B-9AE3-4CACD510B893}"/>
              </a:ext>
            </a:extLst>
          </p:cNvPr>
          <p:cNvPicPr>
            <a:picLocks noChangeAspect="1"/>
          </p:cNvPicPr>
          <p:nvPr/>
        </p:nvPicPr>
        <p:blipFill>
          <a:blip r:embed="rId5"/>
          <a:stretch>
            <a:fillRect/>
          </a:stretch>
        </p:blipFill>
        <p:spPr>
          <a:xfrm>
            <a:off x="2846385" y="3914739"/>
            <a:ext cx="3332080" cy="1437092"/>
          </a:xfrm>
          <a:prstGeom prst="rect">
            <a:avLst/>
          </a:prstGeom>
        </p:spPr>
      </p:pic>
      <p:pic>
        <p:nvPicPr>
          <p:cNvPr id="21" name="Picture 20">
            <a:extLst>
              <a:ext uri="{FF2B5EF4-FFF2-40B4-BE49-F238E27FC236}">
                <a16:creationId xmlns:a16="http://schemas.microsoft.com/office/drawing/2014/main" id="{4DEAF9AC-BE7E-508C-C11A-4F6F993CC7BA}"/>
              </a:ext>
            </a:extLst>
          </p:cNvPr>
          <p:cNvPicPr>
            <a:picLocks noChangeAspect="1"/>
          </p:cNvPicPr>
          <p:nvPr/>
        </p:nvPicPr>
        <p:blipFill>
          <a:blip r:embed="rId6"/>
          <a:stretch>
            <a:fillRect/>
          </a:stretch>
        </p:blipFill>
        <p:spPr>
          <a:xfrm>
            <a:off x="6276218" y="3897323"/>
            <a:ext cx="3069403" cy="1388865"/>
          </a:xfrm>
          <a:prstGeom prst="rect">
            <a:avLst/>
          </a:prstGeom>
        </p:spPr>
      </p:pic>
      <p:sp>
        <p:nvSpPr>
          <p:cNvPr id="22" name="Arrow: Right 21">
            <a:extLst>
              <a:ext uri="{FF2B5EF4-FFF2-40B4-BE49-F238E27FC236}">
                <a16:creationId xmlns:a16="http://schemas.microsoft.com/office/drawing/2014/main" id="{74605FB7-5D50-04C4-BC6F-12F2E8200870}"/>
              </a:ext>
            </a:extLst>
          </p:cNvPr>
          <p:cNvSpPr/>
          <p:nvPr/>
        </p:nvSpPr>
        <p:spPr>
          <a:xfrm rot="5400000">
            <a:off x="4098511" y="4040694"/>
            <a:ext cx="469202" cy="2062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a:endParaRPr>
          </a:p>
        </p:txBody>
      </p:sp>
      <p:sp>
        <p:nvSpPr>
          <p:cNvPr id="23" name="Arrow: Right 22">
            <a:extLst>
              <a:ext uri="{FF2B5EF4-FFF2-40B4-BE49-F238E27FC236}">
                <a16:creationId xmlns:a16="http://schemas.microsoft.com/office/drawing/2014/main" id="{7352B73E-7271-2AE0-D8DE-C9D1DE5B2B54}"/>
              </a:ext>
            </a:extLst>
          </p:cNvPr>
          <p:cNvSpPr/>
          <p:nvPr/>
        </p:nvSpPr>
        <p:spPr>
          <a:xfrm>
            <a:off x="3729646" y="4784428"/>
            <a:ext cx="469202" cy="20621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a:endParaRPr>
          </a:p>
        </p:txBody>
      </p:sp>
      <p:sp>
        <p:nvSpPr>
          <p:cNvPr id="24" name="Rectangle: Rounded Corners 23">
            <a:extLst>
              <a:ext uri="{FF2B5EF4-FFF2-40B4-BE49-F238E27FC236}">
                <a16:creationId xmlns:a16="http://schemas.microsoft.com/office/drawing/2014/main" id="{07636585-EAF3-C863-AD2D-99BDC19ABFAA}"/>
              </a:ext>
            </a:extLst>
          </p:cNvPr>
          <p:cNvSpPr/>
          <p:nvPr/>
        </p:nvSpPr>
        <p:spPr>
          <a:xfrm>
            <a:off x="6781801" y="4686303"/>
            <a:ext cx="2126552" cy="304343"/>
          </a:xfrm>
          <a:prstGeom prst="roundRect">
            <a:avLst/>
          </a:prstGeom>
          <a:noFill/>
          <a:ln w="762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a:endParaRPr>
          </a:p>
        </p:txBody>
      </p:sp>
    </p:spTree>
    <p:extLst>
      <p:ext uri="{BB962C8B-B14F-4D97-AF65-F5344CB8AC3E}">
        <p14:creationId xmlns:p14="http://schemas.microsoft.com/office/powerpoint/2010/main" val="18299120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2"/>
            <a:ext cx="6646069" cy="4544854"/>
            <a:chOff x="12192" y="0"/>
            <a:chExt cx="8861425" cy="6059805"/>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sp>
          <p:nvSpPr>
            <p:cNvPr id="13" name="object 13"/>
            <p:cNvSpPr/>
            <p:nvPr/>
          </p:nvSpPr>
          <p:spPr>
            <a:xfrm>
              <a:off x="2244851" y="1476755"/>
              <a:ext cx="4582667" cy="4582668"/>
            </a:xfrm>
            <a:prstGeom prst="rect">
              <a:avLst/>
            </a:prstGeom>
            <a:blipFill>
              <a:blip r:embed="rId5" cstate="print"/>
              <a:stretch>
                <a:fillRect/>
              </a:stretch>
            </a:blipFill>
          </p:spPr>
          <p:txBody>
            <a:bodyPr wrap="square" lIns="0" tIns="0" rIns="0" bIns="0" rtlCol="0"/>
            <a:lstStyle/>
            <a:p>
              <a:pPr defTabSz="685783">
                <a:defRPr/>
              </a:pPr>
              <a:endParaRPr sz="1350">
                <a:solidFill>
                  <a:prstClr val="black"/>
                </a:solidFill>
                <a:latin typeface="Calibri"/>
              </a:endParaRPr>
            </a:p>
          </p:txBody>
        </p:sp>
      </p:grpSp>
      <p:sp>
        <p:nvSpPr>
          <p:cNvPr id="14" name="object 14"/>
          <p:cNvSpPr txBox="1">
            <a:spLocks noGrp="1"/>
          </p:cNvSpPr>
          <p:nvPr>
            <p:ph type="title"/>
          </p:nvPr>
        </p:nvSpPr>
        <p:spPr>
          <a:xfrm>
            <a:off x="4000979" y="1208880"/>
            <a:ext cx="4344829" cy="385939"/>
          </a:xfrm>
          <a:prstGeom prst="rect">
            <a:avLst/>
          </a:prstGeom>
        </p:spPr>
        <p:txBody>
          <a:bodyPr vert="horz" wrap="square" lIns="0" tIns="9525" rIns="0" bIns="0" rtlCol="0" anchor="ctr">
            <a:spAutoFit/>
          </a:bodyPr>
          <a:lstStyle/>
          <a:p>
            <a:pPr marL="9525">
              <a:spcBef>
                <a:spcPts val="75"/>
              </a:spcBef>
            </a:pPr>
            <a:r>
              <a:rPr sz="2700" spc="-4"/>
              <a:t>Federal </a:t>
            </a:r>
            <a:r>
              <a:rPr sz="2700" spc="-34"/>
              <a:t>Tuition</a:t>
            </a:r>
            <a:r>
              <a:rPr sz="2700" spc="-83"/>
              <a:t> </a:t>
            </a:r>
            <a:r>
              <a:rPr sz="2700" spc="-4"/>
              <a:t>Assistance</a:t>
            </a:r>
            <a:endParaRPr sz="2700"/>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105</a:t>
            </a:fld>
            <a:endParaRPr spc="-4"/>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a:spLocks noGrp="1"/>
          </p:cNvSpPr>
          <p:nvPr>
            <p:ph type="title"/>
          </p:nvPr>
        </p:nvSpPr>
        <p:spPr>
          <a:xfrm>
            <a:off x="4058985" y="1140961"/>
            <a:ext cx="3860006" cy="677013"/>
          </a:xfrm>
          <a:prstGeom prst="rect">
            <a:avLst/>
          </a:prstGeom>
        </p:spPr>
        <p:txBody>
          <a:bodyPr vert="horz" wrap="square" lIns="0" tIns="10001" rIns="0" bIns="0" rtlCol="0" anchor="ctr">
            <a:spAutoFit/>
          </a:bodyPr>
          <a:lstStyle/>
          <a:p>
            <a:pPr marL="9525" algn="ctr">
              <a:spcBef>
                <a:spcPts val="79"/>
              </a:spcBef>
            </a:pPr>
            <a:r>
              <a:rPr sz="2400" spc="-4"/>
              <a:t>Federal </a:t>
            </a:r>
            <a:r>
              <a:rPr sz="2400" spc="-26"/>
              <a:t>Tuition</a:t>
            </a:r>
            <a:r>
              <a:rPr sz="2400" spc="-139"/>
              <a:t> </a:t>
            </a:r>
            <a:r>
              <a:rPr lang="en-US" sz="2400" spc="-139"/>
              <a:t>and Credentialing </a:t>
            </a:r>
            <a:r>
              <a:rPr sz="2400" spc="-4"/>
              <a:t>Assistance</a:t>
            </a:r>
            <a:endParaRPr sz="2400"/>
          </a:p>
        </p:txBody>
      </p:sp>
      <p:sp>
        <p:nvSpPr>
          <p:cNvPr id="16" name="object 16"/>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106</a:t>
            </a:fld>
            <a:endParaRPr spc="-4"/>
          </a:p>
        </p:txBody>
      </p:sp>
      <p:sp>
        <p:nvSpPr>
          <p:cNvPr id="14" name="object 14"/>
          <p:cNvSpPr txBox="1"/>
          <p:nvPr/>
        </p:nvSpPr>
        <p:spPr>
          <a:xfrm>
            <a:off x="3132507" y="1871635"/>
            <a:ext cx="6044565" cy="3644909"/>
          </a:xfrm>
          <a:prstGeom prst="rect">
            <a:avLst/>
          </a:prstGeom>
        </p:spPr>
        <p:txBody>
          <a:bodyPr vert="horz" wrap="square" lIns="0" tIns="63818" rIns="0" bIns="0" rtlCol="0" anchor="t">
            <a:spAutoFit/>
          </a:bodyPr>
          <a:lstStyle/>
          <a:p>
            <a:pPr marL="170017" indent="-161445" defTabSz="685783">
              <a:spcBef>
                <a:spcPts val="503"/>
              </a:spcBef>
              <a:buFont typeface="Wingdings"/>
              <a:buChar char=""/>
              <a:tabLst>
                <a:tab pos="170970" algn="l"/>
              </a:tabLst>
              <a:defRPr/>
            </a:pPr>
            <a:r>
              <a:rPr lang="en-US">
                <a:solidFill>
                  <a:prstClr val="black"/>
                </a:solidFill>
                <a:latin typeface="Arial"/>
                <a:cs typeface="Arial"/>
              </a:rPr>
              <a:t>These benefits remain available until retirement/ separation, however...</a:t>
            </a:r>
          </a:p>
          <a:p>
            <a:pPr marL="84771" indent="-161445" defTabSz="685783">
              <a:spcBef>
                <a:spcPts val="360"/>
              </a:spcBef>
              <a:buFont typeface="Wingdings"/>
              <a:buChar char=""/>
              <a:defRPr/>
            </a:pPr>
            <a:r>
              <a:rPr lang="en-US">
                <a:solidFill>
                  <a:prstClr val="black"/>
                </a:solidFill>
                <a:latin typeface="Arial"/>
                <a:cs typeface="Arial"/>
              </a:rPr>
              <a:t>Service O</a:t>
            </a:r>
            <a:r>
              <a:rPr>
                <a:solidFill>
                  <a:prstClr val="black"/>
                </a:solidFill>
                <a:latin typeface="Arial"/>
                <a:cs typeface="Arial"/>
              </a:rPr>
              <a:t>bligation</a:t>
            </a:r>
            <a:r>
              <a:rPr lang="en-US">
                <a:solidFill>
                  <a:prstClr val="black"/>
                </a:solidFill>
                <a:latin typeface="Arial"/>
                <a:cs typeface="Arial"/>
              </a:rPr>
              <a:t> from Use</a:t>
            </a:r>
            <a:r>
              <a:rPr>
                <a:solidFill>
                  <a:prstClr val="black"/>
                </a:solidFill>
                <a:latin typeface="Arial"/>
                <a:cs typeface="Arial"/>
              </a:rPr>
              <a:t>:</a:t>
            </a:r>
            <a:endParaRPr lang="en-US">
              <a:solidFill>
                <a:prstClr val="black"/>
              </a:solidFill>
              <a:latin typeface="Arial"/>
              <a:cs typeface="Arial"/>
            </a:endParaRPr>
          </a:p>
          <a:p>
            <a:pPr marL="770554" lvl="2" indent="-161445" defTabSz="685783">
              <a:spcBef>
                <a:spcPts val="360"/>
              </a:spcBef>
              <a:buFont typeface="Wingdings"/>
              <a:buChar char=""/>
              <a:defRPr/>
            </a:pPr>
            <a:r>
              <a:rPr spc="-4">
                <a:solidFill>
                  <a:prstClr val="black"/>
                </a:solidFill>
                <a:latin typeface="Arial"/>
                <a:cs typeface="Arial"/>
              </a:rPr>
              <a:t>Commissioned </a:t>
            </a:r>
            <a:r>
              <a:rPr spc="-8">
                <a:solidFill>
                  <a:prstClr val="black"/>
                </a:solidFill>
                <a:latin typeface="Arial"/>
                <a:cs typeface="Arial"/>
              </a:rPr>
              <a:t>Officers/Warrants </a:t>
            </a:r>
            <a:r>
              <a:rPr spc="-4">
                <a:solidFill>
                  <a:prstClr val="black"/>
                </a:solidFill>
                <a:latin typeface="Arial"/>
                <a:cs typeface="Arial"/>
              </a:rPr>
              <a:t>(2 years</a:t>
            </a:r>
            <a:r>
              <a:rPr lang="en-US" spc="-4">
                <a:solidFill>
                  <a:prstClr val="black"/>
                </a:solidFill>
                <a:latin typeface="Arial"/>
                <a:cs typeface="Arial"/>
              </a:rPr>
              <a:t> ADSO if Active/AGR</a:t>
            </a:r>
            <a:r>
              <a:rPr spc="-4">
                <a:solidFill>
                  <a:prstClr val="black"/>
                </a:solidFill>
                <a:latin typeface="Arial"/>
                <a:cs typeface="Arial"/>
              </a:rPr>
              <a:t>, 4</a:t>
            </a:r>
            <a:r>
              <a:rPr spc="86">
                <a:solidFill>
                  <a:prstClr val="black"/>
                </a:solidFill>
                <a:latin typeface="Arial"/>
                <a:cs typeface="Arial"/>
              </a:rPr>
              <a:t> </a:t>
            </a:r>
            <a:r>
              <a:rPr spc="-4">
                <a:solidFill>
                  <a:prstClr val="black"/>
                </a:solidFill>
                <a:latin typeface="Arial"/>
                <a:cs typeface="Arial"/>
              </a:rPr>
              <a:t>years</a:t>
            </a:r>
            <a:r>
              <a:rPr lang="en-US" spc="-4">
                <a:solidFill>
                  <a:prstClr val="black"/>
                </a:solidFill>
                <a:latin typeface="Arial"/>
                <a:cs typeface="Arial"/>
              </a:rPr>
              <a:t> RDSO if USAR/ARNG</a:t>
            </a:r>
            <a:r>
              <a:rPr spc="-4">
                <a:solidFill>
                  <a:prstClr val="black"/>
                </a:solidFill>
                <a:latin typeface="Arial"/>
                <a:cs typeface="Arial"/>
              </a:rPr>
              <a:t>)</a:t>
            </a:r>
            <a:endParaRPr lang="en-US" spc="-4">
              <a:solidFill>
                <a:prstClr val="black"/>
              </a:solidFill>
              <a:latin typeface="Arial"/>
              <a:cs typeface="Arial"/>
            </a:endParaRPr>
          </a:p>
          <a:p>
            <a:pPr marL="770554" lvl="2" indent="-161445" defTabSz="685783">
              <a:spcBef>
                <a:spcPts val="360"/>
              </a:spcBef>
              <a:buFont typeface="Wingdings"/>
              <a:buChar char=""/>
              <a:defRPr/>
            </a:pPr>
            <a:r>
              <a:rPr spc="-4">
                <a:solidFill>
                  <a:prstClr val="black"/>
                </a:solidFill>
                <a:latin typeface="Arial"/>
                <a:cs typeface="Arial"/>
              </a:rPr>
              <a:t>Enlisted</a:t>
            </a:r>
            <a:r>
              <a:rPr lang="en-US" spc="-4">
                <a:solidFill>
                  <a:prstClr val="black"/>
                </a:solidFill>
                <a:latin typeface="Arial"/>
                <a:cs typeface="Arial"/>
              </a:rPr>
              <a:t>: </a:t>
            </a:r>
            <a:r>
              <a:rPr spc="-4">
                <a:solidFill>
                  <a:prstClr val="black"/>
                </a:solidFill>
                <a:latin typeface="Arial"/>
                <a:cs typeface="Arial"/>
              </a:rPr>
              <a:t>complete </a:t>
            </a:r>
            <a:r>
              <a:rPr lang="en-US" spc="-11">
                <a:solidFill>
                  <a:prstClr val="black"/>
                </a:solidFill>
                <a:latin typeface="Arial"/>
                <a:cs typeface="Arial"/>
              </a:rPr>
              <a:t>funded</a:t>
            </a:r>
            <a:r>
              <a:rPr spc="-11">
                <a:solidFill>
                  <a:prstClr val="black"/>
                </a:solidFill>
                <a:latin typeface="Arial"/>
                <a:cs typeface="Arial"/>
              </a:rPr>
              <a:t> </a:t>
            </a:r>
            <a:r>
              <a:rPr spc="-4">
                <a:solidFill>
                  <a:prstClr val="black"/>
                </a:solidFill>
                <a:latin typeface="Arial"/>
                <a:cs typeface="Arial"/>
              </a:rPr>
              <a:t>courses prior to</a:t>
            </a:r>
            <a:r>
              <a:rPr spc="38">
                <a:solidFill>
                  <a:prstClr val="black"/>
                </a:solidFill>
                <a:latin typeface="Arial"/>
                <a:cs typeface="Arial"/>
              </a:rPr>
              <a:t> </a:t>
            </a:r>
            <a:r>
              <a:rPr lang="en-US">
                <a:solidFill>
                  <a:prstClr val="black"/>
                </a:solidFill>
                <a:latin typeface="Arial"/>
                <a:cs typeface="Arial"/>
              </a:rPr>
              <a:t>separation</a:t>
            </a:r>
          </a:p>
          <a:p>
            <a:pPr marL="84771" indent="-161445" defTabSz="685783">
              <a:spcBef>
                <a:spcPts val="360"/>
              </a:spcBef>
              <a:buFont typeface="Wingdings"/>
              <a:buChar char=""/>
              <a:defRPr/>
            </a:pPr>
            <a:r>
              <a:rPr lang="en-US">
                <a:solidFill>
                  <a:prstClr val="black"/>
                </a:solidFill>
                <a:latin typeface="Arial"/>
                <a:cs typeface="Arial"/>
              </a:rPr>
              <a:t>Not meeting service obligation (requesting retirement before OED) triggers recoupment for full amount of funded courses not met.</a:t>
            </a:r>
          </a:p>
          <a:p>
            <a:pPr marL="84771" indent="-161445" defTabSz="685783">
              <a:spcBef>
                <a:spcPts val="360"/>
              </a:spcBef>
              <a:buFont typeface="Wingdings"/>
              <a:buChar char=""/>
              <a:defRPr/>
            </a:pPr>
            <a:r>
              <a:rPr lang="en-US">
                <a:solidFill>
                  <a:prstClr val="black"/>
                </a:solidFill>
                <a:latin typeface="Arial"/>
                <a:cs typeface="Arial"/>
              </a:rPr>
              <a:t>Contact the education office for full program benefits, qualification criteria, and questions.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a:t>Iowa National Guard</a:t>
            </a:r>
            <a:br>
              <a:rPr lang="en-US" sz="2400" b="1"/>
            </a:br>
            <a:r>
              <a:rPr lang="en-US" sz="2400" b="1"/>
              <a:t>Service Scholarship (INGSS)</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495801" y="2070409"/>
            <a:ext cx="3195638" cy="3195638"/>
          </a:xfrm>
        </p:spPr>
      </p:pic>
      <p:sp>
        <p:nvSpPr>
          <p:cNvPr id="4" name="Slide Number Placeholder 3"/>
          <p:cNvSpPr>
            <a:spLocks noGrp="1"/>
          </p:cNvSpPr>
          <p:nvPr>
            <p:ph type="sldNum" sz="quarter" idx="12"/>
          </p:nvPr>
        </p:nvSpPr>
        <p:spPr/>
        <p:txBody>
          <a:bodyPr/>
          <a:lstStyle/>
          <a:p>
            <a:pPr defTabSz="685783">
              <a:defRPr/>
            </a:pPr>
            <a:fld id="{3BB09015-6B38-4423-A820-EABEBA6133B2}" type="slidenum">
              <a:rPr lang="en-US">
                <a:solidFill>
                  <a:prstClr val="white"/>
                </a:solidFill>
                <a:latin typeface="Arial" panose="020B0604020202020204"/>
              </a:rPr>
              <a:pPr defTabSz="685783">
                <a:defRPr/>
              </a:pPr>
              <a:t>107</a:t>
            </a:fld>
            <a:endParaRPr lang="en-US">
              <a:solidFill>
                <a:prstClr val="white"/>
              </a:solidFill>
              <a:latin typeface="Arial" panose="020B0604020202020204"/>
            </a:endParaRPr>
          </a:p>
        </p:txBody>
      </p:sp>
    </p:spTree>
    <p:extLst>
      <p:ext uri="{BB962C8B-B14F-4D97-AF65-F5344CB8AC3E}">
        <p14:creationId xmlns:p14="http://schemas.microsoft.com/office/powerpoint/2010/main" val="8942945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4000" y="44195"/>
                  </a:lnTo>
                  <a:lnTo>
                    <a:pt x="9144000"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12134" y="857250"/>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5"/>
                  </a:lnTo>
                  <a:lnTo>
                    <a:pt x="9121521" y="44195"/>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6" y="857250"/>
            <a:ext cx="6646069" cy="1089660"/>
            <a:chOff x="12191" y="0"/>
            <a:chExt cx="8861425" cy="1452880"/>
          </a:xfrm>
        </p:grpSpPr>
        <p:sp>
          <p:nvSpPr>
            <p:cNvPr id="11" name="object 11"/>
            <p:cNvSpPr/>
            <p:nvPr/>
          </p:nvSpPr>
          <p:spPr>
            <a:xfrm>
              <a:off x="12191" y="0"/>
              <a:ext cx="1321308"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8" y="1320546"/>
              <a:ext cx="8569960" cy="12700"/>
            </a:xfrm>
            <a:custGeom>
              <a:avLst/>
              <a:gdLst/>
              <a:ahLst/>
              <a:cxnLst/>
              <a:rect l="l" t="t" r="r" b="b"/>
              <a:pathLst>
                <a:path w="8569960" h="12700">
                  <a:moveTo>
                    <a:pt x="0" y="0"/>
                  </a:moveTo>
                  <a:lnTo>
                    <a:pt x="8569833" y="12446"/>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sp>
          <p:nvSpPr>
            <p:cNvPr id="13" name="object 13"/>
            <p:cNvSpPr/>
            <p:nvPr/>
          </p:nvSpPr>
          <p:spPr>
            <a:xfrm>
              <a:off x="281178" y="1402841"/>
              <a:ext cx="8569960" cy="20955"/>
            </a:xfrm>
            <a:custGeom>
              <a:avLst/>
              <a:gdLst/>
              <a:ahLst/>
              <a:cxnLst/>
              <a:rect l="l" t="t" r="r" b="b"/>
              <a:pathLst>
                <a:path w="8569960" h="20955">
                  <a:moveTo>
                    <a:pt x="0" y="0"/>
                  </a:moveTo>
                  <a:lnTo>
                    <a:pt x="8569833" y="20828"/>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4" name="object 14"/>
          <p:cNvSpPr txBox="1">
            <a:spLocks noGrp="1"/>
          </p:cNvSpPr>
          <p:nvPr>
            <p:ph type="title"/>
          </p:nvPr>
        </p:nvSpPr>
        <p:spPr>
          <a:xfrm>
            <a:off x="3845787" y="1063382"/>
            <a:ext cx="4168140" cy="677013"/>
          </a:xfrm>
          <a:prstGeom prst="rect">
            <a:avLst/>
          </a:prstGeom>
        </p:spPr>
        <p:txBody>
          <a:bodyPr vert="horz" wrap="square" lIns="0" tIns="10001" rIns="0" bIns="0" rtlCol="0" anchor="ctr">
            <a:spAutoFit/>
          </a:bodyPr>
          <a:lstStyle/>
          <a:p>
            <a:pPr marL="9525" marR="3810" indent="602441">
              <a:spcBef>
                <a:spcPts val="79"/>
              </a:spcBef>
            </a:pPr>
            <a:r>
              <a:rPr sz="2400" dirty="0"/>
              <a:t>Iowa National Guard  Service </a:t>
            </a:r>
            <a:r>
              <a:rPr sz="2400" spc="-4" dirty="0"/>
              <a:t>Scholarship</a:t>
            </a:r>
            <a:r>
              <a:rPr sz="2400" spc="-53" dirty="0"/>
              <a:t> </a:t>
            </a:r>
            <a:r>
              <a:rPr sz="2400" dirty="0"/>
              <a:t>(INGSS)</a:t>
            </a:r>
          </a:p>
        </p:txBody>
      </p:sp>
      <p:sp>
        <p:nvSpPr>
          <p:cNvPr id="16" name="object 16"/>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108</a:t>
            </a:fld>
            <a:endParaRPr spc="-4"/>
          </a:p>
        </p:txBody>
      </p:sp>
      <p:sp>
        <p:nvSpPr>
          <p:cNvPr id="15" name="object 15"/>
          <p:cNvSpPr txBox="1"/>
          <p:nvPr/>
        </p:nvSpPr>
        <p:spPr>
          <a:xfrm>
            <a:off x="3067358" y="2154366"/>
            <a:ext cx="5741669" cy="2114842"/>
          </a:xfrm>
          <a:prstGeom prst="rect">
            <a:avLst/>
          </a:prstGeom>
        </p:spPr>
        <p:txBody>
          <a:bodyPr vert="horz" wrap="square" lIns="0" tIns="9049" rIns="0" bIns="0" rtlCol="0" anchor="t">
            <a:spAutoFit/>
          </a:bodyPr>
          <a:lstStyle/>
          <a:p>
            <a:pPr marL="170017" indent="-161445" defTabSz="685783">
              <a:spcBef>
                <a:spcPts val="503"/>
              </a:spcBef>
              <a:buFont typeface="Wingdings"/>
              <a:buChar char=""/>
              <a:tabLst>
                <a:tab pos="170970" algn="l"/>
              </a:tabLst>
              <a:defRPr/>
            </a:pPr>
            <a:r>
              <a:rPr lang="en-US">
                <a:solidFill>
                  <a:prstClr val="black"/>
                </a:solidFill>
                <a:latin typeface="Arial"/>
                <a:cs typeface="Arial"/>
              </a:rPr>
              <a:t>This benefit remains available until retirement/ separation.</a:t>
            </a:r>
          </a:p>
          <a:p>
            <a:pPr marL="170017" indent="-161445" defTabSz="685783">
              <a:spcBef>
                <a:spcPts val="503"/>
              </a:spcBef>
              <a:buFont typeface="Wingdings"/>
              <a:buChar char=""/>
              <a:tabLst>
                <a:tab pos="170970" algn="l"/>
              </a:tabLst>
              <a:defRPr/>
            </a:pPr>
            <a:r>
              <a:rPr lang="en-US">
                <a:solidFill>
                  <a:prstClr val="black"/>
                </a:solidFill>
                <a:latin typeface="Arial"/>
                <a:cs typeface="Arial"/>
              </a:rPr>
              <a:t>Benefit restricted to undergraduate coursework towards until first bachelors-level degree is achieved</a:t>
            </a:r>
          </a:p>
          <a:p>
            <a:pPr marL="84771" indent="-161445" defTabSz="685783">
              <a:spcBef>
                <a:spcPts val="360"/>
              </a:spcBef>
              <a:buFont typeface="Wingdings"/>
              <a:buChar char=""/>
              <a:defRPr/>
            </a:pPr>
            <a:r>
              <a:rPr lang="en-US">
                <a:solidFill>
                  <a:prstClr val="black"/>
                </a:solidFill>
                <a:latin typeface="Arial"/>
                <a:cs typeface="Arial"/>
              </a:rPr>
              <a:t>No Service Obligation from Use.</a:t>
            </a:r>
          </a:p>
          <a:p>
            <a:pPr marL="84771" indent="-161445" defTabSz="685783">
              <a:spcBef>
                <a:spcPts val="360"/>
              </a:spcBef>
              <a:buFont typeface="Wingdings"/>
              <a:buChar char=""/>
              <a:defRPr/>
            </a:pPr>
            <a:r>
              <a:rPr lang="en-US">
                <a:solidFill>
                  <a:prstClr val="black"/>
                </a:solidFill>
                <a:latin typeface="Arial"/>
                <a:cs typeface="Arial"/>
              </a:rPr>
              <a:t>Contact the education office for full program benefits, qualification criteria, and questions.</a:t>
            </a:r>
            <a:endParaRPr lang="en-US" sz="1200">
              <a:solidFill>
                <a:prstClr val="black"/>
              </a:solidFill>
              <a:latin typeface="Arial"/>
              <a:cs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4000" y="44195"/>
                  </a:lnTo>
                  <a:lnTo>
                    <a:pt x="9144000"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5"/>
                  </a:lnTo>
                  <a:lnTo>
                    <a:pt x="9121521" y="44195"/>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6" y="857250"/>
            <a:ext cx="6646069" cy="1089660"/>
            <a:chOff x="12191" y="0"/>
            <a:chExt cx="8861425" cy="1452880"/>
          </a:xfrm>
        </p:grpSpPr>
        <p:sp>
          <p:nvSpPr>
            <p:cNvPr id="11" name="object 11"/>
            <p:cNvSpPr/>
            <p:nvPr/>
          </p:nvSpPr>
          <p:spPr>
            <a:xfrm>
              <a:off x="12191" y="0"/>
              <a:ext cx="1321308"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8" y="1320546"/>
              <a:ext cx="8569960" cy="12700"/>
            </a:xfrm>
            <a:custGeom>
              <a:avLst/>
              <a:gdLst/>
              <a:ahLst/>
              <a:cxnLst/>
              <a:rect l="l" t="t" r="r" b="b"/>
              <a:pathLst>
                <a:path w="8569960" h="12700">
                  <a:moveTo>
                    <a:pt x="0" y="0"/>
                  </a:moveTo>
                  <a:lnTo>
                    <a:pt x="8569833" y="12446"/>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sp>
          <p:nvSpPr>
            <p:cNvPr id="13" name="object 13"/>
            <p:cNvSpPr/>
            <p:nvPr/>
          </p:nvSpPr>
          <p:spPr>
            <a:xfrm>
              <a:off x="281178" y="1402841"/>
              <a:ext cx="8569960" cy="20955"/>
            </a:xfrm>
            <a:custGeom>
              <a:avLst/>
              <a:gdLst/>
              <a:ahLst/>
              <a:cxnLst/>
              <a:rect l="l" t="t" r="r" b="b"/>
              <a:pathLst>
                <a:path w="8569960" h="20955">
                  <a:moveTo>
                    <a:pt x="0" y="0"/>
                  </a:moveTo>
                  <a:lnTo>
                    <a:pt x="8569833" y="20828"/>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4" name="object 14"/>
          <p:cNvSpPr txBox="1">
            <a:spLocks noGrp="1"/>
          </p:cNvSpPr>
          <p:nvPr>
            <p:ph type="title"/>
          </p:nvPr>
        </p:nvSpPr>
        <p:spPr>
          <a:xfrm>
            <a:off x="4317780" y="1352505"/>
            <a:ext cx="3556445" cy="344614"/>
          </a:xfrm>
          <a:prstGeom prst="rect">
            <a:avLst/>
          </a:prstGeom>
        </p:spPr>
        <p:txBody>
          <a:bodyPr vert="horz" wrap="square" lIns="0" tIns="10001" rIns="0" bIns="0" rtlCol="0" anchor="ctr">
            <a:spAutoFit/>
          </a:bodyPr>
          <a:lstStyle/>
          <a:p>
            <a:pPr marL="9525" algn="ctr">
              <a:spcBef>
                <a:spcPts val="79"/>
              </a:spcBef>
            </a:pPr>
            <a:r>
              <a:rPr lang="en-US" sz="2400"/>
              <a:t>Joint Services Transcripts</a:t>
            </a:r>
            <a:endParaRPr sz="2400"/>
          </a:p>
        </p:txBody>
      </p:sp>
      <p:sp>
        <p:nvSpPr>
          <p:cNvPr id="16" name="object 16"/>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109</a:t>
            </a:fld>
            <a:endParaRPr spc="-4"/>
          </a:p>
        </p:txBody>
      </p:sp>
      <p:sp>
        <p:nvSpPr>
          <p:cNvPr id="15" name="object 15"/>
          <p:cNvSpPr txBox="1"/>
          <p:nvPr/>
        </p:nvSpPr>
        <p:spPr>
          <a:xfrm>
            <a:off x="3143478" y="1977278"/>
            <a:ext cx="5867172" cy="1857719"/>
          </a:xfrm>
          <a:prstGeom prst="rect">
            <a:avLst/>
          </a:prstGeom>
        </p:spPr>
        <p:txBody>
          <a:bodyPr vert="horz" wrap="square" lIns="0" tIns="41433" rIns="0" bIns="0" rtlCol="0" anchor="t">
            <a:spAutoFit/>
          </a:bodyPr>
          <a:lstStyle/>
          <a:p>
            <a:pPr marL="244787" indent="-235738" defTabSz="685783">
              <a:spcBef>
                <a:spcPts val="251"/>
              </a:spcBef>
              <a:buFont typeface="Wingdings"/>
              <a:buChar char=""/>
              <a:tabLst>
                <a:tab pos="244787" algn="l"/>
                <a:tab pos="245263" algn="l"/>
              </a:tabLst>
              <a:defRPr/>
            </a:pPr>
            <a:r>
              <a:rPr>
                <a:solidFill>
                  <a:prstClr val="black"/>
                </a:solidFill>
                <a:latin typeface="Arial"/>
                <a:cs typeface="Arial"/>
              </a:rPr>
              <a:t>Joint </a:t>
            </a:r>
            <a:r>
              <a:rPr spc="-4">
                <a:solidFill>
                  <a:prstClr val="black"/>
                </a:solidFill>
                <a:latin typeface="Arial"/>
                <a:cs typeface="Arial"/>
              </a:rPr>
              <a:t>Service Transcripts:</a:t>
            </a:r>
            <a:r>
              <a:rPr spc="-75">
                <a:solidFill>
                  <a:srgbClr val="0000FF"/>
                </a:solidFill>
                <a:latin typeface="Arial"/>
                <a:cs typeface="Arial"/>
              </a:rPr>
              <a:t> </a:t>
            </a:r>
            <a:r>
              <a:rPr u="heavy" spc="-4">
                <a:solidFill>
                  <a:srgbClr val="0000FF"/>
                </a:solidFill>
                <a:uFill>
                  <a:solidFill>
                    <a:srgbClr val="0000FF"/>
                  </a:solidFill>
                </a:uFill>
                <a:latin typeface="Arial"/>
                <a:cs typeface="Arial"/>
                <a:hlinkClick r:id="rId5"/>
              </a:rPr>
              <a:t>https://jst.doded.mil</a:t>
            </a:r>
            <a:endParaRPr lang="en-US" u="heavy" spc="-4">
              <a:solidFill>
                <a:srgbClr val="0000FF"/>
              </a:solidFill>
              <a:uFill>
                <a:solidFill>
                  <a:srgbClr val="0000FF"/>
                </a:solidFill>
              </a:uFill>
              <a:latin typeface="Arial"/>
              <a:cs typeface="Arial"/>
            </a:endParaRPr>
          </a:p>
          <a:p>
            <a:pPr marL="244787" indent="-235738" defTabSz="685783">
              <a:spcBef>
                <a:spcPts val="251"/>
              </a:spcBef>
              <a:buFont typeface="Wingdings"/>
              <a:buChar char=""/>
              <a:tabLst>
                <a:tab pos="244787" algn="l"/>
                <a:tab pos="245263" algn="l"/>
              </a:tabLst>
              <a:defRPr/>
            </a:pPr>
            <a:endParaRPr lang="en-US" u="heavy" spc="-4">
              <a:solidFill>
                <a:srgbClr val="0000FF"/>
              </a:solidFill>
              <a:uFill>
                <a:solidFill>
                  <a:srgbClr val="0000FF"/>
                </a:solidFill>
              </a:uFill>
              <a:latin typeface="Arial"/>
              <a:cs typeface="Arial"/>
            </a:endParaRPr>
          </a:p>
          <a:p>
            <a:pPr marL="244787" indent="-235738" defTabSz="685783">
              <a:spcBef>
                <a:spcPts val="251"/>
              </a:spcBef>
              <a:buFont typeface="Wingdings"/>
              <a:buChar char=""/>
              <a:tabLst>
                <a:tab pos="244787" algn="l"/>
                <a:tab pos="245263" algn="l"/>
              </a:tabLst>
              <a:defRPr/>
            </a:pPr>
            <a:r>
              <a:rPr lang="en-US" spc="-4">
                <a:solidFill>
                  <a:prstClr val="black"/>
                </a:solidFill>
                <a:uFill>
                  <a:solidFill>
                    <a:srgbClr val="0000FF"/>
                  </a:solidFill>
                </a:uFill>
                <a:latin typeface="Arial"/>
                <a:cs typeface="Arial"/>
              </a:rPr>
              <a:t>Get your military training analyzed for course credit</a:t>
            </a:r>
          </a:p>
          <a:p>
            <a:pPr marL="244787" indent="-235738" defTabSz="685783">
              <a:spcBef>
                <a:spcPts val="251"/>
              </a:spcBef>
              <a:buFont typeface="Wingdings"/>
              <a:buChar char=""/>
              <a:tabLst>
                <a:tab pos="244787" algn="l"/>
                <a:tab pos="245263" algn="l"/>
              </a:tabLst>
              <a:defRPr/>
            </a:pPr>
            <a:endParaRPr lang="en-US" spc="-4">
              <a:solidFill>
                <a:prstClr val="black"/>
              </a:solidFill>
              <a:uFill>
                <a:solidFill>
                  <a:srgbClr val="0000FF"/>
                </a:solidFill>
              </a:uFill>
              <a:latin typeface="Arial"/>
              <a:cs typeface="Arial"/>
            </a:endParaRPr>
          </a:p>
          <a:p>
            <a:pPr marL="244787" indent="-235738" defTabSz="685783">
              <a:spcBef>
                <a:spcPts val="251"/>
              </a:spcBef>
              <a:buFont typeface="Wingdings"/>
              <a:buChar char=""/>
              <a:tabLst>
                <a:tab pos="244787" algn="l"/>
                <a:tab pos="245263" algn="l"/>
              </a:tabLst>
              <a:defRPr/>
            </a:pPr>
            <a:r>
              <a:rPr lang="en-US" spc="-4">
                <a:solidFill>
                  <a:prstClr val="black"/>
                </a:solidFill>
                <a:uFill>
                  <a:solidFill>
                    <a:srgbClr val="0000FF"/>
                  </a:solidFill>
                </a:uFill>
                <a:latin typeface="Arial"/>
                <a:cs typeface="Arial"/>
              </a:rPr>
              <a:t>You can still use this service after leaving the service. Register for a non-CAC account. </a:t>
            </a:r>
            <a:endParaRPr>
              <a:solidFill>
                <a:prstClr val="black"/>
              </a:solidFill>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Which risk are you willing to take?</a:t>
            </a:r>
          </a:p>
        </p:txBody>
      </p:sp>
      <p:graphicFrame>
        <p:nvGraphicFramePr>
          <p:cNvPr id="7" name="Diagram 6"/>
          <p:cNvGraphicFramePr/>
          <p:nvPr/>
        </p:nvGraphicFramePr>
        <p:xfrm>
          <a:off x="2724150" y="1752600"/>
          <a:ext cx="67437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688733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a:spLocks noGrp="1"/>
          </p:cNvSpPr>
          <p:nvPr>
            <p:ph type="title"/>
          </p:nvPr>
        </p:nvSpPr>
        <p:spPr>
          <a:xfrm>
            <a:off x="4939095" y="1192544"/>
            <a:ext cx="2091214" cy="427265"/>
          </a:xfrm>
          <a:prstGeom prst="rect">
            <a:avLst/>
          </a:prstGeom>
        </p:spPr>
        <p:txBody>
          <a:bodyPr vert="horz" wrap="square" lIns="0" tIns="9049" rIns="0" bIns="0" rtlCol="0" anchor="ctr">
            <a:spAutoFit/>
          </a:bodyPr>
          <a:lstStyle/>
          <a:p>
            <a:pPr marL="9525">
              <a:spcBef>
                <a:spcPts val="71"/>
              </a:spcBef>
            </a:pPr>
            <a:r>
              <a:rPr sz="3000" spc="-4"/>
              <a:t>Qu</a:t>
            </a:r>
            <a:r>
              <a:rPr sz="3000" spc="-15"/>
              <a:t>e</a:t>
            </a:r>
            <a:r>
              <a:rPr sz="3000" spc="-4"/>
              <a:t>stio</a:t>
            </a:r>
            <a:r>
              <a:rPr sz="3000" spc="-15"/>
              <a:t>n</a:t>
            </a:r>
            <a:r>
              <a:rPr sz="3000" spc="-8"/>
              <a:t>s</a:t>
            </a:r>
            <a:r>
              <a:rPr sz="3000" spc="-4"/>
              <a:t>?</a:t>
            </a:r>
            <a:endParaRPr sz="3000"/>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110</a:t>
            </a:fld>
            <a:endParaRPr spc="-4"/>
          </a:p>
        </p:txBody>
      </p:sp>
      <p:sp>
        <p:nvSpPr>
          <p:cNvPr id="14" name="object 14"/>
          <p:cNvSpPr/>
          <p:nvPr/>
        </p:nvSpPr>
        <p:spPr>
          <a:xfrm>
            <a:off x="5707851" y="2003611"/>
            <a:ext cx="712426" cy="1801638"/>
          </a:xfrm>
          <a:prstGeom prst="rect">
            <a:avLst/>
          </a:prstGeom>
          <a:blipFill>
            <a:blip r:embed="rId5" cstate="print"/>
            <a:stretch>
              <a:fillRect/>
            </a:stretch>
          </a:blipFill>
        </p:spPr>
        <p:txBody>
          <a:bodyPr wrap="square" lIns="0" tIns="0" rIns="0" bIns="0" rtlCol="0"/>
          <a:lstStyle/>
          <a:p>
            <a:pPr defTabSz="685783">
              <a:defRPr/>
            </a:pPr>
            <a:endParaRPr sz="1350">
              <a:solidFill>
                <a:prstClr val="black"/>
              </a:solidFill>
              <a:latin typeface="Calibri"/>
            </a:endParaRPr>
          </a:p>
        </p:txBody>
      </p:sp>
      <p:pic>
        <p:nvPicPr>
          <p:cNvPr id="16" name="Picture 15">
            <a:extLst>
              <a:ext uri="{FF2B5EF4-FFF2-40B4-BE49-F238E27FC236}">
                <a16:creationId xmlns:a16="http://schemas.microsoft.com/office/drawing/2014/main" id="{8E61A6E0-83B4-FB7F-A942-A031E163ECA4}"/>
              </a:ext>
            </a:extLst>
          </p:cNvPr>
          <p:cNvPicPr>
            <a:picLocks noChangeAspect="1"/>
          </p:cNvPicPr>
          <p:nvPr/>
        </p:nvPicPr>
        <p:blipFill>
          <a:blip r:embed="rId6"/>
          <a:stretch>
            <a:fillRect/>
          </a:stretch>
        </p:blipFill>
        <p:spPr>
          <a:xfrm>
            <a:off x="3547784" y="2003615"/>
            <a:ext cx="1539689" cy="1532965"/>
          </a:xfrm>
          <a:prstGeom prst="rect">
            <a:avLst/>
          </a:prstGeom>
        </p:spPr>
      </p:pic>
      <p:pic>
        <p:nvPicPr>
          <p:cNvPr id="17" name="Picture 16">
            <a:extLst>
              <a:ext uri="{FF2B5EF4-FFF2-40B4-BE49-F238E27FC236}">
                <a16:creationId xmlns:a16="http://schemas.microsoft.com/office/drawing/2014/main" id="{65364082-A2AF-3CF2-40C6-2B767BEAF8FF}"/>
              </a:ext>
            </a:extLst>
          </p:cNvPr>
          <p:cNvPicPr>
            <a:picLocks noChangeAspect="1"/>
          </p:cNvPicPr>
          <p:nvPr/>
        </p:nvPicPr>
        <p:blipFill>
          <a:blip r:embed="rId7"/>
          <a:stretch>
            <a:fillRect/>
          </a:stretch>
        </p:blipFill>
        <p:spPr>
          <a:xfrm>
            <a:off x="7877737" y="3805519"/>
            <a:ext cx="1546412" cy="1532964"/>
          </a:xfrm>
          <a:prstGeom prst="rect">
            <a:avLst/>
          </a:prstGeom>
        </p:spPr>
      </p:pic>
      <p:pic>
        <p:nvPicPr>
          <p:cNvPr id="18" name="Picture 17">
            <a:extLst>
              <a:ext uri="{FF2B5EF4-FFF2-40B4-BE49-F238E27FC236}">
                <a16:creationId xmlns:a16="http://schemas.microsoft.com/office/drawing/2014/main" id="{49CF705E-06D5-4F79-B5BA-6B19454FD5BB}"/>
              </a:ext>
            </a:extLst>
          </p:cNvPr>
          <p:cNvPicPr>
            <a:picLocks noChangeAspect="1"/>
          </p:cNvPicPr>
          <p:nvPr/>
        </p:nvPicPr>
        <p:blipFill>
          <a:blip r:embed="rId8"/>
          <a:stretch>
            <a:fillRect/>
          </a:stretch>
        </p:blipFill>
        <p:spPr>
          <a:xfrm>
            <a:off x="2841813" y="3852584"/>
            <a:ext cx="1539688" cy="1526241"/>
          </a:xfrm>
          <a:prstGeom prst="rect">
            <a:avLst/>
          </a:prstGeom>
        </p:spPr>
      </p:pic>
      <p:pic>
        <p:nvPicPr>
          <p:cNvPr id="19" name="Picture 18">
            <a:extLst>
              <a:ext uri="{FF2B5EF4-FFF2-40B4-BE49-F238E27FC236}">
                <a16:creationId xmlns:a16="http://schemas.microsoft.com/office/drawing/2014/main" id="{3ED2F5C2-E004-30D0-C8E7-8B8F626040F6}"/>
              </a:ext>
            </a:extLst>
          </p:cNvPr>
          <p:cNvPicPr>
            <a:picLocks noChangeAspect="1"/>
          </p:cNvPicPr>
          <p:nvPr/>
        </p:nvPicPr>
        <p:blipFill>
          <a:blip r:embed="rId9"/>
          <a:stretch>
            <a:fillRect/>
          </a:stretch>
        </p:blipFill>
        <p:spPr>
          <a:xfrm>
            <a:off x="7117977" y="1996890"/>
            <a:ext cx="1519518" cy="1526242"/>
          </a:xfrm>
          <a:prstGeom prst="rect">
            <a:avLst/>
          </a:prstGeom>
        </p:spPr>
      </p:pic>
      <p:pic>
        <p:nvPicPr>
          <p:cNvPr id="20" name="Picture 19">
            <a:extLst>
              <a:ext uri="{FF2B5EF4-FFF2-40B4-BE49-F238E27FC236}">
                <a16:creationId xmlns:a16="http://schemas.microsoft.com/office/drawing/2014/main" id="{2FF1594A-133F-CDCE-D526-06803346F13F}"/>
              </a:ext>
            </a:extLst>
          </p:cNvPr>
          <p:cNvPicPr>
            <a:picLocks noChangeAspect="1"/>
          </p:cNvPicPr>
          <p:nvPr/>
        </p:nvPicPr>
        <p:blipFill>
          <a:blip r:embed="rId10"/>
          <a:stretch>
            <a:fillRect/>
          </a:stretch>
        </p:blipFill>
        <p:spPr>
          <a:xfrm>
            <a:off x="5295903" y="3805516"/>
            <a:ext cx="1539689" cy="1532966"/>
          </a:xfrm>
          <a:prstGeom prst="rect">
            <a:avLst/>
          </a:prstGeom>
        </p:spPr>
      </p:pic>
    </p:spTree>
    <p:extLst>
      <p:ext uri="{BB962C8B-B14F-4D97-AF65-F5344CB8AC3E}">
        <p14:creationId xmlns:p14="http://schemas.microsoft.com/office/powerpoint/2010/main" val="2425131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0C3AF-73DF-2B76-8C22-F65A3EAEC77D}"/>
              </a:ext>
            </a:extLst>
          </p:cNvPr>
          <p:cNvSpPr>
            <a:spLocks noGrp="1"/>
          </p:cNvSpPr>
          <p:nvPr>
            <p:ph type="ctrTitle"/>
          </p:nvPr>
        </p:nvSpPr>
        <p:spPr>
          <a:xfrm>
            <a:off x="838199" y="1093788"/>
            <a:ext cx="10506455" cy="2967208"/>
          </a:xfrm>
        </p:spPr>
        <p:txBody>
          <a:bodyPr>
            <a:normAutofit/>
          </a:bodyPr>
          <a:lstStyle/>
          <a:p>
            <a:pPr algn="l"/>
            <a:r>
              <a:rPr lang="en-US" sz="8000">
                <a:latin typeface="Arial" panose="020B0604020202020204" pitchFamily="34" charset="0"/>
                <a:cs typeface="Arial" panose="020B0604020202020204" pitchFamily="34" charset="0"/>
              </a:rPr>
              <a:t>DEERS</a:t>
            </a:r>
          </a:p>
        </p:txBody>
      </p:sp>
      <p:sp>
        <p:nvSpPr>
          <p:cNvPr id="3" name="Subtitle 2">
            <a:extLst>
              <a:ext uri="{FF2B5EF4-FFF2-40B4-BE49-F238E27FC236}">
                <a16:creationId xmlns:a16="http://schemas.microsoft.com/office/drawing/2014/main" id="{BFB65B1A-C75B-6BBB-3EF3-8CF6FD54E432}"/>
              </a:ext>
            </a:extLst>
          </p:cNvPr>
          <p:cNvSpPr>
            <a:spLocks noGrp="1"/>
          </p:cNvSpPr>
          <p:nvPr>
            <p:ph type="subTitle" idx="1"/>
          </p:nvPr>
        </p:nvSpPr>
        <p:spPr>
          <a:xfrm>
            <a:off x="7400924" y="4619624"/>
            <a:ext cx="3946779" cy="1038225"/>
          </a:xfrm>
        </p:spPr>
        <p:txBody>
          <a:bodyPr>
            <a:normAutofit/>
          </a:bodyPr>
          <a:lstStyle/>
          <a:p>
            <a:pPr algn="r"/>
            <a:r>
              <a:rPr lang="en-US">
                <a:latin typeface="Arial" panose="020B0604020202020204" pitchFamily="34" charset="0"/>
                <a:cs typeface="Arial" panose="020B0604020202020204" pitchFamily="34" charset="0"/>
              </a:rPr>
              <a:t>Office: (515) 252-4728</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0453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7830" y="322298"/>
            <a:ext cx="5196339" cy="634862"/>
          </a:xfrm>
          <a:prstGeom prst="rect">
            <a:avLst/>
          </a:prstGeom>
        </p:spPr>
        <p:txBody>
          <a:bodyPr vert="horz" wrap="square" lIns="0" tIns="7501" rIns="0" bIns="0" rtlCol="0" anchor="ctr">
            <a:spAutoFit/>
          </a:bodyPr>
          <a:lstStyle/>
          <a:p>
            <a:pPr marL="7144" algn="ctr">
              <a:spcBef>
                <a:spcPts val="59"/>
              </a:spcBef>
            </a:pPr>
            <a:r>
              <a:rPr sz="4500" spc="-71" dirty="0"/>
              <a:t>DEERS</a:t>
            </a:r>
            <a:r>
              <a:rPr sz="4500" spc="-107" dirty="0"/>
              <a:t> </a:t>
            </a:r>
            <a:r>
              <a:rPr sz="4500" spc="-110" dirty="0"/>
              <a:t>D</a:t>
            </a:r>
            <a:r>
              <a:rPr sz="4500" spc="-315" dirty="0"/>
              <a:t>A</a:t>
            </a:r>
            <a:r>
              <a:rPr sz="4500" spc="-284" dirty="0"/>
              <a:t>T</a:t>
            </a:r>
            <a:r>
              <a:rPr sz="4500" spc="-62" dirty="0"/>
              <a:t>A</a:t>
            </a:r>
            <a:r>
              <a:rPr sz="4500" spc="-101" dirty="0"/>
              <a:t>B</a:t>
            </a:r>
            <a:r>
              <a:rPr sz="4500" spc="-62" dirty="0"/>
              <a:t>A</a:t>
            </a:r>
            <a:r>
              <a:rPr sz="4500" spc="-65" dirty="0"/>
              <a:t>S</a:t>
            </a:r>
            <a:r>
              <a:rPr sz="4500" spc="8" dirty="0"/>
              <a:t>E</a:t>
            </a:r>
          </a:p>
        </p:txBody>
      </p:sp>
      <p:sp>
        <p:nvSpPr>
          <p:cNvPr id="3" name="object 3"/>
          <p:cNvSpPr txBox="1"/>
          <p:nvPr/>
        </p:nvSpPr>
        <p:spPr>
          <a:xfrm>
            <a:off x="2745637" y="1415251"/>
            <a:ext cx="6700723" cy="4027498"/>
          </a:xfrm>
          <a:prstGeom prst="rect">
            <a:avLst/>
          </a:prstGeom>
        </p:spPr>
        <p:txBody>
          <a:bodyPr vert="horz" wrap="square" lIns="0" tIns="5001" rIns="0" bIns="0" rtlCol="0" anchor="t">
            <a:spAutoFit/>
          </a:bodyPr>
          <a:lstStyle/>
          <a:p>
            <a:pPr marL="150968" marR="2858" indent="-144301" defTabSz="514337">
              <a:lnSpc>
                <a:spcPct val="118200"/>
              </a:lnSpc>
              <a:spcBef>
                <a:spcPts val="40"/>
              </a:spcBef>
            </a:pPr>
            <a:r>
              <a:rPr sz="2800" u="sng" kern="0" dirty="0">
                <a:solidFill>
                  <a:srgbClr val="252525"/>
                </a:solidFill>
                <a:uFill>
                  <a:solidFill>
                    <a:srgbClr val="252525"/>
                  </a:solidFill>
                </a:uFill>
                <a:latin typeface="Arial"/>
                <a:cs typeface="Arial"/>
              </a:rPr>
              <a:t>Benefits</a:t>
            </a:r>
            <a:r>
              <a:rPr lang="en-US" sz="2800" u="sng" kern="0" spc="-6" dirty="0">
                <a:solidFill>
                  <a:srgbClr val="252525"/>
                </a:solidFill>
                <a:uFill>
                  <a:solidFill>
                    <a:srgbClr val="252525"/>
                  </a:solidFill>
                </a:uFill>
                <a:latin typeface="Arial"/>
                <a:cs typeface="Arial"/>
              </a:rPr>
              <a:t> </a:t>
            </a:r>
            <a:r>
              <a:rPr sz="2800" u="sng" kern="0" dirty="0">
                <a:solidFill>
                  <a:srgbClr val="252525"/>
                </a:solidFill>
                <a:uFill>
                  <a:solidFill>
                    <a:srgbClr val="252525"/>
                  </a:solidFill>
                </a:uFill>
                <a:latin typeface="Arial"/>
                <a:cs typeface="Arial"/>
              </a:rPr>
              <a:t>Database</a:t>
            </a:r>
            <a:r>
              <a:rPr lang="en-US" sz="2800" u="sng" kern="0" dirty="0">
                <a:solidFill>
                  <a:srgbClr val="252525"/>
                </a:solidFill>
                <a:uFill>
                  <a:solidFill>
                    <a:srgbClr val="252525"/>
                  </a:solidFill>
                </a:uFill>
                <a:latin typeface="Arial"/>
                <a:cs typeface="Arial"/>
              </a:rPr>
              <a:t> </a:t>
            </a:r>
            <a:r>
              <a:rPr sz="2800" u="sng" kern="0" spc="-14" dirty="0">
                <a:solidFill>
                  <a:srgbClr val="252525"/>
                </a:solidFill>
                <a:uFill>
                  <a:solidFill>
                    <a:srgbClr val="252525"/>
                  </a:solidFill>
                </a:uFill>
                <a:latin typeface="Arial"/>
                <a:cs typeface="Arial"/>
              </a:rPr>
              <a:t>For</a:t>
            </a:r>
            <a:r>
              <a:rPr lang="en-US" sz="2800" u="sng" kern="0" spc="-14" dirty="0">
                <a:solidFill>
                  <a:srgbClr val="252525"/>
                </a:solidFill>
                <a:uFill>
                  <a:solidFill>
                    <a:srgbClr val="252525"/>
                  </a:solidFill>
                </a:uFill>
                <a:latin typeface="Arial"/>
                <a:cs typeface="Arial"/>
              </a:rPr>
              <a:t>:</a:t>
            </a:r>
            <a:r>
              <a:rPr sz="2800" kern="0" spc="-14" dirty="0">
                <a:solidFill>
                  <a:srgbClr val="252525"/>
                </a:solidFill>
                <a:latin typeface="Arial"/>
                <a:cs typeface="Arial"/>
              </a:rPr>
              <a:t> </a:t>
            </a:r>
            <a:endParaRPr lang="en-US" sz="2800" kern="0" spc="-14" dirty="0">
              <a:solidFill>
                <a:srgbClr val="252525"/>
              </a:solidFill>
              <a:latin typeface="Arial"/>
              <a:cs typeface="Arial"/>
            </a:endParaRPr>
          </a:p>
          <a:p>
            <a:pPr marL="150968" marR="2858" indent="-144301" defTabSz="514337">
              <a:lnSpc>
                <a:spcPct val="118200"/>
              </a:lnSpc>
              <a:spcBef>
                <a:spcPts val="40"/>
              </a:spcBef>
            </a:pPr>
            <a:r>
              <a:rPr lang="en-US" sz="2800" kern="0" spc="-14" dirty="0">
                <a:solidFill>
                  <a:srgbClr val="252525"/>
                </a:solidFill>
                <a:latin typeface="Arial"/>
                <a:cs typeface="Arial"/>
              </a:rPr>
              <a:t>-</a:t>
            </a:r>
            <a:r>
              <a:rPr sz="2800" kern="0" dirty="0">
                <a:solidFill>
                  <a:srgbClr val="252525"/>
                </a:solidFill>
                <a:latin typeface="Arial"/>
                <a:cs typeface="Arial"/>
              </a:rPr>
              <a:t>Sponsor</a:t>
            </a:r>
            <a:r>
              <a:rPr sz="2800" kern="0" spc="-48" dirty="0">
                <a:solidFill>
                  <a:srgbClr val="252525"/>
                </a:solidFill>
                <a:latin typeface="Arial"/>
                <a:cs typeface="Arial"/>
              </a:rPr>
              <a:t> </a:t>
            </a:r>
            <a:r>
              <a:rPr sz="2800" kern="0" spc="-14" dirty="0">
                <a:solidFill>
                  <a:srgbClr val="252525"/>
                </a:solidFill>
                <a:latin typeface="Arial"/>
                <a:cs typeface="Arial"/>
              </a:rPr>
              <a:t>ID </a:t>
            </a:r>
            <a:endParaRPr lang="en-US" sz="2800" kern="0" dirty="0">
              <a:solidFill>
                <a:srgbClr val="000000"/>
              </a:solidFill>
              <a:latin typeface="Arial"/>
              <a:cs typeface="Arial"/>
            </a:endParaRPr>
          </a:p>
          <a:p>
            <a:pPr marL="150968" marR="2858" indent="-144301" defTabSz="514337">
              <a:lnSpc>
                <a:spcPct val="118200"/>
              </a:lnSpc>
              <a:spcBef>
                <a:spcPts val="40"/>
              </a:spcBef>
            </a:pPr>
            <a:r>
              <a:rPr lang="en-US" sz="2800" kern="0" dirty="0">
                <a:solidFill>
                  <a:srgbClr val="252525"/>
                </a:solidFill>
                <a:latin typeface="Arial"/>
                <a:cs typeface="Arial"/>
              </a:rPr>
              <a:t>-</a:t>
            </a:r>
            <a:r>
              <a:rPr sz="2800" kern="0" dirty="0">
                <a:solidFill>
                  <a:srgbClr val="252525"/>
                </a:solidFill>
                <a:latin typeface="Arial"/>
                <a:cs typeface="Arial"/>
              </a:rPr>
              <a:t>Dependent</a:t>
            </a:r>
            <a:r>
              <a:rPr sz="2800" kern="0" spc="-42" dirty="0">
                <a:solidFill>
                  <a:srgbClr val="252525"/>
                </a:solidFill>
                <a:latin typeface="Arial"/>
                <a:cs typeface="Arial"/>
              </a:rPr>
              <a:t> </a:t>
            </a:r>
            <a:r>
              <a:rPr sz="2800" kern="0" spc="-14" dirty="0">
                <a:solidFill>
                  <a:srgbClr val="252525"/>
                </a:solidFill>
                <a:latin typeface="Arial"/>
                <a:cs typeface="Arial"/>
              </a:rPr>
              <a:t>ID </a:t>
            </a:r>
            <a:endParaRPr lang="en-US" sz="2800" kern="0" dirty="0">
              <a:solidFill>
                <a:srgbClr val="000000"/>
              </a:solidFill>
              <a:latin typeface="Arial"/>
              <a:cs typeface="Arial"/>
            </a:endParaRPr>
          </a:p>
          <a:p>
            <a:pPr marL="150968" marR="2858" indent="-144301" defTabSz="514337">
              <a:lnSpc>
                <a:spcPct val="118200"/>
              </a:lnSpc>
              <a:spcBef>
                <a:spcPts val="40"/>
              </a:spcBef>
            </a:pPr>
            <a:r>
              <a:rPr lang="en-US" sz="2800" kern="0" spc="-6" dirty="0">
                <a:solidFill>
                  <a:srgbClr val="252525"/>
                </a:solidFill>
                <a:latin typeface="Arial"/>
                <a:cs typeface="Arial"/>
              </a:rPr>
              <a:t>-</a:t>
            </a:r>
            <a:r>
              <a:rPr sz="2800" kern="0" spc="-6" dirty="0">
                <a:solidFill>
                  <a:srgbClr val="252525"/>
                </a:solidFill>
                <a:latin typeface="Arial"/>
                <a:cs typeface="Arial"/>
              </a:rPr>
              <a:t>Tricare</a:t>
            </a:r>
            <a:endParaRPr lang="en-US" sz="2800" kern="0" dirty="0">
              <a:solidFill>
                <a:sysClr val="windowText" lastClr="000000"/>
              </a:solidFill>
              <a:latin typeface="Arial"/>
              <a:cs typeface="Arial"/>
            </a:endParaRPr>
          </a:p>
          <a:p>
            <a:pPr marL="150968" marR="2858" indent="-144301" defTabSz="514337">
              <a:lnSpc>
                <a:spcPct val="118200"/>
              </a:lnSpc>
              <a:spcBef>
                <a:spcPts val="40"/>
              </a:spcBef>
            </a:pPr>
            <a:r>
              <a:rPr lang="en-US" sz="2800" kern="0" spc="-6" dirty="0">
                <a:solidFill>
                  <a:sysClr val="windowText" lastClr="000000"/>
                </a:solidFill>
                <a:latin typeface="Arial"/>
                <a:cs typeface="Arial"/>
              </a:rPr>
              <a:t>-</a:t>
            </a:r>
            <a:r>
              <a:rPr sz="2800" kern="0" spc="-6" dirty="0">
                <a:solidFill>
                  <a:srgbClr val="252525"/>
                </a:solidFill>
                <a:latin typeface="Arial"/>
                <a:cs typeface="Arial"/>
              </a:rPr>
              <a:t>Dental</a:t>
            </a:r>
            <a:endParaRPr lang="en-US" sz="2800" kern="0" dirty="0">
              <a:solidFill>
                <a:sysClr val="windowText" lastClr="000000"/>
              </a:solidFill>
              <a:latin typeface="Arial"/>
              <a:cs typeface="Arial"/>
            </a:endParaRPr>
          </a:p>
          <a:p>
            <a:pPr marL="150968" marR="2858" indent="-144301" defTabSz="514337">
              <a:lnSpc>
                <a:spcPct val="118200"/>
              </a:lnSpc>
              <a:spcBef>
                <a:spcPts val="40"/>
              </a:spcBef>
            </a:pPr>
            <a:r>
              <a:rPr lang="en-US" sz="2800" kern="0" spc="-6" dirty="0">
                <a:solidFill>
                  <a:sysClr val="windowText" lastClr="000000"/>
                </a:solidFill>
                <a:latin typeface="Arial"/>
                <a:cs typeface="Arial"/>
              </a:rPr>
              <a:t>-</a:t>
            </a:r>
            <a:r>
              <a:rPr sz="2800" kern="0" spc="-6" dirty="0">
                <a:solidFill>
                  <a:srgbClr val="252525"/>
                </a:solidFill>
                <a:latin typeface="Arial"/>
                <a:cs typeface="Arial"/>
              </a:rPr>
              <a:t>Vision</a:t>
            </a:r>
            <a:endParaRPr lang="en-US" sz="2800" kern="0" dirty="0">
              <a:solidFill>
                <a:sysClr val="windowText" lastClr="000000"/>
              </a:solidFill>
              <a:latin typeface="Arial"/>
              <a:cs typeface="Arial"/>
            </a:endParaRPr>
          </a:p>
          <a:p>
            <a:pPr marL="150968" marR="2858" indent="-144301" defTabSz="514337">
              <a:lnSpc>
                <a:spcPct val="118200"/>
              </a:lnSpc>
              <a:spcBef>
                <a:spcPts val="40"/>
              </a:spcBef>
            </a:pPr>
            <a:r>
              <a:rPr lang="en-US" sz="2800" kern="0" spc="-14" dirty="0">
                <a:solidFill>
                  <a:sysClr val="windowText" lastClr="000000"/>
                </a:solidFill>
                <a:latin typeface="Arial"/>
                <a:cs typeface="Arial"/>
              </a:rPr>
              <a:t>-</a:t>
            </a:r>
            <a:r>
              <a:rPr sz="2800" kern="0" spc="-14" dirty="0">
                <a:solidFill>
                  <a:srgbClr val="252525"/>
                </a:solidFill>
                <a:latin typeface="Arial"/>
                <a:cs typeface="Arial"/>
              </a:rPr>
              <a:t>MWR</a:t>
            </a:r>
            <a:endParaRPr lang="en-US" sz="2800" kern="0" dirty="0">
              <a:solidFill>
                <a:sysClr val="windowText" lastClr="000000"/>
              </a:solidFill>
              <a:latin typeface="Arial"/>
              <a:cs typeface="Arial"/>
            </a:endParaRPr>
          </a:p>
          <a:p>
            <a:pPr marL="150968" marR="2858" indent="-144301" defTabSz="514337">
              <a:lnSpc>
                <a:spcPct val="118200"/>
              </a:lnSpc>
              <a:spcBef>
                <a:spcPts val="40"/>
              </a:spcBef>
            </a:pPr>
            <a:r>
              <a:rPr lang="en-US" sz="2800" kern="0" spc="-6" dirty="0">
                <a:solidFill>
                  <a:sysClr val="windowText" lastClr="000000"/>
                </a:solidFill>
                <a:latin typeface="Arial"/>
                <a:cs typeface="Arial"/>
              </a:rPr>
              <a:t>-</a:t>
            </a:r>
            <a:r>
              <a:rPr sz="2800" kern="0" spc="-6" dirty="0">
                <a:solidFill>
                  <a:srgbClr val="252525"/>
                </a:solidFill>
                <a:latin typeface="Arial"/>
                <a:cs typeface="Arial"/>
              </a:rPr>
              <a:t>Commissary</a:t>
            </a:r>
            <a:endParaRPr sz="2800" kern="0" dirty="0">
              <a:solidFill>
                <a:sysClr val="windowText" lastClr="000000"/>
              </a:solidFill>
              <a:latin typeface="Arial"/>
              <a:cs typeface="Arial"/>
            </a:endParaRPr>
          </a:p>
        </p:txBody>
      </p:sp>
    </p:spTree>
    <p:extLst>
      <p:ext uri="{BB962C8B-B14F-4D97-AF65-F5344CB8AC3E}">
        <p14:creationId xmlns:p14="http://schemas.microsoft.com/office/powerpoint/2010/main" val="18130866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6609" y="380532"/>
            <a:ext cx="8218781" cy="620884"/>
          </a:xfrm>
          <a:prstGeom prst="rect">
            <a:avLst/>
          </a:prstGeom>
        </p:spPr>
        <p:txBody>
          <a:bodyPr vert="horz" wrap="square" lIns="0" tIns="7501" rIns="0" bIns="0" rtlCol="0" anchor="ctr">
            <a:spAutoFit/>
          </a:bodyPr>
          <a:lstStyle/>
          <a:p>
            <a:pPr marL="7144" algn="ctr">
              <a:spcBef>
                <a:spcPts val="59"/>
              </a:spcBef>
            </a:pPr>
            <a:r>
              <a:rPr spc="-42" dirty="0"/>
              <a:t>Who</a:t>
            </a:r>
            <a:r>
              <a:rPr spc="-161" dirty="0"/>
              <a:t> </a:t>
            </a:r>
            <a:r>
              <a:rPr spc="-62" dirty="0"/>
              <a:t>gets</a:t>
            </a:r>
            <a:r>
              <a:rPr spc="-132" dirty="0"/>
              <a:t> </a:t>
            </a:r>
            <a:r>
              <a:rPr spc="-45" dirty="0"/>
              <a:t>an</a:t>
            </a:r>
            <a:r>
              <a:rPr spc="-152" dirty="0"/>
              <a:t> </a:t>
            </a:r>
            <a:r>
              <a:rPr spc="-28" dirty="0"/>
              <a:t>ID</a:t>
            </a:r>
            <a:r>
              <a:rPr spc="-127" dirty="0"/>
              <a:t> </a:t>
            </a:r>
            <a:r>
              <a:rPr spc="-71" dirty="0"/>
              <a:t>card</a:t>
            </a:r>
            <a:r>
              <a:rPr spc="-155" dirty="0"/>
              <a:t> </a:t>
            </a:r>
            <a:r>
              <a:rPr spc="-28" dirty="0"/>
              <a:t>?</a:t>
            </a:r>
          </a:p>
        </p:txBody>
      </p:sp>
      <p:sp>
        <p:nvSpPr>
          <p:cNvPr id="3" name="object 3"/>
          <p:cNvSpPr txBox="1"/>
          <p:nvPr/>
        </p:nvSpPr>
        <p:spPr>
          <a:xfrm>
            <a:off x="1644518" y="1833944"/>
            <a:ext cx="9542835" cy="3190112"/>
          </a:xfrm>
          <a:prstGeom prst="rect">
            <a:avLst/>
          </a:prstGeom>
        </p:spPr>
        <p:txBody>
          <a:bodyPr vert="horz" wrap="square" lIns="0" tIns="81796" rIns="0" bIns="0" rtlCol="0" anchor="t">
            <a:spAutoFit/>
          </a:bodyPr>
          <a:lstStyle/>
          <a:p>
            <a:pPr marL="14288" defTabSz="514337">
              <a:spcBef>
                <a:spcPts val="644"/>
              </a:spcBef>
            </a:pPr>
            <a:r>
              <a:rPr sz="2000" kern="0" spc="-6" dirty="0">
                <a:solidFill>
                  <a:srgbClr val="252525"/>
                </a:solidFill>
                <a:latin typeface="Arial"/>
                <a:cs typeface="Arial"/>
              </a:rPr>
              <a:t>Sponsor</a:t>
            </a:r>
            <a:endParaRPr lang="en-US" sz="2000" kern="0" dirty="0">
              <a:solidFill>
                <a:sysClr val="windowText" lastClr="000000"/>
              </a:solidFill>
              <a:latin typeface="Arial"/>
              <a:cs typeface="Arial"/>
            </a:endParaRPr>
          </a:p>
          <a:p>
            <a:pPr marL="7144" defTabSz="514337">
              <a:spcBef>
                <a:spcPts val="593"/>
              </a:spcBef>
            </a:pPr>
            <a:r>
              <a:rPr sz="2000" kern="0" spc="-6" dirty="0">
                <a:solidFill>
                  <a:srgbClr val="252525"/>
                </a:solidFill>
                <a:latin typeface="Arial"/>
                <a:cs typeface="Arial"/>
              </a:rPr>
              <a:t>Spouse</a:t>
            </a:r>
            <a:endParaRPr sz="2000" kern="0" dirty="0">
              <a:solidFill>
                <a:sysClr val="windowText" lastClr="000000"/>
              </a:solidFill>
              <a:latin typeface="Arial"/>
              <a:cs typeface="Arial"/>
            </a:endParaRPr>
          </a:p>
          <a:p>
            <a:pPr marL="7144" defTabSz="514337">
              <a:spcBef>
                <a:spcPts val="551"/>
              </a:spcBef>
            </a:pPr>
            <a:r>
              <a:rPr sz="2000" kern="0" dirty="0">
                <a:solidFill>
                  <a:srgbClr val="252525"/>
                </a:solidFill>
                <a:latin typeface="Arial"/>
                <a:cs typeface="Arial"/>
              </a:rPr>
              <a:t>Children</a:t>
            </a:r>
            <a:r>
              <a:rPr sz="2000" kern="0" spc="-20" dirty="0">
                <a:solidFill>
                  <a:srgbClr val="252525"/>
                </a:solidFill>
                <a:latin typeface="Arial"/>
                <a:cs typeface="Arial"/>
              </a:rPr>
              <a:t> </a:t>
            </a:r>
            <a:r>
              <a:rPr sz="2000" kern="0" dirty="0">
                <a:solidFill>
                  <a:srgbClr val="252525"/>
                </a:solidFill>
                <a:latin typeface="Arial"/>
                <a:cs typeface="Arial"/>
              </a:rPr>
              <a:t>ages</a:t>
            </a:r>
            <a:r>
              <a:rPr sz="2000" kern="0" spc="-14" dirty="0">
                <a:solidFill>
                  <a:srgbClr val="252525"/>
                </a:solidFill>
                <a:latin typeface="Arial"/>
                <a:cs typeface="Arial"/>
              </a:rPr>
              <a:t> </a:t>
            </a:r>
            <a:r>
              <a:rPr sz="2000" kern="0" dirty="0">
                <a:solidFill>
                  <a:srgbClr val="252525"/>
                </a:solidFill>
                <a:latin typeface="Arial"/>
                <a:cs typeface="Arial"/>
              </a:rPr>
              <a:t>10</a:t>
            </a:r>
            <a:r>
              <a:rPr sz="2000" kern="0" spc="-20" dirty="0">
                <a:solidFill>
                  <a:srgbClr val="252525"/>
                </a:solidFill>
                <a:latin typeface="Arial"/>
                <a:cs typeface="Arial"/>
              </a:rPr>
              <a:t> </a:t>
            </a:r>
            <a:r>
              <a:rPr sz="2000" kern="0" dirty="0">
                <a:solidFill>
                  <a:srgbClr val="252525"/>
                </a:solidFill>
                <a:latin typeface="Arial"/>
                <a:cs typeface="Arial"/>
              </a:rPr>
              <a:t>to</a:t>
            </a:r>
            <a:r>
              <a:rPr sz="2000" kern="0" spc="-17" dirty="0">
                <a:solidFill>
                  <a:srgbClr val="252525"/>
                </a:solidFill>
                <a:latin typeface="Arial"/>
                <a:cs typeface="Arial"/>
              </a:rPr>
              <a:t> </a:t>
            </a:r>
            <a:r>
              <a:rPr sz="2000" kern="0" dirty="0">
                <a:solidFill>
                  <a:srgbClr val="252525"/>
                </a:solidFill>
                <a:latin typeface="Arial"/>
                <a:cs typeface="Arial"/>
              </a:rPr>
              <a:t>21</a:t>
            </a:r>
            <a:r>
              <a:rPr sz="2000" kern="0" spc="-20" dirty="0">
                <a:solidFill>
                  <a:srgbClr val="252525"/>
                </a:solidFill>
                <a:latin typeface="Arial"/>
                <a:cs typeface="Arial"/>
              </a:rPr>
              <a:t> </a:t>
            </a:r>
            <a:r>
              <a:rPr sz="2000" kern="0" dirty="0">
                <a:solidFill>
                  <a:srgbClr val="252525"/>
                </a:solidFill>
                <a:latin typeface="Arial"/>
                <a:cs typeface="Arial"/>
              </a:rPr>
              <a:t>–</a:t>
            </a:r>
            <a:r>
              <a:rPr sz="2000" kern="0" spc="8" dirty="0">
                <a:solidFill>
                  <a:srgbClr val="252525"/>
                </a:solidFill>
                <a:latin typeface="Arial"/>
                <a:cs typeface="Arial"/>
              </a:rPr>
              <a:t> </a:t>
            </a:r>
            <a:r>
              <a:rPr sz="2000" kern="0" spc="-6" dirty="0">
                <a:solidFill>
                  <a:srgbClr val="252525"/>
                </a:solidFill>
                <a:latin typeface="Arial"/>
                <a:cs typeface="Arial"/>
              </a:rPr>
              <a:t>UNMARRIED</a:t>
            </a:r>
            <a:endParaRPr sz="2000" kern="0" dirty="0">
              <a:solidFill>
                <a:sysClr val="windowText" lastClr="000000"/>
              </a:solidFill>
              <a:latin typeface="Arial"/>
              <a:cs typeface="Arial"/>
            </a:endParaRPr>
          </a:p>
          <a:p>
            <a:pPr marL="150968" defTabSz="514337">
              <a:spcBef>
                <a:spcPts val="211"/>
              </a:spcBef>
            </a:pPr>
            <a:r>
              <a:rPr sz="2000" kern="0" dirty="0">
                <a:solidFill>
                  <a:srgbClr val="252525"/>
                </a:solidFill>
                <a:latin typeface="Arial"/>
                <a:cs typeface="Arial"/>
              </a:rPr>
              <a:t>Children</a:t>
            </a:r>
            <a:r>
              <a:rPr sz="2000" kern="0" spc="-37" dirty="0">
                <a:solidFill>
                  <a:srgbClr val="252525"/>
                </a:solidFill>
                <a:latin typeface="Arial"/>
                <a:cs typeface="Arial"/>
              </a:rPr>
              <a:t> </a:t>
            </a:r>
            <a:r>
              <a:rPr sz="2000" kern="0" dirty="0">
                <a:solidFill>
                  <a:srgbClr val="252525"/>
                </a:solidFill>
                <a:latin typeface="Arial"/>
                <a:cs typeface="Arial"/>
              </a:rPr>
              <a:t>not</a:t>
            </a:r>
            <a:r>
              <a:rPr sz="2000" kern="0" spc="-11" dirty="0">
                <a:solidFill>
                  <a:srgbClr val="252525"/>
                </a:solidFill>
                <a:latin typeface="Arial"/>
                <a:cs typeface="Arial"/>
              </a:rPr>
              <a:t> </a:t>
            </a:r>
            <a:r>
              <a:rPr sz="2000" kern="0" dirty="0">
                <a:solidFill>
                  <a:srgbClr val="252525"/>
                </a:solidFill>
                <a:latin typeface="Arial"/>
                <a:cs typeface="Arial"/>
              </a:rPr>
              <a:t>living</a:t>
            </a:r>
            <a:r>
              <a:rPr sz="2000" kern="0" spc="6" dirty="0">
                <a:solidFill>
                  <a:srgbClr val="252525"/>
                </a:solidFill>
                <a:latin typeface="Arial"/>
                <a:cs typeface="Arial"/>
              </a:rPr>
              <a:t> </a:t>
            </a:r>
            <a:r>
              <a:rPr sz="2000" kern="0" dirty="0">
                <a:solidFill>
                  <a:srgbClr val="252525"/>
                </a:solidFill>
                <a:latin typeface="Arial"/>
                <a:cs typeface="Arial"/>
              </a:rPr>
              <a:t>in</a:t>
            </a:r>
            <a:r>
              <a:rPr sz="2000" kern="0" spc="-34" dirty="0">
                <a:solidFill>
                  <a:srgbClr val="252525"/>
                </a:solidFill>
                <a:latin typeface="Arial"/>
                <a:cs typeface="Arial"/>
              </a:rPr>
              <a:t> </a:t>
            </a:r>
            <a:r>
              <a:rPr sz="2000" kern="0" dirty="0">
                <a:solidFill>
                  <a:srgbClr val="252525"/>
                </a:solidFill>
                <a:latin typeface="Arial"/>
                <a:cs typeface="Arial"/>
              </a:rPr>
              <a:t>the</a:t>
            </a:r>
            <a:r>
              <a:rPr sz="2000" kern="0" spc="6" dirty="0">
                <a:solidFill>
                  <a:srgbClr val="252525"/>
                </a:solidFill>
                <a:latin typeface="Arial"/>
                <a:cs typeface="Arial"/>
              </a:rPr>
              <a:t> </a:t>
            </a:r>
            <a:r>
              <a:rPr sz="2000" kern="0" spc="-6" dirty="0">
                <a:solidFill>
                  <a:srgbClr val="252525"/>
                </a:solidFill>
                <a:latin typeface="Arial"/>
                <a:cs typeface="Arial"/>
              </a:rPr>
              <a:t>sponsor’s</a:t>
            </a:r>
            <a:r>
              <a:rPr sz="2000" kern="0" spc="-28" dirty="0">
                <a:solidFill>
                  <a:srgbClr val="252525"/>
                </a:solidFill>
                <a:latin typeface="Arial"/>
                <a:cs typeface="Arial"/>
              </a:rPr>
              <a:t> </a:t>
            </a:r>
            <a:r>
              <a:rPr sz="2000" kern="0" spc="-6" dirty="0">
                <a:solidFill>
                  <a:srgbClr val="252525"/>
                </a:solidFill>
                <a:latin typeface="Arial"/>
                <a:cs typeface="Arial"/>
              </a:rPr>
              <a:t>household</a:t>
            </a:r>
            <a:endParaRPr sz="2000" kern="0" dirty="0">
              <a:solidFill>
                <a:sysClr val="windowText" lastClr="000000"/>
              </a:solidFill>
              <a:latin typeface="Arial"/>
              <a:cs typeface="Arial"/>
            </a:endParaRPr>
          </a:p>
          <a:p>
            <a:pPr marL="150968" defTabSz="514337">
              <a:spcBef>
                <a:spcPts val="172"/>
              </a:spcBef>
            </a:pPr>
            <a:r>
              <a:rPr sz="2000" kern="0" spc="-6" dirty="0">
                <a:solidFill>
                  <a:srgbClr val="252525"/>
                </a:solidFill>
                <a:latin typeface="Arial"/>
                <a:cs typeface="Arial"/>
              </a:rPr>
              <a:t>Step-</a:t>
            </a:r>
            <a:r>
              <a:rPr sz="2000" kern="0" dirty="0">
                <a:solidFill>
                  <a:srgbClr val="252525"/>
                </a:solidFill>
                <a:latin typeface="Arial"/>
                <a:cs typeface="Arial"/>
              </a:rPr>
              <a:t>Children</a:t>
            </a:r>
            <a:r>
              <a:rPr sz="2000" kern="0" spc="-37" dirty="0">
                <a:solidFill>
                  <a:srgbClr val="252525"/>
                </a:solidFill>
                <a:latin typeface="Arial"/>
                <a:cs typeface="Arial"/>
              </a:rPr>
              <a:t> </a:t>
            </a:r>
            <a:r>
              <a:rPr sz="2000" kern="0" dirty="0">
                <a:solidFill>
                  <a:srgbClr val="252525"/>
                </a:solidFill>
                <a:latin typeface="Arial"/>
                <a:cs typeface="Arial"/>
              </a:rPr>
              <a:t>living</a:t>
            </a:r>
            <a:r>
              <a:rPr sz="2000" kern="0" spc="6" dirty="0">
                <a:solidFill>
                  <a:srgbClr val="252525"/>
                </a:solidFill>
                <a:latin typeface="Arial"/>
                <a:cs typeface="Arial"/>
              </a:rPr>
              <a:t> </a:t>
            </a:r>
            <a:r>
              <a:rPr sz="2000" kern="0" dirty="0">
                <a:solidFill>
                  <a:srgbClr val="252525"/>
                </a:solidFill>
                <a:latin typeface="Arial"/>
                <a:cs typeface="Arial"/>
              </a:rPr>
              <a:t>in</a:t>
            </a:r>
            <a:r>
              <a:rPr sz="2000" kern="0" spc="6" dirty="0">
                <a:solidFill>
                  <a:srgbClr val="252525"/>
                </a:solidFill>
                <a:latin typeface="Arial"/>
                <a:cs typeface="Arial"/>
              </a:rPr>
              <a:t> </a:t>
            </a:r>
            <a:r>
              <a:rPr sz="2000" kern="0" dirty="0">
                <a:solidFill>
                  <a:srgbClr val="252525"/>
                </a:solidFill>
                <a:latin typeface="Arial"/>
                <a:cs typeface="Arial"/>
              </a:rPr>
              <a:t>the</a:t>
            </a:r>
            <a:r>
              <a:rPr sz="2000" kern="0" spc="-37" dirty="0">
                <a:solidFill>
                  <a:srgbClr val="252525"/>
                </a:solidFill>
                <a:latin typeface="Arial"/>
                <a:cs typeface="Arial"/>
              </a:rPr>
              <a:t> </a:t>
            </a:r>
            <a:r>
              <a:rPr sz="2000" kern="0" dirty="0">
                <a:solidFill>
                  <a:srgbClr val="252525"/>
                </a:solidFill>
                <a:latin typeface="Arial"/>
                <a:cs typeface="Arial"/>
              </a:rPr>
              <a:t>sponsors</a:t>
            </a:r>
            <a:r>
              <a:rPr sz="2000" kern="0" spc="-31" dirty="0">
                <a:solidFill>
                  <a:srgbClr val="252525"/>
                </a:solidFill>
                <a:latin typeface="Arial"/>
                <a:cs typeface="Arial"/>
              </a:rPr>
              <a:t> </a:t>
            </a:r>
            <a:r>
              <a:rPr sz="2000" kern="0" spc="-6" dirty="0">
                <a:solidFill>
                  <a:srgbClr val="252525"/>
                </a:solidFill>
                <a:latin typeface="Arial"/>
                <a:cs typeface="Arial"/>
              </a:rPr>
              <a:t>household</a:t>
            </a:r>
            <a:r>
              <a:rPr sz="2000" kern="0" spc="-37" dirty="0">
                <a:solidFill>
                  <a:srgbClr val="252525"/>
                </a:solidFill>
                <a:latin typeface="Arial"/>
                <a:cs typeface="Arial"/>
              </a:rPr>
              <a:t> </a:t>
            </a:r>
            <a:r>
              <a:rPr sz="2000" kern="0" dirty="0">
                <a:solidFill>
                  <a:srgbClr val="252525"/>
                </a:solidFill>
                <a:latin typeface="Arial"/>
                <a:cs typeface="Arial"/>
              </a:rPr>
              <a:t>with</a:t>
            </a:r>
            <a:r>
              <a:rPr sz="2000" kern="0" spc="-34" dirty="0">
                <a:solidFill>
                  <a:srgbClr val="252525"/>
                </a:solidFill>
                <a:latin typeface="Arial"/>
                <a:cs typeface="Arial"/>
              </a:rPr>
              <a:t> </a:t>
            </a:r>
            <a:r>
              <a:rPr sz="2000" kern="0" dirty="0">
                <a:solidFill>
                  <a:srgbClr val="252525"/>
                </a:solidFill>
                <a:latin typeface="Arial"/>
                <a:cs typeface="Arial"/>
              </a:rPr>
              <a:t>a</a:t>
            </a:r>
            <a:r>
              <a:rPr sz="2000" kern="0" spc="6" dirty="0">
                <a:solidFill>
                  <a:srgbClr val="252525"/>
                </a:solidFill>
                <a:latin typeface="Arial"/>
                <a:cs typeface="Arial"/>
              </a:rPr>
              <a:t> </a:t>
            </a:r>
            <a:r>
              <a:rPr sz="2000" kern="0" spc="-6" dirty="0">
                <a:solidFill>
                  <a:srgbClr val="252525"/>
                </a:solidFill>
                <a:latin typeface="Arial"/>
                <a:cs typeface="Arial"/>
              </a:rPr>
              <a:t>different</a:t>
            </a:r>
            <a:r>
              <a:rPr sz="2000" kern="0" spc="-11" dirty="0">
                <a:solidFill>
                  <a:srgbClr val="252525"/>
                </a:solidFill>
                <a:latin typeface="Arial"/>
                <a:cs typeface="Arial"/>
              </a:rPr>
              <a:t> </a:t>
            </a:r>
            <a:r>
              <a:rPr sz="2000" kern="0" dirty="0">
                <a:solidFill>
                  <a:srgbClr val="252525"/>
                </a:solidFill>
                <a:latin typeface="Arial"/>
                <a:cs typeface="Arial"/>
              </a:rPr>
              <a:t>last</a:t>
            </a:r>
            <a:r>
              <a:rPr sz="2000" kern="0" spc="-14" dirty="0">
                <a:solidFill>
                  <a:srgbClr val="252525"/>
                </a:solidFill>
                <a:latin typeface="Arial"/>
                <a:cs typeface="Arial"/>
              </a:rPr>
              <a:t> </a:t>
            </a:r>
            <a:r>
              <a:rPr sz="2000" kern="0" spc="-11" dirty="0">
                <a:solidFill>
                  <a:srgbClr val="252525"/>
                </a:solidFill>
                <a:latin typeface="Arial"/>
                <a:cs typeface="Arial"/>
              </a:rPr>
              <a:t>name</a:t>
            </a:r>
            <a:endParaRPr sz="2000" kern="0" dirty="0">
              <a:solidFill>
                <a:sysClr val="windowText" lastClr="000000"/>
              </a:solidFill>
              <a:latin typeface="Arial"/>
              <a:cs typeface="Arial"/>
            </a:endParaRPr>
          </a:p>
          <a:p>
            <a:pPr marL="7144" marR="29051" defTabSz="514337">
              <a:lnSpc>
                <a:spcPct val="158500"/>
              </a:lnSpc>
            </a:pPr>
            <a:r>
              <a:rPr sz="2000" kern="0" dirty="0">
                <a:solidFill>
                  <a:srgbClr val="252525"/>
                </a:solidFill>
                <a:latin typeface="Arial"/>
                <a:cs typeface="Arial"/>
              </a:rPr>
              <a:t>Children</a:t>
            </a:r>
            <a:r>
              <a:rPr sz="2000" kern="0" spc="-34" dirty="0">
                <a:solidFill>
                  <a:srgbClr val="252525"/>
                </a:solidFill>
                <a:latin typeface="Arial"/>
                <a:cs typeface="Arial"/>
              </a:rPr>
              <a:t> </a:t>
            </a:r>
            <a:r>
              <a:rPr sz="2000" kern="0" dirty="0">
                <a:solidFill>
                  <a:srgbClr val="252525"/>
                </a:solidFill>
                <a:latin typeface="Arial"/>
                <a:cs typeface="Arial"/>
              </a:rPr>
              <a:t>ages</a:t>
            </a:r>
            <a:r>
              <a:rPr sz="2000" kern="0" spc="-28" dirty="0">
                <a:solidFill>
                  <a:srgbClr val="252525"/>
                </a:solidFill>
                <a:latin typeface="Arial"/>
                <a:cs typeface="Arial"/>
              </a:rPr>
              <a:t> </a:t>
            </a:r>
            <a:r>
              <a:rPr sz="2000" kern="0" dirty="0">
                <a:solidFill>
                  <a:srgbClr val="252525"/>
                </a:solidFill>
                <a:latin typeface="Arial"/>
                <a:cs typeface="Arial"/>
              </a:rPr>
              <a:t>21</a:t>
            </a:r>
            <a:r>
              <a:rPr sz="2000" kern="0" spc="-31" dirty="0">
                <a:solidFill>
                  <a:srgbClr val="252525"/>
                </a:solidFill>
                <a:latin typeface="Arial"/>
                <a:cs typeface="Arial"/>
              </a:rPr>
              <a:t> </a:t>
            </a:r>
            <a:r>
              <a:rPr sz="2000" kern="0" dirty="0">
                <a:solidFill>
                  <a:srgbClr val="252525"/>
                </a:solidFill>
                <a:latin typeface="Arial"/>
                <a:cs typeface="Arial"/>
              </a:rPr>
              <a:t>to</a:t>
            </a:r>
            <a:r>
              <a:rPr sz="2000" kern="0" spc="-31" dirty="0">
                <a:solidFill>
                  <a:srgbClr val="252525"/>
                </a:solidFill>
                <a:latin typeface="Arial"/>
                <a:cs typeface="Arial"/>
              </a:rPr>
              <a:t> </a:t>
            </a:r>
            <a:r>
              <a:rPr sz="2000" kern="0" dirty="0">
                <a:solidFill>
                  <a:srgbClr val="252525"/>
                </a:solidFill>
                <a:latin typeface="Arial"/>
                <a:cs typeface="Arial"/>
              </a:rPr>
              <a:t>23</a:t>
            </a:r>
            <a:r>
              <a:rPr sz="2000" kern="0" spc="-34" dirty="0">
                <a:solidFill>
                  <a:srgbClr val="252525"/>
                </a:solidFill>
                <a:latin typeface="Arial"/>
                <a:cs typeface="Arial"/>
              </a:rPr>
              <a:t> </a:t>
            </a:r>
            <a:r>
              <a:rPr sz="2000" kern="0" dirty="0">
                <a:solidFill>
                  <a:srgbClr val="252525"/>
                </a:solidFill>
                <a:latin typeface="Arial"/>
                <a:cs typeface="Arial"/>
              </a:rPr>
              <a:t>if</a:t>
            </a:r>
            <a:r>
              <a:rPr sz="2000" kern="0" spc="-8" dirty="0">
                <a:solidFill>
                  <a:srgbClr val="252525"/>
                </a:solidFill>
                <a:latin typeface="Arial"/>
                <a:cs typeface="Arial"/>
              </a:rPr>
              <a:t> </a:t>
            </a:r>
            <a:r>
              <a:rPr sz="2000" kern="0" dirty="0">
                <a:solidFill>
                  <a:srgbClr val="252525"/>
                </a:solidFill>
                <a:latin typeface="Arial"/>
                <a:cs typeface="Arial"/>
              </a:rPr>
              <a:t>fulltime</a:t>
            </a:r>
            <a:r>
              <a:rPr sz="2000" kern="0" spc="8" dirty="0">
                <a:solidFill>
                  <a:srgbClr val="252525"/>
                </a:solidFill>
                <a:latin typeface="Arial"/>
                <a:cs typeface="Arial"/>
              </a:rPr>
              <a:t> </a:t>
            </a:r>
            <a:r>
              <a:rPr sz="2000" kern="0" dirty="0">
                <a:solidFill>
                  <a:srgbClr val="252525"/>
                </a:solidFill>
                <a:latin typeface="Arial"/>
                <a:cs typeface="Arial"/>
              </a:rPr>
              <a:t>college</a:t>
            </a:r>
            <a:r>
              <a:rPr sz="2000" kern="0" spc="6" dirty="0">
                <a:solidFill>
                  <a:srgbClr val="252525"/>
                </a:solidFill>
                <a:latin typeface="Arial"/>
                <a:cs typeface="Arial"/>
              </a:rPr>
              <a:t> </a:t>
            </a:r>
            <a:r>
              <a:rPr sz="2000" kern="0" dirty="0">
                <a:solidFill>
                  <a:srgbClr val="252525"/>
                </a:solidFill>
                <a:latin typeface="Arial"/>
                <a:cs typeface="Arial"/>
              </a:rPr>
              <a:t>memo</a:t>
            </a:r>
            <a:r>
              <a:rPr sz="2000" kern="0" spc="8" dirty="0">
                <a:solidFill>
                  <a:srgbClr val="252525"/>
                </a:solidFill>
                <a:latin typeface="Arial"/>
                <a:cs typeface="Arial"/>
              </a:rPr>
              <a:t> </a:t>
            </a:r>
            <a:r>
              <a:rPr sz="2000" kern="0" dirty="0">
                <a:solidFill>
                  <a:srgbClr val="252525"/>
                </a:solidFill>
                <a:latin typeface="Arial"/>
                <a:cs typeface="Arial"/>
              </a:rPr>
              <a:t>is</a:t>
            </a:r>
            <a:r>
              <a:rPr sz="2000" kern="0" spc="-28" dirty="0">
                <a:solidFill>
                  <a:srgbClr val="252525"/>
                </a:solidFill>
                <a:latin typeface="Arial"/>
                <a:cs typeface="Arial"/>
              </a:rPr>
              <a:t> </a:t>
            </a:r>
            <a:r>
              <a:rPr sz="2000" kern="0" dirty="0">
                <a:solidFill>
                  <a:srgbClr val="252525"/>
                </a:solidFill>
                <a:latin typeface="Arial"/>
                <a:cs typeface="Arial"/>
              </a:rPr>
              <a:t>provided</a:t>
            </a:r>
            <a:r>
              <a:rPr sz="2000" kern="0" spc="6" dirty="0">
                <a:solidFill>
                  <a:srgbClr val="252525"/>
                </a:solidFill>
                <a:latin typeface="Arial"/>
                <a:cs typeface="Arial"/>
              </a:rPr>
              <a:t> </a:t>
            </a:r>
            <a:r>
              <a:rPr sz="2000" kern="0" dirty="0">
                <a:solidFill>
                  <a:srgbClr val="252525"/>
                </a:solidFill>
                <a:latin typeface="Arial"/>
                <a:cs typeface="Arial"/>
              </a:rPr>
              <a:t>from</a:t>
            </a:r>
            <a:r>
              <a:rPr sz="2000" kern="0" spc="-14" dirty="0">
                <a:solidFill>
                  <a:srgbClr val="252525"/>
                </a:solidFill>
                <a:latin typeface="Arial"/>
                <a:cs typeface="Arial"/>
              </a:rPr>
              <a:t> </a:t>
            </a:r>
            <a:r>
              <a:rPr sz="2000" kern="0" dirty="0">
                <a:solidFill>
                  <a:srgbClr val="252525"/>
                </a:solidFill>
                <a:latin typeface="Arial"/>
                <a:cs typeface="Arial"/>
              </a:rPr>
              <a:t>the</a:t>
            </a:r>
            <a:r>
              <a:rPr sz="2000" kern="0" spc="-31" dirty="0">
                <a:solidFill>
                  <a:srgbClr val="252525"/>
                </a:solidFill>
                <a:latin typeface="Arial"/>
                <a:cs typeface="Arial"/>
              </a:rPr>
              <a:t> </a:t>
            </a:r>
            <a:r>
              <a:rPr sz="2000" kern="0" spc="-6" dirty="0">
                <a:solidFill>
                  <a:srgbClr val="252525"/>
                </a:solidFill>
                <a:latin typeface="Arial"/>
                <a:cs typeface="Arial"/>
              </a:rPr>
              <a:t>school </a:t>
            </a:r>
            <a:endParaRPr lang="en-US" sz="2000" kern="0" spc="-6" dirty="0">
              <a:solidFill>
                <a:srgbClr val="252525"/>
              </a:solidFill>
              <a:latin typeface="Arial"/>
              <a:cs typeface="Arial"/>
            </a:endParaRPr>
          </a:p>
          <a:p>
            <a:pPr marL="7144" marR="29051" defTabSz="514337">
              <a:lnSpc>
                <a:spcPct val="158500"/>
              </a:lnSpc>
            </a:pPr>
            <a:r>
              <a:rPr sz="2000" kern="0" dirty="0">
                <a:solidFill>
                  <a:srgbClr val="252525"/>
                </a:solidFill>
                <a:latin typeface="Arial"/>
                <a:cs typeface="Arial"/>
              </a:rPr>
              <a:t>Children</a:t>
            </a:r>
            <a:r>
              <a:rPr sz="2000" kern="0" spc="-23" dirty="0">
                <a:solidFill>
                  <a:srgbClr val="252525"/>
                </a:solidFill>
                <a:latin typeface="Arial"/>
                <a:cs typeface="Arial"/>
              </a:rPr>
              <a:t> </a:t>
            </a:r>
            <a:r>
              <a:rPr sz="2000" kern="0" dirty="0">
                <a:solidFill>
                  <a:srgbClr val="252525"/>
                </a:solidFill>
                <a:latin typeface="Arial"/>
                <a:cs typeface="Arial"/>
              </a:rPr>
              <a:t>ages</a:t>
            </a:r>
            <a:r>
              <a:rPr sz="2000" kern="0" spc="-20" dirty="0">
                <a:solidFill>
                  <a:srgbClr val="252525"/>
                </a:solidFill>
                <a:latin typeface="Arial"/>
                <a:cs typeface="Arial"/>
              </a:rPr>
              <a:t> </a:t>
            </a:r>
            <a:r>
              <a:rPr sz="2000" kern="0" dirty="0">
                <a:solidFill>
                  <a:srgbClr val="252525"/>
                </a:solidFill>
                <a:latin typeface="Arial"/>
                <a:cs typeface="Arial"/>
              </a:rPr>
              <a:t>21</a:t>
            </a:r>
            <a:r>
              <a:rPr sz="2000" kern="0" spc="-23" dirty="0">
                <a:solidFill>
                  <a:srgbClr val="252525"/>
                </a:solidFill>
                <a:latin typeface="Arial"/>
                <a:cs typeface="Arial"/>
              </a:rPr>
              <a:t> </a:t>
            </a:r>
            <a:r>
              <a:rPr sz="2000" kern="0" dirty="0">
                <a:solidFill>
                  <a:srgbClr val="252525"/>
                </a:solidFill>
                <a:latin typeface="Arial"/>
                <a:cs typeface="Arial"/>
              </a:rPr>
              <a:t>to</a:t>
            </a:r>
            <a:r>
              <a:rPr sz="2000" kern="0" spc="-20" dirty="0">
                <a:solidFill>
                  <a:srgbClr val="252525"/>
                </a:solidFill>
                <a:latin typeface="Arial"/>
                <a:cs typeface="Arial"/>
              </a:rPr>
              <a:t> </a:t>
            </a:r>
            <a:r>
              <a:rPr sz="2000" kern="0" dirty="0">
                <a:solidFill>
                  <a:srgbClr val="252525"/>
                </a:solidFill>
                <a:latin typeface="Arial"/>
                <a:cs typeface="Arial"/>
              </a:rPr>
              <a:t>26</a:t>
            </a:r>
            <a:r>
              <a:rPr sz="2000" kern="0" spc="-23" dirty="0">
                <a:solidFill>
                  <a:srgbClr val="252525"/>
                </a:solidFill>
                <a:latin typeface="Arial"/>
                <a:cs typeface="Arial"/>
              </a:rPr>
              <a:t> </a:t>
            </a:r>
            <a:r>
              <a:rPr sz="2000" kern="0" dirty="0">
                <a:solidFill>
                  <a:srgbClr val="252525"/>
                </a:solidFill>
                <a:latin typeface="Arial"/>
                <a:cs typeface="Arial"/>
              </a:rPr>
              <a:t>if</a:t>
            </a:r>
            <a:r>
              <a:rPr sz="2000" kern="0" spc="3" dirty="0">
                <a:solidFill>
                  <a:srgbClr val="252525"/>
                </a:solidFill>
                <a:latin typeface="Arial"/>
                <a:cs typeface="Arial"/>
              </a:rPr>
              <a:t> </a:t>
            </a:r>
            <a:r>
              <a:rPr sz="2000" kern="0" spc="-6" dirty="0">
                <a:solidFill>
                  <a:srgbClr val="252525"/>
                </a:solidFill>
                <a:latin typeface="Arial"/>
                <a:cs typeface="Arial"/>
              </a:rPr>
              <a:t>purchasing</a:t>
            </a:r>
            <a:r>
              <a:rPr sz="2000" kern="0" spc="-23" dirty="0">
                <a:solidFill>
                  <a:srgbClr val="252525"/>
                </a:solidFill>
                <a:latin typeface="Arial"/>
                <a:cs typeface="Arial"/>
              </a:rPr>
              <a:t> </a:t>
            </a:r>
            <a:r>
              <a:rPr sz="2000" kern="0" dirty="0">
                <a:solidFill>
                  <a:srgbClr val="252525"/>
                </a:solidFill>
                <a:latin typeface="Arial"/>
                <a:cs typeface="Arial"/>
              </a:rPr>
              <a:t>TRICARE</a:t>
            </a:r>
            <a:r>
              <a:rPr sz="2000" kern="0" spc="8" dirty="0">
                <a:solidFill>
                  <a:srgbClr val="252525"/>
                </a:solidFill>
                <a:latin typeface="Arial"/>
                <a:cs typeface="Arial"/>
              </a:rPr>
              <a:t> </a:t>
            </a:r>
            <a:r>
              <a:rPr sz="2000" kern="0" spc="-17" dirty="0">
                <a:solidFill>
                  <a:srgbClr val="252525"/>
                </a:solidFill>
                <a:latin typeface="Arial"/>
                <a:cs typeface="Arial"/>
              </a:rPr>
              <a:t>Young</a:t>
            </a:r>
            <a:r>
              <a:rPr sz="2000" kern="0" spc="-20" dirty="0">
                <a:solidFill>
                  <a:srgbClr val="252525"/>
                </a:solidFill>
                <a:latin typeface="Arial"/>
                <a:cs typeface="Arial"/>
              </a:rPr>
              <a:t> </a:t>
            </a:r>
            <a:r>
              <a:rPr sz="2000" kern="0" spc="-6" dirty="0">
                <a:solidFill>
                  <a:srgbClr val="252525"/>
                </a:solidFill>
                <a:latin typeface="Arial"/>
                <a:cs typeface="Arial"/>
              </a:rPr>
              <a:t>Adult</a:t>
            </a:r>
            <a:endParaRPr sz="2000" kern="0" dirty="0">
              <a:solidFill>
                <a:sysClr val="windowText" lastClr="000000"/>
              </a:solidFill>
              <a:latin typeface="Arial"/>
              <a:cs typeface="Arial"/>
            </a:endParaRPr>
          </a:p>
          <a:p>
            <a:pPr marL="7144" defTabSz="514337">
              <a:spcBef>
                <a:spcPts val="551"/>
              </a:spcBef>
            </a:pPr>
            <a:r>
              <a:rPr sz="2000" kern="0" dirty="0">
                <a:solidFill>
                  <a:srgbClr val="252525"/>
                </a:solidFill>
                <a:latin typeface="Arial"/>
                <a:cs typeface="Arial"/>
              </a:rPr>
              <a:t>Permanently</a:t>
            </a:r>
            <a:r>
              <a:rPr sz="2000" kern="0" spc="-48" dirty="0">
                <a:solidFill>
                  <a:srgbClr val="252525"/>
                </a:solidFill>
                <a:latin typeface="Arial"/>
                <a:cs typeface="Arial"/>
              </a:rPr>
              <a:t> </a:t>
            </a:r>
            <a:r>
              <a:rPr sz="2000" kern="0" dirty="0">
                <a:solidFill>
                  <a:srgbClr val="252525"/>
                </a:solidFill>
                <a:latin typeface="Arial"/>
                <a:cs typeface="Arial"/>
              </a:rPr>
              <a:t>Incapacitated</a:t>
            </a:r>
            <a:r>
              <a:rPr sz="2000" kern="0" spc="-14" dirty="0">
                <a:solidFill>
                  <a:srgbClr val="252525"/>
                </a:solidFill>
                <a:latin typeface="Arial"/>
                <a:cs typeface="Arial"/>
              </a:rPr>
              <a:t> </a:t>
            </a:r>
            <a:r>
              <a:rPr sz="2000" kern="0" spc="-6" dirty="0">
                <a:solidFill>
                  <a:srgbClr val="252525"/>
                </a:solidFill>
                <a:latin typeface="Arial"/>
                <a:cs typeface="Arial"/>
              </a:rPr>
              <a:t>children</a:t>
            </a:r>
            <a:endParaRPr sz="2000" kern="0" dirty="0">
              <a:solidFill>
                <a:sysClr val="windowText" lastClr="000000"/>
              </a:solidFill>
              <a:latin typeface="Arial"/>
              <a:cs typeface="Arial"/>
            </a:endParaRPr>
          </a:p>
        </p:txBody>
      </p:sp>
    </p:spTree>
    <p:extLst>
      <p:ext uri="{BB962C8B-B14F-4D97-AF65-F5344CB8AC3E}">
        <p14:creationId xmlns:p14="http://schemas.microsoft.com/office/powerpoint/2010/main" val="36225334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89437"/>
            <a:ext cx="10515600" cy="593056"/>
          </a:xfrm>
          <a:prstGeom prst="rect">
            <a:avLst/>
          </a:prstGeom>
        </p:spPr>
        <p:txBody>
          <a:bodyPr vert="horz" wrap="square" lIns="0" tIns="7501" rIns="0" bIns="0" rtlCol="0" anchor="ctr">
            <a:spAutoFit/>
          </a:bodyPr>
          <a:lstStyle/>
          <a:p>
            <a:pPr marL="7144" algn="ctr">
              <a:spcBef>
                <a:spcPts val="59"/>
              </a:spcBef>
            </a:pPr>
            <a:r>
              <a:rPr sz="4200" spc="-79" dirty="0"/>
              <a:t>Retired</a:t>
            </a:r>
            <a:r>
              <a:rPr sz="4200" spc="-113" dirty="0"/>
              <a:t> </a:t>
            </a:r>
            <a:r>
              <a:rPr sz="4200" spc="-37" dirty="0"/>
              <a:t>ID</a:t>
            </a:r>
            <a:r>
              <a:rPr sz="4200" spc="-169" dirty="0"/>
              <a:t> </a:t>
            </a:r>
            <a:r>
              <a:rPr sz="4200" spc="-53" dirty="0"/>
              <a:t>card</a:t>
            </a:r>
          </a:p>
        </p:txBody>
      </p:sp>
      <p:sp>
        <p:nvSpPr>
          <p:cNvPr id="6" name="Content Placeholder 5">
            <a:extLst>
              <a:ext uri="{FF2B5EF4-FFF2-40B4-BE49-F238E27FC236}">
                <a16:creationId xmlns:a16="http://schemas.microsoft.com/office/drawing/2014/main" id="{9B8E4DFD-15EC-47C0-774C-BED1BF7CCA70}"/>
              </a:ext>
            </a:extLst>
          </p:cNvPr>
          <p:cNvSpPr>
            <a:spLocks noGrp="1"/>
          </p:cNvSpPr>
          <p:nvPr>
            <p:ph idx="1"/>
          </p:nvPr>
        </p:nvSpPr>
        <p:spPr>
          <a:xfrm>
            <a:off x="838200" y="1789991"/>
            <a:ext cx="10515600" cy="4085516"/>
          </a:xfrm>
        </p:spPr>
        <p:txBody>
          <a:bodyPr>
            <a:normAutofit/>
          </a:bodyPr>
          <a:lstStyle/>
          <a:p>
            <a:r>
              <a:rPr lang="en-US" sz="2500" dirty="0"/>
              <a:t>DD Form 2 Armed Forces of The United States Geneva Conventions Identification Card (Reserve) and DD Form 2 (Retired Reserve) </a:t>
            </a:r>
          </a:p>
          <a:p>
            <a:endParaRPr lang="en-US" sz="2500" dirty="0"/>
          </a:p>
          <a:p>
            <a:pPr marL="0" indent="0">
              <a:buNone/>
            </a:pPr>
            <a:r>
              <a:rPr lang="en-US" sz="2500" dirty="0"/>
              <a:t>Retired Reserve Entitlements:</a:t>
            </a:r>
          </a:p>
          <a:p>
            <a:pPr marL="0" indent="0">
              <a:buNone/>
            </a:pPr>
            <a:r>
              <a:rPr lang="en-US" sz="2500" dirty="0"/>
              <a:t>PX/Commissary/MWR</a:t>
            </a:r>
          </a:p>
          <a:p>
            <a:pPr marL="0" indent="0">
              <a:buNone/>
            </a:pPr>
            <a:r>
              <a:rPr lang="en-US" sz="2500" dirty="0"/>
              <a:t>Space A Travel</a:t>
            </a:r>
          </a:p>
          <a:p>
            <a:pPr marL="0" indent="0">
              <a:buNone/>
            </a:pPr>
            <a:r>
              <a:rPr lang="en-US" sz="2500" dirty="0"/>
              <a:t>Tricare Retired Reserve</a:t>
            </a:r>
          </a:p>
        </p:txBody>
      </p:sp>
      <p:pic>
        <p:nvPicPr>
          <p:cNvPr id="4" name="object 4"/>
          <p:cNvPicPr/>
          <p:nvPr/>
        </p:nvPicPr>
        <p:blipFill>
          <a:blip r:embed="rId2" cstate="print"/>
          <a:stretch>
            <a:fillRect/>
          </a:stretch>
        </p:blipFill>
        <p:spPr>
          <a:xfrm>
            <a:off x="6955277" y="3900824"/>
            <a:ext cx="4319079" cy="2217874"/>
          </a:xfrm>
          <a:prstGeom prst="rect">
            <a:avLst/>
          </a:prstGeom>
        </p:spPr>
      </p:pic>
    </p:spTree>
    <p:extLst>
      <p:ext uri="{BB962C8B-B14F-4D97-AF65-F5344CB8AC3E}">
        <p14:creationId xmlns:p14="http://schemas.microsoft.com/office/powerpoint/2010/main" val="22246090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762656" y="588670"/>
            <a:ext cx="6361890" cy="532911"/>
          </a:xfrm>
          <a:prstGeom prst="rect">
            <a:avLst/>
          </a:prstGeom>
        </p:spPr>
        <p:txBody>
          <a:bodyPr vert="horz" wrap="square" lIns="0" tIns="7501" rIns="0" bIns="0" rtlCol="0">
            <a:spAutoFit/>
          </a:bodyPr>
          <a:lstStyle/>
          <a:p>
            <a:pPr marL="7144" algn="ctr" defTabSz="514337">
              <a:lnSpc>
                <a:spcPts val="3758"/>
              </a:lnSpc>
              <a:spcBef>
                <a:spcPts val="59"/>
              </a:spcBef>
            </a:pPr>
            <a:r>
              <a:rPr sz="4500" kern="0" spc="-6" dirty="0">
                <a:latin typeface="+mj-lt"/>
                <a:cs typeface="Calibri Light"/>
              </a:rPr>
              <a:t>DEERS</a:t>
            </a:r>
            <a:r>
              <a:rPr lang="en-US" sz="4500" kern="0" dirty="0">
                <a:latin typeface="+mj-lt"/>
                <a:cs typeface="Calibri Light"/>
              </a:rPr>
              <a:t> </a:t>
            </a:r>
            <a:r>
              <a:rPr lang="en-US" sz="4500" kern="0" spc="-74" dirty="0">
                <a:latin typeface="+mj-lt"/>
                <a:cs typeface="Calibri Light"/>
              </a:rPr>
              <a:t>R</a:t>
            </a:r>
            <a:r>
              <a:rPr sz="4500" kern="0" spc="-74" dirty="0">
                <a:latin typeface="+mj-lt"/>
                <a:cs typeface="Calibri Light"/>
              </a:rPr>
              <a:t>eminders</a:t>
            </a:r>
            <a:endParaRPr sz="4500" kern="0" dirty="0">
              <a:latin typeface="+mj-lt"/>
              <a:cs typeface="Calibri Light"/>
            </a:endParaRPr>
          </a:p>
        </p:txBody>
      </p:sp>
      <p:sp>
        <p:nvSpPr>
          <p:cNvPr id="5" name="object 5"/>
          <p:cNvSpPr txBox="1"/>
          <p:nvPr/>
        </p:nvSpPr>
        <p:spPr>
          <a:xfrm>
            <a:off x="633919" y="1898897"/>
            <a:ext cx="10924162" cy="3060205"/>
          </a:xfrm>
          <a:prstGeom prst="rect">
            <a:avLst/>
          </a:prstGeom>
        </p:spPr>
        <p:txBody>
          <a:bodyPr vert="horz" wrap="square" lIns="0" tIns="7501" rIns="0" bIns="0" rtlCol="0">
            <a:spAutoFit/>
          </a:bodyPr>
          <a:lstStyle/>
          <a:p>
            <a:pPr marL="58220" defTabSz="514337">
              <a:lnSpc>
                <a:spcPts val="1508"/>
              </a:lnSpc>
              <a:spcBef>
                <a:spcPts val="59"/>
              </a:spcBef>
            </a:pPr>
            <a:r>
              <a:rPr sz="2000" kern="0" dirty="0">
                <a:latin typeface="Arial"/>
                <a:cs typeface="Arial"/>
              </a:rPr>
              <a:t>Power</a:t>
            </a:r>
            <a:r>
              <a:rPr sz="2000" kern="0" spc="23" dirty="0">
                <a:latin typeface="Arial"/>
                <a:cs typeface="Arial"/>
              </a:rPr>
              <a:t> </a:t>
            </a:r>
            <a:r>
              <a:rPr sz="2000" kern="0" dirty="0">
                <a:latin typeface="Arial"/>
                <a:cs typeface="Arial"/>
              </a:rPr>
              <a:t>of</a:t>
            </a:r>
            <a:r>
              <a:rPr sz="2000" kern="0" spc="-110" dirty="0">
                <a:latin typeface="Arial"/>
                <a:cs typeface="Arial"/>
              </a:rPr>
              <a:t> </a:t>
            </a:r>
            <a:r>
              <a:rPr sz="2000" kern="0" dirty="0">
                <a:latin typeface="Arial"/>
                <a:cs typeface="Arial"/>
              </a:rPr>
              <a:t>Attorney</a:t>
            </a:r>
            <a:r>
              <a:rPr sz="2000" kern="0" spc="-31" dirty="0">
                <a:latin typeface="Arial"/>
                <a:cs typeface="Arial"/>
              </a:rPr>
              <a:t> </a:t>
            </a:r>
            <a:r>
              <a:rPr sz="2000" kern="0" dirty="0">
                <a:latin typeface="Arial"/>
                <a:cs typeface="Arial"/>
              </a:rPr>
              <a:t>(POA)</a:t>
            </a:r>
            <a:r>
              <a:rPr sz="2000" kern="0" spc="-17" dirty="0">
                <a:latin typeface="Arial"/>
                <a:cs typeface="Arial"/>
              </a:rPr>
              <a:t> </a:t>
            </a:r>
            <a:r>
              <a:rPr sz="2000" kern="0" dirty="0">
                <a:latin typeface="Arial"/>
                <a:cs typeface="Arial"/>
              </a:rPr>
              <a:t>holder</a:t>
            </a:r>
            <a:r>
              <a:rPr sz="2000" kern="0" spc="-17" dirty="0">
                <a:latin typeface="Arial"/>
                <a:cs typeface="Arial"/>
              </a:rPr>
              <a:t> </a:t>
            </a:r>
            <a:r>
              <a:rPr sz="2000" kern="0" dirty="0">
                <a:latin typeface="Arial"/>
                <a:cs typeface="Arial"/>
              </a:rPr>
              <a:t>can</a:t>
            </a:r>
            <a:r>
              <a:rPr sz="2000" kern="0" spc="17" dirty="0">
                <a:latin typeface="Arial"/>
                <a:cs typeface="Arial"/>
              </a:rPr>
              <a:t> </a:t>
            </a:r>
            <a:r>
              <a:rPr sz="2000" kern="0" spc="-11" dirty="0">
                <a:latin typeface="Arial"/>
                <a:cs typeface="Arial"/>
              </a:rPr>
              <a:t>make</a:t>
            </a:r>
            <a:r>
              <a:rPr lang="en-US" sz="2000" kern="0" spc="-11" dirty="0">
                <a:latin typeface="Arial"/>
                <a:cs typeface="Arial"/>
              </a:rPr>
              <a:t> </a:t>
            </a:r>
            <a:r>
              <a:rPr sz="2000" kern="0" dirty="0">
                <a:latin typeface="Arial"/>
                <a:cs typeface="Arial"/>
              </a:rPr>
              <a:t>changes</a:t>
            </a:r>
            <a:r>
              <a:rPr sz="2000" kern="0" spc="-20" dirty="0">
                <a:latin typeface="Arial"/>
                <a:cs typeface="Arial"/>
              </a:rPr>
              <a:t> </a:t>
            </a:r>
            <a:r>
              <a:rPr sz="2000" kern="0" dirty="0">
                <a:latin typeface="Arial"/>
                <a:cs typeface="Arial"/>
              </a:rPr>
              <a:t>to</a:t>
            </a:r>
            <a:r>
              <a:rPr sz="2000" kern="0" spc="-11" dirty="0">
                <a:latin typeface="Arial"/>
                <a:cs typeface="Arial"/>
              </a:rPr>
              <a:t> </a:t>
            </a:r>
            <a:r>
              <a:rPr sz="2000" kern="0" dirty="0">
                <a:latin typeface="Arial"/>
                <a:cs typeface="Arial"/>
              </a:rPr>
              <a:t>a</a:t>
            </a:r>
            <a:r>
              <a:rPr sz="2000" kern="0" spc="-51" dirty="0">
                <a:latin typeface="Arial"/>
                <a:cs typeface="Arial"/>
              </a:rPr>
              <a:t> </a:t>
            </a:r>
            <a:r>
              <a:rPr sz="2000" kern="0" dirty="0">
                <a:latin typeface="Arial"/>
                <a:cs typeface="Arial"/>
              </a:rPr>
              <a:t>Sponsors</a:t>
            </a:r>
            <a:r>
              <a:rPr sz="2000" kern="0" spc="-56" dirty="0">
                <a:latin typeface="Arial"/>
                <a:cs typeface="Arial"/>
              </a:rPr>
              <a:t> </a:t>
            </a:r>
            <a:r>
              <a:rPr sz="2000" kern="0" dirty="0">
                <a:latin typeface="Arial"/>
                <a:cs typeface="Arial"/>
              </a:rPr>
              <a:t>DEERS </a:t>
            </a:r>
            <a:r>
              <a:rPr sz="2000" kern="0" spc="-6" dirty="0">
                <a:latin typeface="Arial"/>
                <a:cs typeface="Arial"/>
              </a:rPr>
              <a:t>Database</a:t>
            </a:r>
            <a:endParaRPr lang="en-US" sz="2000" kern="0" spc="-6" dirty="0">
              <a:latin typeface="Arial"/>
              <a:cs typeface="Arial"/>
            </a:endParaRPr>
          </a:p>
          <a:p>
            <a:pPr marL="58220" defTabSz="514337">
              <a:lnSpc>
                <a:spcPts val="1508"/>
              </a:lnSpc>
              <a:spcBef>
                <a:spcPts val="59"/>
              </a:spcBef>
            </a:pPr>
            <a:endParaRPr lang="en-US" sz="2000" kern="0" spc="-6" dirty="0">
              <a:latin typeface="Arial"/>
              <a:cs typeface="Arial"/>
            </a:endParaRPr>
          </a:p>
          <a:p>
            <a:pPr marL="58220" defTabSz="514337">
              <a:lnSpc>
                <a:spcPts val="1508"/>
              </a:lnSpc>
              <a:spcBef>
                <a:spcPts val="59"/>
              </a:spcBef>
            </a:pPr>
            <a:endParaRPr sz="2000" kern="0" dirty="0">
              <a:latin typeface="Arial"/>
              <a:cs typeface="Arial"/>
            </a:endParaRPr>
          </a:p>
          <a:p>
            <a:pPr marL="58220" marR="106082" defTabSz="514337">
              <a:lnSpc>
                <a:spcPct val="85200"/>
              </a:lnSpc>
              <a:spcBef>
                <a:spcPts val="731"/>
              </a:spcBef>
            </a:pPr>
            <a:r>
              <a:rPr sz="2000" kern="0" spc="-31" dirty="0">
                <a:latin typeface="Arial"/>
                <a:cs typeface="Arial"/>
              </a:rPr>
              <a:t>1172-</a:t>
            </a:r>
            <a:r>
              <a:rPr sz="2000" kern="0" dirty="0">
                <a:latin typeface="Arial"/>
                <a:cs typeface="Arial"/>
              </a:rPr>
              <a:t>2</a:t>
            </a:r>
            <a:r>
              <a:rPr sz="2000" kern="0" spc="-3" dirty="0">
                <a:latin typeface="Arial"/>
                <a:cs typeface="Arial"/>
              </a:rPr>
              <a:t> </a:t>
            </a:r>
            <a:r>
              <a:rPr sz="2000" kern="0" dirty="0">
                <a:latin typeface="Arial"/>
                <a:cs typeface="Arial"/>
              </a:rPr>
              <a:t>(is</a:t>
            </a:r>
            <a:r>
              <a:rPr sz="2000" kern="0" spc="-51" dirty="0">
                <a:latin typeface="Arial"/>
                <a:cs typeface="Arial"/>
              </a:rPr>
              <a:t> </a:t>
            </a:r>
            <a:r>
              <a:rPr sz="2000" kern="0" dirty="0">
                <a:latin typeface="Arial"/>
                <a:cs typeface="Arial"/>
              </a:rPr>
              <a:t>required</a:t>
            </a:r>
            <a:r>
              <a:rPr sz="2000" kern="0" spc="-3" dirty="0">
                <a:latin typeface="Arial"/>
                <a:cs typeface="Arial"/>
              </a:rPr>
              <a:t> </a:t>
            </a:r>
            <a:r>
              <a:rPr sz="2000" kern="0" dirty="0">
                <a:latin typeface="Arial"/>
                <a:cs typeface="Arial"/>
              </a:rPr>
              <a:t>to</a:t>
            </a:r>
            <a:r>
              <a:rPr sz="2000" kern="0" spc="-40" dirty="0">
                <a:latin typeface="Arial"/>
                <a:cs typeface="Arial"/>
              </a:rPr>
              <a:t> </a:t>
            </a:r>
            <a:r>
              <a:rPr sz="2000" kern="0" dirty="0">
                <a:latin typeface="Arial"/>
                <a:cs typeface="Arial"/>
              </a:rPr>
              <a:t>be</a:t>
            </a:r>
            <a:r>
              <a:rPr sz="2000" kern="0" spc="-3" dirty="0">
                <a:latin typeface="Arial"/>
                <a:cs typeface="Arial"/>
              </a:rPr>
              <a:t> </a:t>
            </a:r>
            <a:r>
              <a:rPr sz="2000" kern="0" dirty="0">
                <a:latin typeface="Arial"/>
                <a:cs typeface="Arial"/>
              </a:rPr>
              <a:t>produced</a:t>
            </a:r>
            <a:r>
              <a:rPr sz="2000" kern="0" spc="-42" dirty="0">
                <a:latin typeface="Arial"/>
                <a:cs typeface="Arial"/>
              </a:rPr>
              <a:t> </a:t>
            </a:r>
            <a:r>
              <a:rPr sz="2000" kern="0" dirty="0">
                <a:latin typeface="Arial"/>
                <a:cs typeface="Arial"/>
              </a:rPr>
              <a:t>from</a:t>
            </a:r>
            <a:r>
              <a:rPr sz="2000" kern="0" spc="-40" dirty="0">
                <a:latin typeface="Arial"/>
                <a:cs typeface="Arial"/>
              </a:rPr>
              <a:t> </a:t>
            </a:r>
            <a:r>
              <a:rPr sz="2000" kern="0" spc="-28" dirty="0">
                <a:latin typeface="Arial"/>
                <a:cs typeface="Arial"/>
              </a:rPr>
              <a:t>a </a:t>
            </a:r>
            <a:r>
              <a:rPr sz="2000" kern="0" dirty="0">
                <a:latin typeface="Arial"/>
                <a:cs typeface="Arial"/>
              </a:rPr>
              <a:t>DEERS</a:t>
            </a:r>
            <a:r>
              <a:rPr sz="2000" kern="0" spc="-31" dirty="0">
                <a:latin typeface="Arial"/>
                <a:cs typeface="Arial"/>
              </a:rPr>
              <a:t> </a:t>
            </a:r>
            <a:r>
              <a:rPr sz="2000" kern="0" dirty="0">
                <a:latin typeface="Arial"/>
                <a:cs typeface="Arial"/>
              </a:rPr>
              <a:t>Machine</a:t>
            </a:r>
            <a:r>
              <a:rPr sz="2000" kern="0" spc="-42" dirty="0">
                <a:latin typeface="Arial"/>
                <a:cs typeface="Arial"/>
              </a:rPr>
              <a:t> </a:t>
            </a:r>
            <a:r>
              <a:rPr sz="2000" kern="0" dirty="0">
                <a:latin typeface="Arial"/>
                <a:cs typeface="Arial"/>
              </a:rPr>
              <a:t>by</a:t>
            </a:r>
            <a:r>
              <a:rPr sz="2000" kern="0" spc="-8" dirty="0">
                <a:latin typeface="Arial"/>
                <a:cs typeface="Arial"/>
              </a:rPr>
              <a:t> </a:t>
            </a:r>
            <a:r>
              <a:rPr sz="2000" kern="0" dirty="0">
                <a:latin typeface="Arial"/>
                <a:cs typeface="Arial"/>
              </a:rPr>
              <a:t>a</a:t>
            </a:r>
            <a:r>
              <a:rPr sz="2000" kern="0" spc="-3" dirty="0">
                <a:latin typeface="Arial"/>
                <a:cs typeface="Arial"/>
              </a:rPr>
              <a:t> </a:t>
            </a:r>
            <a:r>
              <a:rPr sz="2000" kern="0" spc="-6" dirty="0">
                <a:latin typeface="Arial"/>
                <a:cs typeface="Arial"/>
              </a:rPr>
              <a:t>credentialed </a:t>
            </a:r>
            <a:r>
              <a:rPr sz="2000" kern="0" dirty="0">
                <a:latin typeface="Arial"/>
                <a:cs typeface="Arial"/>
              </a:rPr>
              <a:t>operator</a:t>
            </a:r>
            <a:r>
              <a:rPr sz="2000" kern="0" spc="-42" dirty="0">
                <a:latin typeface="Arial"/>
                <a:cs typeface="Arial"/>
              </a:rPr>
              <a:t> </a:t>
            </a:r>
            <a:r>
              <a:rPr sz="2000" kern="0" dirty="0">
                <a:latin typeface="Arial"/>
                <a:cs typeface="Arial"/>
              </a:rPr>
              <a:t>or</a:t>
            </a:r>
            <a:r>
              <a:rPr sz="2000" kern="0" spc="-3" dirty="0">
                <a:latin typeface="Arial"/>
                <a:cs typeface="Arial"/>
              </a:rPr>
              <a:t> </a:t>
            </a:r>
            <a:r>
              <a:rPr sz="2000" kern="0" dirty="0">
                <a:latin typeface="Arial"/>
                <a:cs typeface="Arial"/>
              </a:rPr>
              <a:t>through</a:t>
            </a:r>
            <a:r>
              <a:rPr sz="2000" kern="0" spc="-11" dirty="0">
                <a:latin typeface="Arial"/>
                <a:cs typeface="Arial"/>
              </a:rPr>
              <a:t> </a:t>
            </a:r>
            <a:r>
              <a:rPr sz="2000" kern="0" dirty="0">
                <a:latin typeface="Arial"/>
                <a:cs typeface="Arial"/>
              </a:rPr>
              <a:t>ID</a:t>
            </a:r>
            <a:r>
              <a:rPr sz="2000" kern="0" spc="-23" dirty="0">
                <a:latin typeface="Arial"/>
                <a:cs typeface="Arial"/>
              </a:rPr>
              <a:t> </a:t>
            </a:r>
            <a:r>
              <a:rPr sz="2000" kern="0" dirty="0">
                <a:latin typeface="Arial"/>
                <a:cs typeface="Arial"/>
              </a:rPr>
              <a:t>card</a:t>
            </a:r>
            <a:r>
              <a:rPr sz="2000" kern="0" spc="-8" dirty="0">
                <a:latin typeface="Arial"/>
                <a:cs typeface="Arial"/>
              </a:rPr>
              <a:t> </a:t>
            </a:r>
            <a:r>
              <a:rPr sz="2000" kern="0" dirty="0">
                <a:latin typeface="Arial"/>
                <a:cs typeface="Arial"/>
              </a:rPr>
              <a:t>office</a:t>
            </a:r>
            <a:r>
              <a:rPr sz="2000" kern="0" spc="-11" dirty="0">
                <a:latin typeface="Arial"/>
                <a:cs typeface="Arial"/>
              </a:rPr>
              <a:t> </a:t>
            </a:r>
            <a:r>
              <a:rPr sz="2000" kern="0" spc="-6" dirty="0">
                <a:latin typeface="Arial"/>
                <a:cs typeface="Arial"/>
              </a:rPr>
              <a:t>Online </a:t>
            </a:r>
            <a:r>
              <a:rPr sz="2000" kern="0" dirty="0">
                <a:latin typeface="Arial"/>
                <a:cs typeface="Arial"/>
              </a:rPr>
              <a:t>with</a:t>
            </a:r>
            <a:r>
              <a:rPr sz="2000" kern="0" spc="-6" dirty="0">
                <a:latin typeface="Arial"/>
                <a:cs typeface="Arial"/>
              </a:rPr>
              <a:t> </a:t>
            </a:r>
            <a:r>
              <a:rPr sz="2000" kern="0" dirty="0">
                <a:latin typeface="Arial"/>
                <a:cs typeface="Arial"/>
              </a:rPr>
              <a:t>your</a:t>
            </a:r>
            <a:r>
              <a:rPr sz="2000" kern="0" spc="-40" dirty="0">
                <a:latin typeface="Arial"/>
                <a:cs typeface="Arial"/>
              </a:rPr>
              <a:t> </a:t>
            </a:r>
            <a:r>
              <a:rPr sz="2000" kern="0" dirty="0">
                <a:latin typeface="Arial"/>
                <a:cs typeface="Arial"/>
              </a:rPr>
              <a:t>DS</a:t>
            </a:r>
            <a:r>
              <a:rPr sz="2000" kern="0" spc="-28" dirty="0">
                <a:latin typeface="Arial"/>
                <a:cs typeface="Arial"/>
              </a:rPr>
              <a:t> </a:t>
            </a:r>
            <a:r>
              <a:rPr sz="2000" kern="0" spc="-6" dirty="0">
                <a:latin typeface="Arial"/>
                <a:cs typeface="Arial"/>
              </a:rPr>
              <a:t>Logon.)</a:t>
            </a:r>
            <a:endParaRPr lang="en-US" sz="2000" kern="0" spc="-6" dirty="0">
              <a:latin typeface="Arial"/>
              <a:cs typeface="Arial"/>
            </a:endParaRPr>
          </a:p>
          <a:p>
            <a:pPr marL="58220" marR="106082" defTabSz="514337">
              <a:lnSpc>
                <a:spcPct val="85200"/>
              </a:lnSpc>
              <a:spcBef>
                <a:spcPts val="731"/>
              </a:spcBef>
            </a:pPr>
            <a:endParaRPr sz="2000" kern="0" dirty="0">
              <a:latin typeface="Arial"/>
              <a:cs typeface="Arial"/>
            </a:endParaRPr>
          </a:p>
          <a:p>
            <a:pPr marL="58220" marR="112154" defTabSz="514337">
              <a:lnSpc>
                <a:spcPct val="130400"/>
              </a:lnSpc>
            </a:pPr>
            <a:r>
              <a:rPr sz="2000" kern="0" dirty="0">
                <a:latin typeface="Arial"/>
                <a:cs typeface="Arial"/>
              </a:rPr>
              <a:t>90</a:t>
            </a:r>
            <a:r>
              <a:rPr sz="2000" kern="0" spc="-14" dirty="0">
                <a:latin typeface="Arial"/>
                <a:cs typeface="Arial"/>
              </a:rPr>
              <a:t> </a:t>
            </a:r>
            <a:r>
              <a:rPr sz="2000" kern="0" dirty="0">
                <a:latin typeface="Arial"/>
                <a:cs typeface="Arial"/>
              </a:rPr>
              <a:t>Days</a:t>
            </a:r>
            <a:r>
              <a:rPr sz="2000" kern="0" spc="-59" dirty="0">
                <a:latin typeface="Arial"/>
                <a:cs typeface="Arial"/>
              </a:rPr>
              <a:t> </a:t>
            </a:r>
            <a:r>
              <a:rPr sz="2000" kern="0" dirty="0">
                <a:latin typeface="Arial"/>
                <a:cs typeface="Arial"/>
              </a:rPr>
              <a:t>from</a:t>
            </a:r>
            <a:r>
              <a:rPr sz="2000" kern="0" spc="-42" dirty="0">
                <a:latin typeface="Arial"/>
                <a:cs typeface="Arial"/>
              </a:rPr>
              <a:t> </a:t>
            </a:r>
            <a:r>
              <a:rPr sz="2000" kern="0" dirty="0">
                <a:latin typeface="Arial"/>
                <a:cs typeface="Arial"/>
              </a:rPr>
              <a:t>Qualifying</a:t>
            </a:r>
            <a:r>
              <a:rPr sz="2000" kern="0" spc="-14" dirty="0">
                <a:latin typeface="Arial"/>
                <a:cs typeface="Arial"/>
              </a:rPr>
              <a:t> </a:t>
            </a:r>
            <a:r>
              <a:rPr sz="2000" kern="0" dirty="0">
                <a:latin typeface="Arial"/>
                <a:cs typeface="Arial"/>
              </a:rPr>
              <a:t>Life</a:t>
            </a:r>
            <a:r>
              <a:rPr sz="2000" kern="0" spc="-14" dirty="0">
                <a:latin typeface="Arial"/>
                <a:cs typeface="Arial"/>
              </a:rPr>
              <a:t> </a:t>
            </a:r>
            <a:r>
              <a:rPr sz="2000" kern="0" dirty="0">
                <a:latin typeface="Arial"/>
                <a:cs typeface="Arial"/>
              </a:rPr>
              <a:t>Event</a:t>
            </a:r>
            <a:r>
              <a:rPr sz="2000" kern="0" spc="-14" dirty="0">
                <a:latin typeface="Arial"/>
                <a:cs typeface="Arial"/>
              </a:rPr>
              <a:t> </a:t>
            </a:r>
            <a:r>
              <a:rPr sz="2000" kern="0" spc="-6" dirty="0">
                <a:latin typeface="Arial"/>
                <a:cs typeface="Arial"/>
              </a:rPr>
              <a:t>(QLE) </a:t>
            </a:r>
            <a:r>
              <a:rPr sz="2000" kern="0" dirty="0">
                <a:latin typeface="Arial"/>
                <a:cs typeface="Arial"/>
              </a:rPr>
              <a:t>When</a:t>
            </a:r>
            <a:r>
              <a:rPr sz="2000" kern="0" spc="-6" dirty="0">
                <a:latin typeface="Arial"/>
                <a:cs typeface="Arial"/>
              </a:rPr>
              <a:t> </a:t>
            </a:r>
            <a:r>
              <a:rPr sz="2000" kern="0" dirty="0">
                <a:latin typeface="Arial"/>
                <a:cs typeface="Arial"/>
              </a:rPr>
              <a:t>coming</a:t>
            </a:r>
            <a:r>
              <a:rPr sz="2000" kern="0" spc="-6" dirty="0">
                <a:latin typeface="Arial"/>
                <a:cs typeface="Arial"/>
              </a:rPr>
              <a:t> </a:t>
            </a:r>
            <a:r>
              <a:rPr sz="2000" kern="0" dirty="0">
                <a:latin typeface="Arial"/>
                <a:cs typeface="Arial"/>
              </a:rPr>
              <a:t>in</a:t>
            </a:r>
            <a:r>
              <a:rPr sz="2000" kern="0" spc="-8" dirty="0">
                <a:latin typeface="Arial"/>
                <a:cs typeface="Arial"/>
              </a:rPr>
              <a:t> </a:t>
            </a:r>
            <a:r>
              <a:rPr sz="2000" kern="0" dirty="0">
                <a:latin typeface="Arial"/>
                <a:cs typeface="Arial"/>
              </a:rPr>
              <a:t>for an</a:t>
            </a:r>
            <a:r>
              <a:rPr sz="2000" kern="0" spc="-42" dirty="0">
                <a:latin typeface="Arial"/>
                <a:cs typeface="Arial"/>
              </a:rPr>
              <a:t> </a:t>
            </a:r>
            <a:r>
              <a:rPr sz="2000" kern="0" dirty="0">
                <a:latin typeface="Arial"/>
                <a:cs typeface="Arial"/>
              </a:rPr>
              <a:t>ID</a:t>
            </a:r>
            <a:r>
              <a:rPr sz="2000" kern="0" spc="-17" dirty="0">
                <a:latin typeface="Arial"/>
                <a:cs typeface="Arial"/>
              </a:rPr>
              <a:t> </a:t>
            </a:r>
            <a:r>
              <a:rPr sz="2000" kern="0" dirty="0">
                <a:latin typeface="Arial"/>
                <a:cs typeface="Arial"/>
              </a:rPr>
              <a:t>card</a:t>
            </a:r>
            <a:r>
              <a:rPr sz="2000" kern="0" spc="-42" dirty="0">
                <a:latin typeface="Arial"/>
                <a:cs typeface="Arial"/>
              </a:rPr>
              <a:t> </a:t>
            </a:r>
            <a:r>
              <a:rPr sz="2000" kern="0" dirty="0">
                <a:latin typeface="Arial"/>
                <a:cs typeface="Arial"/>
              </a:rPr>
              <a:t>you</a:t>
            </a:r>
            <a:r>
              <a:rPr sz="2000" kern="0" spc="-6" dirty="0">
                <a:latin typeface="Arial"/>
                <a:cs typeface="Arial"/>
              </a:rPr>
              <a:t> </a:t>
            </a:r>
            <a:r>
              <a:rPr sz="2000" kern="0" spc="-11" dirty="0">
                <a:latin typeface="Arial"/>
                <a:cs typeface="Arial"/>
              </a:rPr>
              <a:t>will</a:t>
            </a:r>
            <a:endParaRPr sz="2000" kern="0" dirty="0">
              <a:latin typeface="Arial"/>
              <a:cs typeface="Arial"/>
            </a:endParaRPr>
          </a:p>
          <a:p>
            <a:pPr marL="58220" defTabSz="514337">
              <a:lnSpc>
                <a:spcPts val="1350"/>
              </a:lnSpc>
            </a:pPr>
            <a:r>
              <a:rPr sz="2000" kern="0" dirty="0">
                <a:latin typeface="Arial"/>
                <a:cs typeface="Arial"/>
              </a:rPr>
              <a:t>need</a:t>
            </a:r>
            <a:r>
              <a:rPr sz="2000" kern="0" spc="-23" dirty="0">
                <a:latin typeface="Arial"/>
                <a:cs typeface="Arial"/>
              </a:rPr>
              <a:t> </a:t>
            </a:r>
            <a:r>
              <a:rPr sz="2000" b="1" u="sng" kern="0" dirty="0">
                <a:highlight>
                  <a:srgbClr val="FFFF00"/>
                </a:highlight>
                <a:latin typeface="Arial"/>
                <a:cs typeface="Arial"/>
              </a:rPr>
              <a:t>TWO</a:t>
            </a:r>
            <a:r>
              <a:rPr sz="2000" b="1" u="sng" kern="0" spc="-23" dirty="0">
                <a:highlight>
                  <a:srgbClr val="FFFF00"/>
                </a:highlight>
                <a:latin typeface="Arial"/>
                <a:cs typeface="Arial"/>
              </a:rPr>
              <a:t> </a:t>
            </a:r>
            <a:r>
              <a:rPr sz="2000" u="sng" kern="0" dirty="0">
                <a:highlight>
                  <a:srgbClr val="FFFF00"/>
                </a:highlight>
                <a:latin typeface="Arial"/>
                <a:cs typeface="Arial"/>
              </a:rPr>
              <a:t>forms</a:t>
            </a:r>
            <a:r>
              <a:rPr sz="2000" u="sng" kern="0" spc="-3" dirty="0">
                <a:highlight>
                  <a:srgbClr val="FFFF00"/>
                </a:highlight>
                <a:latin typeface="Arial"/>
                <a:cs typeface="Arial"/>
              </a:rPr>
              <a:t> </a:t>
            </a:r>
            <a:r>
              <a:rPr sz="2000" u="sng" kern="0" dirty="0">
                <a:highlight>
                  <a:srgbClr val="FFFF00"/>
                </a:highlight>
                <a:latin typeface="Arial"/>
                <a:cs typeface="Arial"/>
              </a:rPr>
              <a:t>of</a:t>
            </a:r>
            <a:r>
              <a:rPr sz="2000" u="sng" kern="0" spc="-20" dirty="0">
                <a:highlight>
                  <a:srgbClr val="FFFF00"/>
                </a:highlight>
                <a:latin typeface="Arial"/>
                <a:cs typeface="Arial"/>
              </a:rPr>
              <a:t> </a:t>
            </a:r>
            <a:r>
              <a:rPr sz="2000" b="1" u="sng" kern="0" dirty="0">
                <a:highlight>
                  <a:srgbClr val="FFFF00"/>
                </a:highlight>
                <a:latin typeface="Arial"/>
                <a:cs typeface="Arial"/>
              </a:rPr>
              <a:t>UNEXPIRED</a:t>
            </a:r>
            <a:r>
              <a:rPr sz="2000" b="1" u="sng" kern="0" spc="-20" dirty="0">
                <a:highlight>
                  <a:srgbClr val="FFFF00"/>
                </a:highlight>
                <a:latin typeface="Arial"/>
                <a:cs typeface="Arial"/>
              </a:rPr>
              <a:t> </a:t>
            </a:r>
            <a:r>
              <a:rPr sz="2000" u="sng" kern="0" spc="-14" dirty="0">
                <a:highlight>
                  <a:srgbClr val="FFFF00"/>
                </a:highlight>
                <a:latin typeface="Arial"/>
                <a:cs typeface="Arial"/>
              </a:rPr>
              <a:t>ID</a:t>
            </a:r>
            <a:endParaRPr lang="en-US" sz="2000" u="sng" kern="0" spc="-14" dirty="0">
              <a:highlight>
                <a:srgbClr val="FFFF00"/>
              </a:highlight>
              <a:latin typeface="Arial"/>
              <a:cs typeface="Arial"/>
            </a:endParaRPr>
          </a:p>
          <a:p>
            <a:pPr marL="58220" defTabSz="514337">
              <a:lnSpc>
                <a:spcPts val="1350"/>
              </a:lnSpc>
            </a:pPr>
            <a:endParaRPr sz="2000" kern="0" dirty="0">
              <a:latin typeface="Arial"/>
              <a:cs typeface="Arial"/>
            </a:endParaRPr>
          </a:p>
          <a:p>
            <a:pPr marL="2500" defTabSz="514337">
              <a:spcBef>
                <a:spcPts val="492"/>
              </a:spcBef>
              <a:buSzPct val="95833"/>
              <a:tabLst>
                <a:tab pos="66792" algn="l"/>
              </a:tabLst>
            </a:pPr>
            <a:r>
              <a:rPr sz="2000" kern="0" dirty="0">
                <a:latin typeface="Arial"/>
                <a:cs typeface="Arial"/>
              </a:rPr>
              <a:t>Primary:</a:t>
            </a:r>
            <a:r>
              <a:rPr sz="2000" kern="0" spc="-20" dirty="0">
                <a:latin typeface="Arial"/>
                <a:cs typeface="Arial"/>
              </a:rPr>
              <a:t> </a:t>
            </a:r>
            <a:r>
              <a:rPr sz="2000" kern="0" dirty="0">
                <a:latin typeface="Arial"/>
                <a:cs typeface="Arial"/>
              </a:rPr>
              <a:t>Driver</a:t>
            </a:r>
            <a:r>
              <a:rPr lang="en-US" sz="2000" kern="0" dirty="0">
                <a:latin typeface="Arial"/>
                <a:cs typeface="Arial"/>
              </a:rPr>
              <a:t>'</a:t>
            </a:r>
            <a:r>
              <a:rPr sz="2000" kern="0" dirty="0">
                <a:latin typeface="Arial"/>
                <a:cs typeface="Arial"/>
              </a:rPr>
              <a:t>s</a:t>
            </a:r>
            <a:r>
              <a:rPr sz="2000" kern="0" spc="-59" dirty="0">
                <a:latin typeface="Arial"/>
                <a:cs typeface="Arial"/>
              </a:rPr>
              <a:t> </a:t>
            </a:r>
            <a:r>
              <a:rPr sz="2000" kern="0" spc="-6" dirty="0">
                <a:latin typeface="Arial"/>
                <a:cs typeface="Arial"/>
              </a:rPr>
              <a:t>license</a:t>
            </a:r>
            <a:endParaRPr lang="en-US" sz="2000" kern="0" spc="-6" dirty="0">
              <a:latin typeface="Arial"/>
              <a:cs typeface="Arial"/>
            </a:endParaRPr>
          </a:p>
          <a:p>
            <a:pPr marL="2143" marR="2858" defTabSz="514337">
              <a:lnSpc>
                <a:spcPct val="86100"/>
              </a:lnSpc>
              <a:spcBef>
                <a:spcPts val="717"/>
              </a:spcBef>
              <a:buSzPct val="95833"/>
              <a:tabLst>
                <a:tab pos="58220" algn="l"/>
                <a:tab pos="66435" algn="l"/>
              </a:tabLst>
            </a:pPr>
            <a:r>
              <a:rPr lang="en-US" sz="2000" kern="0" dirty="0">
                <a:latin typeface="Arial"/>
                <a:cs typeface="Arial"/>
              </a:rPr>
              <a:t>Secondary:</a:t>
            </a:r>
            <a:r>
              <a:rPr lang="en-US" sz="2000" kern="0" spc="-26" dirty="0">
                <a:latin typeface="Arial"/>
                <a:cs typeface="Arial"/>
              </a:rPr>
              <a:t> </a:t>
            </a:r>
            <a:r>
              <a:rPr lang="en-US" sz="2000" kern="0" dirty="0">
                <a:latin typeface="Arial"/>
                <a:cs typeface="Arial"/>
              </a:rPr>
              <a:t>Social</a:t>
            </a:r>
            <a:r>
              <a:rPr lang="en-US" sz="2000" kern="0" spc="-34" dirty="0">
                <a:latin typeface="Arial"/>
                <a:cs typeface="Arial"/>
              </a:rPr>
              <a:t> </a:t>
            </a:r>
            <a:r>
              <a:rPr lang="en-US" sz="2000" kern="0" dirty="0">
                <a:latin typeface="Arial"/>
                <a:cs typeface="Arial"/>
              </a:rPr>
              <a:t>Security</a:t>
            </a:r>
            <a:r>
              <a:rPr lang="en-US" sz="2000" kern="0" spc="-23" dirty="0">
                <a:latin typeface="Arial"/>
                <a:cs typeface="Arial"/>
              </a:rPr>
              <a:t> </a:t>
            </a:r>
            <a:r>
              <a:rPr lang="en-US" sz="2000" kern="0" dirty="0">
                <a:latin typeface="Arial"/>
                <a:cs typeface="Arial"/>
              </a:rPr>
              <a:t>card,</a:t>
            </a:r>
            <a:r>
              <a:rPr lang="en-US" sz="2000" kern="0" spc="-23" dirty="0">
                <a:latin typeface="Arial"/>
                <a:cs typeface="Arial"/>
              </a:rPr>
              <a:t> </a:t>
            </a:r>
            <a:r>
              <a:rPr lang="en-US" sz="2000" kern="0" spc="-6" dirty="0">
                <a:latin typeface="Arial"/>
                <a:cs typeface="Arial"/>
              </a:rPr>
              <a:t>Passport, </a:t>
            </a:r>
            <a:r>
              <a:rPr lang="en-US" sz="2000" kern="0" dirty="0">
                <a:latin typeface="Arial"/>
                <a:cs typeface="Arial"/>
              </a:rPr>
              <a:t>Birth</a:t>
            </a:r>
            <a:r>
              <a:rPr lang="en-US" sz="2000" kern="0" spc="-20" dirty="0">
                <a:latin typeface="Arial"/>
                <a:cs typeface="Arial"/>
              </a:rPr>
              <a:t> </a:t>
            </a:r>
            <a:r>
              <a:rPr lang="en-US" sz="2000" kern="0" spc="-6" dirty="0">
                <a:latin typeface="Arial"/>
                <a:cs typeface="Arial"/>
              </a:rPr>
              <a:t>Certificate</a:t>
            </a:r>
            <a:endParaRPr lang="en-US" sz="2000" kern="0" dirty="0">
              <a:latin typeface="Arial"/>
              <a:cs typeface="Arial"/>
            </a:endParaRPr>
          </a:p>
        </p:txBody>
      </p:sp>
    </p:spTree>
    <p:extLst>
      <p:ext uri="{BB962C8B-B14F-4D97-AF65-F5344CB8AC3E}">
        <p14:creationId xmlns:p14="http://schemas.microsoft.com/office/powerpoint/2010/main" val="19611931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2850" y="506035"/>
            <a:ext cx="5958971" cy="565163"/>
          </a:xfrm>
          <a:prstGeom prst="rect">
            <a:avLst/>
          </a:prstGeom>
        </p:spPr>
        <p:txBody>
          <a:bodyPr vert="horz" wrap="square" lIns="0" tIns="7501" rIns="0" bIns="0" rtlCol="0" anchor="ctr">
            <a:spAutoFit/>
          </a:bodyPr>
          <a:lstStyle/>
          <a:p>
            <a:pPr marL="7144" algn="ctr">
              <a:spcBef>
                <a:spcPts val="59"/>
              </a:spcBef>
            </a:pPr>
            <a:r>
              <a:rPr sz="4000" spc="-76" dirty="0"/>
              <a:t>20/20/20-</a:t>
            </a:r>
            <a:r>
              <a:rPr sz="4000" spc="-62" dirty="0"/>
              <a:t>20/20/15</a:t>
            </a:r>
            <a:r>
              <a:rPr sz="4000" spc="-107" dirty="0"/>
              <a:t> </a:t>
            </a:r>
            <a:r>
              <a:rPr sz="4000" spc="-23" dirty="0"/>
              <a:t>Rule</a:t>
            </a:r>
          </a:p>
        </p:txBody>
      </p:sp>
      <p:sp>
        <p:nvSpPr>
          <p:cNvPr id="3" name="object 3"/>
          <p:cNvSpPr txBox="1">
            <a:spLocks noGrp="1"/>
          </p:cNvSpPr>
          <p:nvPr>
            <p:ph idx="1"/>
          </p:nvPr>
        </p:nvSpPr>
        <p:spPr>
          <a:xfrm>
            <a:off x="1595811" y="1608980"/>
            <a:ext cx="9293047" cy="2585075"/>
          </a:xfrm>
          <a:prstGeom prst="rect">
            <a:avLst/>
          </a:prstGeom>
        </p:spPr>
        <p:txBody>
          <a:bodyPr vert="horz" wrap="square" lIns="0" tIns="81796" rIns="0" bIns="0" rtlCol="0" anchor="t">
            <a:spAutoFit/>
          </a:bodyPr>
          <a:lstStyle/>
          <a:p>
            <a:pPr marL="0" marR="8573" indent="0">
              <a:spcBef>
                <a:spcPts val="644"/>
              </a:spcBef>
              <a:buNone/>
            </a:pPr>
            <a:r>
              <a:rPr sz="2000" dirty="0"/>
              <a:t>Divorced</a:t>
            </a:r>
            <a:r>
              <a:rPr sz="2000" spc="-11" dirty="0"/>
              <a:t> </a:t>
            </a:r>
            <a:r>
              <a:rPr sz="2000" dirty="0"/>
              <a:t>Spouse</a:t>
            </a:r>
            <a:r>
              <a:rPr sz="2000" spc="-31" dirty="0"/>
              <a:t> </a:t>
            </a:r>
            <a:r>
              <a:rPr sz="2000" dirty="0"/>
              <a:t>–</a:t>
            </a:r>
            <a:r>
              <a:rPr sz="2000" spc="-20" dirty="0"/>
              <a:t> </a:t>
            </a:r>
            <a:r>
              <a:rPr sz="2000" dirty="0"/>
              <a:t>20/20/20</a:t>
            </a:r>
            <a:r>
              <a:rPr sz="2000" spc="-8" dirty="0"/>
              <a:t> </a:t>
            </a:r>
            <a:r>
              <a:rPr sz="2000" dirty="0"/>
              <a:t>or</a:t>
            </a:r>
            <a:r>
              <a:rPr sz="2000" spc="-28" dirty="0"/>
              <a:t> </a:t>
            </a:r>
            <a:r>
              <a:rPr sz="2000" dirty="0"/>
              <a:t>20/20/15</a:t>
            </a:r>
            <a:r>
              <a:rPr sz="2000" spc="-48" dirty="0"/>
              <a:t> </a:t>
            </a:r>
            <a:r>
              <a:rPr sz="2000" spc="-11" dirty="0"/>
              <a:t>Rule</a:t>
            </a:r>
            <a:endParaRPr lang="en-US" sz="2000" spc="-11" dirty="0"/>
          </a:p>
          <a:p>
            <a:pPr marL="18574">
              <a:spcBef>
                <a:spcPts val="593"/>
              </a:spcBef>
            </a:pPr>
            <a:r>
              <a:rPr sz="2000" dirty="0"/>
              <a:t>20</a:t>
            </a:r>
            <a:r>
              <a:rPr sz="2000" spc="8" dirty="0"/>
              <a:t> </a:t>
            </a:r>
            <a:r>
              <a:rPr sz="2000" dirty="0"/>
              <a:t>=</a:t>
            </a:r>
            <a:r>
              <a:rPr sz="2000" spc="-56" dirty="0"/>
              <a:t> </a:t>
            </a:r>
            <a:r>
              <a:rPr sz="2000" dirty="0"/>
              <a:t>At</a:t>
            </a:r>
            <a:r>
              <a:rPr sz="2000" spc="-8" dirty="0"/>
              <a:t> </a:t>
            </a:r>
            <a:r>
              <a:rPr sz="2000" dirty="0"/>
              <a:t>least</a:t>
            </a:r>
            <a:r>
              <a:rPr sz="2000" spc="-11" dirty="0"/>
              <a:t> </a:t>
            </a:r>
            <a:r>
              <a:rPr sz="2000" dirty="0"/>
              <a:t>20</a:t>
            </a:r>
            <a:r>
              <a:rPr sz="2000" spc="11" dirty="0"/>
              <a:t> </a:t>
            </a:r>
            <a:r>
              <a:rPr sz="2000" dirty="0"/>
              <a:t>years</a:t>
            </a:r>
            <a:r>
              <a:rPr sz="2000" spc="-28" dirty="0"/>
              <a:t> </a:t>
            </a:r>
            <a:r>
              <a:rPr sz="2000" dirty="0"/>
              <a:t>of</a:t>
            </a:r>
            <a:r>
              <a:rPr sz="2000" spc="-11" dirty="0"/>
              <a:t> </a:t>
            </a:r>
            <a:r>
              <a:rPr sz="2000" spc="-6" dirty="0"/>
              <a:t>Marriage</a:t>
            </a:r>
          </a:p>
          <a:p>
            <a:pPr marL="18574" marR="3458918">
              <a:lnSpc>
                <a:spcPts val="1604"/>
              </a:lnSpc>
              <a:spcBef>
                <a:spcPts val="113"/>
              </a:spcBef>
            </a:pPr>
            <a:r>
              <a:rPr sz="2000" dirty="0"/>
              <a:t>20</a:t>
            </a:r>
            <a:r>
              <a:rPr sz="2000" spc="-6" dirty="0"/>
              <a:t> </a:t>
            </a:r>
            <a:r>
              <a:rPr sz="2000" dirty="0"/>
              <a:t>=</a:t>
            </a:r>
            <a:r>
              <a:rPr sz="2000" spc="-28" dirty="0"/>
              <a:t> </a:t>
            </a:r>
            <a:r>
              <a:rPr sz="2000" dirty="0"/>
              <a:t>Sponsor</a:t>
            </a:r>
            <a:r>
              <a:rPr sz="2000" spc="-26" dirty="0"/>
              <a:t> </a:t>
            </a:r>
            <a:r>
              <a:rPr sz="2000" dirty="0"/>
              <a:t>at</a:t>
            </a:r>
            <a:r>
              <a:rPr lang="en-US" sz="2000" dirty="0"/>
              <a:t> least</a:t>
            </a:r>
            <a:r>
              <a:rPr sz="2000" spc="-23" dirty="0"/>
              <a:t> </a:t>
            </a:r>
            <a:r>
              <a:rPr sz="2000" dirty="0"/>
              <a:t>20</a:t>
            </a:r>
            <a:r>
              <a:rPr sz="2000" spc="-3" dirty="0"/>
              <a:t> </a:t>
            </a:r>
            <a:r>
              <a:rPr sz="2000" dirty="0"/>
              <a:t>years</a:t>
            </a:r>
            <a:r>
              <a:rPr sz="2000" spc="-3" dirty="0"/>
              <a:t> </a:t>
            </a:r>
            <a:r>
              <a:rPr sz="2000" dirty="0"/>
              <a:t>creditable</a:t>
            </a:r>
            <a:r>
              <a:rPr sz="2000" spc="-6" dirty="0"/>
              <a:t> service </a:t>
            </a:r>
            <a:endParaRPr lang="en-US" sz="2000" spc="-6" dirty="0"/>
          </a:p>
          <a:p>
            <a:pPr marL="18574" marR="3458918">
              <a:lnSpc>
                <a:spcPts val="1604"/>
              </a:lnSpc>
              <a:spcBef>
                <a:spcPts val="113"/>
              </a:spcBef>
            </a:pPr>
            <a:r>
              <a:rPr sz="2000" dirty="0"/>
              <a:t>20/15 =</a:t>
            </a:r>
            <a:r>
              <a:rPr sz="2000" spc="-20" dirty="0"/>
              <a:t> </a:t>
            </a:r>
            <a:r>
              <a:rPr sz="2000" dirty="0"/>
              <a:t>Overlap of</a:t>
            </a:r>
            <a:r>
              <a:rPr sz="2000" spc="-17" dirty="0"/>
              <a:t> </a:t>
            </a:r>
            <a:r>
              <a:rPr sz="2000" dirty="0"/>
              <a:t>marriage</a:t>
            </a:r>
            <a:r>
              <a:rPr sz="2000" spc="-37" dirty="0"/>
              <a:t> </a:t>
            </a:r>
            <a:r>
              <a:rPr sz="2000" dirty="0"/>
              <a:t>and</a:t>
            </a:r>
            <a:r>
              <a:rPr sz="2000" spc="-37" dirty="0"/>
              <a:t> </a:t>
            </a:r>
            <a:r>
              <a:rPr sz="2000" dirty="0"/>
              <a:t>creditable </a:t>
            </a:r>
            <a:r>
              <a:rPr sz="2000" spc="-6" dirty="0"/>
              <a:t>service</a:t>
            </a:r>
            <a:endParaRPr sz="2000" dirty="0"/>
          </a:p>
          <a:p>
            <a:pPr>
              <a:lnSpc>
                <a:spcPct val="100000"/>
              </a:lnSpc>
            </a:pPr>
            <a:endParaRPr sz="2000" spc="-6" dirty="0"/>
          </a:p>
          <a:p>
            <a:pPr>
              <a:spcBef>
                <a:spcPts val="276"/>
              </a:spcBef>
            </a:pPr>
            <a:endParaRPr sz="2000" spc="-6" dirty="0"/>
          </a:p>
          <a:p>
            <a:pPr marL="7144" marR="2858"/>
            <a:r>
              <a:rPr sz="2000" dirty="0"/>
              <a:t>Must</a:t>
            </a:r>
            <a:r>
              <a:rPr sz="2000" spc="-11" dirty="0"/>
              <a:t> </a:t>
            </a:r>
            <a:r>
              <a:rPr sz="2000" dirty="0"/>
              <a:t>apply</a:t>
            </a:r>
            <a:r>
              <a:rPr sz="2000" spc="-28" dirty="0"/>
              <a:t> </a:t>
            </a:r>
            <a:r>
              <a:rPr sz="2000" dirty="0"/>
              <a:t>to</a:t>
            </a:r>
            <a:r>
              <a:rPr sz="2000" spc="6" dirty="0"/>
              <a:t> </a:t>
            </a:r>
            <a:r>
              <a:rPr sz="2000" dirty="0"/>
              <a:t>DEERS</a:t>
            </a:r>
            <a:r>
              <a:rPr sz="2000" spc="-6" dirty="0"/>
              <a:t> </a:t>
            </a:r>
            <a:r>
              <a:rPr sz="2000" dirty="0"/>
              <a:t>National</a:t>
            </a:r>
            <a:r>
              <a:rPr sz="2000" spc="-6" dirty="0"/>
              <a:t> </a:t>
            </a:r>
            <a:r>
              <a:rPr sz="2000" dirty="0"/>
              <a:t>Office</a:t>
            </a:r>
            <a:r>
              <a:rPr sz="2000" spc="-34" dirty="0"/>
              <a:t> </a:t>
            </a:r>
            <a:r>
              <a:rPr sz="2000" dirty="0"/>
              <a:t>for</a:t>
            </a:r>
            <a:r>
              <a:rPr sz="2000" spc="-17" dirty="0"/>
              <a:t> </a:t>
            </a:r>
            <a:r>
              <a:rPr sz="2000" dirty="0"/>
              <a:t>determination.</a:t>
            </a:r>
            <a:r>
              <a:rPr sz="2000" spc="188" dirty="0"/>
              <a:t> </a:t>
            </a:r>
            <a:r>
              <a:rPr sz="2000" dirty="0"/>
              <a:t>If</a:t>
            </a:r>
            <a:r>
              <a:rPr sz="2000" spc="-11" dirty="0"/>
              <a:t> </a:t>
            </a:r>
            <a:r>
              <a:rPr sz="2000" spc="-6" dirty="0"/>
              <a:t>approved,</a:t>
            </a:r>
            <a:r>
              <a:rPr sz="2000" spc="-14" dirty="0"/>
              <a:t> </a:t>
            </a:r>
            <a:r>
              <a:rPr sz="2000" dirty="0"/>
              <a:t>then</a:t>
            </a:r>
            <a:r>
              <a:rPr sz="2000" spc="8" dirty="0"/>
              <a:t> </a:t>
            </a:r>
            <a:r>
              <a:rPr sz="2000" dirty="0"/>
              <a:t>former</a:t>
            </a:r>
            <a:r>
              <a:rPr sz="2000" spc="-17" dirty="0"/>
              <a:t> </a:t>
            </a:r>
            <a:r>
              <a:rPr sz="2000" dirty="0"/>
              <a:t>spouse</a:t>
            </a:r>
            <a:r>
              <a:rPr sz="2000" spc="-34" dirty="0"/>
              <a:t> </a:t>
            </a:r>
            <a:r>
              <a:rPr sz="2000" dirty="0"/>
              <a:t>has</a:t>
            </a:r>
            <a:r>
              <a:rPr sz="2000" spc="-28" dirty="0"/>
              <a:t> </a:t>
            </a:r>
            <a:r>
              <a:rPr sz="2000" dirty="0"/>
              <a:t>TRICARE</a:t>
            </a:r>
            <a:r>
              <a:rPr sz="2000" spc="-6" dirty="0"/>
              <a:t> </a:t>
            </a:r>
            <a:r>
              <a:rPr sz="2000" dirty="0"/>
              <a:t>for</a:t>
            </a:r>
            <a:r>
              <a:rPr sz="2000" spc="-14" dirty="0"/>
              <a:t> </a:t>
            </a:r>
            <a:r>
              <a:rPr sz="2000" dirty="0"/>
              <a:t>remainder</a:t>
            </a:r>
            <a:r>
              <a:rPr sz="2000" spc="-17" dirty="0"/>
              <a:t> </a:t>
            </a:r>
            <a:r>
              <a:rPr sz="2000" dirty="0"/>
              <a:t>of</a:t>
            </a:r>
            <a:r>
              <a:rPr sz="2000" spc="-11" dirty="0"/>
              <a:t> life </a:t>
            </a:r>
            <a:r>
              <a:rPr sz="2000" dirty="0"/>
              <a:t>only</a:t>
            </a:r>
            <a:r>
              <a:rPr sz="2000" spc="-26" dirty="0"/>
              <a:t> </a:t>
            </a:r>
            <a:r>
              <a:rPr sz="2000" dirty="0"/>
              <a:t>if</a:t>
            </a:r>
            <a:r>
              <a:rPr sz="2000" spc="-3" dirty="0"/>
              <a:t> </a:t>
            </a:r>
            <a:r>
              <a:rPr sz="2000" dirty="0"/>
              <a:t>they</a:t>
            </a:r>
            <a:r>
              <a:rPr sz="2000" spc="-23" dirty="0"/>
              <a:t> </a:t>
            </a:r>
            <a:r>
              <a:rPr sz="2000" dirty="0"/>
              <a:t>DO</a:t>
            </a:r>
            <a:r>
              <a:rPr sz="2000" spc="-6" dirty="0"/>
              <a:t> </a:t>
            </a:r>
            <a:r>
              <a:rPr sz="2000" dirty="0"/>
              <a:t>NOT</a:t>
            </a:r>
            <a:r>
              <a:rPr sz="2000" spc="-37" dirty="0"/>
              <a:t> </a:t>
            </a:r>
            <a:r>
              <a:rPr sz="2000" spc="-6" dirty="0"/>
              <a:t>remarry.</a:t>
            </a:r>
          </a:p>
        </p:txBody>
      </p:sp>
    </p:spTree>
    <p:extLst>
      <p:ext uri="{BB962C8B-B14F-4D97-AF65-F5344CB8AC3E}">
        <p14:creationId xmlns:p14="http://schemas.microsoft.com/office/powerpoint/2010/main" val="12948486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94171" y="1751088"/>
            <a:ext cx="8317148" cy="1192178"/>
          </a:xfrm>
          <a:prstGeom prst="rect">
            <a:avLst/>
          </a:prstGeom>
        </p:spPr>
        <p:txBody>
          <a:bodyPr vert="horz" wrap="square" lIns="0" tIns="21074" rIns="0" bIns="0" rtlCol="0">
            <a:spAutoFit/>
          </a:bodyPr>
          <a:lstStyle/>
          <a:p>
            <a:pPr marL="7144" defTabSz="514337">
              <a:spcBef>
                <a:spcPts val="166"/>
              </a:spcBef>
            </a:pPr>
            <a:r>
              <a:rPr sz="2000" b="1" i="1" kern="0" dirty="0">
                <a:solidFill>
                  <a:srgbClr val="252525"/>
                </a:solidFill>
                <a:latin typeface="Arial"/>
                <a:cs typeface="Arial"/>
              </a:rPr>
              <a:t>Sponsor</a:t>
            </a:r>
            <a:r>
              <a:rPr sz="2000" b="1" i="1" kern="0" spc="-8" dirty="0">
                <a:solidFill>
                  <a:srgbClr val="252525"/>
                </a:solidFill>
                <a:latin typeface="Arial"/>
                <a:cs typeface="Arial"/>
              </a:rPr>
              <a:t> </a:t>
            </a:r>
            <a:r>
              <a:rPr sz="2000" b="1" i="1" kern="0" dirty="0">
                <a:solidFill>
                  <a:srgbClr val="252525"/>
                </a:solidFill>
                <a:latin typeface="Arial"/>
                <a:cs typeface="Arial"/>
              </a:rPr>
              <a:t>has</a:t>
            </a:r>
            <a:r>
              <a:rPr sz="2000" b="1" i="1" kern="0" spc="-17" dirty="0">
                <a:solidFill>
                  <a:srgbClr val="252525"/>
                </a:solidFill>
                <a:latin typeface="Arial"/>
                <a:cs typeface="Arial"/>
              </a:rPr>
              <a:t> </a:t>
            </a:r>
            <a:r>
              <a:rPr sz="2000" b="1" i="1" kern="0" dirty="0">
                <a:solidFill>
                  <a:srgbClr val="252525"/>
                </a:solidFill>
                <a:latin typeface="Arial"/>
                <a:cs typeface="Arial"/>
              </a:rPr>
              <a:t>FOUR</a:t>
            </a:r>
            <a:r>
              <a:rPr sz="2000" b="1" i="1" kern="0" spc="-34" dirty="0">
                <a:solidFill>
                  <a:srgbClr val="252525"/>
                </a:solidFill>
                <a:latin typeface="Arial"/>
                <a:cs typeface="Arial"/>
              </a:rPr>
              <a:t> </a:t>
            </a:r>
            <a:r>
              <a:rPr sz="2000" b="1" i="1" kern="0" dirty="0">
                <a:solidFill>
                  <a:srgbClr val="252525"/>
                </a:solidFill>
                <a:latin typeface="Arial"/>
                <a:cs typeface="Arial"/>
              </a:rPr>
              <a:t>options</a:t>
            </a:r>
            <a:r>
              <a:rPr sz="2000" b="1" i="1" kern="0" spc="-56" dirty="0">
                <a:solidFill>
                  <a:srgbClr val="252525"/>
                </a:solidFill>
                <a:latin typeface="Arial"/>
                <a:cs typeface="Arial"/>
              </a:rPr>
              <a:t> </a:t>
            </a:r>
            <a:r>
              <a:rPr sz="2000" b="1" i="1" kern="0" dirty="0">
                <a:solidFill>
                  <a:srgbClr val="252525"/>
                </a:solidFill>
                <a:latin typeface="Arial"/>
                <a:cs typeface="Arial"/>
              </a:rPr>
              <a:t>to</a:t>
            </a:r>
            <a:r>
              <a:rPr sz="2000" b="1" i="1" kern="0" spc="-48" dirty="0">
                <a:solidFill>
                  <a:srgbClr val="252525"/>
                </a:solidFill>
                <a:latin typeface="Arial"/>
                <a:cs typeface="Arial"/>
              </a:rPr>
              <a:t> </a:t>
            </a:r>
            <a:r>
              <a:rPr sz="2000" b="1" i="1" kern="0" dirty="0">
                <a:solidFill>
                  <a:srgbClr val="252525"/>
                </a:solidFill>
                <a:latin typeface="Arial"/>
                <a:cs typeface="Arial"/>
              </a:rPr>
              <a:t>assist</a:t>
            </a:r>
            <a:r>
              <a:rPr sz="2000" b="1" i="1" kern="0" spc="-14" dirty="0">
                <a:solidFill>
                  <a:srgbClr val="252525"/>
                </a:solidFill>
                <a:latin typeface="Arial"/>
                <a:cs typeface="Arial"/>
              </a:rPr>
              <a:t> </a:t>
            </a:r>
            <a:r>
              <a:rPr sz="2000" b="1" i="1" kern="0" dirty="0">
                <a:solidFill>
                  <a:srgbClr val="252525"/>
                </a:solidFill>
                <a:latin typeface="Arial"/>
                <a:cs typeface="Arial"/>
              </a:rPr>
              <a:t>dependent</a:t>
            </a:r>
            <a:r>
              <a:rPr sz="2000" b="1" i="1" kern="0" spc="-48" dirty="0">
                <a:solidFill>
                  <a:srgbClr val="252525"/>
                </a:solidFill>
                <a:latin typeface="Arial"/>
                <a:cs typeface="Arial"/>
              </a:rPr>
              <a:t> </a:t>
            </a:r>
            <a:r>
              <a:rPr sz="2000" b="1" i="1" kern="0" dirty="0">
                <a:solidFill>
                  <a:srgbClr val="252525"/>
                </a:solidFill>
                <a:latin typeface="Arial"/>
                <a:cs typeface="Arial"/>
              </a:rPr>
              <a:t>in</a:t>
            </a:r>
            <a:r>
              <a:rPr sz="2000" b="1" i="1" kern="0" spc="-6" dirty="0">
                <a:solidFill>
                  <a:srgbClr val="252525"/>
                </a:solidFill>
                <a:latin typeface="Arial"/>
                <a:cs typeface="Arial"/>
              </a:rPr>
              <a:t> </a:t>
            </a:r>
            <a:r>
              <a:rPr sz="2000" b="1" i="1" kern="0" dirty="0">
                <a:solidFill>
                  <a:srgbClr val="252525"/>
                </a:solidFill>
                <a:latin typeface="Arial"/>
                <a:cs typeface="Arial"/>
              </a:rPr>
              <a:t>ID</a:t>
            </a:r>
            <a:r>
              <a:rPr sz="2000" b="1" i="1" kern="0" spc="-28" dirty="0">
                <a:solidFill>
                  <a:srgbClr val="252525"/>
                </a:solidFill>
                <a:latin typeface="Arial"/>
                <a:cs typeface="Arial"/>
              </a:rPr>
              <a:t> </a:t>
            </a:r>
            <a:r>
              <a:rPr sz="2000" b="1" i="1" kern="0" dirty="0">
                <a:solidFill>
                  <a:srgbClr val="252525"/>
                </a:solidFill>
                <a:latin typeface="Arial"/>
                <a:cs typeface="Arial"/>
              </a:rPr>
              <a:t>Card</a:t>
            </a:r>
            <a:r>
              <a:rPr sz="2000" b="1" i="1" kern="0" spc="-48" dirty="0">
                <a:solidFill>
                  <a:srgbClr val="252525"/>
                </a:solidFill>
                <a:latin typeface="Arial"/>
                <a:cs typeface="Arial"/>
              </a:rPr>
              <a:t> </a:t>
            </a:r>
            <a:r>
              <a:rPr sz="2000" b="1" i="1" kern="0" spc="-6" dirty="0">
                <a:solidFill>
                  <a:srgbClr val="252525"/>
                </a:solidFill>
                <a:latin typeface="Arial"/>
                <a:cs typeface="Arial"/>
              </a:rPr>
              <a:t>renewal</a:t>
            </a:r>
            <a:endParaRPr sz="2000" kern="0" dirty="0">
              <a:solidFill>
                <a:sysClr val="windowText" lastClr="000000"/>
              </a:solidFill>
              <a:latin typeface="Arial"/>
              <a:cs typeface="Arial"/>
            </a:endParaRPr>
          </a:p>
          <a:p>
            <a:pPr marL="202521" defTabSz="514337">
              <a:spcBef>
                <a:spcPts val="113"/>
              </a:spcBef>
            </a:pPr>
            <a:r>
              <a:rPr sz="2000" kern="0" dirty="0">
                <a:solidFill>
                  <a:srgbClr val="252525"/>
                </a:solidFill>
                <a:latin typeface="Arial"/>
                <a:cs typeface="Arial"/>
              </a:rPr>
              <a:t>Sponsor</a:t>
            </a:r>
            <a:r>
              <a:rPr sz="2000" kern="0" spc="-65" dirty="0">
                <a:solidFill>
                  <a:srgbClr val="252525"/>
                </a:solidFill>
                <a:latin typeface="Arial"/>
                <a:cs typeface="Arial"/>
              </a:rPr>
              <a:t> </a:t>
            </a:r>
            <a:r>
              <a:rPr sz="2000" kern="0" dirty="0">
                <a:solidFill>
                  <a:srgbClr val="252525"/>
                </a:solidFill>
                <a:latin typeface="Arial"/>
                <a:cs typeface="Arial"/>
              </a:rPr>
              <a:t>and</a:t>
            </a:r>
            <a:r>
              <a:rPr sz="2000" kern="0" spc="-31" dirty="0">
                <a:solidFill>
                  <a:srgbClr val="252525"/>
                </a:solidFill>
                <a:latin typeface="Arial"/>
                <a:cs typeface="Arial"/>
              </a:rPr>
              <a:t> </a:t>
            </a:r>
            <a:r>
              <a:rPr sz="2000" kern="0" dirty="0">
                <a:solidFill>
                  <a:srgbClr val="252525"/>
                </a:solidFill>
                <a:latin typeface="Arial"/>
                <a:cs typeface="Arial"/>
              </a:rPr>
              <a:t>dependent</a:t>
            </a:r>
            <a:r>
              <a:rPr sz="2000" kern="0" spc="-34" dirty="0">
                <a:solidFill>
                  <a:srgbClr val="252525"/>
                </a:solidFill>
                <a:latin typeface="Arial"/>
                <a:cs typeface="Arial"/>
              </a:rPr>
              <a:t> </a:t>
            </a:r>
            <a:r>
              <a:rPr sz="2000" kern="0" dirty="0">
                <a:solidFill>
                  <a:srgbClr val="252525"/>
                </a:solidFill>
                <a:latin typeface="Arial"/>
                <a:cs typeface="Arial"/>
              </a:rPr>
              <a:t>visit</a:t>
            </a:r>
            <a:r>
              <a:rPr sz="2000" kern="0" spc="-31" dirty="0">
                <a:solidFill>
                  <a:srgbClr val="252525"/>
                </a:solidFill>
                <a:latin typeface="Arial"/>
                <a:cs typeface="Arial"/>
              </a:rPr>
              <a:t> </a:t>
            </a:r>
            <a:r>
              <a:rPr sz="2000" kern="0" dirty="0">
                <a:solidFill>
                  <a:srgbClr val="252525"/>
                </a:solidFill>
                <a:latin typeface="Arial"/>
                <a:cs typeface="Arial"/>
              </a:rPr>
              <a:t>ID</a:t>
            </a:r>
            <a:r>
              <a:rPr sz="2000" kern="0" spc="-40" dirty="0">
                <a:solidFill>
                  <a:srgbClr val="252525"/>
                </a:solidFill>
                <a:latin typeface="Arial"/>
                <a:cs typeface="Arial"/>
              </a:rPr>
              <a:t> </a:t>
            </a:r>
            <a:r>
              <a:rPr sz="2000" kern="0" dirty="0">
                <a:solidFill>
                  <a:srgbClr val="252525"/>
                </a:solidFill>
                <a:latin typeface="Arial"/>
                <a:cs typeface="Arial"/>
              </a:rPr>
              <a:t>Office</a:t>
            </a:r>
            <a:r>
              <a:rPr sz="2000" kern="0" spc="-68" dirty="0">
                <a:solidFill>
                  <a:srgbClr val="252525"/>
                </a:solidFill>
                <a:latin typeface="Arial"/>
                <a:cs typeface="Arial"/>
              </a:rPr>
              <a:t> </a:t>
            </a:r>
            <a:r>
              <a:rPr sz="2000" kern="0" spc="-6" dirty="0">
                <a:solidFill>
                  <a:srgbClr val="252525"/>
                </a:solidFill>
                <a:latin typeface="Arial"/>
                <a:cs typeface="Arial"/>
              </a:rPr>
              <a:t>together</a:t>
            </a:r>
            <a:endParaRPr sz="2000" kern="0" dirty="0">
              <a:solidFill>
                <a:sysClr val="windowText" lastClr="000000"/>
              </a:solidFill>
              <a:latin typeface="Arial"/>
              <a:cs typeface="Arial"/>
            </a:endParaRPr>
          </a:p>
          <a:p>
            <a:pPr marL="202521" defTabSz="514337">
              <a:spcBef>
                <a:spcPts val="113"/>
              </a:spcBef>
            </a:pPr>
            <a:r>
              <a:rPr sz="2000" kern="0" spc="-17" dirty="0">
                <a:solidFill>
                  <a:srgbClr val="252525"/>
                </a:solidFill>
                <a:latin typeface="Arial"/>
                <a:cs typeface="Arial"/>
              </a:rPr>
              <a:t>1172</a:t>
            </a:r>
            <a:r>
              <a:rPr sz="2000" kern="0" spc="-53" dirty="0">
                <a:solidFill>
                  <a:srgbClr val="252525"/>
                </a:solidFill>
                <a:latin typeface="Arial"/>
                <a:cs typeface="Arial"/>
              </a:rPr>
              <a:t> </a:t>
            </a:r>
            <a:r>
              <a:rPr sz="2000" kern="0" dirty="0">
                <a:solidFill>
                  <a:srgbClr val="252525"/>
                </a:solidFill>
                <a:latin typeface="Arial"/>
                <a:cs typeface="Arial"/>
              </a:rPr>
              <a:t>(90</a:t>
            </a:r>
            <a:r>
              <a:rPr sz="2000" kern="0" spc="-53" dirty="0">
                <a:solidFill>
                  <a:srgbClr val="252525"/>
                </a:solidFill>
                <a:latin typeface="Arial"/>
                <a:cs typeface="Arial"/>
              </a:rPr>
              <a:t> </a:t>
            </a:r>
            <a:r>
              <a:rPr sz="2000" kern="0" spc="-6" dirty="0">
                <a:solidFill>
                  <a:srgbClr val="252525"/>
                </a:solidFill>
                <a:latin typeface="Arial"/>
                <a:cs typeface="Arial"/>
              </a:rPr>
              <a:t>Days)</a:t>
            </a:r>
            <a:endParaRPr sz="2000" kern="0" dirty="0">
              <a:solidFill>
                <a:sysClr val="windowText" lastClr="000000"/>
              </a:solidFill>
              <a:latin typeface="Arial"/>
              <a:cs typeface="Arial"/>
            </a:endParaRPr>
          </a:p>
          <a:p>
            <a:pPr marL="202521" marR="3885031" defTabSz="514337">
              <a:lnSpc>
                <a:spcPts val="1733"/>
              </a:lnSpc>
              <a:spcBef>
                <a:spcPts val="14"/>
              </a:spcBef>
            </a:pPr>
            <a:r>
              <a:rPr sz="2000" kern="0" dirty="0">
                <a:solidFill>
                  <a:srgbClr val="252525"/>
                </a:solidFill>
                <a:latin typeface="Arial"/>
                <a:cs typeface="Arial"/>
              </a:rPr>
              <a:t>Power</a:t>
            </a:r>
            <a:r>
              <a:rPr sz="2000" kern="0" spc="-26" dirty="0">
                <a:solidFill>
                  <a:srgbClr val="252525"/>
                </a:solidFill>
                <a:latin typeface="Arial"/>
                <a:cs typeface="Arial"/>
              </a:rPr>
              <a:t> </a:t>
            </a:r>
            <a:r>
              <a:rPr sz="2000" kern="0" dirty="0">
                <a:solidFill>
                  <a:srgbClr val="252525"/>
                </a:solidFill>
                <a:latin typeface="Arial"/>
                <a:cs typeface="Arial"/>
              </a:rPr>
              <a:t>of</a:t>
            </a:r>
            <a:r>
              <a:rPr sz="2000" kern="0" spc="-119" dirty="0">
                <a:solidFill>
                  <a:srgbClr val="252525"/>
                </a:solidFill>
                <a:latin typeface="Arial"/>
                <a:cs typeface="Arial"/>
              </a:rPr>
              <a:t> </a:t>
            </a:r>
            <a:r>
              <a:rPr sz="2000" kern="0" spc="-6" dirty="0">
                <a:solidFill>
                  <a:srgbClr val="252525"/>
                </a:solidFill>
                <a:latin typeface="Arial"/>
                <a:cs typeface="Arial"/>
              </a:rPr>
              <a:t>Attorney </a:t>
            </a:r>
            <a:r>
              <a:rPr sz="2000" kern="0" dirty="0">
                <a:solidFill>
                  <a:srgbClr val="252525"/>
                </a:solidFill>
                <a:latin typeface="Arial"/>
                <a:cs typeface="Arial"/>
              </a:rPr>
              <a:t>DS</a:t>
            </a:r>
            <a:r>
              <a:rPr sz="2000" kern="0" spc="-31" dirty="0">
                <a:solidFill>
                  <a:srgbClr val="252525"/>
                </a:solidFill>
                <a:latin typeface="Arial"/>
                <a:cs typeface="Arial"/>
              </a:rPr>
              <a:t> </a:t>
            </a:r>
            <a:r>
              <a:rPr sz="2000" kern="0" spc="-6" dirty="0">
                <a:solidFill>
                  <a:srgbClr val="252525"/>
                </a:solidFill>
                <a:latin typeface="Arial"/>
                <a:cs typeface="Arial"/>
              </a:rPr>
              <a:t>Logon</a:t>
            </a:r>
            <a:endParaRPr sz="2000" kern="0" dirty="0">
              <a:solidFill>
                <a:sysClr val="windowText" lastClr="000000"/>
              </a:solidFill>
              <a:latin typeface="Arial"/>
              <a:cs typeface="Arial"/>
            </a:endParaRPr>
          </a:p>
        </p:txBody>
      </p:sp>
      <p:sp>
        <p:nvSpPr>
          <p:cNvPr id="10" name="Title 9">
            <a:extLst>
              <a:ext uri="{FF2B5EF4-FFF2-40B4-BE49-F238E27FC236}">
                <a16:creationId xmlns:a16="http://schemas.microsoft.com/office/drawing/2014/main" id="{F769FB17-16F3-924C-89CD-448ED7189CBD}"/>
              </a:ext>
            </a:extLst>
          </p:cNvPr>
          <p:cNvSpPr>
            <a:spLocks noGrp="1"/>
          </p:cNvSpPr>
          <p:nvPr>
            <p:ph type="title"/>
          </p:nvPr>
        </p:nvSpPr>
        <p:spPr>
          <a:xfrm>
            <a:off x="838200" y="365126"/>
            <a:ext cx="10515600" cy="773010"/>
          </a:xfrm>
        </p:spPr>
        <p:txBody>
          <a:bodyPr>
            <a:normAutofit/>
          </a:bodyPr>
          <a:lstStyle/>
          <a:p>
            <a:pPr algn="ctr"/>
            <a:r>
              <a:rPr lang="en-US" dirty="0"/>
              <a:t>Getting your dependent an ID Card</a:t>
            </a:r>
          </a:p>
        </p:txBody>
      </p:sp>
    </p:spTree>
    <p:extLst>
      <p:ext uri="{BB962C8B-B14F-4D97-AF65-F5344CB8AC3E}">
        <p14:creationId xmlns:p14="http://schemas.microsoft.com/office/powerpoint/2010/main" val="307069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0242" y="284127"/>
            <a:ext cx="5970798" cy="620884"/>
          </a:xfrm>
          <a:prstGeom prst="rect">
            <a:avLst/>
          </a:prstGeom>
        </p:spPr>
        <p:txBody>
          <a:bodyPr vert="horz" wrap="square" lIns="0" tIns="7501" rIns="0" bIns="0" rtlCol="0" anchor="ctr">
            <a:spAutoFit/>
          </a:bodyPr>
          <a:lstStyle/>
          <a:p>
            <a:pPr marL="7144" algn="ctr">
              <a:spcBef>
                <a:spcPts val="59"/>
              </a:spcBef>
            </a:pPr>
            <a:r>
              <a:rPr spc="-28" dirty="0"/>
              <a:t>ID</a:t>
            </a:r>
            <a:r>
              <a:rPr spc="-124" dirty="0"/>
              <a:t> </a:t>
            </a:r>
            <a:r>
              <a:rPr spc="-68" dirty="0"/>
              <a:t>Card</a:t>
            </a:r>
            <a:r>
              <a:rPr spc="-149" dirty="0"/>
              <a:t> </a:t>
            </a:r>
            <a:r>
              <a:rPr spc="-71" dirty="0"/>
              <a:t>Office</a:t>
            </a:r>
            <a:r>
              <a:rPr spc="-115" dirty="0"/>
              <a:t> </a:t>
            </a:r>
            <a:r>
              <a:rPr spc="-48" dirty="0"/>
              <a:t>Online</a:t>
            </a:r>
          </a:p>
        </p:txBody>
      </p:sp>
      <p:sp>
        <p:nvSpPr>
          <p:cNvPr id="3" name="object 3"/>
          <p:cNvSpPr txBox="1">
            <a:spLocks noGrp="1"/>
          </p:cNvSpPr>
          <p:nvPr>
            <p:ph idx="1"/>
          </p:nvPr>
        </p:nvSpPr>
        <p:spPr>
          <a:xfrm>
            <a:off x="1818594" y="1374373"/>
            <a:ext cx="8554811" cy="3319891"/>
          </a:xfrm>
          <a:prstGeom prst="rect">
            <a:avLst/>
          </a:prstGeom>
        </p:spPr>
        <p:txBody>
          <a:bodyPr vert="horz" wrap="square" lIns="0" tIns="81796" rIns="0" bIns="0" rtlCol="0" anchor="t">
            <a:spAutoFit/>
          </a:bodyPr>
          <a:lstStyle/>
          <a:p>
            <a:pPr marL="18574">
              <a:spcBef>
                <a:spcPts val="644"/>
              </a:spcBef>
            </a:pPr>
            <a:r>
              <a:rPr sz="1700" dirty="0"/>
              <a:t>DS</a:t>
            </a:r>
            <a:r>
              <a:rPr sz="1700" spc="-23" dirty="0"/>
              <a:t> </a:t>
            </a:r>
            <a:r>
              <a:rPr sz="1700" spc="-6" dirty="0"/>
              <a:t>Logon</a:t>
            </a:r>
            <a:endParaRPr lang="en-US" sz="1700" spc="-6" dirty="0"/>
          </a:p>
          <a:p>
            <a:pPr marL="0" indent="0">
              <a:spcBef>
                <a:spcPts val="644"/>
              </a:spcBef>
              <a:buNone/>
            </a:pPr>
            <a:endParaRPr lang="en-US" sz="1700" spc="-6" dirty="0"/>
          </a:p>
          <a:p>
            <a:pPr marL="18574">
              <a:spcBef>
                <a:spcPts val="593"/>
              </a:spcBef>
            </a:pPr>
            <a:r>
              <a:rPr sz="1700" u="sng" dirty="0">
                <a:uFill>
                  <a:solidFill>
                    <a:srgbClr val="252525"/>
                  </a:solidFill>
                </a:uFill>
                <a:hlinkClick r:id="rId2"/>
              </a:rPr>
              <a:t>Access</a:t>
            </a:r>
            <a:r>
              <a:rPr sz="1700" u="sng" spc="-37" dirty="0">
                <a:uFill>
                  <a:solidFill>
                    <a:srgbClr val="252525"/>
                  </a:solidFill>
                </a:uFill>
                <a:hlinkClick r:id="rId2"/>
              </a:rPr>
              <a:t> </a:t>
            </a:r>
            <a:r>
              <a:rPr sz="1700" u="sng" dirty="0">
                <a:uFill>
                  <a:solidFill>
                    <a:srgbClr val="252525"/>
                  </a:solidFill>
                </a:uFill>
                <a:hlinkClick r:id="rId2"/>
              </a:rPr>
              <a:t>ID</a:t>
            </a:r>
            <a:r>
              <a:rPr sz="1700" u="sng" spc="-20" dirty="0">
                <a:uFill>
                  <a:solidFill>
                    <a:srgbClr val="252525"/>
                  </a:solidFill>
                </a:uFill>
                <a:hlinkClick r:id="rId2"/>
              </a:rPr>
              <a:t> </a:t>
            </a:r>
            <a:r>
              <a:rPr sz="1700" u="sng" dirty="0">
                <a:uFill>
                  <a:solidFill>
                    <a:srgbClr val="252525"/>
                  </a:solidFill>
                </a:uFill>
                <a:hlinkClick r:id="rId2"/>
              </a:rPr>
              <a:t>Card</a:t>
            </a:r>
            <a:r>
              <a:rPr sz="1700" u="sng" spc="-3" dirty="0">
                <a:uFill>
                  <a:solidFill>
                    <a:srgbClr val="252525"/>
                  </a:solidFill>
                </a:uFill>
                <a:hlinkClick r:id="rId2"/>
              </a:rPr>
              <a:t> </a:t>
            </a:r>
            <a:r>
              <a:rPr sz="1700" u="sng" dirty="0">
                <a:uFill>
                  <a:solidFill>
                    <a:srgbClr val="252525"/>
                  </a:solidFill>
                </a:uFill>
                <a:hlinkClick r:id="rId2"/>
              </a:rPr>
              <a:t>Office</a:t>
            </a:r>
            <a:r>
              <a:rPr sz="1700" u="sng" spc="-3" dirty="0">
                <a:uFill>
                  <a:solidFill>
                    <a:srgbClr val="252525"/>
                  </a:solidFill>
                </a:uFill>
                <a:hlinkClick r:id="rId2"/>
              </a:rPr>
              <a:t> </a:t>
            </a:r>
            <a:r>
              <a:rPr sz="1700" u="sng" dirty="0">
                <a:uFill>
                  <a:solidFill>
                    <a:srgbClr val="252525"/>
                  </a:solidFill>
                </a:uFill>
                <a:hlinkClick r:id="rId2"/>
              </a:rPr>
              <a:t>Online</a:t>
            </a:r>
            <a:r>
              <a:rPr sz="1700" u="sng" spc="-40" dirty="0">
                <a:uFill>
                  <a:solidFill>
                    <a:srgbClr val="252525"/>
                  </a:solidFill>
                </a:uFill>
                <a:hlinkClick r:id="rId2"/>
              </a:rPr>
              <a:t> </a:t>
            </a:r>
            <a:r>
              <a:rPr sz="1700" u="sng" spc="-6" dirty="0">
                <a:uFill>
                  <a:solidFill>
                    <a:srgbClr val="252525"/>
                  </a:solidFill>
                </a:uFill>
                <a:hlinkClick r:id="rId2"/>
              </a:rPr>
              <a:t>(https://idco.dmdc.osd.mil/idco/)</a:t>
            </a:r>
            <a:endParaRPr lang="en-US" sz="1700" u="sng" spc="-6" dirty="0">
              <a:uFill>
                <a:solidFill>
                  <a:srgbClr val="252525"/>
                </a:solidFill>
              </a:uFill>
            </a:endParaRPr>
          </a:p>
          <a:p>
            <a:pPr marL="0" indent="0">
              <a:spcBef>
                <a:spcPts val="593"/>
              </a:spcBef>
              <a:buNone/>
            </a:pPr>
            <a:endParaRPr sz="1700" u="sng" spc="-6" dirty="0">
              <a:uFill>
                <a:solidFill>
                  <a:srgbClr val="252525"/>
                </a:solidFill>
              </a:uFill>
            </a:endParaRPr>
          </a:p>
          <a:p>
            <a:pPr marL="162397">
              <a:spcBef>
                <a:spcPts val="211"/>
              </a:spcBef>
            </a:pPr>
            <a:r>
              <a:rPr sz="1700" dirty="0"/>
              <a:t>Select</a:t>
            </a:r>
            <a:r>
              <a:rPr sz="1700" spc="-14" dirty="0"/>
              <a:t> </a:t>
            </a:r>
            <a:r>
              <a:rPr sz="1700" dirty="0"/>
              <a:t>“Renew</a:t>
            </a:r>
            <a:r>
              <a:rPr sz="1700" spc="-17" dirty="0"/>
              <a:t> </a:t>
            </a:r>
            <a:r>
              <a:rPr sz="1700" dirty="0"/>
              <a:t>/</a:t>
            </a:r>
            <a:r>
              <a:rPr sz="1700" spc="-11" dirty="0"/>
              <a:t> </a:t>
            </a:r>
            <a:r>
              <a:rPr sz="1700" dirty="0"/>
              <a:t>Replace</a:t>
            </a:r>
            <a:r>
              <a:rPr sz="1700" spc="-31" dirty="0"/>
              <a:t> </a:t>
            </a:r>
            <a:r>
              <a:rPr sz="1700" dirty="0"/>
              <a:t>Family</a:t>
            </a:r>
            <a:r>
              <a:rPr sz="1700" spc="3" dirty="0"/>
              <a:t> </a:t>
            </a:r>
            <a:r>
              <a:rPr sz="1700" dirty="0"/>
              <a:t>ID</a:t>
            </a:r>
            <a:r>
              <a:rPr sz="1700" spc="-17" dirty="0"/>
              <a:t> </a:t>
            </a:r>
            <a:r>
              <a:rPr sz="1700" dirty="0"/>
              <a:t>Cards”</a:t>
            </a:r>
            <a:r>
              <a:rPr sz="1700" spc="-45" dirty="0"/>
              <a:t> </a:t>
            </a:r>
            <a:r>
              <a:rPr sz="1700" dirty="0"/>
              <a:t>and</a:t>
            </a:r>
            <a:r>
              <a:rPr sz="1700" spc="-31" dirty="0"/>
              <a:t> </a:t>
            </a:r>
            <a:r>
              <a:rPr sz="1700" dirty="0"/>
              <a:t>follow</a:t>
            </a:r>
            <a:r>
              <a:rPr sz="1700" spc="-17" dirty="0"/>
              <a:t> </a:t>
            </a:r>
            <a:r>
              <a:rPr sz="1700" dirty="0"/>
              <a:t>the</a:t>
            </a:r>
            <a:r>
              <a:rPr sz="1700" spc="-28" dirty="0"/>
              <a:t> </a:t>
            </a:r>
            <a:r>
              <a:rPr sz="1700" spc="-6" dirty="0"/>
              <a:t>instructions.</a:t>
            </a:r>
            <a:endParaRPr lang="en-US" sz="1700" spc="-6" dirty="0"/>
          </a:p>
          <a:p>
            <a:pPr marL="0" indent="0">
              <a:spcBef>
                <a:spcPts val="211"/>
              </a:spcBef>
              <a:buNone/>
            </a:pPr>
            <a:endParaRPr sz="1700" dirty="0"/>
          </a:p>
          <a:p>
            <a:pPr marL="275742">
              <a:spcBef>
                <a:spcPts val="206"/>
              </a:spcBef>
            </a:pPr>
            <a:r>
              <a:rPr sz="1700" i="1" dirty="0"/>
              <a:t>Process</a:t>
            </a:r>
            <a:r>
              <a:rPr sz="1700" i="1" spc="-37" dirty="0"/>
              <a:t> </a:t>
            </a:r>
            <a:r>
              <a:rPr sz="1700" i="1" dirty="0"/>
              <a:t>generates</a:t>
            </a:r>
            <a:r>
              <a:rPr sz="1700" i="1" spc="3" dirty="0"/>
              <a:t> </a:t>
            </a:r>
            <a:r>
              <a:rPr sz="1700" i="1" dirty="0"/>
              <a:t>a</a:t>
            </a:r>
            <a:r>
              <a:rPr sz="1700" i="1" spc="-31" dirty="0"/>
              <a:t> </a:t>
            </a:r>
            <a:r>
              <a:rPr sz="1700" i="1" dirty="0"/>
              <a:t>digitally</a:t>
            </a:r>
            <a:r>
              <a:rPr sz="1700" i="1" spc="-34" dirty="0"/>
              <a:t> </a:t>
            </a:r>
            <a:r>
              <a:rPr sz="1700" i="1" dirty="0"/>
              <a:t>signed</a:t>
            </a:r>
            <a:r>
              <a:rPr sz="1700" i="1" spc="8" dirty="0"/>
              <a:t> </a:t>
            </a:r>
            <a:r>
              <a:rPr sz="1700" i="1" dirty="0"/>
              <a:t>DD</a:t>
            </a:r>
            <a:r>
              <a:rPr sz="1700" i="1" spc="-20" dirty="0"/>
              <a:t> </a:t>
            </a:r>
            <a:r>
              <a:rPr sz="1700" i="1" dirty="0"/>
              <a:t>Form</a:t>
            </a:r>
            <a:r>
              <a:rPr sz="1700" i="1" spc="-11" dirty="0"/>
              <a:t> </a:t>
            </a:r>
            <a:r>
              <a:rPr sz="1700" i="1" spc="-23" dirty="0"/>
              <a:t>1172-</a:t>
            </a:r>
            <a:r>
              <a:rPr sz="1700" i="1" dirty="0"/>
              <a:t>2</a:t>
            </a:r>
            <a:r>
              <a:rPr sz="1700" i="1" spc="-34" dirty="0"/>
              <a:t> </a:t>
            </a:r>
            <a:r>
              <a:rPr sz="1700" i="1" dirty="0"/>
              <a:t>into</a:t>
            </a:r>
            <a:r>
              <a:rPr sz="1700" i="1" spc="6" dirty="0"/>
              <a:t> </a:t>
            </a:r>
            <a:r>
              <a:rPr sz="1700" i="1" dirty="0"/>
              <a:t>your</a:t>
            </a:r>
            <a:r>
              <a:rPr sz="1700" i="1" spc="-11" dirty="0"/>
              <a:t> </a:t>
            </a:r>
            <a:r>
              <a:rPr sz="1700" i="1" dirty="0"/>
              <a:t>dependents DEERS</a:t>
            </a:r>
            <a:r>
              <a:rPr sz="1700" i="1" spc="-23" dirty="0"/>
              <a:t> </a:t>
            </a:r>
            <a:r>
              <a:rPr sz="1700" i="1" spc="-6" dirty="0"/>
              <a:t>Record.</a:t>
            </a:r>
            <a:endParaRPr lang="en-US" sz="1700" i="1" spc="-6" dirty="0"/>
          </a:p>
          <a:p>
            <a:pPr marL="47142" indent="0">
              <a:spcBef>
                <a:spcPts val="206"/>
              </a:spcBef>
              <a:buNone/>
            </a:pPr>
            <a:endParaRPr sz="1700" dirty="0"/>
          </a:p>
          <a:p>
            <a:pPr marL="162397">
              <a:spcBef>
                <a:spcPts val="203"/>
              </a:spcBef>
            </a:pPr>
            <a:r>
              <a:rPr sz="1700" dirty="0"/>
              <a:t>Select</a:t>
            </a:r>
            <a:r>
              <a:rPr sz="1700" spc="-28" dirty="0"/>
              <a:t> </a:t>
            </a:r>
            <a:r>
              <a:rPr sz="1700" dirty="0"/>
              <a:t>ID</a:t>
            </a:r>
            <a:r>
              <a:rPr sz="1700" spc="-17" dirty="0"/>
              <a:t> </a:t>
            </a:r>
            <a:r>
              <a:rPr sz="1700" dirty="0"/>
              <a:t>Card</a:t>
            </a:r>
            <a:r>
              <a:rPr sz="1700" spc="-31" dirty="0"/>
              <a:t> </a:t>
            </a:r>
            <a:r>
              <a:rPr sz="1700" dirty="0"/>
              <a:t>Office</a:t>
            </a:r>
            <a:r>
              <a:rPr sz="1700" spc="-34" dirty="0"/>
              <a:t> </a:t>
            </a:r>
            <a:r>
              <a:rPr sz="1700" dirty="0"/>
              <a:t>Locator</a:t>
            </a:r>
            <a:r>
              <a:rPr sz="1700" spc="-11" dirty="0"/>
              <a:t> </a:t>
            </a:r>
            <a:r>
              <a:rPr sz="1700" dirty="0"/>
              <a:t>&amp;</a:t>
            </a:r>
            <a:r>
              <a:rPr sz="1700" spc="-51" dirty="0"/>
              <a:t> </a:t>
            </a:r>
            <a:r>
              <a:rPr sz="1700" spc="-6" dirty="0"/>
              <a:t>Appointments</a:t>
            </a:r>
            <a:endParaRPr lang="en-US" sz="1700" spc="-6" dirty="0"/>
          </a:p>
          <a:p>
            <a:pPr marL="0" indent="0">
              <a:spcBef>
                <a:spcPts val="203"/>
              </a:spcBef>
              <a:buNone/>
            </a:pPr>
            <a:endParaRPr sz="1700" dirty="0"/>
          </a:p>
          <a:p>
            <a:pPr marL="275742">
              <a:spcBef>
                <a:spcPts val="247"/>
              </a:spcBef>
            </a:pPr>
            <a:r>
              <a:rPr sz="1700" i="1" dirty="0"/>
              <a:t>Reminder:</a:t>
            </a:r>
            <a:r>
              <a:rPr sz="1700" i="1" spc="-8" dirty="0"/>
              <a:t> </a:t>
            </a:r>
            <a:r>
              <a:rPr sz="1700" i="1" dirty="0"/>
              <a:t>Not</a:t>
            </a:r>
            <a:r>
              <a:rPr sz="1700" i="1" spc="-8" dirty="0"/>
              <a:t> </a:t>
            </a:r>
            <a:r>
              <a:rPr sz="1700" i="1" dirty="0"/>
              <a:t>all</a:t>
            </a:r>
            <a:r>
              <a:rPr sz="1700" i="1" spc="-11" dirty="0"/>
              <a:t> </a:t>
            </a:r>
            <a:r>
              <a:rPr sz="1700" i="1" dirty="0"/>
              <a:t>locations</a:t>
            </a:r>
            <a:r>
              <a:rPr sz="1700" i="1" spc="-28" dirty="0"/>
              <a:t> </a:t>
            </a:r>
            <a:r>
              <a:rPr sz="1700" i="1" dirty="0"/>
              <a:t>do</a:t>
            </a:r>
            <a:r>
              <a:rPr sz="1700" i="1" spc="-26" dirty="0"/>
              <a:t> </a:t>
            </a:r>
            <a:r>
              <a:rPr sz="1700" i="1" spc="-6" dirty="0"/>
              <a:t>appointments</a:t>
            </a:r>
            <a:endParaRPr sz="1700" dirty="0"/>
          </a:p>
        </p:txBody>
      </p:sp>
    </p:spTree>
    <p:extLst>
      <p:ext uri="{BB962C8B-B14F-4D97-AF65-F5344CB8AC3E}">
        <p14:creationId xmlns:p14="http://schemas.microsoft.com/office/powerpoint/2010/main" val="18023519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67000" y="1500189"/>
            <a:ext cx="6858000" cy="3857625"/>
          </a:xfrm>
          <a:prstGeom prst="rect">
            <a:avLst/>
          </a:prstGeom>
        </p:spPr>
      </p:pic>
      <p:sp>
        <p:nvSpPr>
          <p:cNvPr id="3" name="object 3"/>
          <p:cNvSpPr txBox="1"/>
          <p:nvPr/>
        </p:nvSpPr>
        <p:spPr>
          <a:xfrm>
            <a:off x="5286970" y="2775348"/>
            <a:ext cx="4238030" cy="1026972"/>
          </a:xfrm>
          <a:prstGeom prst="rect">
            <a:avLst/>
          </a:prstGeom>
          <a:solidFill>
            <a:srgbClr val="000000">
              <a:alpha val="79998"/>
            </a:srgbClr>
          </a:solidFill>
        </p:spPr>
        <p:txBody>
          <a:bodyPr vert="horz" wrap="square" lIns="0" tIns="91083" rIns="0" bIns="0" rtlCol="0">
            <a:spAutoFit/>
          </a:bodyPr>
          <a:lstStyle/>
          <a:p>
            <a:pPr defTabSz="514337">
              <a:spcBef>
                <a:spcPts val="717"/>
              </a:spcBef>
            </a:pPr>
            <a:endParaRPr sz="3038" kern="0">
              <a:solidFill>
                <a:sysClr val="windowText" lastClr="000000"/>
              </a:solidFill>
              <a:latin typeface="Times New Roman"/>
              <a:cs typeface="Times New Roman"/>
            </a:endParaRPr>
          </a:p>
          <a:p>
            <a:pPr marL="392897" defTabSz="514337"/>
            <a:r>
              <a:rPr sz="3038" kern="0" spc="-11">
                <a:solidFill>
                  <a:srgbClr val="FFFFFF"/>
                </a:solidFill>
                <a:latin typeface="Calibri Light"/>
                <a:cs typeface="Calibri Light"/>
              </a:rPr>
              <a:t>QUESTIONS</a:t>
            </a:r>
            <a:endParaRPr sz="3038" kern="0">
              <a:solidFill>
                <a:sysClr val="windowText" lastClr="000000"/>
              </a:solidFill>
              <a:latin typeface="Calibri Light"/>
              <a:cs typeface="Calibri Light"/>
            </a:endParaRPr>
          </a:p>
        </p:txBody>
      </p:sp>
    </p:spTree>
    <p:extLst>
      <p:ext uri="{BB962C8B-B14F-4D97-AF65-F5344CB8AC3E}">
        <p14:creationId xmlns:p14="http://schemas.microsoft.com/office/powerpoint/2010/main" val="2089043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55" name="Rectangle 119"/>
          <p:cNvSpPr>
            <a:spLocks noGrp="1" noChangeArrowheads="1"/>
          </p:cNvSpPr>
          <p:nvPr>
            <p:ph type="title"/>
          </p:nvPr>
        </p:nvSpPr>
        <p:spPr bwMode="auto">
          <a:ln w="12700">
            <a:miter lim="800000"/>
            <a:headEnd/>
            <a:tailEnd/>
          </a:ln>
        </p:spPr>
        <p:txBody>
          <a:bodyPr vert="horz" wrap="square" lIns="90488" tIns="44450" rIns="90488" bIns="44450" numCol="1" rtlCol="0" anchor="ctr" anchorCtr="0" compatLnSpc="1">
            <a:prstTxWarp prst="textNoShape">
              <a:avLst/>
            </a:prstTxWarp>
            <a:normAutofit/>
          </a:bodyPr>
          <a:lstStyle/>
          <a:p>
            <a:pPr algn="ctr" eaLnBrk="1" hangingPunct="1">
              <a:defRPr/>
            </a:pPr>
            <a:r>
              <a:rPr lang="en-US" b="1"/>
              <a:t>    </a:t>
            </a:r>
            <a:r>
              <a:rPr lang="en-US" b="1">
                <a:solidFill>
                  <a:schemeClr val="tx1"/>
                </a:solidFill>
              </a:rPr>
              <a:t>What is RCSBP?</a:t>
            </a:r>
          </a:p>
        </p:txBody>
      </p:sp>
      <p:sp>
        <p:nvSpPr>
          <p:cNvPr id="14456" name="Rectangle 120"/>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eaLnBrk="1" hangingPunct="1">
              <a:lnSpc>
                <a:spcPct val="110000"/>
              </a:lnSpc>
            </a:pPr>
            <a:r>
              <a:rPr lang="en-US" altLang="en-US" sz="2000" dirty="0">
                <a:latin typeface="Arial" panose="020B0604020202020204" pitchFamily="34" charset="0"/>
              </a:rPr>
              <a:t>Enacted by Congress in 1978</a:t>
            </a:r>
          </a:p>
          <a:p>
            <a:pPr eaLnBrk="1" hangingPunct="1">
              <a:lnSpc>
                <a:spcPct val="110000"/>
              </a:lnSpc>
            </a:pPr>
            <a:r>
              <a:rPr lang="en-US" altLang="en-US" sz="2000" dirty="0">
                <a:latin typeface="Arial" panose="020B0604020202020204" pitchFamily="34" charset="0"/>
              </a:rPr>
              <a:t>Sole means for an RC Soldier with 20 years of qualifying service for non-regular retirement to provide a portion of their retired pay to survivors if they die before non-regular retirement</a:t>
            </a:r>
          </a:p>
          <a:p>
            <a:pPr eaLnBrk="1" hangingPunct="1">
              <a:lnSpc>
                <a:spcPct val="110000"/>
              </a:lnSpc>
            </a:pPr>
            <a:r>
              <a:rPr lang="en-US" altLang="en-US" sz="2000" dirty="0">
                <a:latin typeface="Arial" panose="020B0604020202020204" pitchFamily="34" charset="0"/>
              </a:rPr>
              <a:t>RCSBP and SBP are paid as a monthly annuity to eligible survivors</a:t>
            </a:r>
          </a:p>
          <a:p>
            <a:pPr eaLnBrk="1" hangingPunct="1">
              <a:lnSpc>
                <a:spcPct val="110000"/>
              </a:lnSpc>
            </a:pPr>
            <a:r>
              <a:rPr lang="en-US" altLang="en-US" sz="2000" dirty="0">
                <a:latin typeface="Arial" panose="020B0604020202020204" pitchFamily="34" charset="0"/>
              </a:rPr>
              <a:t>RCSBP decision affects SBP coverage at retirement  </a:t>
            </a:r>
          </a:p>
          <a:p>
            <a:pPr eaLnBrk="1" hangingPunct="1">
              <a:lnSpc>
                <a:spcPct val="110000"/>
              </a:lnSpc>
            </a:pPr>
            <a:r>
              <a:rPr lang="en-US" altLang="en-US" sz="2000" dirty="0">
                <a:latin typeface="Arial" panose="020B0604020202020204" pitchFamily="34" charset="0"/>
              </a:rPr>
              <a:t>Certain elections constitute an early SBP decision</a:t>
            </a:r>
          </a:p>
          <a:p>
            <a:pPr eaLnBrk="1" hangingPunct="1">
              <a:lnSpc>
                <a:spcPct val="110000"/>
              </a:lnSpc>
            </a:pPr>
            <a:r>
              <a:rPr lang="en-US" altLang="en-US" sz="2000" dirty="0">
                <a:latin typeface="Arial" panose="020B0604020202020204" pitchFamily="34" charset="0"/>
              </a:rPr>
              <a:t>If retired from active duty, there is no RCSBP cost for coverage received </a:t>
            </a:r>
          </a:p>
          <a:p>
            <a:pPr lvl="2" eaLnBrk="1" hangingPunct="1">
              <a:lnSpc>
                <a:spcPct val="110000"/>
              </a:lnSpc>
              <a:buClr>
                <a:srgbClr val="E5405D"/>
              </a:buClr>
              <a:buSzPct val="75000"/>
              <a:buFont typeface="Wingdings" panose="05000000000000000000" pitchFamily="2" charset="2"/>
              <a:buNone/>
            </a:pPr>
            <a:endParaRPr lang="en-US" altLang="en-US" b="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32148302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A80EBE-7ABF-C728-8110-63CD57A6C65E}"/>
              </a:ext>
            </a:extLst>
          </p:cNvPr>
          <p:cNvPicPr>
            <a:picLocks noChangeAspect="1"/>
          </p:cNvPicPr>
          <p:nvPr/>
        </p:nvPicPr>
        <p:blipFill>
          <a:blip r:embed="rId2"/>
          <a:srcRect l="3900" r="25000"/>
          <a:stretch/>
        </p:blipFill>
        <p:spPr>
          <a:xfrm>
            <a:off x="2018522" y="569168"/>
            <a:ext cx="8220270" cy="5635689"/>
          </a:xfrm>
          <a:prstGeom prst="rect">
            <a:avLst/>
          </a:prstGeom>
          <a:solidFill>
            <a:schemeClr val="tx1">
              <a:lumMod val="50000"/>
              <a:lumOff val="50000"/>
            </a:schemeClr>
          </a:solidFill>
        </p:spPr>
      </p:pic>
      <p:sp>
        <p:nvSpPr>
          <p:cNvPr id="2" name="Title 1">
            <a:extLst>
              <a:ext uri="{FF2B5EF4-FFF2-40B4-BE49-F238E27FC236}">
                <a16:creationId xmlns:a16="http://schemas.microsoft.com/office/drawing/2014/main" id="{B76E6D2B-52C1-12B6-DAA0-D504C967FC89}"/>
              </a:ext>
            </a:extLst>
          </p:cNvPr>
          <p:cNvSpPr>
            <a:spLocks noGrp="1"/>
          </p:cNvSpPr>
          <p:nvPr>
            <p:ph type="title"/>
          </p:nvPr>
        </p:nvSpPr>
        <p:spPr>
          <a:xfrm>
            <a:off x="2171735" y="1745677"/>
            <a:ext cx="4213514" cy="2403101"/>
          </a:xfrm>
        </p:spPr>
        <p:txBody>
          <a:bodyPr vert="horz" lIns="68580" tIns="34290" rIns="68580" bIns="34290" rtlCol="0" anchor="b">
            <a:normAutofit/>
          </a:bodyPr>
          <a:lstStyle/>
          <a:p>
            <a:r>
              <a:rPr lang="en-US" sz="3600">
                <a:solidFill>
                  <a:schemeClr val="bg1"/>
                </a:solidFill>
              </a:rPr>
              <a:t>15 MINUTE</a:t>
            </a:r>
            <a:br>
              <a:rPr lang="en-US" sz="3600">
                <a:solidFill>
                  <a:schemeClr val="bg1"/>
                </a:solidFill>
              </a:rPr>
            </a:br>
            <a:r>
              <a:rPr lang="en-US" sz="3600">
                <a:solidFill>
                  <a:schemeClr val="bg1"/>
                </a:solidFill>
              </a:rPr>
              <a:t> BREAK</a:t>
            </a:r>
          </a:p>
        </p:txBody>
      </p:sp>
    </p:spTree>
    <p:extLst>
      <p:ext uri="{BB962C8B-B14F-4D97-AF65-F5344CB8AC3E}">
        <p14:creationId xmlns:p14="http://schemas.microsoft.com/office/powerpoint/2010/main" val="36584655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82DD3AAE-557A-71B8-DF86-BEFB20AAE617}"/>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E0188D-F86E-FCAE-0923-AA13A12C40FB}"/>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b="1">
                <a:solidFill>
                  <a:schemeClr val="bg1">
                    <a:lumMod val="95000"/>
                    <a:lumOff val="5000"/>
                  </a:schemeClr>
                </a:solidFill>
              </a:rPr>
              <a:t>TRICARE</a:t>
            </a:r>
          </a:p>
        </p:txBody>
      </p:sp>
    </p:spTree>
    <p:extLst>
      <p:ext uri="{BB962C8B-B14F-4D97-AF65-F5344CB8AC3E}">
        <p14:creationId xmlns:p14="http://schemas.microsoft.com/office/powerpoint/2010/main" val="1535398867"/>
      </p:ext>
    </p:extLst>
  </p:cSld>
  <p:clrMapOvr>
    <a:overrideClrMapping bg1="dk1" tx1="lt1" bg2="dk2"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8C1BE06-511A-8AAF-0AF4-A81469ED46E5}"/>
              </a:ext>
            </a:extLst>
          </p:cNvPr>
          <p:cNvPicPr>
            <a:picLocks noGrp="1" noChangeAspect="1"/>
          </p:cNvPicPr>
          <p:nvPr>
            <p:ph idx="1"/>
          </p:nvPr>
        </p:nvPicPr>
        <p:blipFill>
          <a:blip r:embed="rId2"/>
          <a:stretch>
            <a:fillRect/>
          </a:stretch>
        </p:blipFill>
        <p:spPr>
          <a:xfrm>
            <a:off x="2111829" y="233265"/>
            <a:ext cx="8052318" cy="5943698"/>
          </a:xfrm>
        </p:spPr>
      </p:pic>
    </p:spTree>
    <p:extLst>
      <p:ext uri="{BB962C8B-B14F-4D97-AF65-F5344CB8AC3E}">
        <p14:creationId xmlns:p14="http://schemas.microsoft.com/office/powerpoint/2010/main" val="18211070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07FE6F-82BA-6E83-F51F-6418C060D0D7}"/>
              </a:ext>
            </a:extLst>
          </p:cNvPr>
          <p:cNvPicPr>
            <a:picLocks noGrp="1" noChangeAspect="1"/>
          </p:cNvPicPr>
          <p:nvPr>
            <p:ph idx="1"/>
          </p:nvPr>
        </p:nvPicPr>
        <p:blipFill>
          <a:blip r:embed="rId2"/>
          <a:stretch>
            <a:fillRect/>
          </a:stretch>
        </p:blipFill>
        <p:spPr>
          <a:xfrm>
            <a:off x="2210117" y="298580"/>
            <a:ext cx="7898046" cy="6307493"/>
          </a:xfrm>
        </p:spPr>
      </p:pic>
    </p:spTree>
    <p:extLst>
      <p:ext uri="{BB962C8B-B14F-4D97-AF65-F5344CB8AC3E}">
        <p14:creationId xmlns:p14="http://schemas.microsoft.com/office/powerpoint/2010/main" val="35721580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F8C5FF-68E4-2294-104B-5002B51D7AAD}"/>
              </a:ext>
            </a:extLst>
          </p:cNvPr>
          <p:cNvPicPr>
            <a:picLocks noGrp="1" noChangeAspect="1"/>
          </p:cNvPicPr>
          <p:nvPr>
            <p:ph idx="1"/>
          </p:nvPr>
        </p:nvPicPr>
        <p:blipFill>
          <a:blip r:embed="rId2"/>
          <a:stretch>
            <a:fillRect/>
          </a:stretch>
        </p:blipFill>
        <p:spPr>
          <a:xfrm>
            <a:off x="2083838" y="195943"/>
            <a:ext cx="8229599" cy="6372808"/>
          </a:xfrm>
        </p:spPr>
      </p:pic>
    </p:spTree>
    <p:extLst>
      <p:ext uri="{BB962C8B-B14F-4D97-AF65-F5344CB8AC3E}">
        <p14:creationId xmlns:p14="http://schemas.microsoft.com/office/powerpoint/2010/main" val="4944551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709412-34CC-F9C6-39C6-439D6F8A2745}"/>
              </a:ext>
            </a:extLst>
          </p:cNvPr>
          <p:cNvPicPr>
            <a:picLocks noGrp="1" noChangeAspect="1"/>
          </p:cNvPicPr>
          <p:nvPr>
            <p:ph idx="1"/>
          </p:nvPr>
        </p:nvPicPr>
        <p:blipFill>
          <a:blip r:embed="rId2"/>
          <a:stretch>
            <a:fillRect/>
          </a:stretch>
        </p:blipFill>
        <p:spPr>
          <a:xfrm>
            <a:off x="2046515" y="214605"/>
            <a:ext cx="8276252" cy="6382139"/>
          </a:xfrm>
        </p:spPr>
      </p:pic>
    </p:spTree>
    <p:extLst>
      <p:ext uri="{BB962C8B-B14F-4D97-AF65-F5344CB8AC3E}">
        <p14:creationId xmlns:p14="http://schemas.microsoft.com/office/powerpoint/2010/main" val="40125173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E45372-F696-4A01-2FC7-34AA2DE915F2}"/>
              </a:ext>
            </a:extLst>
          </p:cNvPr>
          <p:cNvPicPr>
            <a:picLocks noGrp="1" noChangeAspect="1"/>
          </p:cNvPicPr>
          <p:nvPr>
            <p:ph idx="1"/>
          </p:nvPr>
        </p:nvPicPr>
        <p:blipFill>
          <a:blip r:embed="rId2"/>
          <a:stretch>
            <a:fillRect/>
          </a:stretch>
        </p:blipFill>
        <p:spPr>
          <a:xfrm>
            <a:off x="2074507" y="251927"/>
            <a:ext cx="8164286" cy="6298163"/>
          </a:xfrm>
        </p:spPr>
      </p:pic>
    </p:spTree>
    <p:extLst>
      <p:ext uri="{BB962C8B-B14F-4D97-AF65-F5344CB8AC3E}">
        <p14:creationId xmlns:p14="http://schemas.microsoft.com/office/powerpoint/2010/main" val="27040988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DA9225-88EE-B88E-5678-464EC777702B}"/>
              </a:ext>
            </a:extLst>
          </p:cNvPr>
          <p:cNvPicPr>
            <a:picLocks noGrp="1" noChangeAspect="1"/>
          </p:cNvPicPr>
          <p:nvPr>
            <p:ph idx="1"/>
          </p:nvPr>
        </p:nvPicPr>
        <p:blipFill>
          <a:blip r:embed="rId2"/>
          <a:stretch>
            <a:fillRect/>
          </a:stretch>
        </p:blipFill>
        <p:spPr>
          <a:xfrm>
            <a:off x="2093168" y="233265"/>
            <a:ext cx="8145625" cy="6326156"/>
          </a:xfrm>
        </p:spPr>
      </p:pic>
    </p:spTree>
    <p:extLst>
      <p:ext uri="{BB962C8B-B14F-4D97-AF65-F5344CB8AC3E}">
        <p14:creationId xmlns:p14="http://schemas.microsoft.com/office/powerpoint/2010/main" val="33476564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53A964-8C48-21C4-B2FC-B87450167438}"/>
              </a:ext>
            </a:extLst>
          </p:cNvPr>
          <p:cNvPicPr>
            <a:picLocks noGrp="1" noChangeAspect="1"/>
          </p:cNvPicPr>
          <p:nvPr>
            <p:ph idx="1"/>
          </p:nvPr>
        </p:nvPicPr>
        <p:blipFill>
          <a:blip r:embed="rId2"/>
          <a:stretch>
            <a:fillRect/>
          </a:stretch>
        </p:blipFill>
        <p:spPr>
          <a:xfrm>
            <a:off x="2027854" y="233264"/>
            <a:ext cx="8369559" cy="6410132"/>
          </a:xfrm>
        </p:spPr>
      </p:pic>
      <p:sp>
        <p:nvSpPr>
          <p:cNvPr id="6" name="TextBox 5">
            <a:extLst>
              <a:ext uri="{FF2B5EF4-FFF2-40B4-BE49-F238E27FC236}">
                <a16:creationId xmlns:a16="http://schemas.microsoft.com/office/drawing/2014/main" id="{FDBECB59-46CC-F4CF-C264-345ED2B3D858}"/>
              </a:ext>
            </a:extLst>
          </p:cNvPr>
          <p:cNvSpPr txBox="1"/>
          <p:nvPr/>
        </p:nvSpPr>
        <p:spPr>
          <a:xfrm>
            <a:off x="10029334" y="6366398"/>
            <a:ext cx="269626" cy="276999"/>
          </a:xfrm>
          <a:prstGeom prst="rect">
            <a:avLst/>
          </a:prstGeom>
          <a:noFill/>
        </p:spPr>
        <p:txBody>
          <a:bodyPr wrap="none" rtlCol="0">
            <a:spAutoFit/>
          </a:bodyPr>
          <a:lstStyle/>
          <a:p>
            <a:r>
              <a:rPr lang="en-US" sz="1200">
                <a:solidFill>
                  <a:schemeClr val="bg1"/>
                </a:solidFill>
                <a:latin typeface=" Arial"/>
              </a:rPr>
              <a:t>7</a:t>
            </a:r>
          </a:p>
        </p:txBody>
      </p:sp>
    </p:spTree>
    <p:extLst>
      <p:ext uri="{BB962C8B-B14F-4D97-AF65-F5344CB8AC3E}">
        <p14:creationId xmlns:p14="http://schemas.microsoft.com/office/powerpoint/2010/main" val="5245055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FA877C-F651-3702-FDE6-9635337E6831}"/>
              </a:ext>
            </a:extLst>
          </p:cNvPr>
          <p:cNvPicPr>
            <a:picLocks noGrp="1" noChangeAspect="1"/>
          </p:cNvPicPr>
          <p:nvPr>
            <p:ph idx="1"/>
          </p:nvPr>
        </p:nvPicPr>
        <p:blipFill>
          <a:blip r:embed="rId2"/>
          <a:stretch>
            <a:fillRect/>
          </a:stretch>
        </p:blipFill>
        <p:spPr>
          <a:xfrm>
            <a:off x="2018523" y="233264"/>
            <a:ext cx="8154955" cy="6316826"/>
          </a:xfrm>
        </p:spPr>
      </p:pic>
    </p:spTree>
    <p:extLst>
      <p:ext uri="{BB962C8B-B14F-4D97-AF65-F5344CB8AC3E}">
        <p14:creationId xmlns:p14="http://schemas.microsoft.com/office/powerpoint/2010/main" val="70596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The Annuity</a:t>
            </a:r>
            <a:r>
              <a:rPr lang="en-US" altLang="en-US" b="1">
                <a:solidFill>
                  <a:srgbClr val="114FFB"/>
                </a:solidFill>
                <a:latin typeface="Arial" panose="020B0604020202020204" pitchFamily="34" charset="0"/>
              </a:rPr>
              <a:t> </a:t>
            </a:r>
          </a:p>
        </p:txBody>
      </p:sp>
      <p:sp>
        <p:nvSpPr>
          <p:cNvPr id="57347"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eaLnBrk="1" hangingPunct="1">
              <a:lnSpc>
                <a:spcPct val="100000"/>
              </a:lnSpc>
            </a:pPr>
            <a:r>
              <a:rPr lang="en-US" altLang="en-US" sz="2400">
                <a:latin typeface="Arial" panose="020B0604020202020204" pitchFamily="34" charset="0"/>
              </a:rPr>
              <a:t>Annuity of 55% of selected base amount minus the RCSBP premium </a:t>
            </a:r>
          </a:p>
          <a:p>
            <a:pPr eaLnBrk="1" hangingPunct="1">
              <a:lnSpc>
                <a:spcPct val="100000"/>
              </a:lnSpc>
            </a:pPr>
            <a:endParaRPr lang="en-US" altLang="en-US" sz="2400">
              <a:latin typeface="Arial" panose="020B0604020202020204" pitchFamily="34" charset="0"/>
            </a:endParaRPr>
          </a:p>
          <a:p>
            <a:pPr eaLnBrk="1" hangingPunct="1">
              <a:lnSpc>
                <a:spcPct val="100000"/>
              </a:lnSpc>
            </a:pPr>
            <a:r>
              <a:rPr lang="en-US" altLang="en-US" sz="2400">
                <a:latin typeface="Arial" panose="020B0604020202020204" pitchFamily="34" charset="0"/>
              </a:rPr>
              <a:t>RCSBP premium rate reduces to 0.0001 of the base when subtracted from the annuity</a:t>
            </a:r>
          </a:p>
          <a:p>
            <a:pPr marL="0" indent="0">
              <a:lnSpc>
                <a:spcPct val="100000"/>
              </a:lnSpc>
              <a:buNone/>
            </a:pPr>
            <a:endParaRPr lang="en-US" altLang="en-US" sz="2400">
              <a:latin typeface="Arial" panose="020B0604020202020204" pitchFamily="34" charset="0"/>
            </a:endParaRPr>
          </a:p>
          <a:p>
            <a:pPr eaLnBrk="1" hangingPunct="1">
              <a:lnSpc>
                <a:spcPct val="100000"/>
              </a:lnSpc>
            </a:pPr>
            <a:r>
              <a:rPr lang="en-US" altLang="en-US" sz="2400">
                <a:latin typeface="Arial" panose="020B0604020202020204" pitchFamily="34" charset="0"/>
              </a:rPr>
              <a:t>Paid until annuitant becomes ineligible or dies</a:t>
            </a:r>
          </a:p>
        </p:txBody>
      </p:sp>
    </p:spTree>
    <p:extLst>
      <p:ext uri="{BB962C8B-B14F-4D97-AF65-F5344CB8AC3E}">
        <p14:creationId xmlns:p14="http://schemas.microsoft.com/office/powerpoint/2010/main" val="259868921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BF8488-2C14-B6E8-EFDA-EBAB080197EF}"/>
              </a:ext>
            </a:extLst>
          </p:cNvPr>
          <p:cNvPicPr>
            <a:picLocks noGrp="1" noChangeAspect="1"/>
          </p:cNvPicPr>
          <p:nvPr>
            <p:ph idx="1"/>
          </p:nvPr>
        </p:nvPicPr>
        <p:blipFill>
          <a:blip r:embed="rId2"/>
          <a:stretch>
            <a:fillRect/>
          </a:stretch>
        </p:blipFill>
        <p:spPr>
          <a:xfrm>
            <a:off x="2074506" y="298580"/>
            <a:ext cx="8192278" cy="6260840"/>
          </a:xfrm>
        </p:spPr>
      </p:pic>
      <p:sp>
        <p:nvSpPr>
          <p:cNvPr id="7" name="TextBox 6">
            <a:extLst>
              <a:ext uri="{FF2B5EF4-FFF2-40B4-BE49-F238E27FC236}">
                <a16:creationId xmlns:a16="http://schemas.microsoft.com/office/drawing/2014/main" id="{30DB64E4-49E0-5BBA-B2F5-23E1B3B1D2A8}"/>
              </a:ext>
            </a:extLst>
          </p:cNvPr>
          <p:cNvSpPr txBox="1"/>
          <p:nvPr/>
        </p:nvSpPr>
        <p:spPr>
          <a:xfrm>
            <a:off x="9975468" y="6251644"/>
            <a:ext cx="284052" cy="307777"/>
          </a:xfrm>
          <a:prstGeom prst="rect">
            <a:avLst/>
          </a:prstGeom>
          <a:noFill/>
        </p:spPr>
        <p:txBody>
          <a:bodyPr wrap="none" rtlCol="0">
            <a:spAutoFit/>
          </a:bodyPr>
          <a:lstStyle/>
          <a:p>
            <a:r>
              <a:rPr lang="en-US" sz="1400">
                <a:solidFill>
                  <a:schemeClr val="bg1"/>
                </a:solidFill>
                <a:latin typeface=" Arial"/>
              </a:rPr>
              <a:t>9</a:t>
            </a:r>
          </a:p>
        </p:txBody>
      </p:sp>
    </p:spTree>
    <p:extLst>
      <p:ext uri="{BB962C8B-B14F-4D97-AF65-F5344CB8AC3E}">
        <p14:creationId xmlns:p14="http://schemas.microsoft.com/office/powerpoint/2010/main" val="25442962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659E10-7A44-7225-8B16-BB18A4BDB5E7}"/>
              </a:ext>
            </a:extLst>
          </p:cNvPr>
          <p:cNvPicPr>
            <a:picLocks noGrp="1" noChangeAspect="1"/>
          </p:cNvPicPr>
          <p:nvPr>
            <p:ph idx="1"/>
          </p:nvPr>
        </p:nvPicPr>
        <p:blipFill>
          <a:blip r:embed="rId2"/>
          <a:stretch>
            <a:fillRect/>
          </a:stretch>
        </p:blipFill>
        <p:spPr>
          <a:xfrm>
            <a:off x="2037185" y="242597"/>
            <a:ext cx="8154955" cy="6391469"/>
          </a:xfrm>
        </p:spPr>
      </p:pic>
    </p:spTree>
    <p:extLst>
      <p:ext uri="{BB962C8B-B14F-4D97-AF65-F5344CB8AC3E}">
        <p14:creationId xmlns:p14="http://schemas.microsoft.com/office/powerpoint/2010/main" val="38375930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142AE7-BE26-378E-4BD2-A074F45B326B}"/>
              </a:ext>
            </a:extLst>
          </p:cNvPr>
          <p:cNvPicPr>
            <a:picLocks noGrp="1" noChangeAspect="1"/>
          </p:cNvPicPr>
          <p:nvPr>
            <p:ph idx="1"/>
          </p:nvPr>
        </p:nvPicPr>
        <p:blipFill>
          <a:blip r:embed="rId2"/>
          <a:stretch>
            <a:fillRect/>
          </a:stretch>
        </p:blipFill>
        <p:spPr>
          <a:xfrm>
            <a:off x="2083836" y="317242"/>
            <a:ext cx="8248262" cy="6326154"/>
          </a:xfrm>
        </p:spPr>
      </p:pic>
    </p:spTree>
    <p:extLst>
      <p:ext uri="{BB962C8B-B14F-4D97-AF65-F5344CB8AC3E}">
        <p14:creationId xmlns:p14="http://schemas.microsoft.com/office/powerpoint/2010/main" val="6282330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9DAD44-13C5-B42A-9718-93BD2767EA75}"/>
              </a:ext>
            </a:extLst>
          </p:cNvPr>
          <p:cNvPicPr>
            <a:picLocks noGrp="1" noChangeAspect="1"/>
          </p:cNvPicPr>
          <p:nvPr>
            <p:ph idx="1"/>
          </p:nvPr>
        </p:nvPicPr>
        <p:blipFill>
          <a:blip r:embed="rId2"/>
          <a:stretch>
            <a:fillRect/>
          </a:stretch>
        </p:blipFill>
        <p:spPr>
          <a:xfrm>
            <a:off x="2046514" y="149291"/>
            <a:ext cx="8322906" cy="6475445"/>
          </a:xfrm>
        </p:spPr>
      </p:pic>
    </p:spTree>
    <p:extLst>
      <p:ext uri="{BB962C8B-B14F-4D97-AF65-F5344CB8AC3E}">
        <p14:creationId xmlns:p14="http://schemas.microsoft.com/office/powerpoint/2010/main" val="2466519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FA11E3-01D5-E2BD-963D-005B3D86F517}"/>
              </a:ext>
            </a:extLst>
          </p:cNvPr>
          <p:cNvPicPr>
            <a:picLocks noGrp="1" noChangeAspect="1"/>
          </p:cNvPicPr>
          <p:nvPr>
            <p:ph idx="1"/>
          </p:nvPr>
        </p:nvPicPr>
        <p:blipFill>
          <a:blip r:embed="rId2"/>
          <a:stretch>
            <a:fillRect/>
          </a:stretch>
        </p:blipFill>
        <p:spPr>
          <a:xfrm>
            <a:off x="1999861" y="223935"/>
            <a:ext cx="8313576" cy="6363477"/>
          </a:xfrm>
        </p:spPr>
      </p:pic>
    </p:spTree>
    <p:extLst>
      <p:ext uri="{BB962C8B-B14F-4D97-AF65-F5344CB8AC3E}">
        <p14:creationId xmlns:p14="http://schemas.microsoft.com/office/powerpoint/2010/main" val="33818050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4C7899-3936-D635-13FE-62DBAC3AEA94}"/>
              </a:ext>
            </a:extLst>
          </p:cNvPr>
          <p:cNvPicPr>
            <a:picLocks noGrp="1" noChangeAspect="1"/>
          </p:cNvPicPr>
          <p:nvPr>
            <p:ph idx="1"/>
          </p:nvPr>
        </p:nvPicPr>
        <p:blipFill>
          <a:blip r:embed="rId2"/>
          <a:stretch>
            <a:fillRect/>
          </a:stretch>
        </p:blipFill>
        <p:spPr>
          <a:xfrm>
            <a:off x="1971870" y="223935"/>
            <a:ext cx="8238930" cy="6335485"/>
          </a:xfrm>
        </p:spPr>
      </p:pic>
    </p:spTree>
    <p:extLst>
      <p:ext uri="{BB962C8B-B14F-4D97-AF65-F5344CB8AC3E}">
        <p14:creationId xmlns:p14="http://schemas.microsoft.com/office/powerpoint/2010/main" val="41013559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BDD7B1-87B4-502F-F557-CE6261AEC0EE}"/>
              </a:ext>
            </a:extLst>
          </p:cNvPr>
          <p:cNvPicPr>
            <a:picLocks noGrp="1" noChangeAspect="1"/>
          </p:cNvPicPr>
          <p:nvPr>
            <p:ph idx="1"/>
          </p:nvPr>
        </p:nvPicPr>
        <p:blipFill>
          <a:blip r:embed="rId2"/>
          <a:stretch>
            <a:fillRect/>
          </a:stretch>
        </p:blipFill>
        <p:spPr>
          <a:xfrm>
            <a:off x="1943878" y="242596"/>
            <a:ext cx="8332236" cy="6372808"/>
          </a:xfrm>
        </p:spPr>
      </p:pic>
    </p:spTree>
    <p:extLst>
      <p:ext uri="{BB962C8B-B14F-4D97-AF65-F5344CB8AC3E}">
        <p14:creationId xmlns:p14="http://schemas.microsoft.com/office/powerpoint/2010/main" val="26117919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4048A5-B8AE-4193-8B8C-F6BB37A2E8E0}"/>
              </a:ext>
            </a:extLst>
          </p:cNvPr>
          <p:cNvPicPr>
            <a:picLocks noGrp="1" noChangeAspect="1"/>
          </p:cNvPicPr>
          <p:nvPr>
            <p:ph idx="1"/>
          </p:nvPr>
        </p:nvPicPr>
        <p:blipFill>
          <a:blip r:embed="rId2"/>
          <a:stretch>
            <a:fillRect/>
          </a:stretch>
        </p:blipFill>
        <p:spPr>
          <a:xfrm>
            <a:off x="1953208" y="279918"/>
            <a:ext cx="8322906" cy="6307494"/>
          </a:xfrm>
        </p:spPr>
      </p:pic>
    </p:spTree>
    <p:extLst>
      <p:ext uri="{BB962C8B-B14F-4D97-AF65-F5344CB8AC3E}">
        <p14:creationId xmlns:p14="http://schemas.microsoft.com/office/powerpoint/2010/main" val="28913023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3C94FF-3580-1048-8465-F7C3A241CFA6}"/>
              </a:ext>
            </a:extLst>
          </p:cNvPr>
          <p:cNvPicPr>
            <a:picLocks noGrp="1" noChangeAspect="1"/>
          </p:cNvPicPr>
          <p:nvPr>
            <p:ph idx="1"/>
          </p:nvPr>
        </p:nvPicPr>
        <p:blipFill>
          <a:blip r:embed="rId2"/>
          <a:stretch>
            <a:fillRect/>
          </a:stretch>
        </p:blipFill>
        <p:spPr>
          <a:xfrm>
            <a:off x="2027854" y="307911"/>
            <a:ext cx="8238931" cy="6298163"/>
          </a:xfrm>
        </p:spPr>
      </p:pic>
    </p:spTree>
    <p:extLst>
      <p:ext uri="{BB962C8B-B14F-4D97-AF65-F5344CB8AC3E}">
        <p14:creationId xmlns:p14="http://schemas.microsoft.com/office/powerpoint/2010/main" val="1312895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578067-6FC5-59D2-90AC-A5FE2F92BE28}"/>
              </a:ext>
            </a:extLst>
          </p:cNvPr>
          <p:cNvPicPr>
            <a:picLocks noGrp="1" noChangeAspect="1"/>
          </p:cNvPicPr>
          <p:nvPr>
            <p:ph idx="1"/>
          </p:nvPr>
        </p:nvPicPr>
        <p:blipFill>
          <a:blip r:embed="rId2"/>
          <a:stretch>
            <a:fillRect/>
          </a:stretch>
        </p:blipFill>
        <p:spPr>
          <a:xfrm>
            <a:off x="1962540" y="223935"/>
            <a:ext cx="8332236" cy="6382138"/>
          </a:xfrm>
        </p:spPr>
      </p:pic>
    </p:spTree>
    <p:extLst>
      <p:ext uri="{BB962C8B-B14F-4D97-AF65-F5344CB8AC3E}">
        <p14:creationId xmlns:p14="http://schemas.microsoft.com/office/powerpoint/2010/main" val="723432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algn="ctr" eaLnBrk="1" hangingPunct="1"/>
            <a:r>
              <a:rPr lang="en-US" altLang="en-US" sz="3600" b="1" dirty="0">
                <a:latin typeface="Arial" panose="020B0604020202020204" pitchFamily="34" charset="0"/>
              </a:rPr>
              <a:t>Notification of Eligibility (NOE) for Non- Regular Retirement</a:t>
            </a:r>
          </a:p>
        </p:txBody>
      </p:sp>
      <p:sp>
        <p:nvSpPr>
          <p:cNvPr id="44035" name="Content Placeholder 2"/>
          <p:cNvSpPr>
            <a:spLocks noGrp="1"/>
          </p:cNvSpPr>
          <p:nvPr>
            <p:ph idx="1"/>
          </p:nvPr>
        </p:nvSpPr>
        <p:spPr bwMode="auto">
          <a:xfrm>
            <a:off x="2152650" y="1825624"/>
            <a:ext cx="78867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lnSpc>
                <a:spcPct val="110000"/>
              </a:lnSpc>
            </a:pPr>
            <a:r>
              <a:rPr lang="en-US" altLang="en-US" sz="2400">
                <a:latin typeface="Arial" panose="020B0604020202020204" pitchFamily="34" charset="0"/>
                <a:cs typeface="Arial" panose="020B0604020202020204" pitchFamily="34" charset="0"/>
              </a:rPr>
              <a:t>Commonly referred to as the 20-Year Letter</a:t>
            </a:r>
          </a:p>
          <a:p>
            <a:pPr eaLnBrk="1" hangingPunct="1">
              <a:lnSpc>
                <a:spcPct val="110000"/>
              </a:lnSpc>
            </a:pPr>
            <a:r>
              <a:rPr lang="en-US" altLang="en-US" sz="2400">
                <a:latin typeface="Arial" panose="020B0604020202020204" pitchFamily="34" charset="0"/>
                <a:cs typeface="Arial" panose="020B0604020202020204" pitchFamily="34" charset="0"/>
              </a:rPr>
              <a:t>Issued to RC Soldier upon earning 20 qualifying years of service (qualifying year = 50 or more points earned)</a:t>
            </a:r>
          </a:p>
          <a:p>
            <a:pPr eaLnBrk="1" hangingPunct="1">
              <a:lnSpc>
                <a:spcPct val="110000"/>
              </a:lnSpc>
            </a:pPr>
            <a:r>
              <a:rPr lang="en-US" altLang="en-US" sz="2400">
                <a:latin typeface="Arial" panose="020B0604020202020204" pitchFamily="34" charset="0"/>
                <a:cs typeface="Arial" panose="020B0604020202020204" pitchFamily="34" charset="0"/>
              </a:rPr>
              <a:t>Contains a DD Form 2656-5 Reserve Component Survivor Benefit Plan (RCSBP) Election Certificate</a:t>
            </a:r>
          </a:p>
          <a:p>
            <a:pPr eaLnBrk="1" hangingPunct="1">
              <a:lnSpc>
                <a:spcPct val="110000"/>
              </a:lnSpc>
            </a:pPr>
            <a:r>
              <a:rPr lang="en-US" altLang="en-US" sz="2400">
                <a:latin typeface="Arial" panose="020B0604020202020204" pitchFamily="34" charset="0"/>
                <a:cs typeface="Arial" panose="020B0604020202020204" pitchFamily="34" charset="0"/>
              </a:rPr>
              <a:t>15-Year Letter</a:t>
            </a:r>
          </a:p>
          <a:p>
            <a:pPr lvl="1" eaLnBrk="1" hangingPunct="1">
              <a:lnSpc>
                <a:spcPct val="110000"/>
              </a:lnSpc>
              <a:buFont typeface="Arial" panose="020B0604020202020204" pitchFamily="34" charset="0"/>
              <a:buChar char="‒"/>
            </a:pPr>
            <a:r>
              <a:rPr lang="en-US" altLang="en-US">
                <a:latin typeface="Arial" panose="020B0604020202020204" pitchFamily="34" charset="0"/>
                <a:cs typeface="Arial" panose="020B0604020202020204" pitchFamily="34" charset="0"/>
              </a:rPr>
              <a:t> issued by ARNG only after Medical Board, ARNG Soldier asks for transfer to Retired Reserve, CG authorizes and publishes order  </a:t>
            </a:r>
          </a:p>
          <a:p>
            <a:pPr lvl="1" eaLnBrk="1" hangingPunct="1">
              <a:lnSpc>
                <a:spcPct val="110000"/>
              </a:lnSpc>
              <a:buFont typeface="Arial" panose="020B0604020202020204" pitchFamily="34" charset="0"/>
              <a:buChar char="‒"/>
            </a:pPr>
            <a:r>
              <a:rPr lang="en-US" altLang="en-US">
                <a:latin typeface="Arial" panose="020B0604020202020204" pitchFamily="34" charset="0"/>
                <a:cs typeface="Arial" panose="020B0604020202020204" pitchFamily="34" charset="0"/>
              </a:rPr>
              <a:t>USAR requires HRC final approval and issue of the 15-Year Letter </a:t>
            </a:r>
          </a:p>
          <a:p>
            <a:pPr eaLnBrk="1" hangingPunct="1">
              <a:lnSpc>
                <a:spcPct val="110000"/>
              </a:lnSpc>
            </a:pPr>
            <a:endParaRPr lang="en-US" altLang="en-US" sz="2400">
              <a:latin typeface="Arial" panose="020B0604020202020204" pitchFamily="34" charset="0"/>
              <a:cs typeface="Arial" panose="020B0604020202020204" pitchFamily="34" charset="0"/>
            </a:endParaRPr>
          </a:p>
        </p:txBody>
      </p:sp>
      <p:sp>
        <p:nvSpPr>
          <p:cNvPr id="2" name="AutoShape 2" descr="Image result for free clip art envelope"/>
          <p:cNvSpPr>
            <a:spLocks noChangeAspect="1" noChangeArrowheads="1"/>
          </p:cNvSpPr>
          <p:nvPr/>
        </p:nvSpPr>
        <p:spPr bwMode="auto">
          <a:xfrm>
            <a:off x="1679576" y="-2833687"/>
            <a:ext cx="3121025" cy="23002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defRPr/>
            </a:pPr>
            <a:endParaRPr lang="en-US">
              <a:solidFill>
                <a:srgbClr val="221F20"/>
              </a:solidFill>
              <a:latin typeface="Calibri" panose="020F0502020204030204"/>
            </a:endParaRPr>
          </a:p>
        </p:txBody>
      </p:sp>
    </p:spTree>
    <p:extLst>
      <p:ext uri="{BB962C8B-B14F-4D97-AF65-F5344CB8AC3E}">
        <p14:creationId xmlns:p14="http://schemas.microsoft.com/office/powerpoint/2010/main" val="26515511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CB202F-A922-BD01-1BF1-99C2FE5ED329}"/>
              </a:ext>
            </a:extLst>
          </p:cNvPr>
          <p:cNvPicPr>
            <a:picLocks noGrp="1" noChangeAspect="1"/>
          </p:cNvPicPr>
          <p:nvPr>
            <p:ph idx="1"/>
          </p:nvPr>
        </p:nvPicPr>
        <p:blipFill>
          <a:blip r:embed="rId2"/>
          <a:stretch>
            <a:fillRect/>
          </a:stretch>
        </p:blipFill>
        <p:spPr>
          <a:xfrm>
            <a:off x="1897224" y="298581"/>
            <a:ext cx="8332237" cy="6307493"/>
          </a:xfrm>
        </p:spPr>
      </p:pic>
    </p:spTree>
    <p:extLst>
      <p:ext uri="{BB962C8B-B14F-4D97-AF65-F5344CB8AC3E}">
        <p14:creationId xmlns:p14="http://schemas.microsoft.com/office/powerpoint/2010/main" val="35679843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E5835A-625C-E77E-64FF-488170FB2B22}"/>
              </a:ext>
            </a:extLst>
          </p:cNvPr>
          <p:cNvPicPr>
            <a:picLocks noGrp="1" noChangeAspect="1"/>
          </p:cNvPicPr>
          <p:nvPr>
            <p:ph idx="1"/>
          </p:nvPr>
        </p:nvPicPr>
        <p:blipFill>
          <a:blip r:embed="rId2"/>
          <a:stretch>
            <a:fillRect/>
          </a:stretch>
        </p:blipFill>
        <p:spPr>
          <a:xfrm>
            <a:off x="1934548" y="214604"/>
            <a:ext cx="8360229" cy="6372808"/>
          </a:xfrm>
        </p:spPr>
      </p:pic>
    </p:spTree>
    <p:extLst>
      <p:ext uri="{BB962C8B-B14F-4D97-AF65-F5344CB8AC3E}">
        <p14:creationId xmlns:p14="http://schemas.microsoft.com/office/powerpoint/2010/main" val="14830697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CA0642-2118-7DCF-F366-B86C1474EAC5}"/>
              </a:ext>
            </a:extLst>
          </p:cNvPr>
          <p:cNvPicPr>
            <a:picLocks noGrp="1" noChangeAspect="1"/>
          </p:cNvPicPr>
          <p:nvPr>
            <p:ph idx="1"/>
          </p:nvPr>
        </p:nvPicPr>
        <p:blipFill>
          <a:blip r:embed="rId2"/>
          <a:stretch>
            <a:fillRect/>
          </a:stretch>
        </p:blipFill>
        <p:spPr>
          <a:xfrm>
            <a:off x="1943879" y="223935"/>
            <a:ext cx="8276252" cy="6382138"/>
          </a:xfrm>
        </p:spPr>
      </p:pic>
    </p:spTree>
    <p:extLst>
      <p:ext uri="{BB962C8B-B14F-4D97-AF65-F5344CB8AC3E}">
        <p14:creationId xmlns:p14="http://schemas.microsoft.com/office/powerpoint/2010/main" val="13291869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E713C3-3616-C843-0A3F-4FDF8C2E8799}"/>
              </a:ext>
            </a:extLst>
          </p:cNvPr>
          <p:cNvPicPr>
            <a:picLocks noGrp="1" noChangeAspect="1"/>
          </p:cNvPicPr>
          <p:nvPr>
            <p:ph idx="1"/>
          </p:nvPr>
        </p:nvPicPr>
        <p:blipFill>
          <a:blip r:embed="rId2"/>
          <a:stretch>
            <a:fillRect/>
          </a:stretch>
        </p:blipFill>
        <p:spPr>
          <a:xfrm>
            <a:off x="1915886" y="158620"/>
            <a:ext cx="8229600" cy="6428792"/>
          </a:xfrm>
        </p:spPr>
      </p:pic>
    </p:spTree>
    <p:extLst>
      <p:ext uri="{BB962C8B-B14F-4D97-AF65-F5344CB8AC3E}">
        <p14:creationId xmlns:p14="http://schemas.microsoft.com/office/powerpoint/2010/main" val="16770508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884BF4-CC48-A30C-6A73-55FE8AD6056A}"/>
              </a:ext>
            </a:extLst>
          </p:cNvPr>
          <p:cNvPicPr>
            <a:picLocks noGrp="1" noChangeAspect="1"/>
          </p:cNvPicPr>
          <p:nvPr>
            <p:ph idx="1"/>
          </p:nvPr>
        </p:nvPicPr>
        <p:blipFill>
          <a:blip r:embed="rId2"/>
          <a:stretch>
            <a:fillRect/>
          </a:stretch>
        </p:blipFill>
        <p:spPr>
          <a:xfrm>
            <a:off x="1915887" y="233266"/>
            <a:ext cx="8304244" cy="6344817"/>
          </a:xfrm>
        </p:spPr>
      </p:pic>
    </p:spTree>
    <p:extLst>
      <p:ext uri="{BB962C8B-B14F-4D97-AF65-F5344CB8AC3E}">
        <p14:creationId xmlns:p14="http://schemas.microsoft.com/office/powerpoint/2010/main" val="13146866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92A371-3C8E-33D0-1660-18C1572AD023}"/>
              </a:ext>
            </a:extLst>
          </p:cNvPr>
          <p:cNvPicPr>
            <a:picLocks noGrp="1" noChangeAspect="1"/>
          </p:cNvPicPr>
          <p:nvPr>
            <p:ph idx="1"/>
          </p:nvPr>
        </p:nvPicPr>
        <p:blipFill>
          <a:blip r:embed="rId2"/>
          <a:stretch>
            <a:fillRect/>
          </a:stretch>
        </p:blipFill>
        <p:spPr>
          <a:xfrm>
            <a:off x="1952636" y="208061"/>
            <a:ext cx="8266923" cy="6475445"/>
          </a:xfrm>
        </p:spPr>
      </p:pic>
      <p:sp>
        <p:nvSpPr>
          <p:cNvPr id="6" name="TextBox 5">
            <a:extLst>
              <a:ext uri="{FF2B5EF4-FFF2-40B4-BE49-F238E27FC236}">
                <a16:creationId xmlns:a16="http://schemas.microsoft.com/office/drawing/2014/main" id="{EAF6D2B7-534A-FD01-8DC6-05181182142C}"/>
              </a:ext>
            </a:extLst>
          </p:cNvPr>
          <p:cNvSpPr txBox="1"/>
          <p:nvPr/>
        </p:nvSpPr>
        <p:spPr>
          <a:xfrm>
            <a:off x="10005527" y="6414024"/>
            <a:ext cx="360866" cy="307777"/>
          </a:xfrm>
          <a:prstGeom prst="rect">
            <a:avLst/>
          </a:prstGeom>
          <a:noFill/>
        </p:spPr>
        <p:txBody>
          <a:bodyPr wrap="square" rtlCol="0">
            <a:spAutoFit/>
          </a:bodyPr>
          <a:lstStyle/>
          <a:p>
            <a:r>
              <a:rPr lang="en-US" sz="1400">
                <a:solidFill>
                  <a:schemeClr val="bg1"/>
                </a:solidFill>
                <a:latin typeface=" Arial"/>
              </a:rPr>
              <a:t>4</a:t>
            </a:r>
          </a:p>
        </p:txBody>
      </p:sp>
    </p:spTree>
    <p:extLst>
      <p:ext uri="{BB962C8B-B14F-4D97-AF65-F5344CB8AC3E}">
        <p14:creationId xmlns:p14="http://schemas.microsoft.com/office/powerpoint/2010/main" val="31037716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1F96CF-B9A5-2EA0-7B78-C57FC801CEC1}"/>
              </a:ext>
            </a:extLst>
          </p:cNvPr>
          <p:cNvPicPr>
            <a:picLocks noGrp="1" noChangeAspect="1"/>
          </p:cNvPicPr>
          <p:nvPr>
            <p:ph idx="1"/>
          </p:nvPr>
        </p:nvPicPr>
        <p:blipFill>
          <a:blip r:embed="rId2"/>
          <a:stretch>
            <a:fillRect/>
          </a:stretch>
        </p:blipFill>
        <p:spPr>
          <a:xfrm>
            <a:off x="1943878" y="251927"/>
            <a:ext cx="8266922" cy="6307493"/>
          </a:xfrm>
        </p:spPr>
      </p:pic>
    </p:spTree>
    <p:extLst>
      <p:ext uri="{BB962C8B-B14F-4D97-AF65-F5344CB8AC3E}">
        <p14:creationId xmlns:p14="http://schemas.microsoft.com/office/powerpoint/2010/main" val="27636237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E4DCD1-BA61-40EE-AC49-1DC5023E1014}"/>
              </a:ext>
            </a:extLst>
          </p:cNvPr>
          <p:cNvPicPr>
            <a:picLocks noGrp="1" noChangeAspect="1"/>
          </p:cNvPicPr>
          <p:nvPr>
            <p:ph idx="1"/>
          </p:nvPr>
        </p:nvPicPr>
        <p:blipFill>
          <a:blip r:embed="rId2"/>
          <a:stretch>
            <a:fillRect/>
          </a:stretch>
        </p:blipFill>
        <p:spPr>
          <a:xfrm>
            <a:off x="1990532" y="261257"/>
            <a:ext cx="8238929" cy="6344816"/>
          </a:xfrm>
        </p:spPr>
      </p:pic>
    </p:spTree>
    <p:extLst>
      <p:ext uri="{BB962C8B-B14F-4D97-AF65-F5344CB8AC3E}">
        <p14:creationId xmlns:p14="http://schemas.microsoft.com/office/powerpoint/2010/main" val="9803063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507CDD-EF0B-DAB0-A966-9336BDDF8EDE}"/>
              </a:ext>
            </a:extLst>
          </p:cNvPr>
          <p:cNvPicPr>
            <a:picLocks noGrp="1" noChangeAspect="1"/>
          </p:cNvPicPr>
          <p:nvPr>
            <p:ph idx="1"/>
          </p:nvPr>
        </p:nvPicPr>
        <p:blipFill>
          <a:blip r:embed="rId2"/>
          <a:stretch>
            <a:fillRect/>
          </a:stretch>
        </p:blipFill>
        <p:spPr>
          <a:xfrm>
            <a:off x="2046514" y="223935"/>
            <a:ext cx="8108302" cy="6307494"/>
          </a:xfrm>
        </p:spPr>
      </p:pic>
    </p:spTree>
    <p:extLst>
      <p:ext uri="{BB962C8B-B14F-4D97-AF65-F5344CB8AC3E}">
        <p14:creationId xmlns:p14="http://schemas.microsoft.com/office/powerpoint/2010/main" val="16234086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C9C468-AA0B-43C7-29C7-324A6E076C1F}"/>
              </a:ext>
            </a:extLst>
          </p:cNvPr>
          <p:cNvPicPr>
            <a:picLocks noGrp="1" noChangeAspect="1"/>
          </p:cNvPicPr>
          <p:nvPr>
            <p:ph idx="1"/>
          </p:nvPr>
        </p:nvPicPr>
        <p:blipFill>
          <a:blip r:embed="rId2"/>
          <a:stretch>
            <a:fillRect/>
          </a:stretch>
        </p:blipFill>
        <p:spPr>
          <a:xfrm>
            <a:off x="2018522" y="251927"/>
            <a:ext cx="8257593" cy="6307493"/>
          </a:xfrm>
        </p:spPr>
      </p:pic>
    </p:spTree>
    <p:extLst>
      <p:ext uri="{BB962C8B-B14F-4D97-AF65-F5344CB8AC3E}">
        <p14:creationId xmlns:p14="http://schemas.microsoft.com/office/powerpoint/2010/main" val="317615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43"/>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About Elections</a:t>
            </a:r>
            <a:endParaRPr lang="en-US" altLang="en-US" b="1">
              <a:solidFill>
                <a:srgbClr val="E5405D"/>
              </a:solidFill>
              <a:latin typeface="Arial" panose="020B0604020202020204" pitchFamily="34" charset="0"/>
            </a:endParaRPr>
          </a:p>
        </p:txBody>
      </p:sp>
      <p:sp>
        <p:nvSpPr>
          <p:cNvPr id="2" name="Content Placeholder 1"/>
          <p:cNvSpPr>
            <a:spLocks noGrp="1"/>
          </p:cNvSpPr>
          <p:nvPr>
            <p:ph idx="1"/>
          </p:nvPr>
        </p:nvSpPr>
        <p:spPr>
          <a:xfrm>
            <a:off x="2152650" y="1825624"/>
            <a:ext cx="7886700" cy="4351338"/>
          </a:xfrm>
        </p:spPr>
        <p:txBody>
          <a:bodyPr>
            <a:normAutofit lnSpcReduction="10000"/>
          </a:bodyPr>
          <a:lstStyle/>
          <a:p>
            <a:pPr>
              <a:lnSpc>
                <a:spcPct val="110000"/>
              </a:lnSpc>
              <a:buFont typeface="Arial" panose="020B0604020202020204" pitchFamily="34" charset="0"/>
              <a:buChar char="•"/>
            </a:pPr>
            <a:r>
              <a:rPr lang="en-US" altLang="en-US" sz="2400" dirty="0"/>
              <a:t>Must be made within </a:t>
            </a:r>
            <a:r>
              <a:rPr lang="en-US" altLang="en-US" sz="2400" b="1" dirty="0"/>
              <a:t>90 days of receipt of Notification of Eligibility (NOE) for Retired Pay (20- Year Letter) </a:t>
            </a:r>
            <a:r>
              <a:rPr lang="en-US" altLang="en-US" sz="2400" dirty="0"/>
              <a:t>packet from the Human Resource Command for USAR or State Headquarters for National Guard</a:t>
            </a:r>
          </a:p>
          <a:p>
            <a:pPr>
              <a:lnSpc>
                <a:spcPct val="110000"/>
              </a:lnSpc>
              <a:buFont typeface="Arial" panose="020B0604020202020204" pitchFamily="34" charset="0"/>
              <a:buChar char="•"/>
            </a:pPr>
            <a:r>
              <a:rPr lang="en-US" altLang="en-US" sz="2400" dirty="0"/>
              <a:t>Certain elections need spouse concurrence </a:t>
            </a:r>
          </a:p>
          <a:p>
            <a:pPr>
              <a:lnSpc>
                <a:spcPct val="110000"/>
              </a:lnSpc>
              <a:buFont typeface="Arial" panose="020B0604020202020204" pitchFamily="34" charset="0"/>
              <a:buChar char="•"/>
            </a:pPr>
            <a:r>
              <a:rPr lang="en-US" altLang="en-US" sz="2400" dirty="0"/>
              <a:t>Certain elections affect your SBP election  </a:t>
            </a:r>
          </a:p>
          <a:p>
            <a:pPr>
              <a:lnSpc>
                <a:spcPct val="110000"/>
              </a:lnSpc>
              <a:buFont typeface="Arial" panose="020B0604020202020204" pitchFamily="34" charset="0"/>
              <a:buChar char="•"/>
            </a:pPr>
            <a:r>
              <a:rPr lang="en-US" altLang="en-US" sz="2400" dirty="0"/>
              <a:t>Certain elections require payment of RCSBP    premiums when in receipt of retired pay for                non-regular retirement</a:t>
            </a:r>
            <a:endParaRPr lang="en-US" sz="2400" dirty="0"/>
          </a:p>
        </p:txBody>
      </p:sp>
    </p:spTree>
    <p:extLst>
      <p:ext uri="{BB962C8B-B14F-4D97-AF65-F5344CB8AC3E}">
        <p14:creationId xmlns:p14="http://schemas.microsoft.com/office/powerpoint/2010/main" val="10163442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E372A6-3B1D-7F9A-D55B-EEA8B9D73811}"/>
              </a:ext>
            </a:extLst>
          </p:cNvPr>
          <p:cNvPicPr>
            <a:picLocks noGrp="1" noChangeAspect="1"/>
          </p:cNvPicPr>
          <p:nvPr>
            <p:ph idx="1"/>
          </p:nvPr>
        </p:nvPicPr>
        <p:blipFill>
          <a:blip r:embed="rId2"/>
          <a:stretch>
            <a:fillRect/>
          </a:stretch>
        </p:blipFill>
        <p:spPr>
          <a:xfrm>
            <a:off x="1999862" y="270589"/>
            <a:ext cx="8248260" cy="6204857"/>
          </a:xfrm>
        </p:spPr>
      </p:pic>
    </p:spTree>
    <p:extLst>
      <p:ext uri="{BB962C8B-B14F-4D97-AF65-F5344CB8AC3E}">
        <p14:creationId xmlns:p14="http://schemas.microsoft.com/office/powerpoint/2010/main" val="16574894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103DB7-A50F-D292-444E-9AF62EA24C95}"/>
              </a:ext>
            </a:extLst>
          </p:cNvPr>
          <p:cNvPicPr>
            <a:picLocks noGrp="1" noChangeAspect="1"/>
          </p:cNvPicPr>
          <p:nvPr>
            <p:ph idx="1"/>
          </p:nvPr>
        </p:nvPicPr>
        <p:blipFill>
          <a:blip r:embed="rId2"/>
          <a:stretch>
            <a:fillRect/>
          </a:stretch>
        </p:blipFill>
        <p:spPr>
          <a:xfrm>
            <a:off x="1962539" y="205273"/>
            <a:ext cx="8322906" cy="6354147"/>
          </a:xfrm>
        </p:spPr>
      </p:pic>
    </p:spTree>
    <p:extLst>
      <p:ext uri="{BB962C8B-B14F-4D97-AF65-F5344CB8AC3E}">
        <p14:creationId xmlns:p14="http://schemas.microsoft.com/office/powerpoint/2010/main" val="22344525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335847-07F2-293F-3709-3AE5227B3CEE}"/>
              </a:ext>
            </a:extLst>
          </p:cNvPr>
          <p:cNvPicPr>
            <a:picLocks noGrp="1" noChangeAspect="1"/>
          </p:cNvPicPr>
          <p:nvPr>
            <p:ph idx="1"/>
          </p:nvPr>
        </p:nvPicPr>
        <p:blipFill>
          <a:blip r:embed="rId2"/>
          <a:stretch>
            <a:fillRect/>
          </a:stretch>
        </p:blipFill>
        <p:spPr>
          <a:xfrm>
            <a:off x="1981201" y="223935"/>
            <a:ext cx="8304244" cy="6316824"/>
          </a:xfrm>
        </p:spPr>
      </p:pic>
    </p:spTree>
    <p:extLst>
      <p:ext uri="{BB962C8B-B14F-4D97-AF65-F5344CB8AC3E}">
        <p14:creationId xmlns:p14="http://schemas.microsoft.com/office/powerpoint/2010/main" val="14440379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C36D05-301D-2290-01D1-A7B958502E63}"/>
              </a:ext>
            </a:extLst>
          </p:cNvPr>
          <p:cNvPicPr>
            <a:picLocks noGrp="1" noChangeAspect="1"/>
          </p:cNvPicPr>
          <p:nvPr>
            <p:ph idx="1"/>
          </p:nvPr>
        </p:nvPicPr>
        <p:blipFill>
          <a:blip r:embed="rId2"/>
          <a:stretch>
            <a:fillRect/>
          </a:stretch>
        </p:blipFill>
        <p:spPr>
          <a:xfrm>
            <a:off x="1962539" y="242597"/>
            <a:ext cx="8257592" cy="6232849"/>
          </a:xfrm>
        </p:spPr>
      </p:pic>
    </p:spTree>
    <p:extLst>
      <p:ext uri="{BB962C8B-B14F-4D97-AF65-F5344CB8AC3E}">
        <p14:creationId xmlns:p14="http://schemas.microsoft.com/office/powerpoint/2010/main" val="10547755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9AD905-3DEC-AC36-D6CB-616EE954819C}"/>
              </a:ext>
            </a:extLst>
          </p:cNvPr>
          <p:cNvPicPr>
            <a:picLocks noGrp="1" noChangeAspect="1"/>
          </p:cNvPicPr>
          <p:nvPr>
            <p:ph idx="1"/>
          </p:nvPr>
        </p:nvPicPr>
        <p:blipFill>
          <a:blip r:embed="rId2"/>
          <a:stretch>
            <a:fillRect/>
          </a:stretch>
        </p:blipFill>
        <p:spPr>
          <a:xfrm>
            <a:off x="1953208" y="195943"/>
            <a:ext cx="8285584" cy="6447453"/>
          </a:xfrm>
        </p:spPr>
      </p:pic>
    </p:spTree>
    <p:extLst>
      <p:ext uri="{BB962C8B-B14F-4D97-AF65-F5344CB8AC3E}">
        <p14:creationId xmlns:p14="http://schemas.microsoft.com/office/powerpoint/2010/main" val="25220478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61B178-41B4-F05E-46B4-9C294478DAFA}"/>
              </a:ext>
            </a:extLst>
          </p:cNvPr>
          <p:cNvPicPr>
            <a:picLocks noGrp="1" noChangeAspect="1"/>
          </p:cNvPicPr>
          <p:nvPr>
            <p:ph idx="1"/>
          </p:nvPr>
        </p:nvPicPr>
        <p:blipFill>
          <a:blip r:embed="rId2"/>
          <a:stretch>
            <a:fillRect/>
          </a:stretch>
        </p:blipFill>
        <p:spPr>
          <a:xfrm>
            <a:off x="1934547" y="177282"/>
            <a:ext cx="8248261" cy="6438122"/>
          </a:xfrm>
        </p:spPr>
      </p:pic>
    </p:spTree>
    <p:extLst>
      <p:ext uri="{BB962C8B-B14F-4D97-AF65-F5344CB8AC3E}">
        <p14:creationId xmlns:p14="http://schemas.microsoft.com/office/powerpoint/2010/main" val="10146158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72052-93CE-3183-7952-817CBBD922C9}"/>
              </a:ext>
            </a:extLst>
          </p:cNvPr>
          <p:cNvSpPr txBox="1"/>
          <p:nvPr/>
        </p:nvSpPr>
        <p:spPr>
          <a:xfrm>
            <a:off x="838200" y="365125"/>
            <a:ext cx="10515600" cy="1860400"/>
          </a:xfrm>
          <a:prstGeom prst="rect">
            <a:avLst/>
          </a:prstGeom>
          <a:solidFill>
            <a:schemeClr val="bg1">
              <a:lumMod val="85000"/>
            </a:schemeClr>
          </a:solidFill>
        </p:spPr>
        <p:txBody>
          <a:bodyPr vert="horz" lIns="91440" tIns="45720" rIns="91440" bIns="45720" rtlCol="0" anchor="ctr">
            <a:normAutofit/>
          </a:bodyPr>
          <a:lstStyle/>
          <a:p>
            <a:pPr algn="ctr">
              <a:lnSpc>
                <a:spcPct val="90000"/>
              </a:lnSpc>
              <a:spcBef>
                <a:spcPct val="0"/>
              </a:spcBef>
              <a:spcAft>
                <a:spcPts val="600"/>
              </a:spcAft>
              <a:defRPr/>
            </a:pPr>
            <a:r>
              <a:rPr lang="en-US" sz="5200" u="sng" kern="1200" dirty="0">
                <a:solidFill>
                  <a:schemeClr val="tx1"/>
                </a:solidFill>
                <a:latin typeface="+mj-lt"/>
                <a:ea typeface="+mj-ea"/>
                <a:cs typeface="+mj-cs"/>
              </a:rPr>
              <a:t>RETIREMENT SERVICES OFFICE</a:t>
            </a:r>
          </a:p>
          <a:p>
            <a:pPr algn="ctr">
              <a:lnSpc>
                <a:spcPct val="90000"/>
              </a:lnSpc>
              <a:spcBef>
                <a:spcPct val="0"/>
              </a:spcBef>
              <a:spcAft>
                <a:spcPts val="600"/>
              </a:spcAft>
              <a:defRPr/>
            </a:pPr>
            <a:r>
              <a:rPr lang="en-US" sz="5200" kern="1200" dirty="0">
                <a:solidFill>
                  <a:schemeClr val="tx1"/>
                </a:solidFill>
                <a:latin typeface="+mj-lt"/>
                <a:ea typeface="+mj-ea"/>
                <a:cs typeface="+mj-cs"/>
              </a:rPr>
              <a:t>Lyndsay Thrane</a:t>
            </a:r>
          </a:p>
        </p:txBody>
      </p:sp>
      <p:pic>
        <p:nvPicPr>
          <p:cNvPr id="2" name="Picture 1" descr="Logo&#10;&#10;AI-generated content may be incorrect.">
            <a:extLst>
              <a:ext uri="{FF2B5EF4-FFF2-40B4-BE49-F238E27FC236}">
                <a16:creationId xmlns:a16="http://schemas.microsoft.com/office/drawing/2014/main" id="{9F6A7970-96B7-9A59-4636-905C7FAA42DD}"/>
              </a:ext>
            </a:extLst>
          </p:cNvPr>
          <p:cNvPicPr>
            <a:picLocks noChangeAspect="1"/>
          </p:cNvPicPr>
          <p:nvPr/>
        </p:nvPicPr>
        <p:blipFill>
          <a:blip r:embed="rId2"/>
          <a:stretch>
            <a:fillRect/>
          </a:stretch>
        </p:blipFill>
        <p:spPr>
          <a:xfrm>
            <a:off x="1130910" y="2365285"/>
            <a:ext cx="3928909" cy="3938756"/>
          </a:xfrm>
          <a:prstGeom prst="rect">
            <a:avLst/>
          </a:prstGeom>
        </p:spPr>
      </p:pic>
      <p:pic>
        <p:nvPicPr>
          <p:cNvPr id="3" name="Picture 2" descr="Logo&#10;&#10;AI-generated content may be incorrect.">
            <a:extLst>
              <a:ext uri="{FF2B5EF4-FFF2-40B4-BE49-F238E27FC236}">
                <a16:creationId xmlns:a16="http://schemas.microsoft.com/office/drawing/2014/main" id="{2A417F38-378F-82BF-D995-1E7744164CF5}"/>
              </a:ext>
            </a:extLst>
          </p:cNvPr>
          <p:cNvPicPr>
            <a:picLocks noChangeAspect="1"/>
          </p:cNvPicPr>
          <p:nvPr/>
        </p:nvPicPr>
        <p:blipFill>
          <a:blip r:embed="rId3"/>
          <a:stretch>
            <a:fillRect/>
          </a:stretch>
        </p:blipFill>
        <p:spPr>
          <a:xfrm>
            <a:off x="7087066" y="2365285"/>
            <a:ext cx="4019138" cy="3938756"/>
          </a:xfrm>
          <a:prstGeom prst="rect">
            <a:avLst/>
          </a:prstGeom>
        </p:spPr>
      </p:pic>
    </p:spTree>
    <p:extLst>
      <p:ext uri="{BB962C8B-B14F-4D97-AF65-F5344CB8AC3E}">
        <p14:creationId xmlns:p14="http://schemas.microsoft.com/office/powerpoint/2010/main" val="63390943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70C515-7D5B-DC9C-517F-1444A35F3D17}"/>
              </a:ext>
            </a:extLst>
          </p:cNvPr>
          <p:cNvSpPr>
            <a:spLocks noGrp="1"/>
          </p:cNvSpPr>
          <p:nvPr>
            <p:ph type="title"/>
          </p:nvPr>
        </p:nvSpPr>
        <p:spPr>
          <a:xfrm>
            <a:off x="1524000" y="1942014"/>
            <a:ext cx="9144000" cy="865027"/>
          </a:xfrm>
        </p:spPr>
        <p:txBody>
          <a:bodyPr>
            <a:noAutofit/>
          </a:bodyPr>
          <a:lstStyle/>
          <a:p>
            <a:pPr defTabSz="1017985" fontAlgn="base">
              <a:lnSpc>
                <a:spcPct val="100000"/>
              </a:lnSpc>
              <a:spcAft>
                <a:spcPct val="0"/>
              </a:spcAft>
              <a:defRPr/>
            </a:pPr>
            <a:r>
              <a:rPr lang="en-US" dirty="0">
                <a:solidFill>
                  <a:srgbClr val="000000"/>
                </a:solidFill>
                <a:latin typeface="Arial" charset="0"/>
              </a:rPr>
              <a:t>HEADQUARTERS DEPARTMENT OF THE ARMY</a:t>
            </a:r>
            <a:br>
              <a:rPr lang="en-US" dirty="0">
                <a:solidFill>
                  <a:srgbClr val="000000"/>
                </a:solidFill>
                <a:latin typeface="Arial" charset="0"/>
              </a:rPr>
            </a:br>
            <a:r>
              <a:rPr lang="en-US" dirty="0">
                <a:solidFill>
                  <a:srgbClr val="000000"/>
                </a:solidFill>
                <a:latin typeface="Arial" charset="0"/>
              </a:rPr>
              <a:t>RETIREMENT SERVICES OFFICE</a:t>
            </a:r>
            <a:endParaRPr lang="en-US" dirty="0"/>
          </a:p>
        </p:txBody>
      </p:sp>
      <p:sp>
        <p:nvSpPr>
          <p:cNvPr id="12" name="TextBox 11">
            <a:extLst>
              <a:ext uri="{FF2B5EF4-FFF2-40B4-BE49-F238E27FC236}">
                <a16:creationId xmlns:a16="http://schemas.microsoft.com/office/drawing/2014/main" id="{05610335-0CA0-D687-2A12-342806DDB2F5}"/>
              </a:ext>
            </a:extLst>
          </p:cNvPr>
          <p:cNvSpPr txBox="1"/>
          <p:nvPr/>
        </p:nvSpPr>
        <p:spPr>
          <a:xfrm>
            <a:off x="1524000" y="2794681"/>
            <a:ext cx="9144000" cy="1585049"/>
          </a:xfrm>
          <a:prstGeom prst="rect">
            <a:avLst/>
          </a:prstGeom>
          <a:noFill/>
        </p:spPr>
        <p:txBody>
          <a:bodyPr wrap="square" rtlCol="0">
            <a:spAutoFit/>
          </a:bodyPr>
          <a:lstStyle/>
          <a:p>
            <a:pPr algn="ctr" defTabSz="457200">
              <a:defRPr/>
            </a:pPr>
            <a:r>
              <a:rPr lang="en-US" sz="2400" b="1" dirty="0">
                <a:solidFill>
                  <a:srgbClr val="727365"/>
                </a:solidFill>
                <a:latin typeface=" Arial"/>
              </a:rPr>
              <a:t>Army National Guard (ARNG) and United States Army Reserve (USAR) Non-Regular Retirement Planning Seminar</a:t>
            </a:r>
          </a:p>
          <a:p>
            <a:pPr algn="ctr" defTabSz="457200">
              <a:defRPr/>
            </a:pPr>
            <a:br>
              <a:rPr lang="en-US" sz="800" b="1" dirty="0">
                <a:solidFill>
                  <a:srgbClr val="727365"/>
                </a:solidFill>
                <a:latin typeface=" Arial"/>
              </a:rPr>
            </a:br>
            <a:r>
              <a:rPr lang="en-US" sz="1400" b="1" dirty="0">
                <a:solidFill>
                  <a:prstClr val="black"/>
                </a:solidFill>
                <a:latin typeface=" Arial"/>
                <a:cs typeface="Calibri" panose="020F0502020204030204" pitchFamily="34" charset="0"/>
              </a:rPr>
              <a:t>17 JUNE 2025</a:t>
            </a:r>
          </a:p>
          <a:p>
            <a:pPr marL="7144" algn="ctr" defTabSz="685800">
              <a:defRPr/>
            </a:pPr>
            <a:endParaRPr lang="en-US" sz="1200" b="1" dirty="0">
              <a:solidFill>
                <a:prstClr val="black"/>
              </a:solidFill>
              <a:latin typeface=" Arial"/>
              <a:cs typeface="Calibri" panose="020F0502020204030204" pitchFamily="34" charset="0"/>
            </a:endParaRPr>
          </a:p>
          <a:p>
            <a:pPr marL="7144" algn="ctr" defTabSz="685800">
              <a:defRPr/>
            </a:pPr>
            <a:r>
              <a:rPr lang="en-US" sz="1400" b="1" dirty="0">
                <a:solidFill>
                  <a:prstClr val="black"/>
                </a:solidFill>
                <a:latin typeface=" Arial"/>
                <a:cs typeface="Calibri" panose="020F0502020204030204" pitchFamily="34" charset="0"/>
              </a:rPr>
              <a:t> “BE ALL YOU CAN BE</a:t>
            </a:r>
            <a:r>
              <a:rPr lang="en-US" sz="1400" b="1" spc="-6" dirty="0">
                <a:solidFill>
                  <a:prstClr val="black"/>
                </a:solidFill>
                <a:latin typeface=" Arial"/>
                <a:cs typeface="Calibri" panose="020F0502020204030204" pitchFamily="34" charset="0"/>
              </a:rPr>
              <a:t>”</a:t>
            </a:r>
            <a:endParaRPr lang="en-US" sz="1400" dirty="0">
              <a:solidFill>
                <a:prstClr val="white"/>
              </a:solidFill>
              <a:latin typeface=" Arial"/>
              <a:cs typeface="Calibri" panose="020F0502020204030204" pitchFamily="34" charset="0"/>
            </a:endParaRPr>
          </a:p>
        </p:txBody>
      </p:sp>
    </p:spTree>
    <p:extLst>
      <p:ext uri="{BB962C8B-B14F-4D97-AF65-F5344CB8AC3E}">
        <p14:creationId xmlns:p14="http://schemas.microsoft.com/office/powerpoint/2010/main" val="3586023788"/>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682619"/>
            <a:ext cx="10515600" cy="690574"/>
          </a:xfrm>
          <a:prstGeom prst="rect">
            <a:avLst/>
          </a:prstGeom>
        </p:spPr>
        <p:txBody>
          <a:bodyPr vert="horz" wrap="square" lIns="0" tIns="13335" rIns="0" bIns="0" rtlCol="0" anchor="ctr">
            <a:spAutoFit/>
          </a:bodyPr>
          <a:lstStyle/>
          <a:p>
            <a:pPr marL="1778635">
              <a:lnSpc>
                <a:spcPct val="100000"/>
              </a:lnSpc>
              <a:spcBef>
                <a:spcPts val="105"/>
              </a:spcBef>
            </a:pPr>
            <a:r>
              <a:rPr spc="-10"/>
              <a:t>Purpose</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158</a:t>
            </a:fld>
            <a:endParaRPr sz="700" b="1" kern="0" spc="-50">
              <a:solidFill>
                <a:srgbClr val="2E372E"/>
              </a:solidFill>
              <a:latin typeface="Calibri"/>
              <a:cs typeface="Calibri"/>
            </a:endParaRPr>
          </a:p>
        </p:txBody>
      </p:sp>
      <p:sp>
        <p:nvSpPr>
          <p:cNvPr id="3" name="object 3"/>
          <p:cNvSpPr txBox="1"/>
          <p:nvPr/>
        </p:nvSpPr>
        <p:spPr>
          <a:xfrm>
            <a:off x="1925193" y="1344000"/>
            <a:ext cx="8342630" cy="836294"/>
          </a:xfrm>
          <a:prstGeom prst="rect">
            <a:avLst/>
          </a:prstGeom>
        </p:spPr>
        <p:txBody>
          <a:bodyPr vert="horz" wrap="square" lIns="0" tIns="59690" rIns="0" bIns="0" rtlCol="0">
            <a:spAutoFit/>
          </a:bodyPr>
          <a:lstStyle/>
          <a:p>
            <a:pPr marL="189230" marR="5080" indent="-177165">
              <a:lnSpc>
                <a:spcPts val="3030"/>
              </a:lnSpc>
              <a:spcBef>
                <a:spcPts val="470"/>
              </a:spcBef>
              <a:defRPr/>
            </a:pPr>
            <a:r>
              <a:rPr sz="2800" kern="0" spc="-150">
                <a:solidFill>
                  <a:sysClr val="windowText" lastClr="000000"/>
                </a:solidFill>
                <a:latin typeface="Arial"/>
                <a:cs typeface="Arial"/>
              </a:rPr>
              <a:t>To</a:t>
            </a:r>
            <a:r>
              <a:rPr sz="2800" kern="0" spc="-45">
                <a:solidFill>
                  <a:sysClr val="windowText" lastClr="000000"/>
                </a:solidFill>
                <a:latin typeface="Arial"/>
                <a:cs typeface="Arial"/>
              </a:rPr>
              <a:t> </a:t>
            </a:r>
            <a:r>
              <a:rPr sz="2800" kern="0">
                <a:solidFill>
                  <a:sysClr val="windowText" lastClr="000000"/>
                </a:solidFill>
                <a:latin typeface="Arial"/>
                <a:cs typeface="Arial"/>
              </a:rPr>
              <a:t>provide</a:t>
            </a:r>
            <a:r>
              <a:rPr sz="2800" kern="0" spc="-75">
                <a:solidFill>
                  <a:sysClr val="windowText" lastClr="000000"/>
                </a:solidFill>
                <a:latin typeface="Arial"/>
                <a:cs typeface="Arial"/>
              </a:rPr>
              <a:t> </a:t>
            </a:r>
            <a:r>
              <a:rPr sz="2800" kern="0">
                <a:solidFill>
                  <a:sysClr val="windowText" lastClr="000000"/>
                </a:solidFill>
                <a:latin typeface="Arial"/>
                <a:cs typeface="Arial"/>
              </a:rPr>
              <a:t>Soldiers</a:t>
            </a:r>
            <a:r>
              <a:rPr sz="2800" kern="0" spc="-65">
                <a:solidFill>
                  <a:sysClr val="windowText" lastClr="000000"/>
                </a:solidFill>
                <a:latin typeface="Arial"/>
                <a:cs typeface="Arial"/>
              </a:rPr>
              <a:t> </a:t>
            </a:r>
            <a:r>
              <a:rPr sz="2800" kern="0">
                <a:solidFill>
                  <a:sysClr val="windowText" lastClr="000000"/>
                </a:solidFill>
                <a:latin typeface="Arial"/>
                <a:cs typeface="Arial"/>
              </a:rPr>
              <a:t>and</a:t>
            </a:r>
            <a:r>
              <a:rPr sz="2800" kern="0" spc="-55">
                <a:solidFill>
                  <a:sysClr val="windowText" lastClr="000000"/>
                </a:solidFill>
                <a:latin typeface="Arial"/>
                <a:cs typeface="Arial"/>
              </a:rPr>
              <a:t> </a:t>
            </a:r>
            <a:r>
              <a:rPr sz="2800" kern="0">
                <a:solidFill>
                  <a:sysClr val="windowText" lastClr="000000"/>
                </a:solidFill>
                <a:latin typeface="Arial"/>
                <a:cs typeface="Arial"/>
              </a:rPr>
              <a:t>Family</a:t>
            </a:r>
            <a:r>
              <a:rPr sz="2800" kern="0" spc="-55">
                <a:solidFill>
                  <a:sysClr val="windowText" lastClr="000000"/>
                </a:solidFill>
                <a:latin typeface="Arial"/>
                <a:cs typeface="Arial"/>
              </a:rPr>
              <a:t> </a:t>
            </a:r>
            <a:r>
              <a:rPr sz="2800" kern="0">
                <a:solidFill>
                  <a:sysClr val="windowText" lastClr="000000"/>
                </a:solidFill>
                <a:latin typeface="Arial"/>
                <a:cs typeface="Arial"/>
              </a:rPr>
              <a:t>members</a:t>
            </a:r>
            <a:r>
              <a:rPr sz="2800" kern="0" spc="-55">
                <a:solidFill>
                  <a:sysClr val="windowText" lastClr="000000"/>
                </a:solidFill>
                <a:latin typeface="Arial"/>
                <a:cs typeface="Arial"/>
              </a:rPr>
              <a:t> </a:t>
            </a:r>
            <a:r>
              <a:rPr sz="2800" kern="0" spc="-10">
                <a:solidFill>
                  <a:sysClr val="windowText" lastClr="000000"/>
                </a:solidFill>
                <a:latin typeface="Arial"/>
                <a:cs typeface="Arial"/>
              </a:rPr>
              <a:t>information </a:t>
            </a:r>
            <a:r>
              <a:rPr sz="2800" kern="0">
                <a:solidFill>
                  <a:sysClr val="windowText" lastClr="000000"/>
                </a:solidFill>
                <a:latin typeface="Arial"/>
                <a:cs typeface="Arial"/>
              </a:rPr>
              <a:t>on</a:t>
            </a:r>
            <a:r>
              <a:rPr sz="2800" kern="0" spc="-65">
                <a:solidFill>
                  <a:sysClr val="windowText" lastClr="000000"/>
                </a:solidFill>
                <a:latin typeface="Arial"/>
                <a:cs typeface="Arial"/>
              </a:rPr>
              <a:t> </a:t>
            </a:r>
            <a:r>
              <a:rPr sz="2800" kern="0">
                <a:solidFill>
                  <a:sysClr val="windowText" lastClr="000000"/>
                </a:solidFill>
                <a:latin typeface="Arial"/>
                <a:cs typeface="Arial"/>
              </a:rPr>
              <a:t>retirement</a:t>
            </a:r>
            <a:r>
              <a:rPr sz="2800" kern="0" spc="-50">
                <a:solidFill>
                  <a:sysClr val="windowText" lastClr="000000"/>
                </a:solidFill>
                <a:latin typeface="Arial"/>
                <a:cs typeface="Arial"/>
              </a:rPr>
              <a:t> </a:t>
            </a:r>
            <a:r>
              <a:rPr sz="2800" kern="0">
                <a:solidFill>
                  <a:sysClr val="windowText" lastClr="000000"/>
                </a:solidFill>
                <a:latin typeface="Arial"/>
                <a:cs typeface="Arial"/>
              </a:rPr>
              <a:t>programs,</a:t>
            </a:r>
            <a:r>
              <a:rPr sz="2800" kern="0" spc="-70">
                <a:solidFill>
                  <a:sysClr val="windowText" lastClr="000000"/>
                </a:solidFill>
                <a:latin typeface="Arial"/>
                <a:cs typeface="Arial"/>
              </a:rPr>
              <a:t> </a:t>
            </a:r>
            <a:r>
              <a:rPr sz="2800" kern="0">
                <a:solidFill>
                  <a:sysClr val="windowText" lastClr="000000"/>
                </a:solidFill>
                <a:latin typeface="Arial"/>
                <a:cs typeface="Arial"/>
              </a:rPr>
              <a:t>benefits</a:t>
            </a:r>
            <a:r>
              <a:rPr sz="2800" kern="0" spc="-60">
                <a:solidFill>
                  <a:sysClr val="windowText" lastClr="000000"/>
                </a:solidFill>
                <a:latin typeface="Arial"/>
                <a:cs typeface="Arial"/>
              </a:rPr>
              <a:t> </a:t>
            </a:r>
            <a:r>
              <a:rPr sz="2800" kern="0">
                <a:solidFill>
                  <a:sysClr val="windowText" lastClr="000000"/>
                </a:solidFill>
                <a:latin typeface="Arial"/>
                <a:cs typeface="Arial"/>
              </a:rPr>
              <a:t>and</a:t>
            </a:r>
            <a:r>
              <a:rPr sz="2800" kern="0" spc="-60">
                <a:solidFill>
                  <a:sysClr val="windowText" lastClr="000000"/>
                </a:solidFill>
                <a:latin typeface="Arial"/>
                <a:cs typeface="Arial"/>
              </a:rPr>
              <a:t> </a:t>
            </a:r>
            <a:r>
              <a:rPr sz="2800" kern="0" spc="-10">
                <a:solidFill>
                  <a:sysClr val="windowText" lastClr="000000"/>
                </a:solidFill>
                <a:latin typeface="Arial"/>
                <a:cs typeface="Arial"/>
              </a:rPr>
              <a:t>entitlements.</a:t>
            </a:r>
            <a:endParaRPr sz="2800" kern="0">
              <a:solidFill>
                <a:sysClr val="windowText" lastClr="000000"/>
              </a:solidFill>
              <a:latin typeface="Arial"/>
              <a:cs typeface="Arial"/>
            </a:endParaRPr>
          </a:p>
        </p:txBody>
      </p:sp>
      <p:sp>
        <p:nvSpPr>
          <p:cNvPr id="4" name="object 4"/>
          <p:cNvSpPr txBox="1"/>
          <p:nvPr/>
        </p:nvSpPr>
        <p:spPr>
          <a:xfrm>
            <a:off x="2293748" y="5979013"/>
            <a:ext cx="7604125" cy="513715"/>
          </a:xfrm>
          <a:prstGeom prst="rect">
            <a:avLst/>
          </a:prstGeom>
        </p:spPr>
        <p:txBody>
          <a:bodyPr vert="horz" wrap="square" lIns="0" tIns="12700" rIns="0" bIns="0" rtlCol="0">
            <a:spAutoFit/>
          </a:bodyPr>
          <a:lstStyle/>
          <a:p>
            <a:pPr marL="12700">
              <a:spcBef>
                <a:spcPts val="100"/>
              </a:spcBef>
              <a:defRPr/>
            </a:pPr>
            <a:r>
              <a:rPr sz="3200" b="1" kern="0">
                <a:solidFill>
                  <a:sysClr val="windowText" lastClr="000000"/>
                </a:solidFill>
                <a:latin typeface="Arial"/>
                <a:cs typeface="Arial"/>
              </a:rPr>
              <a:t>Retirement</a:t>
            </a:r>
            <a:r>
              <a:rPr sz="3200" b="1" kern="0" spc="-40">
                <a:solidFill>
                  <a:sysClr val="windowText" lastClr="000000"/>
                </a:solidFill>
                <a:latin typeface="Arial"/>
                <a:cs typeface="Arial"/>
              </a:rPr>
              <a:t> </a:t>
            </a:r>
            <a:r>
              <a:rPr sz="3200" b="1" kern="0">
                <a:solidFill>
                  <a:sysClr val="windowText" lastClr="000000"/>
                </a:solidFill>
                <a:latin typeface="Arial"/>
                <a:cs typeface="Arial"/>
              </a:rPr>
              <a:t>is</a:t>
            </a:r>
            <a:r>
              <a:rPr sz="3200" b="1" kern="0" spc="-40">
                <a:solidFill>
                  <a:sysClr val="windowText" lastClr="000000"/>
                </a:solidFill>
                <a:latin typeface="Arial"/>
                <a:cs typeface="Arial"/>
              </a:rPr>
              <a:t> </a:t>
            </a:r>
            <a:r>
              <a:rPr sz="3200" b="1" kern="0">
                <a:solidFill>
                  <a:sysClr val="windowText" lastClr="000000"/>
                </a:solidFill>
                <a:latin typeface="Arial"/>
                <a:cs typeface="Arial"/>
              </a:rPr>
              <a:t>a</a:t>
            </a:r>
            <a:r>
              <a:rPr sz="3200" b="1" kern="0" spc="-30">
                <a:solidFill>
                  <a:sysClr val="windowText" lastClr="000000"/>
                </a:solidFill>
                <a:latin typeface="Arial"/>
                <a:cs typeface="Arial"/>
              </a:rPr>
              <a:t> </a:t>
            </a:r>
            <a:r>
              <a:rPr sz="3200" b="1" kern="0">
                <a:solidFill>
                  <a:sysClr val="windowText" lastClr="000000"/>
                </a:solidFill>
                <a:latin typeface="Arial"/>
                <a:cs typeface="Arial"/>
              </a:rPr>
              <a:t>process</a:t>
            </a:r>
            <a:r>
              <a:rPr sz="3200" b="1" kern="0" spc="-35">
                <a:solidFill>
                  <a:sysClr val="windowText" lastClr="000000"/>
                </a:solidFill>
                <a:latin typeface="Arial"/>
                <a:cs typeface="Arial"/>
              </a:rPr>
              <a:t> </a:t>
            </a:r>
            <a:r>
              <a:rPr sz="3200" b="1" i="1" u="sng" kern="0">
                <a:solidFill>
                  <a:sysClr val="windowText" lastClr="000000"/>
                </a:solidFill>
                <a:uFill>
                  <a:solidFill>
                    <a:srgbClr val="000000"/>
                  </a:solidFill>
                </a:uFill>
                <a:latin typeface="Arial"/>
                <a:cs typeface="Arial"/>
              </a:rPr>
              <a:t>NOT</a:t>
            </a:r>
            <a:r>
              <a:rPr sz="3200" b="1" i="1" kern="0" spc="-45">
                <a:solidFill>
                  <a:sysClr val="windowText" lastClr="000000"/>
                </a:solidFill>
                <a:latin typeface="Arial"/>
                <a:cs typeface="Arial"/>
              </a:rPr>
              <a:t> </a:t>
            </a:r>
            <a:r>
              <a:rPr sz="3200" b="1" kern="0">
                <a:solidFill>
                  <a:sysClr val="windowText" lastClr="000000"/>
                </a:solidFill>
                <a:latin typeface="Arial"/>
                <a:cs typeface="Arial"/>
              </a:rPr>
              <a:t>an</a:t>
            </a:r>
            <a:r>
              <a:rPr sz="3200" b="1" kern="0" spc="-35">
                <a:solidFill>
                  <a:sysClr val="windowText" lastClr="000000"/>
                </a:solidFill>
                <a:latin typeface="Arial"/>
                <a:cs typeface="Arial"/>
              </a:rPr>
              <a:t> </a:t>
            </a:r>
            <a:r>
              <a:rPr sz="3200" b="1" kern="0" spc="-10">
                <a:solidFill>
                  <a:sysClr val="windowText" lastClr="000000"/>
                </a:solidFill>
                <a:latin typeface="Arial"/>
                <a:cs typeface="Arial"/>
              </a:rPr>
              <a:t>event!!</a:t>
            </a:r>
            <a:endParaRPr sz="3200"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4541520" y="2542033"/>
            <a:ext cx="3108959" cy="3108959"/>
          </a:xfrm>
          <a:prstGeom prst="rect">
            <a:avLst/>
          </a:prstGeom>
        </p:spPr>
      </p:pic>
    </p:spTree>
    <p:extLst>
      <p:ext uri="{BB962C8B-B14F-4D97-AF65-F5344CB8AC3E}">
        <p14:creationId xmlns:p14="http://schemas.microsoft.com/office/powerpoint/2010/main" val="6959293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2738339" y="-52416"/>
            <a:ext cx="6858000" cy="400050"/>
          </a:xfrm>
          <a:noFill/>
          <a:ln w="57150" cmpd="thinThick">
            <a:miter lim="800000"/>
            <a:headEnd/>
            <a:tailEnd/>
          </a:ln>
        </p:spPr>
        <p:txBody>
          <a:bodyPr vert="horz" wrap="square" lIns="68580" tIns="34290" rIns="68580" bIns="34290" numCol="1" rtlCol="0" anchor="t" anchorCtr="0" compatLnSpc="1">
            <a:prstTxWarp prst="textNoShape">
              <a:avLst/>
            </a:prstTxWarp>
            <a:normAutofit fontScale="90000"/>
          </a:bodyPr>
          <a:lstStyle/>
          <a:p>
            <a:pPr eaLnBrk="1" hangingPunct="1"/>
            <a:r>
              <a:rPr lang="en-US" sz="4000" b="1" i="1"/>
              <a:t>Iowa National Guard</a:t>
            </a:r>
            <a:br>
              <a:rPr lang="en-US" sz="4000" b="1" i="1"/>
            </a:br>
            <a:r>
              <a:rPr lang="en-US" sz="4000" b="1" i="1"/>
              <a:t>Retirement Services Office</a:t>
            </a:r>
          </a:p>
        </p:txBody>
      </p:sp>
      <p:sp>
        <p:nvSpPr>
          <p:cNvPr id="11267" name="Rectangle 3"/>
          <p:cNvSpPr>
            <a:spLocks noGrp="1" noChangeArrowheads="1"/>
          </p:cNvSpPr>
          <p:nvPr>
            <p:ph type="subTitle" idx="4294967295"/>
          </p:nvPr>
        </p:nvSpPr>
        <p:spPr bwMode="auto">
          <a:xfrm>
            <a:off x="0" y="1600200"/>
            <a:ext cx="8534400" cy="4370388"/>
          </a:xfrm>
          <a:prstGeom prst="rect">
            <a:avLst/>
          </a:prstGeom>
          <a:noFill/>
          <a:ln>
            <a:miter lim="800000"/>
            <a:headEnd/>
            <a:tailEnd/>
          </a:ln>
        </p:spPr>
        <p:txBody>
          <a:bodyPr/>
          <a:lstStyle/>
          <a:p>
            <a:pPr marL="0" indent="0" algn="ctr">
              <a:buNone/>
            </a:pPr>
            <a:r>
              <a:rPr lang="en-US" sz="2100"/>
              <a:t>To provide information on retirement programs, benefits and entitlements to all servicemembers and families. Assist in the processing of requests for retirement and annuitant pay.</a:t>
            </a:r>
          </a:p>
          <a:p>
            <a:pPr marL="0" indent="0" algn="ctr">
              <a:buNone/>
            </a:pPr>
            <a:endParaRPr lang="en-US" sz="2100"/>
          </a:p>
          <a:p>
            <a:pPr marL="685783" lvl="1" indent="-342892" algn="ctr" defTabSz="685783">
              <a:spcBef>
                <a:spcPct val="50000"/>
              </a:spcBef>
              <a:buFont typeface="Wingdings" panose="05000000000000000000" pitchFamily="2" charset="2"/>
              <a:buChar char="§"/>
              <a:defRPr/>
            </a:pPr>
            <a:r>
              <a:rPr lang="en-US" sz="2200" b="1">
                <a:solidFill>
                  <a:prstClr val="black"/>
                </a:solidFill>
                <a:latin typeface="Arial" panose="020B0604020202020204" pitchFamily="34" charset="0"/>
                <a:cs typeface="Arial" panose="020B0604020202020204" pitchFamily="34" charset="0"/>
              </a:rPr>
              <a:t>Retirement Pay Processing &amp; Pay Issues</a:t>
            </a:r>
          </a:p>
          <a:p>
            <a:pPr marL="685783" lvl="1" indent="-342892" algn="ctr" defTabSz="685783">
              <a:spcBef>
                <a:spcPct val="50000"/>
              </a:spcBef>
              <a:buFont typeface="Wingdings" panose="05000000000000000000" pitchFamily="2" charset="2"/>
              <a:buChar char="§"/>
              <a:defRPr/>
            </a:pPr>
            <a:r>
              <a:rPr lang="en-US" sz="2200" b="1">
                <a:solidFill>
                  <a:prstClr val="black"/>
                </a:solidFill>
                <a:latin typeface="Arial" panose="020B0604020202020204" pitchFamily="34" charset="0"/>
                <a:cs typeface="Arial" panose="020B0604020202020204" pitchFamily="34" charset="0"/>
              </a:rPr>
              <a:t>Survivor Benefit Plan (RCSBP &amp; SBP) Changes</a:t>
            </a:r>
          </a:p>
          <a:p>
            <a:pPr marL="685783" lvl="1" indent="-342892" algn="ctr" defTabSz="685783">
              <a:spcBef>
                <a:spcPct val="50000"/>
              </a:spcBef>
              <a:buFont typeface="Wingdings" panose="05000000000000000000" pitchFamily="2" charset="2"/>
              <a:buChar char="§"/>
              <a:defRPr/>
            </a:pPr>
            <a:r>
              <a:rPr lang="en-US" sz="2200" b="1">
                <a:solidFill>
                  <a:prstClr val="black"/>
                </a:solidFill>
                <a:latin typeface="Arial" panose="020B0604020202020204" pitchFamily="34" charset="0"/>
                <a:cs typeface="Arial" panose="020B0604020202020204" pitchFamily="34" charset="0"/>
              </a:rPr>
              <a:t>Annuity &amp; AOP Pay Processing</a:t>
            </a:r>
          </a:p>
          <a:p>
            <a:pPr marL="685783" lvl="1" indent="-342892" algn="ctr" defTabSz="685783">
              <a:spcBef>
                <a:spcPct val="50000"/>
              </a:spcBef>
              <a:buFont typeface="Wingdings" panose="05000000000000000000" pitchFamily="2" charset="2"/>
              <a:buChar char="§"/>
              <a:defRPr/>
            </a:pPr>
            <a:r>
              <a:rPr lang="en-US" sz="2200" b="1">
                <a:solidFill>
                  <a:prstClr val="black"/>
                </a:solidFill>
                <a:latin typeface="Arial" panose="020B0604020202020204" pitchFamily="34" charset="0"/>
                <a:cs typeface="Arial" panose="020B0604020202020204" pitchFamily="34" charset="0"/>
              </a:rPr>
              <a:t>AGR Benefits Briefings</a:t>
            </a:r>
          </a:p>
          <a:p>
            <a:pPr marL="685783" lvl="1" indent="-342892" algn="ctr" defTabSz="685783">
              <a:spcBef>
                <a:spcPct val="50000"/>
              </a:spcBef>
              <a:buFont typeface="Wingdings" panose="05000000000000000000" pitchFamily="2" charset="2"/>
              <a:buChar char="§"/>
              <a:defRPr/>
            </a:pPr>
            <a:r>
              <a:rPr lang="en-US" sz="2200" b="1">
                <a:solidFill>
                  <a:prstClr val="black"/>
                </a:solidFill>
                <a:latin typeface="Arial" panose="020B0604020202020204" pitchFamily="34" charset="0"/>
                <a:cs typeface="Arial" panose="020B0604020202020204" pitchFamily="34" charset="0"/>
              </a:rPr>
              <a:t>Disability Retirement Pay Processing (CRSC / CRDP)</a:t>
            </a:r>
          </a:p>
          <a:p>
            <a:pPr marL="685783" lvl="1" indent="-342892" algn="ctr" defTabSz="685783">
              <a:spcBef>
                <a:spcPct val="50000"/>
              </a:spcBef>
              <a:buFont typeface="Wingdings" panose="05000000000000000000" pitchFamily="2" charset="2"/>
              <a:buChar char="§"/>
              <a:defRPr/>
            </a:pPr>
            <a:r>
              <a:rPr lang="en-US" sz="2200" b="1">
                <a:solidFill>
                  <a:prstClr val="black"/>
                </a:solidFill>
                <a:latin typeface="Arial" panose="020B0604020202020204" pitchFamily="34" charset="0"/>
                <a:cs typeface="Arial" panose="020B0604020202020204" pitchFamily="34" charset="0"/>
              </a:rPr>
              <a:t>Updating Records due to QLE</a:t>
            </a:r>
          </a:p>
          <a:p>
            <a:pPr marL="0" indent="0" algn="ctr">
              <a:buNone/>
            </a:pPr>
            <a:endParaRPr lang="en-US" sz="2700" b="1"/>
          </a:p>
          <a:p>
            <a:pPr marL="0" indent="0" algn="ctr">
              <a:buNone/>
            </a:pPr>
            <a:endParaRPr lang="en-US" sz="2700" b="1"/>
          </a:p>
          <a:p>
            <a:pPr marL="0" indent="0" algn="ctr">
              <a:buNone/>
            </a:pPr>
            <a:endParaRPr lang="en-US" sz="2700" b="1"/>
          </a:p>
        </p:txBody>
      </p:sp>
      <p:pic>
        <p:nvPicPr>
          <p:cNvPr id="2" name="Picture 1">
            <a:extLst>
              <a:ext uri="{FF2B5EF4-FFF2-40B4-BE49-F238E27FC236}">
                <a16:creationId xmlns:a16="http://schemas.microsoft.com/office/drawing/2014/main" id="{F3956D3D-84E2-939F-D451-3B9275C2CD1C}"/>
              </a:ext>
            </a:extLst>
          </p:cNvPr>
          <p:cNvPicPr>
            <a:picLocks noChangeAspect="1"/>
          </p:cNvPicPr>
          <p:nvPr/>
        </p:nvPicPr>
        <p:blipFill>
          <a:blip r:embed="rId3"/>
          <a:stretch>
            <a:fillRect/>
          </a:stretch>
        </p:blipFill>
        <p:spPr>
          <a:xfrm>
            <a:off x="9596340" y="34212"/>
            <a:ext cx="905335" cy="905335"/>
          </a:xfrm>
          <a:prstGeom prst="rect">
            <a:avLst/>
          </a:prstGeom>
        </p:spPr>
      </p:pic>
      <p:pic>
        <p:nvPicPr>
          <p:cNvPr id="3" name="Picture 2">
            <a:extLst>
              <a:ext uri="{FF2B5EF4-FFF2-40B4-BE49-F238E27FC236}">
                <a16:creationId xmlns:a16="http://schemas.microsoft.com/office/drawing/2014/main" id="{F27DBBC2-485B-E0A7-D2B7-4525C3C819EC}"/>
              </a:ext>
            </a:extLst>
          </p:cNvPr>
          <p:cNvPicPr>
            <a:picLocks noChangeAspect="1"/>
          </p:cNvPicPr>
          <p:nvPr/>
        </p:nvPicPr>
        <p:blipFill>
          <a:blip r:embed="rId4"/>
          <a:stretch>
            <a:fillRect/>
          </a:stretch>
        </p:blipFill>
        <p:spPr>
          <a:xfrm>
            <a:off x="1690327" y="34212"/>
            <a:ext cx="928789" cy="905335"/>
          </a:xfrm>
          <a:prstGeom prst="rect">
            <a:avLst/>
          </a:prstGeom>
        </p:spPr>
      </p:pic>
    </p:spTree>
    <p:extLst>
      <p:ext uri="{BB962C8B-B14F-4D97-AF65-F5344CB8AC3E}">
        <p14:creationId xmlns:p14="http://schemas.microsoft.com/office/powerpoint/2010/main" val="838949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143"/>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eaLnBrk="1" hangingPunct="1"/>
            <a:r>
              <a:rPr lang="en-US" altLang="en-US" b="1">
                <a:solidFill>
                  <a:schemeClr val="tx1"/>
                </a:solidFill>
                <a:latin typeface="Arial" panose="020B0604020202020204" pitchFamily="34" charset="0"/>
              </a:rPr>
              <a:t>Three Part Decision</a:t>
            </a:r>
          </a:p>
        </p:txBody>
      </p:sp>
      <p:sp>
        <p:nvSpPr>
          <p:cNvPr id="2" name="Content Placeholder 1"/>
          <p:cNvSpPr>
            <a:spLocks noGrp="1"/>
          </p:cNvSpPr>
          <p:nvPr>
            <p:ph idx="1"/>
          </p:nvPr>
        </p:nvSpPr>
        <p:spPr/>
        <p:txBody>
          <a:bodyPr>
            <a:normAutofit/>
          </a:bodyPr>
          <a:lstStyle/>
          <a:p>
            <a:pPr>
              <a:lnSpc>
                <a:spcPct val="100000"/>
              </a:lnSpc>
              <a:buFont typeface="Arial" panose="020B0604020202020204" pitchFamily="34" charset="0"/>
              <a:buChar char="•"/>
            </a:pPr>
            <a:r>
              <a:rPr lang="en-US" altLang="en-US" sz="2400"/>
              <a:t>Election Option</a:t>
            </a:r>
          </a:p>
          <a:p>
            <a:pPr>
              <a:lnSpc>
                <a:spcPct val="100000"/>
              </a:lnSpc>
              <a:buFont typeface="Arial" panose="020B0604020202020204" pitchFamily="34" charset="0"/>
              <a:buChar char="•"/>
            </a:pPr>
            <a:endParaRPr lang="en-US" altLang="en-US" sz="2400"/>
          </a:p>
          <a:p>
            <a:pPr>
              <a:lnSpc>
                <a:spcPct val="100000"/>
              </a:lnSpc>
              <a:buFont typeface="Arial" panose="020B0604020202020204" pitchFamily="34" charset="0"/>
              <a:buChar char="•"/>
            </a:pPr>
            <a:r>
              <a:rPr lang="en-US" altLang="en-US" sz="2400"/>
              <a:t>Election Category</a:t>
            </a:r>
          </a:p>
          <a:p>
            <a:pPr>
              <a:lnSpc>
                <a:spcPct val="100000"/>
              </a:lnSpc>
              <a:buFont typeface="Arial" panose="020B0604020202020204" pitchFamily="34" charset="0"/>
              <a:buChar char="•"/>
            </a:pPr>
            <a:endParaRPr lang="en-US" altLang="en-US" sz="2400"/>
          </a:p>
          <a:p>
            <a:pPr>
              <a:lnSpc>
                <a:spcPct val="100000"/>
              </a:lnSpc>
              <a:buFont typeface="Arial" panose="020B0604020202020204" pitchFamily="34" charset="0"/>
              <a:buChar char="•"/>
            </a:pPr>
            <a:r>
              <a:rPr lang="en-US" altLang="en-US" sz="2400"/>
              <a:t>Base Amount</a:t>
            </a:r>
          </a:p>
        </p:txBody>
      </p:sp>
    </p:spTree>
    <p:extLst>
      <p:ext uri="{BB962C8B-B14F-4D97-AF65-F5344CB8AC3E}">
        <p14:creationId xmlns:p14="http://schemas.microsoft.com/office/powerpoint/2010/main" val="22458133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52599" y="2730456"/>
            <a:ext cx="7685405" cy="1367682"/>
          </a:xfrm>
          <a:prstGeom prst="rect">
            <a:avLst/>
          </a:prstGeom>
        </p:spPr>
        <p:txBody>
          <a:bodyPr vert="horz" wrap="square" lIns="0" tIns="13335" rIns="0" bIns="0" rtlCol="0" anchor="ctr">
            <a:spAutoFit/>
          </a:bodyPr>
          <a:lstStyle/>
          <a:p>
            <a:pPr marL="12700">
              <a:lnSpc>
                <a:spcPct val="100000"/>
              </a:lnSpc>
              <a:spcBef>
                <a:spcPts val="105"/>
              </a:spcBef>
            </a:pPr>
            <a:r>
              <a:t>The</a:t>
            </a:r>
            <a:r>
              <a:rPr spc="-185"/>
              <a:t> </a:t>
            </a:r>
            <a:r>
              <a:t>Army</a:t>
            </a:r>
            <a:r>
              <a:rPr spc="-60"/>
              <a:t> </a:t>
            </a:r>
            <a:r>
              <a:t>Retirement</a:t>
            </a:r>
            <a:r>
              <a:rPr spc="-65"/>
              <a:t> </a:t>
            </a:r>
            <a:r>
              <a:t>Services</a:t>
            </a:r>
            <a:r>
              <a:rPr spc="-60"/>
              <a:t> </a:t>
            </a:r>
            <a:r>
              <a:rPr spc="-10"/>
              <a:t>Program</a:t>
            </a:r>
          </a:p>
        </p:txBody>
      </p:sp>
      <p:sp>
        <p:nvSpPr>
          <p:cNvPr id="3" name="object 3"/>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160</a:t>
            </a:fld>
            <a:endParaRPr sz="700" b="1" kern="0" spc="-50">
              <a:solidFill>
                <a:srgbClr val="2E372E"/>
              </a:solidFill>
              <a:latin typeface="Calibri"/>
              <a:cs typeface="Calibri"/>
            </a:endParaRPr>
          </a:p>
        </p:txBody>
      </p:sp>
    </p:spTree>
    <p:extLst>
      <p:ext uri="{BB962C8B-B14F-4D97-AF65-F5344CB8AC3E}">
        <p14:creationId xmlns:p14="http://schemas.microsoft.com/office/powerpoint/2010/main" val="94048313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1378254"/>
            <a:ext cx="9156700" cy="5486400"/>
            <a:chOff x="-6350" y="1378254"/>
            <a:chExt cx="9156700" cy="5486400"/>
          </a:xfrm>
        </p:grpSpPr>
        <p:pic>
          <p:nvPicPr>
            <p:cNvPr id="3" name="object 3"/>
            <p:cNvPicPr/>
            <p:nvPr/>
          </p:nvPicPr>
          <p:blipFill>
            <a:blip r:embed="rId2" cstate="print"/>
            <a:stretch>
              <a:fillRect/>
            </a:stretch>
          </p:blipFill>
          <p:spPr>
            <a:xfrm>
              <a:off x="2191360" y="1387779"/>
              <a:ext cx="4666728" cy="5199214"/>
            </a:xfrm>
            <a:prstGeom prst="rect">
              <a:avLst/>
            </a:prstGeom>
          </p:spPr>
        </p:pic>
        <p:sp>
          <p:nvSpPr>
            <p:cNvPr id="4" name="object 4"/>
            <p:cNvSpPr/>
            <p:nvPr/>
          </p:nvSpPr>
          <p:spPr>
            <a:xfrm>
              <a:off x="2186597" y="1383017"/>
              <a:ext cx="4676775" cy="5208905"/>
            </a:xfrm>
            <a:custGeom>
              <a:avLst/>
              <a:gdLst/>
              <a:ahLst/>
              <a:cxnLst/>
              <a:rect l="l" t="t" r="r" b="b"/>
              <a:pathLst>
                <a:path w="4676775" h="5208905">
                  <a:moveTo>
                    <a:pt x="0" y="0"/>
                  </a:moveTo>
                  <a:lnTo>
                    <a:pt x="4676254" y="0"/>
                  </a:lnTo>
                  <a:lnTo>
                    <a:pt x="4676254" y="5208739"/>
                  </a:lnTo>
                  <a:lnTo>
                    <a:pt x="0" y="5208739"/>
                  </a:lnTo>
                  <a:lnTo>
                    <a:pt x="0" y="0"/>
                  </a:lnTo>
                  <a:close/>
                </a:path>
              </a:pathLst>
            </a:custGeom>
            <a:ln w="9524">
              <a:solidFill>
                <a:srgbClr val="211F1F"/>
              </a:solidFill>
            </a:ln>
          </p:spPr>
          <p:txBody>
            <a:bodyPr wrap="square" lIns="0" tIns="0" rIns="0" bIns="0" rtlCol="0"/>
            <a:lstStyle/>
            <a:p>
              <a:pPr>
                <a:defRPr/>
              </a:pPr>
              <a:endParaRPr kern="0">
                <a:solidFill>
                  <a:sysClr val="windowText" lastClr="000000"/>
                </a:solidFill>
              </a:endParaRPr>
            </a:p>
          </p:txBody>
        </p:sp>
      </p:grpSp>
      <p:sp>
        <p:nvSpPr>
          <p:cNvPr id="5" name="object 5"/>
          <p:cNvSpPr txBox="1"/>
          <p:nvPr/>
        </p:nvSpPr>
        <p:spPr>
          <a:xfrm>
            <a:off x="8782526" y="6310793"/>
            <a:ext cx="1437005" cy="243656"/>
          </a:xfrm>
          <a:prstGeom prst="rect">
            <a:avLst/>
          </a:prstGeom>
        </p:spPr>
        <p:txBody>
          <a:bodyPr vert="horz" wrap="square" lIns="0" tIns="12700" rIns="0" bIns="0" rtlCol="0">
            <a:spAutoFit/>
          </a:bodyPr>
          <a:lstStyle/>
          <a:p>
            <a:pPr marL="12700">
              <a:spcBef>
                <a:spcPts val="100"/>
              </a:spcBef>
              <a:defRPr/>
            </a:pPr>
            <a:r>
              <a:rPr sz="1500" kern="0">
                <a:solidFill>
                  <a:sysClr val="windowText" lastClr="000000"/>
                </a:solidFill>
                <a:latin typeface="Arial"/>
                <a:cs typeface="Arial"/>
              </a:rPr>
              <a:t>Former</a:t>
            </a:r>
            <a:r>
              <a:rPr sz="1500" kern="0" spc="-60">
                <a:solidFill>
                  <a:sysClr val="windowText" lastClr="000000"/>
                </a:solidFill>
                <a:latin typeface="Arial"/>
                <a:cs typeface="Arial"/>
              </a:rPr>
              <a:t> </a:t>
            </a:r>
            <a:r>
              <a:rPr sz="1500" kern="0" spc="-10">
                <a:solidFill>
                  <a:sysClr val="windowText" lastClr="000000"/>
                </a:solidFill>
                <a:latin typeface="Arial"/>
                <a:cs typeface="Arial"/>
              </a:rPr>
              <a:t>Spouses</a:t>
            </a:r>
            <a:endParaRPr sz="1500" kern="0">
              <a:solidFill>
                <a:sysClr val="windowText" lastClr="000000"/>
              </a:solidFill>
              <a:latin typeface="Arial"/>
              <a:cs typeface="Arial"/>
            </a:endParaRPr>
          </a:p>
        </p:txBody>
      </p:sp>
      <p:sp>
        <p:nvSpPr>
          <p:cNvPr id="6" name="object 6"/>
          <p:cNvSpPr txBox="1">
            <a:spLocks noGrp="1"/>
          </p:cNvSpPr>
          <p:nvPr>
            <p:ph type="title"/>
          </p:nvPr>
        </p:nvSpPr>
        <p:spPr>
          <a:xfrm>
            <a:off x="3127376" y="596436"/>
            <a:ext cx="5936615" cy="652780"/>
          </a:xfrm>
          <a:prstGeom prst="rect">
            <a:avLst/>
          </a:prstGeom>
        </p:spPr>
        <p:txBody>
          <a:bodyPr vert="horz" wrap="square" lIns="0" tIns="12065" rIns="0" bIns="0" rtlCol="0" anchor="ctr">
            <a:spAutoFit/>
          </a:bodyPr>
          <a:lstStyle/>
          <a:p>
            <a:pPr algn="ctr">
              <a:lnSpc>
                <a:spcPts val="2830"/>
              </a:lnSpc>
              <a:spcBef>
                <a:spcPts val="95"/>
              </a:spcBef>
            </a:pPr>
            <a:r>
              <a:rPr sz="2500"/>
              <a:t>The</a:t>
            </a:r>
            <a:r>
              <a:rPr sz="2500" spc="-50"/>
              <a:t> </a:t>
            </a:r>
            <a:r>
              <a:rPr sz="2500"/>
              <a:t>Army</a:t>
            </a:r>
            <a:r>
              <a:rPr sz="2500" spc="-35"/>
              <a:t> </a:t>
            </a:r>
            <a:r>
              <a:rPr sz="2500"/>
              <a:t>Retirement</a:t>
            </a:r>
            <a:r>
              <a:rPr sz="2500" spc="-35"/>
              <a:t> </a:t>
            </a:r>
            <a:r>
              <a:rPr sz="2500"/>
              <a:t>Services</a:t>
            </a:r>
            <a:r>
              <a:rPr sz="2500" spc="-70"/>
              <a:t> </a:t>
            </a:r>
            <a:r>
              <a:rPr sz="2500" spc="-10"/>
              <a:t>Website</a:t>
            </a:r>
            <a:endParaRPr sz="2500"/>
          </a:p>
          <a:p>
            <a:pPr algn="ctr">
              <a:lnSpc>
                <a:spcPts val="2110"/>
              </a:lnSpc>
            </a:pPr>
            <a:r>
              <a:rPr sz="1900" u="sng" spc="-10">
                <a:solidFill>
                  <a:srgbClr val="0562C1"/>
                </a:solidFill>
                <a:uFill>
                  <a:solidFill>
                    <a:srgbClr val="0562C1"/>
                  </a:solidFill>
                </a:uFill>
                <a:latin typeface="Arial"/>
                <a:cs typeface="Arial"/>
                <a:hlinkClick r:id="rId3"/>
              </a:rPr>
              <a:t>https://soldierforlife.army.mil/Retirement</a:t>
            </a:r>
            <a:endParaRPr sz="1900">
              <a:latin typeface="Arial"/>
              <a:cs typeface="Arial"/>
            </a:endParaRPr>
          </a:p>
        </p:txBody>
      </p:sp>
      <p:sp>
        <p:nvSpPr>
          <p:cNvPr id="38" name="object 38"/>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161</a:t>
            </a:fld>
            <a:endParaRPr sz="700" b="1" kern="0" spc="-50">
              <a:solidFill>
                <a:srgbClr val="2E372E"/>
              </a:solidFill>
              <a:latin typeface="Calibri"/>
              <a:cs typeface="Calibri"/>
            </a:endParaRPr>
          </a:p>
        </p:txBody>
      </p:sp>
      <p:grpSp>
        <p:nvGrpSpPr>
          <p:cNvPr id="7" name="object 7"/>
          <p:cNvGrpSpPr/>
          <p:nvPr/>
        </p:nvGrpSpPr>
        <p:grpSpPr>
          <a:xfrm>
            <a:off x="1977288" y="725729"/>
            <a:ext cx="8492490" cy="5758815"/>
            <a:chOff x="453288" y="725728"/>
            <a:chExt cx="8492490" cy="5758815"/>
          </a:xfrm>
        </p:grpSpPr>
        <p:sp>
          <p:nvSpPr>
            <p:cNvPr id="8" name="object 8"/>
            <p:cNvSpPr/>
            <p:nvPr/>
          </p:nvSpPr>
          <p:spPr>
            <a:xfrm>
              <a:off x="1464866" y="2746463"/>
              <a:ext cx="956944" cy="821690"/>
            </a:xfrm>
            <a:custGeom>
              <a:avLst/>
              <a:gdLst/>
              <a:ahLst/>
              <a:cxnLst/>
              <a:rect l="l" t="t" r="r" b="b"/>
              <a:pathLst>
                <a:path w="956944" h="821689">
                  <a:moveTo>
                    <a:pt x="14833" y="0"/>
                  </a:moveTo>
                  <a:lnTo>
                    <a:pt x="0" y="17386"/>
                  </a:lnTo>
                  <a:lnTo>
                    <a:pt x="931545" y="812546"/>
                  </a:lnTo>
                  <a:lnTo>
                    <a:pt x="924128" y="821245"/>
                  </a:lnTo>
                  <a:lnTo>
                    <a:pt x="956360" y="818692"/>
                  </a:lnTo>
                  <a:lnTo>
                    <a:pt x="953808" y="786472"/>
                  </a:lnTo>
                  <a:lnTo>
                    <a:pt x="946391" y="795159"/>
                  </a:lnTo>
                  <a:lnTo>
                    <a:pt x="14833"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9" name="object 9"/>
            <p:cNvSpPr/>
            <p:nvPr/>
          </p:nvSpPr>
          <p:spPr>
            <a:xfrm>
              <a:off x="1464866" y="2746463"/>
              <a:ext cx="956944" cy="821690"/>
            </a:xfrm>
            <a:custGeom>
              <a:avLst/>
              <a:gdLst/>
              <a:ahLst/>
              <a:cxnLst/>
              <a:rect l="l" t="t" r="r" b="b"/>
              <a:pathLst>
                <a:path w="956944" h="821689">
                  <a:moveTo>
                    <a:pt x="924128" y="821245"/>
                  </a:moveTo>
                  <a:lnTo>
                    <a:pt x="931545" y="812546"/>
                  </a:lnTo>
                  <a:lnTo>
                    <a:pt x="0" y="17386"/>
                  </a:lnTo>
                  <a:lnTo>
                    <a:pt x="14833" y="0"/>
                  </a:lnTo>
                  <a:lnTo>
                    <a:pt x="946391" y="795159"/>
                  </a:lnTo>
                  <a:lnTo>
                    <a:pt x="953808" y="786472"/>
                  </a:lnTo>
                  <a:lnTo>
                    <a:pt x="956360" y="818692"/>
                  </a:lnTo>
                  <a:lnTo>
                    <a:pt x="924128" y="821245"/>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10" name="object 10"/>
            <p:cNvSpPr/>
            <p:nvPr/>
          </p:nvSpPr>
          <p:spPr>
            <a:xfrm>
              <a:off x="1315398" y="5269304"/>
              <a:ext cx="1971675" cy="711835"/>
            </a:xfrm>
            <a:custGeom>
              <a:avLst/>
              <a:gdLst/>
              <a:ahLst/>
              <a:cxnLst/>
              <a:rect l="l" t="t" r="r" b="b"/>
              <a:pathLst>
                <a:path w="1971675" h="711835">
                  <a:moveTo>
                    <a:pt x="1942160" y="0"/>
                  </a:moveTo>
                  <a:lnTo>
                    <a:pt x="1945932" y="10795"/>
                  </a:lnTo>
                  <a:lnTo>
                    <a:pt x="0" y="689965"/>
                  </a:lnTo>
                  <a:lnTo>
                    <a:pt x="7531" y="711555"/>
                  </a:lnTo>
                  <a:lnTo>
                    <a:pt x="1953463" y="32372"/>
                  </a:lnTo>
                  <a:lnTo>
                    <a:pt x="1957222" y="43167"/>
                  </a:lnTo>
                  <a:lnTo>
                    <a:pt x="1971268" y="14046"/>
                  </a:lnTo>
                  <a:lnTo>
                    <a:pt x="1942160"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11" name="object 11"/>
            <p:cNvSpPr/>
            <p:nvPr/>
          </p:nvSpPr>
          <p:spPr>
            <a:xfrm>
              <a:off x="1315398" y="5269304"/>
              <a:ext cx="1971675" cy="711835"/>
            </a:xfrm>
            <a:custGeom>
              <a:avLst/>
              <a:gdLst/>
              <a:ahLst/>
              <a:cxnLst/>
              <a:rect l="l" t="t" r="r" b="b"/>
              <a:pathLst>
                <a:path w="1971675" h="711835">
                  <a:moveTo>
                    <a:pt x="1942160" y="0"/>
                  </a:moveTo>
                  <a:lnTo>
                    <a:pt x="1945932" y="10795"/>
                  </a:lnTo>
                  <a:lnTo>
                    <a:pt x="0" y="689965"/>
                  </a:lnTo>
                  <a:lnTo>
                    <a:pt x="7531" y="711555"/>
                  </a:lnTo>
                  <a:lnTo>
                    <a:pt x="1953463" y="32372"/>
                  </a:lnTo>
                  <a:lnTo>
                    <a:pt x="1957222" y="43167"/>
                  </a:lnTo>
                  <a:lnTo>
                    <a:pt x="1971281" y="14046"/>
                  </a:lnTo>
                  <a:lnTo>
                    <a:pt x="194216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12" name="object 12"/>
            <p:cNvSpPr/>
            <p:nvPr/>
          </p:nvSpPr>
          <p:spPr>
            <a:xfrm>
              <a:off x="6665259" y="3719630"/>
              <a:ext cx="1177290" cy="93345"/>
            </a:xfrm>
            <a:custGeom>
              <a:avLst/>
              <a:gdLst/>
              <a:ahLst/>
              <a:cxnLst/>
              <a:rect l="l" t="t" r="r" b="b"/>
              <a:pathLst>
                <a:path w="1177290" h="93345">
                  <a:moveTo>
                    <a:pt x="1175956" y="0"/>
                  </a:moveTo>
                  <a:lnTo>
                    <a:pt x="22250" y="58978"/>
                  </a:lnTo>
                  <a:lnTo>
                    <a:pt x="21666" y="47561"/>
                  </a:lnTo>
                  <a:lnTo>
                    <a:pt x="0" y="71564"/>
                  </a:lnTo>
                  <a:lnTo>
                    <a:pt x="24003" y="93218"/>
                  </a:lnTo>
                  <a:lnTo>
                    <a:pt x="23418" y="81800"/>
                  </a:lnTo>
                  <a:lnTo>
                    <a:pt x="1177112" y="22834"/>
                  </a:lnTo>
                  <a:lnTo>
                    <a:pt x="1175956"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13" name="object 13"/>
            <p:cNvSpPr/>
            <p:nvPr/>
          </p:nvSpPr>
          <p:spPr>
            <a:xfrm>
              <a:off x="6665259" y="3719630"/>
              <a:ext cx="1177290" cy="93345"/>
            </a:xfrm>
            <a:custGeom>
              <a:avLst/>
              <a:gdLst/>
              <a:ahLst/>
              <a:cxnLst/>
              <a:rect l="l" t="t" r="r" b="b"/>
              <a:pathLst>
                <a:path w="1177290" h="93345">
                  <a:moveTo>
                    <a:pt x="21666" y="47561"/>
                  </a:moveTo>
                  <a:lnTo>
                    <a:pt x="22250" y="58978"/>
                  </a:lnTo>
                  <a:lnTo>
                    <a:pt x="1175956" y="0"/>
                  </a:lnTo>
                  <a:lnTo>
                    <a:pt x="1177112" y="22834"/>
                  </a:lnTo>
                  <a:lnTo>
                    <a:pt x="23418" y="81800"/>
                  </a:lnTo>
                  <a:lnTo>
                    <a:pt x="24003" y="93218"/>
                  </a:lnTo>
                  <a:lnTo>
                    <a:pt x="0" y="71564"/>
                  </a:lnTo>
                  <a:lnTo>
                    <a:pt x="21666" y="47561"/>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14" name="object 14"/>
            <p:cNvSpPr/>
            <p:nvPr/>
          </p:nvSpPr>
          <p:spPr>
            <a:xfrm>
              <a:off x="5760416" y="4160542"/>
              <a:ext cx="1866900" cy="569595"/>
            </a:xfrm>
            <a:custGeom>
              <a:avLst/>
              <a:gdLst/>
              <a:ahLst/>
              <a:cxnLst/>
              <a:rect l="l" t="t" r="r" b="b"/>
              <a:pathLst>
                <a:path w="1866900" h="569595">
                  <a:moveTo>
                    <a:pt x="28333" y="0"/>
                  </a:moveTo>
                  <a:lnTo>
                    <a:pt x="0" y="15557"/>
                  </a:lnTo>
                  <a:lnTo>
                    <a:pt x="15544" y="43891"/>
                  </a:lnTo>
                  <a:lnTo>
                    <a:pt x="18745" y="32918"/>
                  </a:lnTo>
                  <a:lnTo>
                    <a:pt x="1860435" y="569391"/>
                  </a:lnTo>
                  <a:lnTo>
                    <a:pt x="1866836" y="547446"/>
                  </a:lnTo>
                  <a:lnTo>
                    <a:pt x="25133" y="10972"/>
                  </a:lnTo>
                  <a:lnTo>
                    <a:pt x="28333"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15" name="object 15"/>
            <p:cNvSpPr/>
            <p:nvPr/>
          </p:nvSpPr>
          <p:spPr>
            <a:xfrm>
              <a:off x="5760416" y="4160542"/>
              <a:ext cx="1866900" cy="569595"/>
            </a:xfrm>
            <a:custGeom>
              <a:avLst/>
              <a:gdLst/>
              <a:ahLst/>
              <a:cxnLst/>
              <a:rect l="l" t="t" r="r" b="b"/>
              <a:pathLst>
                <a:path w="1866900" h="569595">
                  <a:moveTo>
                    <a:pt x="28333" y="0"/>
                  </a:moveTo>
                  <a:lnTo>
                    <a:pt x="25133" y="10972"/>
                  </a:lnTo>
                  <a:lnTo>
                    <a:pt x="1866836" y="547446"/>
                  </a:lnTo>
                  <a:lnTo>
                    <a:pt x="1860435" y="569391"/>
                  </a:lnTo>
                  <a:lnTo>
                    <a:pt x="18745" y="32918"/>
                  </a:lnTo>
                  <a:lnTo>
                    <a:pt x="15544" y="43891"/>
                  </a:lnTo>
                  <a:lnTo>
                    <a:pt x="0" y="15557"/>
                  </a:lnTo>
                  <a:lnTo>
                    <a:pt x="28333"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16" name="object 16"/>
            <p:cNvSpPr/>
            <p:nvPr/>
          </p:nvSpPr>
          <p:spPr>
            <a:xfrm>
              <a:off x="1408470" y="4402543"/>
              <a:ext cx="977265" cy="290830"/>
            </a:xfrm>
            <a:custGeom>
              <a:avLst/>
              <a:gdLst/>
              <a:ahLst/>
              <a:cxnLst/>
              <a:rect l="l" t="t" r="r" b="b"/>
              <a:pathLst>
                <a:path w="977264" h="290829">
                  <a:moveTo>
                    <a:pt x="5968" y="0"/>
                  </a:moveTo>
                  <a:lnTo>
                    <a:pt x="0" y="22072"/>
                  </a:lnTo>
                  <a:lnTo>
                    <a:pt x="952106" y="279273"/>
                  </a:lnTo>
                  <a:lnTo>
                    <a:pt x="949121" y="290309"/>
                  </a:lnTo>
                  <a:lnTo>
                    <a:pt x="977150" y="274205"/>
                  </a:lnTo>
                  <a:lnTo>
                    <a:pt x="961047" y="246176"/>
                  </a:lnTo>
                  <a:lnTo>
                    <a:pt x="958062" y="257200"/>
                  </a:lnTo>
                  <a:lnTo>
                    <a:pt x="5968"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17" name="object 17"/>
            <p:cNvSpPr/>
            <p:nvPr/>
          </p:nvSpPr>
          <p:spPr>
            <a:xfrm>
              <a:off x="1408470" y="4402543"/>
              <a:ext cx="977265" cy="290830"/>
            </a:xfrm>
            <a:custGeom>
              <a:avLst/>
              <a:gdLst/>
              <a:ahLst/>
              <a:cxnLst/>
              <a:rect l="l" t="t" r="r" b="b"/>
              <a:pathLst>
                <a:path w="977264" h="290829">
                  <a:moveTo>
                    <a:pt x="949121" y="290309"/>
                  </a:moveTo>
                  <a:lnTo>
                    <a:pt x="952106" y="279273"/>
                  </a:lnTo>
                  <a:lnTo>
                    <a:pt x="0" y="22072"/>
                  </a:lnTo>
                  <a:lnTo>
                    <a:pt x="5968" y="0"/>
                  </a:lnTo>
                  <a:lnTo>
                    <a:pt x="958062" y="257200"/>
                  </a:lnTo>
                  <a:lnTo>
                    <a:pt x="961047" y="246176"/>
                  </a:lnTo>
                  <a:lnTo>
                    <a:pt x="977150" y="274205"/>
                  </a:lnTo>
                  <a:lnTo>
                    <a:pt x="949121" y="290309"/>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18" name="object 18"/>
            <p:cNvSpPr/>
            <p:nvPr/>
          </p:nvSpPr>
          <p:spPr>
            <a:xfrm>
              <a:off x="5301877" y="5915418"/>
              <a:ext cx="2720340" cy="49530"/>
            </a:xfrm>
            <a:custGeom>
              <a:avLst/>
              <a:gdLst/>
              <a:ahLst/>
              <a:cxnLst/>
              <a:rect l="l" t="t" r="r" b="b"/>
              <a:pathLst>
                <a:path w="2720340" h="49529">
                  <a:moveTo>
                    <a:pt x="24650" y="0"/>
                  </a:moveTo>
                  <a:lnTo>
                    <a:pt x="0" y="24650"/>
                  </a:lnTo>
                  <a:lnTo>
                    <a:pt x="24650" y="49301"/>
                  </a:lnTo>
                  <a:lnTo>
                    <a:pt x="24650" y="36969"/>
                  </a:lnTo>
                  <a:lnTo>
                    <a:pt x="2720162" y="36969"/>
                  </a:lnTo>
                  <a:lnTo>
                    <a:pt x="2720162" y="12318"/>
                  </a:lnTo>
                  <a:lnTo>
                    <a:pt x="24650" y="12318"/>
                  </a:lnTo>
                  <a:lnTo>
                    <a:pt x="24650"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19" name="object 19"/>
            <p:cNvSpPr/>
            <p:nvPr/>
          </p:nvSpPr>
          <p:spPr>
            <a:xfrm>
              <a:off x="5301877" y="5915418"/>
              <a:ext cx="2720340" cy="49530"/>
            </a:xfrm>
            <a:custGeom>
              <a:avLst/>
              <a:gdLst/>
              <a:ahLst/>
              <a:cxnLst/>
              <a:rect l="l" t="t" r="r" b="b"/>
              <a:pathLst>
                <a:path w="2720340" h="49529">
                  <a:moveTo>
                    <a:pt x="24650" y="49301"/>
                  </a:moveTo>
                  <a:lnTo>
                    <a:pt x="24650" y="36969"/>
                  </a:lnTo>
                  <a:lnTo>
                    <a:pt x="2720162" y="36969"/>
                  </a:lnTo>
                  <a:lnTo>
                    <a:pt x="2720162" y="12318"/>
                  </a:lnTo>
                  <a:lnTo>
                    <a:pt x="24650" y="12318"/>
                  </a:lnTo>
                  <a:lnTo>
                    <a:pt x="24650" y="0"/>
                  </a:lnTo>
                  <a:lnTo>
                    <a:pt x="0" y="24650"/>
                  </a:lnTo>
                  <a:lnTo>
                    <a:pt x="24650" y="49301"/>
                  </a:lnTo>
                  <a:close/>
                </a:path>
              </a:pathLst>
            </a:custGeom>
            <a:ln w="9524">
              <a:solidFill>
                <a:srgbClr val="211F1F"/>
              </a:solidFill>
            </a:ln>
          </p:spPr>
          <p:txBody>
            <a:bodyPr wrap="square" lIns="0" tIns="0" rIns="0" bIns="0" rtlCol="0"/>
            <a:lstStyle/>
            <a:p>
              <a:pPr>
                <a:defRPr/>
              </a:pPr>
              <a:endParaRPr kern="0">
                <a:solidFill>
                  <a:sysClr val="windowText" lastClr="000000"/>
                </a:solidFill>
              </a:endParaRPr>
            </a:p>
          </p:txBody>
        </p:sp>
        <p:sp>
          <p:nvSpPr>
            <p:cNvPr id="20" name="object 20"/>
            <p:cNvSpPr/>
            <p:nvPr/>
          </p:nvSpPr>
          <p:spPr>
            <a:xfrm>
              <a:off x="3953530" y="1431748"/>
              <a:ext cx="4067175" cy="2133600"/>
            </a:xfrm>
            <a:custGeom>
              <a:avLst/>
              <a:gdLst/>
              <a:ahLst/>
              <a:cxnLst/>
              <a:rect l="l" t="t" r="r" b="b"/>
              <a:pathLst>
                <a:path w="4067175" h="2133600">
                  <a:moveTo>
                    <a:pt x="4056494" y="0"/>
                  </a:moveTo>
                  <a:lnTo>
                    <a:pt x="15011" y="2102573"/>
                  </a:lnTo>
                  <a:lnTo>
                    <a:pt x="9740" y="2092426"/>
                  </a:lnTo>
                  <a:lnTo>
                    <a:pt x="0" y="2123262"/>
                  </a:lnTo>
                  <a:lnTo>
                    <a:pt x="30835" y="2132990"/>
                  </a:lnTo>
                  <a:lnTo>
                    <a:pt x="25565" y="2122855"/>
                  </a:lnTo>
                  <a:lnTo>
                    <a:pt x="4067035" y="20281"/>
                  </a:lnTo>
                  <a:lnTo>
                    <a:pt x="4056494"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21" name="object 21"/>
            <p:cNvSpPr/>
            <p:nvPr/>
          </p:nvSpPr>
          <p:spPr>
            <a:xfrm>
              <a:off x="3953531" y="1431748"/>
              <a:ext cx="4067175" cy="2133600"/>
            </a:xfrm>
            <a:custGeom>
              <a:avLst/>
              <a:gdLst/>
              <a:ahLst/>
              <a:cxnLst/>
              <a:rect l="l" t="t" r="r" b="b"/>
              <a:pathLst>
                <a:path w="4067175" h="2133600">
                  <a:moveTo>
                    <a:pt x="30835" y="2132990"/>
                  </a:moveTo>
                  <a:lnTo>
                    <a:pt x="25565" y="2122855"/>
                  </a:lnTo>
                  <a:lnTo>
                    <a:pt x="4067035" y="20281"/>
                  </a:lnTo>
                  <a:lnTo>
                    <a:pt x="4056494" y="0"/>
                  </a:lnTo>
                  <a:lnTo>
                    <a:pt x="15011" y="2102573"/>
                  </a:lnTo>
                  <a:lnTo>
                    <a:pt x="9740" y="2092426"/>
                  </a:lnTo>
                  <a:lnTo>
                    <a:pt x="0" y="2123262"/>
                  </a:lnTo>
                  <a:lnTo>
                    <a:pt x="30835" y="213299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22" name="object 22"/>
            <p:cNvPicPr/>
            <p:nvPr/>
          </p:nvPicPr>
          <p:blipFill>
            <a:blip r:embed="rId4" cstate="print"/>
            <a:stretch>
              <a:fillRect/>
            </a:stretch>
          </p:blipFill>
          <p:spPr>
            <a:xfrm>
              <a:off x="490016" y="3114954"/>
              <a:ext cx="1214081" cy="1583860"/>
            </a:xfrm>
            <a:prstGeom prst="rect">
              <a:avLst/>
            </a:prstGeom>
          </p:spPr>
        </p:pic>
        <p:sp>
          <p:nvSpPr>
            <p:cNvPr id="23" name="object 23"/>
            <p:cNvSpPr/>
            <p:nvPr/>
          </p:nvSpPr>
          <p:spPr>
            <a:xfrm>
              <a:off x="485254" y="3110191"/>
              <a:ext cx="1224915" cy="1593850"/>
            </a:xfrm>
            <a:custGeom>
              <a:avLst/>
              <a:gdLst/>
              <a:ahLst/>
              <a:cxnLst/>
              <a:rect l="l" t="t" r="r" b="b"/>
              <a:pathLst>
                <a:path w="1224914" h="1593850">
                  <a:moveTo>
                    <a:pt x="0" y="0"/>
                  </a:moveTo>
                  <a:lnTo>
                    <a:pt x="1224368" y="0"/>
                  </a:lnTo>
                  <a:lnTo>
                    <a:pt x="1224368" y="1593380"/>
                  </a:lnTo>
                  <a:lnTo>
                    <a:pt x="0" y="1593380"/>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24" name="object 24"/>
            <p:cNvPicPr/>
            <p:nvPr/>
          </p:nvPicPr>
          <p:blipFill>
            <a:blip r:embed="rId5" cstate="print"/>
            <a:stretch>
              <a:fillRect/>
            </a:stretch>
          </p:blipFill>
          <p:spPr>
            <a:xfrm>
              <a:off x="483087" y="1373035"/>
              <a:ext cx="1210394" cy="1565687"/>
            </a:xfrm>
            <a:prstGeom prst="rect">
              <a:avLst/>
            </a:prstGeom>
          </p:spPr>
        </p:pic>
        <p:pic>
          <p:nvPicPr>
            <p:cNvPr id="25" name="object 25"/>
            <p:cNvPicPr/>
            <p:nvPr/>
          </p:nvPicPr>
          <p:blipFill>
            <a:blip r:embed="rId6" cstate="print"/>
            <a:stretch>
              <a:fillRect/>
            </a:stretch>
          </p:blipFill>
          <p:spPr>
            <a:xfrm>
              <a:off x="7458249" y="5305866"/>
              <a:ext cx="1041517" cy="1041517"/>
            </a:xfrm>
            <a:prstGeom prst="rect">
              <a:avLst/>
            </a:prstGeom>
          </p:spPr>
        </p:pic>
        <p:pic>
          <p:nvPicPr>
            <p:cNvPr id="26" name="object 26"/>
            <p:cNvPicPr/>
            <p:nvPr/>
          </p:nvPicPr>
          <p:blipFill>
            <a:blip r:embed="rId7" cstate="print"/>
            <a:stretch>
              <a:fillRect/>
            </a:stretch>
          </p:blipFill>
          <p:spPr>
            <a:xfrm>
              <a:off x="7499418" y="3094380"/>
              <a:ext cx="908918" cy="1163784"/>
            </a:xfrm>
            <a:prstGeom prst="rect">
              <a:avLst/>
            </a:prstGeom>
          </p:spPr>
        </p:pic>
        <p:sp>
          <p:nvSpPr>
            <p:cNvPr id="27" name="object 27"/>
            <p:cNvSpPr/>
            <p:nvPr/>
          </p:nvSpPr>
          <p:spPr>
            <a:xfrm>
              <a:off x="7494650" y="3089605"/>
              <a:ext cx="918844" cy="1173480"/>
            </a:xfrm>
            <a:custGeom>
              <a:avLst/>
              <a:gdLst/>
              <a:ahLst/>
              <a:cxnLst/>
              <a:rect l="l" t="t" r="r" b="b"/>
              <a:pathLst>
                <a:path w="918845" h="1173479">
                  <a:moveTo>
                    <a:pt x="0" y="0"/>
                  </a:moveTo>
                  <a:lnTo>
                    <a:pt x="918438" y="0"/>
                  </a:lnTo>
                  <a:lnTo>
                    <a:pt x="918438" y="1173314"/>
                  </a:lnTo>
                  <a:lnTo>
                    <a:pt x="0" y="1173314"/>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28" name="object 28"/>
            <p:cNvPicPr/>
            <p:nvPr/>
          </p:nvPicPr>
          <p:blipFill>
            <a:blip r:embed="rId8" cstate="print"/>
            <a:stretch>
              <a:fillRect/>
            </a:stretch>
          </p:blipFill>
          <p:spPr>
            <a:xfrm>
              <a:off x="7565669" y="4369117"/>
              <a:ext cx="799112" cy="849286"/>
            </a:xfrm>
            <a:prstGeom prst="rect">
              <a:avLst/>
            </a:prstGeom>
          </p:spPr>
        </p:pic>
        <p:pic>
          <p:nvPicPr>
            <p:cNvPr id="29" name="object 29"/>
            <p:cNvPicPr/>
            <p:nvPr/>
          </p:nvPicPr>
          <p:blipFill>
            <a:blip r:embed="rId9" cstate="print"/>
            <a:stretch>
              <a:fillRect/>
            </a:stretch>
          </p:blipFill>
          <p:spPr>
            <a:xfrm>
              <a:off x="462813" y="4811547"/>
              <a:ext cx="1286014" cy="1663458"/>
            </a:xfrm>
            <a:prstGeom prst="rect">
              <a:avLst/>
            </a:prstGeom>
          </p:spPr>
        </p:pic>
        <p:sp>
          <p:nvSpPr>
            <p:cNvPr id="30" name="object 30"/>
            <p:cNvSpPr/>
            <p:nvPr/>
          </p:nvSpPr>
          <p:spPr>
            <a:xfrm>
              <a:off x="458050" y="4806784"/>
              <a:ext cx="1296035" cy="1673225"/>
            </a:xfrm>
            <a:custGeom>
              <a:avLst/>
              <a:gdLst/>
              <a:ahLst/>
              <a:cxnLst/>
              <a:rect l="l" t="t" r="r" b="b"/>
              <a:pathLst>
                <a:path w="1296035" h="1673225">
                  <a:moveTo>
                    <a:pt x="0" y="0"/>
                  </a:moveTo>
                  <a:lnTo>
                    <a:pt x="1295539" y="0"/>
                  </a:lnTo>
                  <a:lnTo>
                    <a:pt x="1295539" y="1672983"/>
                  </a:lnTo>
                  <a:lnTo>
                    <a:pt x="0" y="1672983"/>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31" name="object 31"/>
            <p:cNvPicPr/>
            <p:nvPr/>
          </p:nvPicPr>
          <p:blipFill>
            <a:blip r:embed="rId10" cstate="print"/>
            <a:stretch>
              <a:fillRect/>
            </a:stretch>
          </p:blipFill>
          <p:spPr>
            <a:xfrm>
              <a:off x="7039660" y="1201674"/>
              <a:ext cx="838119" cy="829260"/>
            </a:xfrm>
            <a:prstGeom prst="rect">
              <a:avLst/>
            </a:prstGeom>
          </p:spPr>
        </p:pic>
        <p:pic>
          <p:nvPicPr>
            <p:cNvPr id="32" name="object 32"/>
            <p:cNvPicPr/>
            <p:nvPr/>
          </p:nvPicPr>
          <p:blipFill>
            <a:blip r:embed="rId11" cstate="print"/>
            <a:stretch>
              <a:fillRect/>
            </a:stretch>
          </p:blipFill>
          <p:spPr>
            <a:xfrm>
              <a:off x="7954860" y="725728"/>
              <a:ext cx="990828" cy="1289303"/>
            </a:xfrm>
            <a:prstGeom prst="rect">
              <a:avLst/>
            </a:prstGeom>
          </p:spPr>
        </p:pic>
        <p:sp>
          <p:nvSpPr>
            <p:cNvPr id="33" name="object 33"/>
            <p:cNvSpPr/>
            <p:nvPr/>
          </p:nvSpPr>
          <p:spPr>
            <a:xfrm>
              <a:off x="4841661" y="2642886"/>
              <a:ext cx="2817495" cy="1007744"/>
            </a:xfrm>
            <a:custGeom>
              <a:avLst/>
              <a:gdLst/>
              <a:ahLst/>
              <a:cxnLst/>
              <a:rect l="l" t="t" r="r" b="b"/>
              <a:pathLst>
                <a:path w="2817495" h="1007745">
                  <a:moveTo>
                    <a:pt x="2808274" y="0"/>
                  </a:moveTo>
                  <a:lnTo>
                    <a:pt x="20967" y="969568"/>
                  </a:lnTo>
                  <a:lnTo>
                    <a:pt x="16548" y="956881"/>
                  </a:lnTo>
                  <a:lnTo>
                    <a:pt x="0" y="991095"/>
                  </a:lnTo>
                  <a:lnTo>
                    <a:pt x="34213" y="1007656"/>
                  </a:lnTo>
                  <a:lnTo>
                    <a:pt x="29794" y="994956"/>
                  </a:lnTo>
                  <a:lnTo>
                    <a:pt x="2817101" y="25387"/>
                  </a:lnTo>
                  <a:lnTo>
                    <a:pt x="2808274" y="0"/>
                  </a:lnTo>
                  <a:close/>
                </a:path>
              </a:pathLst>
            </a:custGeom>
            <a:solidFill>
              <a:srgbClr val="BEB8A6"/>
            </a:solidFill>
          </p:spPr>
          <p:txBody>
            <a:bodyPr wrap="square" lIns="0" tIns="0" rIns="0" bIns="0" rtlCol="0"/>
            <a:lstStyle/>
            <a:p>
              <a:pPr>
                <a:defRPr/>
              </a:pPr>
              <a:endParaRPr kern="0">
                <a:solidFill>
                  <a:sysClr val="windowText" lastClr="000000"/>
                </a:solidFill>
              </a:endParaRPr>
            </a:p>
          </p:txBody>
        </p:sp>
        <p:sp>
          <p:nvSpPr>
            <p:cNvPr id="34" name="object 34"/>
            <p:cNvSpPr/>
            <p:nvPr/>
          </p:nvSpPr>
          <p:spPr>
            <a:xfrm>
              <a:off x="4841660" y="2642886"/>
              <a:ext cx="2817495" cy="1007744"/>
            </a:xfrm>
            <a:custGeom>
              <a:avLst/>
              <a:gdLst/>
              <a:ahLst/>
              <a:cxnLst/>
              <a:rect l="l" t="t" r="r" b="b"/>
              <a:pathLst>
                <a:path w="2817495" h="1007745">
                  <a:moveTo>
                    <a:pt x="34213" y="1007656"/>
                  </a:moveTo>
                  <a:lnTo>
                    <a:pt x="29794" y="994956"/>
                  </a:lnTo>
                  <a:lnTo>
                    <a:pt x="2817101" y="25387"/>
                  </a:lnTo>
                  <a:lnTo>
                    <a:pt x="2808274" y="0"/>
                  </a:lnTo>
                  <a:lnTo>
                    <a:pt x="20967" y="969568"/>
                  </a:lnTo>
                  <a:lnTo>
                    <a:pt x="16548" y="956881"/>
                  </a:lnTo>
                  <a:lnTo>
                    <a:pt x="0" y="991095"/>
                  </a:lnTo>
                  <a:lnTo>
                    <a:pt x="34213" y="1007656"/>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35" name="object 35"/>
            <p:cNvPicPr/>
            <p:nvPr/>
          </p:nvPicPr>
          <p:blipFill>
            <a:blip r:embed="rId12" cstate="print"/>
            <a:stretch>
              <a:fillRect/>
            </a:stretch>
          </p:blipFill>
          <p:spPr>
            <a:xfrm>
              <a:off x="7535072" y="2118042"/>
              <a:ext cx="838113" cy="838118"/>
            </a:xfrm>
            <a:prstGeom prst="rect">
              <a:avLst/>
            </a:prstGeom>
          </p:spPr>
        </p:pic>
        <p:pic>
          <p:nvPicPr>
            <p:cNvPr id="36" name="object 36"/>
            <p:cNvPicPr/>
            <p:nvPr/>
          </p:nvPicPr>
          <p:blipFill>
            <a:blip r:embed="rId13" cstate="print"/>
            <a:stretch>
              <a:fillRect/>
            </a:stretch>
          </p:blipFill>
          <p:spPr>
            <a:xfrm>
              <a:off x="2508707" y="4615103"/>
              <a:ext cx="469429" cy="615746"/>
            </a:xfrm>
            <a:prstGeom prst="rect">
              <a:avLst/>
            </a:prstGeom>
          </p:spPr>
        </p:pic>
        <p:pic>
          <p:nvPicPr>
            <p:cNvPr id="37" name="object 37"/>
            <p:cNvPicPr/>
            <p:nvPr/>
          </p:nvPicPr>
          <p:blipFill>
            <a:blip r:embed="rId14" cstate="print"/>
            <a:stretch>
              <a:fillRect/>
            </a:stretch>
          </p:blipFill>
          <p:spPr>
            <a:xfrm>
              <a:off x="2509177" y="3501355"/>
              <a:ext cx="469430" cy="603551"/>
            </a:xfrm>
            <a:prstGeom prst="rect">
              <a:avLst/>
            </a:prstGeom>
          </p:spPr>
        </p:pic>
      </p:grpSp>
    </p:spTree>
    <p:extLst>
      <p:ext uri="{BB962C8B-B14F-4D97-AF65-F5344CB8AC3E}">
        <p14:creationId xmlns:p14="http://schemas.microsoft.com/office/powerpoint/2010/main" val="32195566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682619"/>
            <a:ext cx="10515600" cy="690574"/>
          </a:xfrm>
          <a:prstGeom prst="rect">
            <a:avLst/>
          </a:prstGeom>
        </p:spPr>
        <p:txBody>
          <a:bodyPr vert="horz" wrap="square" lIns="0" tIns="13335" rIns="0" bIns="0" rtlCol="0" anchor="ctr">
            <a:spAutoFit/>
          </a:bodyPr>
          <a:lstStyle/>
          <a:p>
            <a:pPr marL="788035">
              <a:lnSpc>
                <a:spcPct val="100000"/>
              </a:lnSpc>
              <a:spcBef>
                <a:spcPts val="105"/>
              </a:spcBef>
            </a:pPr>
            <a:r>
              <a:rPr i="1">
                <a:latin typeface="Arial"/>
                <a:cs typeface="Arial"/>
              </a:rPr>
              <a:t>Change</a:t>
            </a:r>
            <a:r>
              <a:rPr i="1" spc="-45">
                <a:latin typeface="Arial"/>
                <a:cs typeface="Arial"/>
              </a:rPr>
              <a:t> </a:t>
            </a:r>
            <a:r>
              <a:rPr i="1">
                <a:latin typeface="Arial"/>
                <a:cs typeface="Arial"/>
              </a:rPr>
              <a:t>of</a:t>
            </a:r>
            <a:r>
              <a:rPr i="1" spc="-30">
                <a:latin typeface="Arial"/>
                <a:cs typeface="Arial"/>
              </a:rPr>
              <a:t> </a:t>
            </a:r>
            <a:r>
              <a:rPr i="1" spc="-10">
                <a:latin typeface="Arial"/>
                <a:cs typeface="Arial"/>
              </a:rPr>
              <a:t>Mission</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162</a:t>
            </a:fld>
            <a:endParaRPr sz="700" b="1" kern="0" spc="-50">
              <a:solidFill>
                <a:srgbClr val="2E372E"/>
              </a:solidFill>
              <a:latin typeface="Calibri"/>
              <a:cs typeface="Calibri"/>
            </a:endParaRPr>
          </a:p>
        </p:txBody>
      </p:sp>
      <p:sp>
        <p:nvSpPr>
          <p:cNvPr id="3" name="object 3"/>
          <p:cNvSpPr txBox="1"/>
          <p:nvPr/>
        </p:nvSpPr>
        <p:spPr>
          <a:xfrm>
            <a:off x="1840864" y="1430060"/>
            <a:ext cx="8087359" cy="4737964"/>
          </a:xfrm>
          <a:prstGeom prst="rect">
            <a:avLst/>
          </a:prstGeom>
        </p:spPr>
        <p:txBody>
          <a:bodyPr vert="horz" wrap="square" lIns="0" tIns="11430" rIns="0" bIns="0" rtlCol="0">
            <a:spAutoFit/>
          </a:bodyPr>
          <a:lstStyle/>
          <a:p>
            <a:pPr marL="186055" marR="2681605" indent="-173990">
              <a:lnSpc>
                <a:spcPct val="116700"/>
              </a:lnSpc>
              <a:spcBef>
                <a:spcPts val="90"/>
              </a:spcBef>
              <a:buFontTx/>
              <a:buChar char="•"/>
              <a:tabLst>
                <a:tab pos="186055" algn="l"/>
                <a:tab pos="193675" algn="l"/>
              </a:tabLst>
              <a:defRPr/>
            </a:pPr>
            <a:r>
              <a:rPr sz="2000" kern="0">
                <a:solidFill>
                  <a:sysClr val="windowText" lastClr="000000"/>
                </a:solidFill>
                <a:latin typeface="Arial"/>
                <a:cs typeface="Arial"/>
              </a:rPr>
              <a:t>	</a:t>
            </a:r>
            <a:r>
              <a:rPr sz="2000" kern="0" spc="-10">
                <a:solidFill>
                  <a:sysClr val="windowText" lastClr="000000"/>
                </a:solidFill>
                <a:latin typeface="Arial"/>
                <a:cs typeface="Arial"/>
              </a:rPr>
              <a:t>U.S.</a:t>
            </a:r>
            <a:r>
              <a:rPr sz="2000" kern="0" spc="-130">
                <a:solidFill>
                  <a:sysClr val="windowText" lastClr="000000"/>
                </a:solidFill>
                <a:latin typeface="Arial"/>
                <a:cs typeface="Arial"/>
              </a:rPr>
              <a:t> </a:t>
            </a:r>
            <a:r>
              <a:rPr sz="2000" kern="0">
                <a:solidFill>
                  <a:sysClr val="windowText" lastClr="000000"/>
                </a:solidFill>
                <a:latin typeface="Arial"/>
                <a:cs typeface="Arial"/>
              </a:rPr>
              <a:t>Army’s</a:t>
            </a:r>
            <a:r>
              <a:rPr sz="2000" kern="0" spc="-90">
                <a:solidFill>
                  <a:sysClr val="windowText" lastClr="000000"/>
                </a:solidFill>
                <a:latin typeface="Arial"/>
                <a:cs typeface="Arial"/>
              </a:rPr>
              <a:t> </a:t>
            </a:r>
            <a:r>
              <a:rPr sz="2000" kern="0">
                <a:solidFill>
                  <a:sysClr val="windowText" lastClr="000000"/>
                </a:solidFill>
                <a:latin typeface="Arial"/>
                <a:cs typeface="Arial"/>
              </a:rPr>
              <a:t>official</a:t>
            </a:r>
            <a:r>
              <a:rPr sz="2000" kern="0" spc="-50">
                <a:solidFill>
                  <a:sysClr val="windowText" lastClr="000000"/>
                </a:solidFill>
                <a:latin typeface="Arial"/>
                <a:cs typeface="Arial"/>
              </a:rPr>
              <a:t> </a:t>
            </a:r>
            <a:r>
              <a:rPr sz="2000" kern="0">
                <a:solidFill>
                  <a:sysClr val="windowText" lastClr="000000"/>
                </a:solidFill>
                <a:latin typeface="Arial"/>
                <a:cs typeface="Arial"/>
              </a:rPr>
              <a:t>retirement</a:t>
            </a:r>
            <a:r>
              <a:rPr sz="2000" kern="0" spc="-105">
                <a:solidFill>
                  <a:sysClr val="windowText" lastClr="000000"/>
                </a:solidFill>
                <a:latin typeface="Arial"/>
                <a:cs typeface="Arial"/>
              </a:rPr>
              <a:t> </a:t>
            </a:r>
            <a:r>
              <a:rPr sz="2000" kern="0" spc="-10">
                <a:solidFill>
                  <a:sysClr val="windowText" lastClr="000000"/>
                </a:solidFill>
                <a:latin typeface="Arial"/>
                <a:cs typeface="Arial"/>
              </a:rPr>
              <a:t>planning </a:t>
            </a:r>
            <a:r>
              <a:rPr sz="2000" kern="0">
                <a:solidFill>
                  <a:sysClr val="windowText" lastClr="000000"/>
                </a:solidFill>
                <a:latin typeface="Arial"/>
                <a:cs typeface="Arial"/>
              </a:rPr>
              <a:t>newsletter</a:t>
            </a:r>
            <a:r>
              <a:rPr sz="2000" kern="0" spc="-55">
                <a:solidFill>
                  <a:sysClr val="windowText" lastClr="000000"/>
                </a:solidFill>
                <a:latin typeface="Arial"/>
                <a:cs typeface="Arial"/>
              </a:rPr>
              <a:t> </a:t>
            </a:r>
            <a:r>
              <a:rPr sz="2000" kern="0">
                <a:solidFill>
                  <a:sysClr val="windowText" lastClr="000000"/>
                </a:solidFill>
                <a:latin typeface="Arial"/>
                <a:cs typeface="Arial"/>
              </a:rPr>
              <a:t>for</a:t>
            </a:r>
            <a:r>
              <a:rPr sz="2000" kern="0" spc="-35">
                <a:solidFill>
                  <a:sysClr val="windowText" lastClr="000000"/>
                </a:solidFill>
                <a:latin typeface="Arial"/>
                <a:cs typeface="Arial"/>
              </a:rPr>
              <a:t> </a:t>
            </a:r>
            <a:r>
              <a:rPr sz="2000" kern="0">
                <a:solidFill>
                  <a:sysClr val="windowText" lastClr="000000"/>
                </a:solidFill>
                <a:latin typeface="Arial"/>
                <a:cs typeface="Arial"/>
              </a:rPr>
              <a:t>Soldiers</a:t>
            </a:r>
            <a:r>
              <a:rPr sz="2000" kern="0" spc="-30">
                <a:solidFill>
                  <a:sysClr val="windowText" lastClr="000000"/>
                </a:solidFill>
                <a:latin typeface="Arial"/>
                <a:cs typeface="Arial"/>
              </a:rPr>
              <a:t> </a:t>
            </a:r>
            <a:r>
              <a:rPr sz="2000" kern="0">
                <a:solidFill>
                  <a:sysClr val="windowText" lastClr="000000"/>
                </a:solidFill>
                <a:latin typeface="Arial"/>
                <a:cs typeface="Arial"/>
              </a:rPr>
              <a:t>in</a:t>
            </a:r>
            <a:r>
              <a:rPr sz="2000" kern="0" spc="-25">
                <a:solidFill>
                  <a:sysClr val="windowText" lastClr="000000"/>
                </a:solidFill>
                <a:latin typeface="Arial"/>
                <a:cs typeface="Arial"/>
              </a:rPr>
              <a:t> </a:t>
            </a:r>
            <a:r>
              <a:rPr sz="2000" kern="0">
                <a:solidFill>
                  <a:sysClr val="windowText" lastClr="000000"/>
                </a:solidFill>
                <a:latin typeface="Arial"/>
                <a:cs typeface="Arial"/>
              </a:rPr>
              <a:t>all</a:t>
            </a:r>
            <a:r>
              <a:rPr sz="2000" kern="0" spc="-30">
                <a:solidFill>
                  <a:sysClr val="windowText" lastClr="000000"/>
                </a:solidFill>
                <a:latin typeface="Arial"/>
                <a:cs typeface="Arial"/>
              </a:rPr>
              <a:t> </a:t>
            </a:r>
            <a:r>
              <a:rPr sz="2000" kern="0">
                <a:solidFill>
                  <a:sysClr val="windowText" lastClr="000000"/>
                </a:solidFill>
                <a:latin typeface="Arial"/>
                <a:cs typeface="Arial"/>
              </a:rPr>
              <a:t>three</a:t>
            </a:r>
            <a:r>
              <a:rPr sz="2000" kern="0" spc="-50">
                <a:solidFill>
                  <a:sysClr val="windowText" lastClr="000000"/>
                </a:solidFill>
                <a:latin typeface="Arial"/>
                <a:cs typeface="Arial"/>
              </a:rPr>
              <a:t> </a:t>
            </a:r>
            <a:r>
              <a:rPr sz="2000" kern="0" spc="-10">
                <a:solidFill>
                  <a:sysClr val="windowText" lastClr="000000"/>
                </a:solidFill>
                <a:latin typeface="Arial"/>
                <a:cs typeface="Arial"/>
              </a:rPr>
              <a:t>components </a:t>
            </a:r>
            <a:r>
              <a:rPr sz="2000" kern="0">
                <a:solidFill>
                  <a:sysClr val="windowText" lastClr="000000"/>
                </a:solidFill>
                <a:latin typeface="Arial"/>
                <a:cs typeface="Arial"/>
              </a:rPr>
              <a:t>with</a:t>
            </a:r>
            <a:r>
              <a:rPr sz="2000" kern="0" spc="-15">
                <a:solidFill>
                  <a:sysClr val="windowText" lastClr="000000"/>
                </a:solidFill>
                <a:latin typeface="Arial"/>
                <a:cs typeface="Arial"/>
              </a:rPr>
              <a:t> </a:t>
            </a:r>
            <a:r>
              <a:rPr sz="2000" kern="0">
                <a:solidFill>
                  <a:sysClr val="windowText" lastClr="000000"/>
                </a:solidFill>
                <a:latin typeface="Arial"/>
                <a:cs typeface="Arial"/>
              </a:rPr>
              <a:t>17+</a:t>
            </a:r>
            <a:r>
              <a:rPr sz="2000" kern="0" spc="-35">
                <a:solidFill>
                  <a:sysClr val="windowText" lastClr="000000"/>
                </a:solidFill>
                <a:latin typeface="Arial"/>
                <a:cs typeface="Arial"/>
              </a:rPr>
              <a:t> </a:t>
            </a:r>
            <a:r>
              <a:rPr sz="2000" kern="0">
                <a:solidFill>
                  <a:sysClr val="windowText" lastClr="000000"/>
                </a:solidFill>
                <a:latin typeface="Arial"/>
                <a:cs typeface="Arial"/>
              </a:rPr>
              <a:t>years</a:t>
            </a:r>
            <a:r>
              <a:rPr sz="2000" kern="0" spc="-35">
                <a:solidFill>
                  <a:sysClr val="windowText" lastClr="000000"/>
                </a:solidFill>
                <a:latin typeface="Arial"/>
                <a:cs typeface="Arial"/>
              </a:rPr>
              <a:t> </a:t>
            </a:r>
            <a:r>
              <a:rPr sz="2000" kern="0">
                <a:solidFill>
                  <a:sysClr val="windowText" lastClr="000000"/>
                </a:solidFill>
                <a:latin typeface="Arial"/>
                <a:cs typeface="Arial"/>
              </a:rPr>
              <a:t>of</a:t>
            </a:r>
            <a:r>
              <a:rPr sz="2000" kern="0" spc="-35">
                <a:solidFill>
                  <a:sysClr val="windowText" lastClr="000000"/>
                </a:solidFill>
                <a:latin typeface="Arial"/>
                <a:cs typeface="Arial"/>
              </a:rPr>
              <a:t> </a:t>
            </a:r>
            <a:r>
              <a:rPr sz="2000" kern="0" spc="-10">
                <a:solidFill>
                  <a:sysClr val="windowText" lastClr="000000"/>
                </a:solidFill>
                <a:latin typeface="Arial"/>
                <a:cs typeface="Arial"/>
              </a:rPr>
              <a:t>service</a:t>
            </a:r>
            <a:endParaRPr sz="2000" kern="0">
              <a:solidFill>
                <a:sysClr val="windowText" lastClr="000000"/>
              </a:solidFill>
              <a:latin typeface="Arial"/>
              <a:cs typeface="Arial"/>
            </a:endParaRPr>
          </a:p>
          <a:p>
            <a:pPr>
              <a:spcBef>
                <a:spcPts val="1864"/>
              </a:spcBef>
              <a:buFont typeface="Arial"/>
              <a:buChar char="•"/>
              <a:defRPr/>
            </a:pPr>
            <a:endParaRPr sz="2000" kern="0">
              <a:solidFill>
                <a:sysClr val="windowText" lastClr="000000"/>
              </a:solidFill>
              <a:latin typeface="Arial"/>
              <a:cs typeface="Arial"/>
            </a:endParaRPr>
          </a:p>
          <a:p>
            <a:pPr marL="186055" marR="2955290" indent="-173990">
              <a:lnSpc>
                <a:spcPct val="116500"/>
              </a:lnSpc>
              <a:buFontTx/>
              <a:buChar char="•"/>
              <a:tabLst>
                <a:tab pos="186055" algn="l"/>
                <a:tab pos="193675" algn="l"/>
              </a:tabLst>
              <a:defRPr/>
            </a:pPr>
            <a:r>
              <a:rPr sz="2000" kern="0">
                <a:solidFill>
                  <a:sysClr val="windowText" lastClr="000000"/>
                </a:solidFill>
                <a:latin typeface="Arial"/>
                <a:cs typeface="Arial"/>
              </a:rPr>
              <a:t>	Published</a:t>
            </a:r>
            <a:r>
              <a:rPr sz="2000" kern="0" spc="-50">
                <a:solidFill>
                  <a:sysClr val="windowText" lastClr="000000"/>
                </a:solidFill>
                <a:latin typeface="Arial"/>
                <a:cs typeface="Arial"/>
              </a:rPr>
              <a:t> </a:t>
            </a:r>
            <a:r>
              <a:rPr sz="2000" kern="0">
                <a:solidFill>
                  <a:sysClr val="windowText" lastClr="000000"/>
                </a:solidFill>
                <a:latin typeface="Arial"/>
                <a:cs typeface="Arial"/>
              </a:rPr>
              <a:t>via</a:t>
            </a:r>
            <a:r>
              <a:rPr sz="2000" kern="0" spc="-20">
                <a:solidFill>
                  <a:sysClr val="windowText" lastClr="000000"/>
                </a:solidFill>
                <a:latin typeface="Arial"/>
                <a:cs typeface="Arial"/>
              </a:rPr>
              <a:t> </a:t>
            </a:r>
            <a:r>
              <a:rPr sz="2000" b="1" i="1" kern="0">
                <a:solidFill>
                  <a:sysClr val="windowText" lastClr="000000"/>
                </a:solidFill>
                <a:latin typeface="Arial"/>
                <a:cs typeface="Arial"/>
              </a:rPr>
              <a:t>myPay</a:t>
            </a:r>
            <a:r>
              <a:rPr sz="2000" b="1" i="1" kern="0" spc="-35">
                <a:solidFill>
                  <a:sysClr val="windowText" lastClr="000000"/>
                </a:solidFill>
                <a:latin typeface="Arial"/>
                <a:cs typeface="Arial"/>
              </a:rPr>
              <a:t> </a:t>
            </a:r>
            <a:r>
              <a:rPr sz="2000" kern="0">
                <a:solidFill>
                  <a:sysClr val="windowText" lastClr="000000"/>
                </a:solidFill>
                <a:latin typeface="Arial"/>
                <a:cs typeface="Arial"/>
              </a:rPr>
              <a:t>SmartDoc</a:t>
            </a:r>
            <a:r>
              <a:rPr sz="2000" kern="0" spc="-65">
                <a:solidFill>
                  <a:sysClr val="windowText" lastClr="000000"/>
                </a:solidFill>
                <a:latin typeface="Arial"/>
                <a:cs typeface="Arial"/>
              </a:rPr>
              <a:t> </a:t>
            </a:r>
            <a:r>
              <a:rPr sz="2000" kern="0">
                <a:solidFill>
                  <a:sysClr val="windowText" lastClr="000000"/>
                </a:solidFill>
                <a:latin typeface="Arial"/>
                <a:cs typeface="Arial"/>
              </a:rPr>
              <a:t>in</a:t>
            </a:r>
            <a:r>
              <a:rPr sz="2000" kern="0" spc="-25">
                <a:solidFill>
                  <a:sysClr val="windowText" lastClr="000000"/>
                </a:solidFill>
                <a:latin typeface="Arial"/>
                <a:cs typeface="Arial"/>
              </a:rPr>
              <a:t> </a:t>
            </a:r>
            <a:r>
              <a:rPr sz="2000" kern="0">
                <a:solidFill>
                  <a:sysClr val="windowText" lastClr="000000"/>
                </a:solidFill>
                <a:latin typeface="Arial"/>
                <a:cs typeface="Arial"/>
              </a:rPr>
              <a:t>Jan,</a:t>
            </a:r>
            <a:r>
              <a:rPr sz="2000" kern="0" spc="-140">
                <a:solidFill>
                  <a:sysClr val="windowText" lastClr="000000"/>
                </a:solidFill>
                <a:latin typeface="Arial"/>
                <a:cs typeface="Arial"/>
              </a:rPr>
              <a:t> </a:t>
            </a:r>
            <a:r>
              <a:rPr sz="2000" kern="0" spc="-20">
                <a:solidFill>
                  <a:sysClr val="windowText" lastClr="000000"/>
                </a:solidFill>
                <a:latin typeface="Arial"/>
                <a:cs typeface="Arial"/>
              </a:rPr>
              <a:t>Apr, </a:t>
            </a:r>
            <a:r>
              <a:rPr sz="2000" kern="0">
                <a:solidFill>
                  <a:sysClr val="windowText" lastClr="000000"/>
                </a:solidFill>
                <a:latin typeface="Arial"/>
                <a:cs typeface="Arial"/>
              </a:rPr>
              <a:t>Jul</a:t>
            </a:r>
            <a:r>
              <a:rPr sz="2000" kern="0" spc="-30">
                <a:solidFill>
                  <a:sysClr val="windowText" lastClr="000000"/>
                </a:solidFill>
                <a:latin typeface="Arial"/>
                <a:cs typeface="Arial"/>
              </a:rPr>
              <a:t> </a:t>
            </a:r>
            <a:r>
              <a:rPr sz="2000" kern="0">
                <a:solidFill>
                  <a:sysClr val="windowText" lastClr="000000"/>
                </a:solidFill>
                <a:latin typeface="Arial"/>
                <a:cs typeface="Arial"/>
              </a:rPr>
              <a:t>and</a:t>
            </a:r>
            <a:r>
              <a:rPr sz="2000" kern="0" spc="-20">
                <a:solidFill>
                  <a:sysClr val="windowText" lastClr="000000"/>
                </a:solidFill>
                <a:latin typeface="Arial"/>
                <a:cs typeface="Arial"/>
              </a:rPr>
              <a:t> </a:t>
            </a:r>
            <a:r>
              <a:rPr sz="2000" kern="0" spc="-25">
                <a:solidFill>
                  <a:sysClr val="windowText" lastClr="000000"/>
                </a:solidFill>
                <a:latin typeface="Arial"/>
                <a:cs typeface="Arial"/>
              </a:rPr>
              <a:t>Oct</a:t>
            </a:r>
            <a:endParaRPr sz="2000" kern="0">
              <a:solidFill>
                <a:sysClr val="windowText" lastClr="000000"/>
              </a:solidFill>
              <a:latin typeface="Arial"/>
              <a:cs typeface="Arial"/>
            </a:endParaRPr>
          </a:p>
          <a:p>
            <a:pPr>
              <a:spcBef>
                <a:spcPts val="1864"/>
              </a:spcBef>
              <a:buFont typeface="Arial"/>
              <a:buChar char="•"/>
              <a:defRPr/>
            </a:pPr>
            <a:endParaRPr sz="2000" kern="0">
              <a:solidFill>
                <a:sysClr val="windowText" lastClr="000000"/>
              </a:solidFill>
              <a:latin typeface="Arial"/>
              <a:cs typeface="Arial"/>
            </a:endParaRPr>
          </a:p>
          <a:p>
            <a:pPr marL="186055" marR="2700020" indent="-173990">
              <a:lnSpc>
                <a:spcPct val="116500"/>
              </a:lnSpc>
              <a:buFontTx/>
              <a:buChar char="•"/>
              <a:tabLst>
                <a:tab pos="186055" algn="l"/>
                <a:tab pos="193675" algn="l"/>
              </a:tabLst>
              <a:defRPr/>
            </a:pPr>
            <a:r>
              <a:rPr sz="2000" kern="0">
                <a:solidFill>
                  <a:sysClr val="windowText" lastClr="000000"/>
                </a:solidFill>
                <a:latin typeface="Arial"/>
                <a:cs typeface="Arial"/>
              </a:rPr>
              <a:t>	Sent</a:t>
            </a:r>
            <a:r>
              <a:rPr sz="2000" kern="0" spc="-35">
                <a:solidFill>
                  <a:sysClr val="windowText" lastClr="000000"/>
                </a:solidFill>
                <a:latin typeface="Arial"/>
                <a:cs typeface="Arial"/>
              </a:rPr>
              <a:t> </a:t>
            </a:r>
            <a:r>
              <a:rPr sz="2000" kern="0">
                <a:solidFill>
                  <a:sysClr val="windowText" lastClr="000000"/>
                </a:solidFill>
                <a:latin typeface="Arial"/>
                <a:cs typeface="Arial"/>
              </a:rPr>
              <a:t>to</a:t>
            </a:r>
            <a:r>
              <a:rPr sz="2000" kern="0" spc="-35">
                <a:solidFill>
                  <a:sysClr val="windowText" lastClr="000000"/>
                </a:solidFill>
                <a:latin typeface="Arial"/>
                <a:cs typeface="Arial"/>
              </a:rPr>
              <a:t> </a:t>
            </a:r>
            <a:r>
              <a:rPr sz="2000" kern="0">
                <a:solidFill>
                  <a:sysClr val="windowText" lastClr="000000"/>
                </a:solidFill>
                <a:latin typeface="Arial"/>
                <a:cs typeface="Arial"/>
              </a:rPr>
              <a:t>174K</a:t>
            </a:r>
            <a:r>
              <a:rPr sz="2000" kern="0" spc="-45">
                <a:solidFill>
                  <a:sysClr val="windowText" lastClr="000000"/>
                </a:solidFill>
                <a:latin typeface="Arial"/>
                <a:cs typeface="Arial"/>
              </a:rPr>
              <a:t> </a:t>
            </a:r>
            <a:r>
              <a:rPr sz="2000" kern="0">
                <a:solidFill>
                  <a:sysClr val="windowText" lastClr="000000"/>
                </a:solidFill>
                <a:latin typeface="Arial"/>
                <a:cs typeface="Arial"/>
              </a:rPr>
              <a:t>Soldiers</a:t>
            </a:r>
            <a:r>
              <a:rPr sz="2000" kern="0" spc="-30">
                <a:solidFill>
                  <a:sysClr val="windowText" lastClr="000000"/>
                </a:solidFill>
                <a:latin typeface="Arial"/>
                <a:cs typeface="Arial"/>
              </a:rPr>
              <a:t> </a:t>
            </a:r>
            <a:r>
              <a:rPr sz="2000" kern="0" spc="-10">
                <a:solidFill>
                  <a:sysClr val="windowText" lastClr="000000"/>
                </a:solidFill>
                <a:latin typeface="Arial"/>
                <a:cs typeface="Arial"/>
              </a:rPr>
              <a:t>quarterly.</a:t>
            </a:r>
            <a:r>
              <a:rPr sz="2000" kern="0" spc="-55">
                <a:solidFill>
                  <a:sysClr val="windowText" lastClr="000000"/>
                </a:solidFill>
                <a:latin typeface="Arial"/>
                <a:cs typeface="Arial"/>
              </a:rPr>
              <a:t> </a:t>
            </a:r>
            <a:r>
              <a:rPr sz="2000" kern="0">
                <a:solidFill>
                  <a:sysClr val="windowText" lastClr="000000"/>
                </a:solidFill>
                <a:latin typeface="Arial"/>
                <a:cs typeface="Arial"/>
              </a:rPr>
              <a:t>If</a:t>
            </a:r>
            <a:r>
              <a:rPr sz="2000" kern="0" spc="-45">
                <a:solidFill>
                  <a:sysClr val="windowText" lastClr="000000"/>
                </a:solidFill>
                <a:latin typeface="Arial"/>
                <a:cs typeface="Arial"/>
              </a:rPr>
              <a:t> </a:t>
            </a:r>
            <a:r>
              <a:rPr sz="2000" kern="0">
                <a:solidFill>
                  <a:sysClr val="windowText" lastClr="000000"/>
                </a:solidFill>
                <a:latin typeface="Arial"/>
                <a:cs typeface="Arial"/>
              </a:rPr>
              <a:t>you</a:t>
            </a:r>
            <a:r>
              <a:rPr sz="2000" kern="0" spc="-25">
                <a:solidFill>
                  <a:sysClr val="windowText" lastClr="000000"/>
                </a:solidFill>
                <a:latin typeface="Arial"/>
                <a:cs typeface="Arial"/>
              </a:rPr>
              <a:t> </a:t>
            </a:r>
            <a:r>
              <a:rPr sz="2000" kern="0" spc="-10">
                <a:solidFill>
                  <a:sysClr val="windowText" lastClr="000000"/>
                </a:solidFill>
                <a:latin typeface="Arial"/>
                <a:cs typeface="Arial"/>
              </a:rPr>
              <a:t>didn’t </a:t>
            </a:r>
            <a:r>
              <a:rPr sz="2000" kern="0">
                <a:solidFill>
                  <a:sysClr val="windowText" lastClr="000000"/>
                </a:solidFill>
                <a:latin typeface="Arial"/>
                <a:cs typeface="Arial"/>
              </a:rPr>
              <a:t>receive</a:t>
            </a:r>
            <a:r>
              <a:rPr sz="2000" kern="0" spc="-45">
                <a:solidFill>
                  <a:sysClr val="windowText" lastClr="000000"/>
                </a:solidFill>
                <a:latin typeface="Arial"/>
                <a:cs typeface="Arial"/>
              </a:rPr>
              <a:t> </a:t>
            </a:r>
            <a:r>
              <a:rPr sz="2000" kern="0">
                <a:solidFill>
                  <a:sysClr val="windowText" lastClr="000000"/>
                </a:solidFill>
                <a:latin typeface="Arial"/>
                <a:cs typeface="Arial"/>
              </a:rPr>
              <a:t>it,</a:t>
            </a:r>
            <a:r>
              <a:rPr sz="2000" kern="0" spc="-20">
                <a:solidFill>
                  <a:sysClr val="windowText" lastClr="000000"/>
                </a:solidFill>
                <a:latin typeface="Arial"/>
                <a:cs typeface="Arial"/>
              </a:rPr>
              <a:t> </a:t>
            </a:r>
            <a:r>
              <a:rPr sz="2000" kern="0">
                <a:solidFill>
                  <a:sysClr val="windowText" lastClr="000000"/>
                </a:solidFill>
                <a:latin typeface="Arial"/>
                <a:cs typeface="Arial"/>
              </a:rPr>
              <a:t>check</a:t>
            </a:r>
            <a:r>
              <a:rPr sz="2000" kern="0" spc="-35">
                <a:solidFill>
                  <a:sysClr val="windowText" lastClr="000000"/>
                </a:solidFill>
                <a:latin typeface="Arial"/>
                <a:cs typeface="Arial"/>
              </a:rPr>
              <a:t> </a:t>
            </a:r>
            <a:r>
              <a:rPr sz="2000" kern="0">
                <a:solidFill>
                  <a:sysClr val="windowText" lastClr="000000"/>
                </a:solidFill>
                <a:latin typeface="Arial"/>
                <a:cs typeface="Arial"/>
              </a:rPr>
              <a:t>your</a:t>
            </a:r>
            <a:r>
              <a:rPr sz="2000" kern="0" spc="-35">
                <a:solidFill>
                  <a:sysClr val="windowText" lastClr="000000"/>
                </a:solidFill>
                <a:latin typeface="Arial"/>
                <a:cs typeface="Arial"/>
              </a:rPr>
              <a:t> </a:t>
            </a:r>
            <a:r>
              <a:rPr sz="2000" kern="0">
                <a:solidFill>
                  <a:sysClr val="windowText" lastClr="000000"/>
                </a:solidFill>
                <a:latin typeface="Arial"/>
                <a:cs typeface="Arial"/>
              </a:rPr>
              <a:t>email</a:t>
            </a:r>
            <a:r>
              <a:rPr sz="2000" kern="0" spc="-20">
                <a:solidFill>
                  <a:sysClr val="windowText" lastClr="000000"/>
                </a:solidFill>
                <a:latin typeface="Arial"/>
                <a:cs typeface="Arial"/>
              </a:rPr>
              <a:t> </a:t>
            </a:r>
            <a:r>
              <a:rPr sz="2000" kern="0">
                <a:solidFill>
                  <a:sysClr val="windowText" lastClr="000000"/>
                </a:solidFill>
                <a:latin typeface="Arial"/>
                <a:cs typeface="Arial"/>
              </a:rPr>
              <a:t>address</a:t>
            </a:r>
            <a:r>
              <a:rPr sz="2000" kern="0" spc="-45">
                <a:solidFill>
                  <a:sysClr val="windowText" lastClr="000000"/>
                </a:solidFill>
                <a:latin typeface="Arial"/>
                <a:cs typeface="Arial"/>
              </a:rPr>
              <a:t> </a:t>
            </a:r>
            <a:r>
              <a:rPr sz="2000" kern="0">
                <a:solidFill>
                  <a:sysClr val="windowText" lastClr="000000"/>
                </a:solidFill>
                <a:latin typeface="Arial"/>
                <a:cs typeface="Arial"/>
              </a:rPr>
              <a:t>in</a:t>
            </a:r>
            <a:r>
              <a:rPr sz="2000" kern="0" spc="-20">
                <a:solidFill>
                  <a:sysClr val="windowText" lastClr="000000"/>
                </a:solidFill>
                <a:latin typeface="Arial"/>
                <a:cs typeface="Arial"/>
              </a:rPr>
              <a:t> </a:t>
            </a:r>
            <a:r>
              <a:rPr sz="2000" b="1" i="1" kern="0" spc="-10">
                <a:solidFill>
                  <a:sysClr val="windowText" lastClr="000000"/>
                </a:solidFill>
                <a:latin typeface="Arial"/>
                <a:cs typeface="Arial"/>
              </a:rPr>
              <a:t>myPay</a:t>
            </a:r>
            <a:endParaRPr sz="2000" kern="0">
              <a:solidFill>
                <a:sysClr val="windowText" lastClr="000000"/>
              </a:solidFill>
              <a:latin typeface="Arial"/>
              <a:cs typeface="Arial"/>
            </a:endParaRPr>
          </a:p>
          <a:p>
            <a:pPr>
              <a:buFont typeface="Arial"/>
              <a:buChar char="•"/>
              <a:defRPr/>
            </a:pPr>
            <a:endParaRPr sz="2000" kern="0">
              <a:solidFill>
                <a:sysClr val="windowText" lastClr="000000"/>
              </a:solidFill>
              <a:latin typeface="Arial"/>
              <a:cs typeface="Arial"/>
            </a:endParaRPr>
          </a:p>
          <a:p>
            <a:pPr>
              <a:spcBef>
                <a:spcPts val="1400"/>
              </a:spcBef>
              <a:buFont typeface="Arial"/>
              <a:buChar char="•"/>
              <a:defRPr/>
            </a:pPr>
            <a:endParaRPr sz="2000" kern="0">
              <a:solidFill>
                <a:sysClr val="windowText" lastClr="000000"/>
              </a:solidFill>
              <a:latin typeface="Arial"/>
              <a:cs typeface="Arial"/>
            </a:endParaRPr>
          </a:p>
          <a:p>
            <a:pPr marL="194310" indent="-181610">
              <a:spcBef>
                <a:spcPts val="5"/>
              </a:spcBef>
              <a:buFontTx/>
              <a:buChar char="•"/>
              <a:tabLst>
                <a:tab pos="194310" algn="l"/>
              </a:tabLst>
              <a:defRPr/>
            </a:pPr>
            <a:r>
              <a:rPr sz="2000" kern="0">
                <a:solidFill>
                  <a:sysClr val="windowText" lastClr="000000"/>
                </a:solidFill>
                <a:latin typeface="Arial"/>
                <a:cs typeface="Arial"/>
              </a:rPr>
              <a:t>Available</a:t>
            </a:r>
            <a:r>
              <a:rPr sz="2000" kern="0" spc="-5">
                <a:solidFill>
                  <a:sysClr val="windowText" lastClr="000000"/>
                </a:solidFill>
                <a:latin typeface="Arial"/>
                <a:cs typeface="Arial"/>
              </a:rPr>
              <a:t> </a:t>
            </a:r>
            <a:r>
              <a:rPr sz="2000" kern="0">
                <a:solidFill>
                  <a:sysClr val="windowText" lastClr="000000"/>
                </a:solidFill>
                <a:latin typeface="Arial"/>
                <a:cs typeface="Arial"/>
              </a:rPr>
              <a:t>at</a:t>
            </a:r>
            <a:r>
              <a:rPr sz="2000" kern="0" spc="-40">
                <a:solidFill>
                  <a:sysClr val="windowText" lastClr="000000"/>
                </a:solidFill>
                <a:latin typeface="Arial"/>
                <a:cs typeface="Arial"/>
              </a:rPr>
              <a:t> </a:t>
            </a:r>
            <a:r>
              <a:rPr sz="2000" u="sng" kern="0" spc="-10">
                <a:solidFill>
                  <a:srgbClr val="0562C1"/>
                </a:solidFill>
                <a:uFill>
                  <a:solidFill>
                    <a:srgbClr val="0562C1"/>
                  </a:solidFill>
                </a:uFill>
                <a:latin typeface="Arial"/>
                <a:cs typeface="Arial"/>
                <a:hlinkClick r:id="rId2"/>
              </a:rPr>
              <a:t>https://soldierforlife.army.mil/retirement/change-of-mission</a:t>
            </a:r>
            <a:endParaRPr sz="2000" kern="0">
              <a:solidFill>
                <a:sysClr val="windowText" lastClr="000000"/>
              </a:solidFill>
              <a:latin typeface="Arial"/>
              <a:cs typeface="Arial"/>
            </a:endParaRPr>
          </a:p>
        </p:txBody>
      </p:sp>
      <p:grpSp>
        <p:nvGrpSpPr>
          <p:cNvPr id="4" name="object 4"/>
          <p:cNvGrpSpPr/>
          <p:nvPr/>
        </p:nvGrpSpPr>
        <p:grpSpPr>
          <a:xfrm>
            <a:off x="7518666" y="1406283"/>
            <a:ext cx="2954020" cy="3779520"/>
            <a:chOff x="5994666" y="1406283"/>
            <a:chExt cx="2954020" cy="3779520"/>
          </a:xfrm>
        </p:grpSpPr>
        <p:pic>
          <p:nvPicPr>
            <p:cNvPr id="5" name="object 5"/>
            <p:cNvPicPr/>
            <p:nvPr/>
          </p:nvPicPr>
          <p:blipFill>
            <a:blip r:embed="rId3" cstate="print"/>
            <a:stretch>
              <a:fillRect/>
            </a:stretch>
          </p:blipFill>
          <p:spPr>
            <a:xfrm>
              <a:off x="6004191" y="1415808"/>
              <a:ext cx="2934700" cy="3760085"/>
            </a:xfrm>
            <a:prstGeom prst="rect">
              <a:avLst/>
            </a:prstGeom>
          </p:spPr>
        </p:pic>
        <p:sp>
          <p:nvSpPr>
            <p:cNvPr id="6" name="object 6"/>
            <p:cNvSpPr/>
            <p:nvPr/>
          </p:nvSpPr>
          <p:spPr>
            <a:xfrm>
              <a:off x="5999429" y="1411046"/>
              <a:ext cx="2944495" cy="3769995"/>
            </a:xfrm>
            <a:custGeom>
              <a:avLst/>
              <a:gdLst/>
              <a:ahLst/>
              <a:cxnLst/>
              <a:rect l="l" t="t" r="r" b="b"/>
              <a:pathLst>
                <a:path w="2944495" h="3769995">
                  <a:moveTo>
                    <a:pt x="0" y="0"/>
                  </a:moveTo>
                  <a:lnTo>
                    <a:pt x="2944228" y="0"/>
                  </a:lnTo>
                  <a:lnTo>
                    <a:pt x="2944228" y="3769614"/>
                  </a:lnTo>
                  <a:lnTo>
                    <a:pt x="0" y="3769614"/>
                  </a:lnTo>
                  <a:lnTo>
                    <a:pt x="0" y="0"/>
                  </a:lnTo>
                  <a:close/>
                </a:path>
              </a:pathLst>
            </a:custGeom>
            <a:ln w="9524">
              <a:solidFill>
                <a:srgbClr val="211F1F"/>
              </a:solidFill>
            </a:ln>
          </p:spPr>
          <p:txBody>
            <a:bodyPr wrap="square" lIns="0" tIns="0" rIns="0" bIns="0" rtlCol="0"/>
            <a:lstStyle/>
            <a:p>
              <a:pPr>
                <a:defRPr/>
              </a:pPr>
              <a:endParaRPr kern="0">
                <a:solidFill>
                  <a:sysClr val="windowText" lastClr="000000"/>
                </a:solidFill>
              </a:endParaRPr>
            </a:p>
          </p:txBody>
        </p:sp>
      </p:grpSp>
    </p:spTree>
    <p:extLst>
      <p:ext uri="{BB962C8B-B14F-4D97-AF65-F5344CB8AC3E}">
        <p14:creationId xmlns:p14="http://schemas.microsoft.com/office/powerpoint/2010/main" val="39449832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4194" y="2730456"/>
            <a:ext cx="7042784" cy="1367682"/>
          </a:xfrm>
          <a:prstGeom prst="rect">
            <a:avLst/>
          </a:prstGeom>
        </p:spPr>
        <p:txBody>
          <a:bodyPr vert="horz" wrap="square" lIns="0" tIns="13335" rIns="0" bIns="0" rtlCol="0" anchor="ctr">
            <a:spAutoFit/>
          </a:bodyPr>
          <a:lstStyle/>
          <a:p>
            <a:pPr marL="12700">
              <a:lnSpc>
                <a:spcPct val="100000"/>
              </a:lnSpc>
              <a:spcBef>
                <a:spcPts val="105"/>
              </a:spcBef>
            </a:pPr>
            <a:r>
              <a:t>Retirement</a:t>
            </a:r>
            <a:r>
              <a:rPr spc="-75"/>
              <a:t> </a:t>
            </a:r>
            <a:r>
              <a:t>Planning</a:t>
            </a:r>
            <a:r>
              <a:rPr spc="-85"/>
              <a:t> </a:t>
            </a:r>
            <a:r>
              <a:rPr spc="-10"/>
              <a:t>Considerations</a:t>
            </a:r>
          </a:p>
        </p:txBody>
      </p:sp>
      <p:sp>
        <p:nvSpPr>
          <p:cNvPr id="3" name="object 3"/>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163</a:t>
            </a:fld>
            <a:endParaRPr sz="700" b="1" kern="0" spc="-50">
              <a:solidFill>
                <a:srgbClr val="2E372E"/>
              </a:solidFill>
              <a:latin typeface="Calibri"/>
              <a:cs typeface="Calibri"/>
            </a:endParaRPr>
          </a:p>
        </p:txBody>
      </p:sp>
    </p:spTree>
    <p:extLst>
      <p:ext uri="{BB962C8B-B14F-4D97-AF65-F5344CB8AC3E}">
        <p14:creationId xmlns:p14="http://schemas.microsoft.com/office/powerpoint/2010/main" val="66509488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75302" y="6175375"/>
            <a:ext cx="8361680" cy="453390"/>
          </a:xfrm>
          <a:prstGeom prst="rect">
            <a:avLst/>
          </a:prstGeom>
        </p:spPr>
        <p:txBody>
          <a:bodyPr vert="horz" wrap="square" lIns="0" tIns="12700" rIns="0" bIns="0" rtlCol="0">
            <a:spAutoFit/>
          </a:bodyPr>
          <a:lstStyle/>
          <a:p>
            <a:pPr marL="12700" marR="5080">
              <a:spcBef>
                <a:spcPts val="100"/>
              </a:spcBef>
              <a:defRPr/>
            </a:pPr>
            <a:r>
              <a:rPr sz="1400" kern="0">
                <a:solidFill>
                  <a:srgbClr val="211F1F"/>
                </a:solidFill>
                <a:latin typeface="Arial"/>
                <a:cs typeface="Arial"/>
              </a:rPr>
              <a:t>For</a:t>
            </a:r>
            <a:r>
              <a:rPr sz="1400" kern="0" spc="-50">
                <a:solidFill>
                  <a:srgbClr val="211F1F"/>
                </a:solidFill>
                <a:latin typeface="Arial"/>
                <a:cs typeface="Arial"/>
              </a:rPr>
              <a:t> </a:t>
            </a:r>
            <a:r>
              <a:rPr sz="1400" kern="0">
                <a:solidFill>
                  <a:srgbClr val="211F1F"/>
                </a:solidFill>
                <a:latin typeface="Arial"/>
                <a:cs typeface="Arial"/>
              </a:rPr>
              <a:t>detailed</a:t>
            </a:r>
            <a:r>
              <a:rPr sz="1400" kern="0" spc="-45">
                <a:solidFill>
                  <a:srgbClr val="211F1F"/>
                </a:solidFill>
                <a:latin typeface="Arial"/>
                <a:cs typeface="Arial"/>
              </a:rPr>
              <a:t> </a:t>
            </a:r>
            <a:r>
              <a:rPr sz="1400" kern="0">
                <a:solidFill>
                  <a:srgbClr val="211F1F"/>
                </a:solidFill>
                <a:latin typeface="Arial"/>
                <a:cs typeface="Arial"/>
              </a:rPr>
              <a:t>information</a:t>
            </a:r>
            <a:r>
              <a:rPr sz="1400" kern="0" spc="-60">
                <a:solidFill>
                  <a:srgbClr val="211F1F"/>
                </a:solidFill>
                <a:latin typeface="Arial"/>
                <a:cs typeface="Arial"/>
              </a:rPr>
              <a:t> </a:t>
            </a:r>
            <a:r>
              <a:rPr sz="1400" kern="0">
                <a:solidFill>
                  <a:srgbClr val="211F1F"/>
                </a:solidFill>
                <a:latin typeface="Arial"/>
                <a:cs typeface="Arial"/>
              </a:rPr>
              <a:t>regarding</a:t>
            </a:r>
            <a:r>
              <a:rPr sz="1400" kern="0" spc="-60">
                <a:solidFill>
                  <a:srgbClr val="211F1F"/>
                </a:solidFill>
                <a:latin typeface="Arial"/>
                <a:cs typeface="Arial"/>
              </a:rPr>
              <a:t> </a:t>
            </a:r>
            <a:r>
              <a:rPr sz="1400" kern="0">
                <a:solidFill>
                  <a:srgbClr val="211F1F"/>
                </a:solidFill>
                <a:latin typeface="Arial"/>
                <a:cs typeface="Arial"/>
              </a:rPr>
              <a:t>this</a:t>
            </a:r>
            <a:r>
              <a:rPr sz="1400" kern="0" spc="-35">
                <a:solidFill>
                  <a:srgbClr val="211F1F"/>
                </a:solidFill>
                <a:latin typeface="Arial"/>
                <a:cs typeface="Arial"/>
              </a:rPr>
              <a:t> </a:t>
            </a:r>
            <a:r>
              <a:rPr sz="1400" kern="0">
                <a:solidFill>
                  <a:srgbClr val="211F1F"/>
                </a:solidFill>
                <a:latin typeface="Arial"/>
                <a:cs typeface="Arial"/>
              </a:rPr>
              <a:t>timeline,</a:t>
            </a:r>
            <a:r>
              <a:rPr sz="1400" kern="0" spc="-55">
                <a:solidFill>
                  <a:srgbClr val="211F1F"/>
                </a:solidFill>
                <a:latin typeface="Arial"/>
                <a:cs typeface="Arial"/>
              </a:rPr>
              <a:t> </a:t>
            </a:r>
            <a:r>
              <a:rPr sz="1400" kern="0">
                <a:solidFill>
                  <a:srgbClr val="211F1F"/>
                </a:solidFill>
                <a:latin typeface="Arial"/>
                <a:cs typeface="Arial"/>
              </a:rPr>
              <a:t>refer</a:t>
            </a:r>
            <a:r>
              <a:rPr sz="1400" kern="0" spc="-45">
                <a:solidFill>
                  <a:srgbClr val="211F1F"/>
                </a:solidFill>
                <a:latin typeface="Arial"/>
                <a:cs typeface="Arial"/>
              </a:rPr>
              <a:t> </a:t>
            </a:r>
            <a:r>
              <a:rPr sz="1400" kern="0">
                <a:solidFill>
                  <a:srgbClr val="211F1F"/>
                </a:solidFill>
                <a:latin typeface="Arial"/>
                <a:cs typeface="Arial"/>
              </a:rPr>
              <a:t>to</a:t>
            </a:r>
            <a:r>
              <a:rPr sz="1400" kern="0" spc="-35">
                <a:solidFill>
                  <a:srgbClr val="211F1F"/>
                </a:solidFill>
                <a:latin typeface="Arial"/>
                <a:cs typeface="Arial"/>
              </a:rPr>
              <a:t> </a:t>
            </a:r>
            <a:r>
              <a:rPr sz="1400" kern="0">
                <a:solidFill>
                  <a:srgbClr val="211F1F"/>
                </a:solidFill>
                <a:latin typeface="Arial"/>
                <a:cs typeface="Arial"/>
              </a:rPr>
              <a:t>the</a:t>
            </a:r>
            <a:r>
              <a:rPr sz="1400" kern="0" spc="-35">
                <a:solidFill>
                  <a:srgbClr val="211F1F"/>
                </a:solidFill>
                <a:latin typeface="Arial"/>
                <a:cs typeface="Arial"/>
              </a:rPr>
              <a:t> </a:t>
            </a:r>
            <a:r>
              <a:rPr sz="1400" kern="0" spc="-10">
                <a:solidFill>
                  <a:srgbClr val="211F1F"/>
                </a:solidFill>
                <a:latin typeface="Arial"/>
                <a:cs typeface="Arial"/>
              </a:rPr>
              <a:t>U.S.</a:t>
            </a:r>
            <a:r>
              <a:rPr sz="1400" kern="0" spc="-90">
                <a:solidFill>
                  <a:srgbClr val="211F1F"/>
                </a:solidFill>
                <a:latin typeface="Arial"/>
                <a:cs typeface="Arial"/>
              </a:rPr>
              <a:t> </a:t>
            </a:r>
            <a:r>
              <a:rPr sz="1400" kern="0">
                <a:solidFill>
                  <a:srgbClr val="211F1F"/>
                </a:solidFill>
                <a:latin typeface="Arial"/>
                <a:cs typeface="Arial"/>
              </a:rPr>
              <a:t>Army</a:t>
            </a:r>
            <a:r>
              <a:rPr sz="1400" kern="0" spc="-30">
                <a:solidFill>
                  <a:srgbClr val="211F1F"/>
                </a:solidFill>
                <a:latin typeface="Arial"/>
                <a:cs typeface="Arial"/>
              </a:rPr>
              <a:t> </a:t>
            </a:r>
            <a:r>
              <a:rPr sz="1400" kern="0">
                <a:solidFill>
                  <a:srgbClr val="211F1F"/>
                </a:solidFill>
                <a:latin typeface="Arial"/>
                <a:cs typeface="Arial"/>
              </a:rPr>
              <a:t>Reserve</a:t>
            </a:r>
            <a:r>
              <a:rPr sz="1400" kern="0" spc="-25">
                <a:solidFill>
                  <a:srgbClr val="211F1F"/>
                </a:solidFill>
                <a:latin typeface="Arial"/>
                <a:cs typeface="Arial"/>
              </a:rPr>
              <a:t> </a:t>
            </a:r>
            <a:r>
              <a:rPr sz="1400" kern="0">
                <a:solidFill>
                  <a:srgbClr val="211F1F"/>
                </a:solidFill>
                <a:latin typeface="Arial"/>
                <a:cs typeface="Arial"/>
              </a:rPr>
              <a:t>Retirement</a:t>
            </a:r>
            <a:r>
              <a:rPr sz="1400" kern="0" spc="-55">
                <a:solidFill>
                  <a:srgbClr val="211F1F"/>
                </a:solidFill>
                <a:latin typeface="Arial"/>
                <a:cs typeface="Arial"/>
              </a:rPr>
              <a:t> </a:t>
            </a:r>
            <a:r>
              <a:rPr sz="1400" kern="0">
                <a:solidFill>
                  <a:srgbClr val="211F1F"/>
                </a:solidFill>
                <a:latin typeface="Arial"/>
                <a:cs typeface="Arial"/>
              </a:rPr>
              <a:t>Planning</a:t>
            </a:r>
            <a:r>
              <a:rPr sz="1400" kern="0" spc="-50">
                <a:solidFill>
                  <a:srgbClr val="211F1F"/>
                </a:solidFill>
                <a:latin typeface="Arial"/>
                <a:cs typeface="Arial"/>
              </a:rPr>
              <a:t> </a:t>
            </a:r>
            <a:r>
              <a:rPr sz="1400" kern="0" spc="-10">
                <a:solidFill>
                  <a:srgbClr val="211F1F"/>
                </a:solidFill>
                <a:latin typeface="Arial"/>
                <a:cs typeface="Arial"/>
              </a:rPr>
              <a:t>Guide </a:t>
            </a:r>
            <a:r>
              <a:rPr sz="1400" kern="0">
                <a:solidFill>
                  <a:srgbClr val="211F1F"/>
                </a:solidFill>
                <a:latin typeface="Arial"/>
                <a:cs typeface="Arial"/>
              </a:rPr>
              <a:t>located</a:t>
            </a:r>
            <a:r>
              <a:rPr sz="1400" kern="0" spc="-55">
                <a:solidFill>
                  <a:srgbClr val="211F1F"/>
                </a:solidFill>
                <a:latin typeface="Arial"/>
                <a:cs typeface="Arial"/>
              </a:rPr>
              <a:t> </a:t>
            </a:r>
            <a:r>
              <a:rPr sz="1400" kern="0">
                <a:solidFill>
                  <a:srgbClr val="211F1F"/>
                </a:solidFill>
                <a:latin typeface="Arial"/>
                <a:cs typeface="Arial"/>
              </a:rPr>
              <a:t>at</a:t>
            </a:r>
            <a:r>
              <a:rPr sz="1400" kern="0" spc="-20">
                <a:solidFill>
                  <a:srgbClr val="211F1F"/>
                </a:solidFill>
                <a:latin typeface="Arial"/>
                <a:cs typeface="Arial"/>
              </a:rPr>
              <a:t> </a:t>
            </a:r>
            <a:r>
              <a:rPr sz="1400" u="sng" kern="0" spc="-10">
                <a:solidFill>
                  <a:srgbClr val="0562C1"/>
                </a:solidFill>
                <a:uFill>
                  <a:solidFill>
                    <a:srgbClr val="0562C1"/>
                  </a:solidFill>
                </a:uFill>
                <a:latin typeface="Arial"/>
                <a:cs typeface="Arial"/>
                <a:hlinkClick r:id="rId3"/>
              </a:rPr>
              <a:t>https://soldierforlife.army.mil/Retirement/ArmyReserve</a:t>
            </a:r>
            <a:endParaRPr sz="1400" kern="0">
              <a:solidFill>
                <a:sysClr val="windowText" lastClr="000000"/>
              </a:solidFill>
              <a:latin typeface="Arial"/>
              <a:cs typeface="Arial"/>
            </a:endParaRPr>
          </a:p>
        </p:txBody>
      </p:sp>
      <p:grpSp>
        <p:nvGrpSpPr>
          <p:cNvPr id="3" name="object 3"/>
          <p:cNvGrpSpPr/>
          <p:nvPr/>
        </p:nvGrpSpPr>
        <p:grpSpPr>
          <a:xfrm>
            <a:off x="2519173" y="2290573"/>
            <a:ext cx="7958455" cy="3763645"/>
            <a:chOff x="995172" y="2290572"/>
            <a:chExt cx="7958455" cy="3763645"/>
          </a:xfrm>
        </p:grpSpPr>
        <p:pic>
          <p:nvPicPr>
            <p:cNvPr id="4" name="object 4"/>
            <p:cNvPicPr/>
            <p:nvPr/>
          </p:nvPicPr>
          <p:blipFill>
            <a:blip r:embed="rId4" cstate="print"/>
            <a:stretch>
              <a:fillRect/>
            </a:stretch>
          </p:blipFill>
          <p:spPr>
            <a:xfrm>
              <a:off x="8183879" y="2290572"/>
              <a:ext cx="769618" cy="818387"/>
            </a:xfrm>
            <a:prstGeom prst="rect">
              <a:avLst/>
            </a:prstGeom>
          </p:spPr>
        </p:pic>
        <p:sp>
          <p:nvSpPr>
            <p:cNvPr id="5" name="object 5"/>
            <p:cNvSpPr/>
            <p:nvPr/>
          </p:nvSpPr>
          <p:spPr>
            <a:xfrm>
              <a:off x="1014222" y="2361438"/>
              <a:ext cx="6332855" cy="20320"/>
            </a:xfrm>
            <a:custGeom>
              <a:avLst/>
              <a:gdLst/>
              <a:ahLst/>
              <a:cxnLst/>
              <a:rect l="l" t="t" r="r" b="b"/>
              <a:pathLst>
                <a:path w="6332855" h="20319">
                  <a:moveTo>
                    <a:pt x="0" y="0"/>
                  </a:moveTo>
                  <a:lnTo>
                    <a:pt x="6332613" y="20154"/>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6" name="object 6"/>
            <p:cNvSpPr/>
            <p:nvPr/>
          </p:nvSpPr>
          <p:spPr>
            <a:xfrm>
              <a:off x="2256282" y="4440175"/>
              <a:ext cx="5247005" cy="635"/>
            </a:xfrm>
            <a:custGeom>
              <a:avLst/>
              <a:gdLst/>
              <a:ahLst/>
              <a:cxnLst/>
              <a:rect l="l" t="t" r="r" b="b"/>
              <a:pathLst>
                <a:path w="5247005" h="635">
                  <a:moveTo>
                    <a:pt x="0" y="635"/>
                  </a:moveTo>
                  <a:lnTo>
                    <a:pt x="5246636" y="0"/>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7" name="object 7"/>
            <p:cNvSpPr/>
            <p:nvPr/>
          </p:nvSpPr>
          <p:spPr>
            <a:xfrm>
              <a:off x="7324343" y="2381250"/>
              <a:ext cx="961390" cy="1089660"/>
            </a:xfrm>
            <a:custGeom>
              <a:avLst/>
              <a:gdLst/>
              <a:ahLst/>
              <a:cxnLst/>
              <a:rect l="l" t="t" r="r" b="b"/>
              <a:pathLst>
                <a:path w="961390" h="1089660">
                  <a:moveTo>
                    <a:pt x="0" y="0"/>
                  </a:moveTo>
                  <a:lnTo>
                    <a:pt x="45233" y="1186"/>
                  </a:lnTo>
                  <a:lnTo>
                    <a:pt x="89928" y="4709"/>
                  </a:lnTo>
                  <a:lnTo>
                    <a:pt x="134038" y="10517"/>
                  </a:lnTo>
                  <a:lnTo>
                    <a:pt x="177518" y="18557"/>
                  </a:lnTo>
                  <a:lnTo>
                    <a:pt x="220321" y="28778"/>
                  </a:lnTo>
                  <a:lnTo>
                    <a:pt x="262402" y="41127"/>
                  </a:lnTo>
                  <a:lnTo>
                    <a:pt x="303713" y="55551"/>
                  </a:lnTo>
                  <a:lnTo>
                    <a:pt x="344209" y="71999"/>
                  </a:lnTo>
                  <a:lnTo>
                    <a:pt x="383844" y="90417"/>
                  </a:lnTo>
                  <a:lnTo>
                    <a:pt x="422572" y="110754"/>
                  </a:lnTo>
                  <a:lnTo>
                    <a:pt x="460346" y="132957"/>
                  </a:lnTo>
                  <a:lnTo>
                    <a:pt x="497120" y="156974"/>
                  </a:lnTo>
                  <a:lnTo>
                    <a:pt x="532848" y="182753"/>
                  </a:lnTo>
                  <a:lnTo>
                    <a:pt x="567485" y="210241"/>
                  </a:lnTo>
                  <a:lnTo>
                    <a:pt x="600983" y="239386"/>
                  </a:lnTo>
                  <a:lnTo>
                    <a:pt x="633297" y="270135"/>
                  </a:lnTo>
                  <a:lnTo>
                    <a:pt x="664380" y="302437"/>
                  </a:lnTo>
                  <a:lnTo>
                    <a:pt x="694187" y="336239"/>
                  </a:lnTo>
                  <a:lnTo>
                    <a:pt x="722672" y="371488"/>
                  </a:lnTo>
                  <a:lnTo>
                    <a:pt x="749787" y="408133"/>
                  </a:lnTo>
                  <a:lnTo>
                    <a:pt x="775488" y="446121"/>
                  </a:lnTo>
                  <a:lnTo>
                    <a:pt x="799727" y="485399"/>
                  </a:lnTo>
                  <a:lnTo>
                    <a:pt x="822459" y="525916"/>
                  </a:lnTo>
                  <a:lnTo>
                    <a:pt x="843638" y="567618"/>
                  </a:lnTo>
                  <a:lnTo>
                    <a:pt x="863217" y="610455"/>
                  </a:lnTo>
                  <a:lnTo>
                    <a:pt x="881150" y="654373"/>
                  </a:lnTo>
                  <a:lnTo>
                    <a:pt x="897392" y="699319"/>
                  </a:lnTo>
                  <a:lnTo>
                    <a:pt x="911895" y="745243"/>
                  </a:lnTo>
                  <a:lnTo>
                    <a:pt x="924615" y="792091"/>
                  </a:lnTo>
                  <a:lnTo>
                    <a:pt x="935504" y="839811"/>
                  </a:lnTo>
                  <a:lnTo>
                    <a:pt x="944517" y="888350"/>
                  </a:lnTo>
                  <a:lnTo>
                    <a:pt x="951607" y="937657"/>
                  </a:lnTo>
                  <a:lnTo>
                    <a:pt x="956729" y="987679"/>
                  </a:lnTo>
                  <a:lnTo>
                    <a:pt x="959836" y="1038364"/>
                  </a:lnTo>
                  <a:lnTo>
                    <a:pt x="960882" y="1089660"/>
                  </a:lnTo>
                </a:path>
              </a:pathLst>
            </a:custGeom>
            <a:ln w="38099">
              <a:solidFill>
                <a:srgbClr val="000000"/>
              </a:solidFill>
            </a:ln>
          </p:spPr>
          <p:txBody>
            <a:bodyPr wrap="square" lIns="0" tIns="0" rIns="0" bIns="0" rtlCol="0"/>
            <a:lstStyle/>
            <a:p>
              <a:pPr>
                <a:defRPr/>
              </a:pPr>
              <a:endParaRPr kern="0">
                <a:solidFill>
                  <a:sysClr val="windowText" lastClr="000000"/>
                </a:solidFill>
              </a:endParaRPr>
            </a:p>
          </p:txBody>
        </p:sp>
        <p:sp>
          <p:nvSpPr>
            <p:cNvPr id="8" name="object 8"/>
            <p:cNvSpPr/>
            <p:nvPr/>
          </p:nvSpPr>
          <p:spPr>
            <a:xfrm>
              <a:off x="7452690" y="3452628"/>
              <a:ext cx="833119" cy="986155"/>
            </a:xfrm>
            <a:custGeom>
              <a:avLst/>
              <a:gdLst/>
              <a:ahLst/>
              <a:cxnLst/>
              <a:rect l="l" t="t" r="r" b="b"/>
              <a:pathLst>
                <a:path w="833120" h="986154">
                  <a:moveTo>
                    <a:pt x="0" y="985926"/>
                  </a:moveTo>
                  <a:lnTo>
                    <a:pt x="44383" y="983863"/>
                  </a:lnTo>
                  <a:lnTo>
                    <a:pt x="88144" y="979171"/>
                  </a:lnTo>
                  <a:lnTo>
                    <a:pt x="131225" y="971918"/>
                  </a:lnTo>
                  <a:lnTo>
                    <a:pt x="173570" y="962170"/>
                  </a:lnTo>
                  <a:lnTo>
                    <a:pt x="215122" y="949994"/>
                  </a:lnTo>
                  <a:lnTo>
                    <a:pt x="255826" y="935456"/>
                  </a:lnTo>
                  <a:lnTo>
                    <a:pt x="295624" y="918624"/>
                  </a:lnTo>
                  <a:lnTo>
                    <a:pt x="334461" y="899564"/>
                  </a:lnTo>
                  <a:lnTo>
                    <a:pt x="372280" y="878343"/>
                  </a:lnTo>
                  <a:lnTo>
                    <a:pt x="409024" y="855028"/>
                  </a:lnTo>
                  <a:lnTo>
                    <a:pt x="444637" y="829686"/>
                  </a:lnTo>
                  <a:lnTo>
                    <a:pt x="479063" y="802383"/>
                  </a:lnTo>
                  <a:lnTo>
                    <a:pt x="512245" y="773187"/>
                  </a:lnTo>
                  <a:lnTo>
                    <a:pt x="544127" y="742164"/>
                  </a:lnTo>
                  <a:lnTo>
                    <a:pt x="574653" y="709380"/>
                  </a:lnTo>
                  <a:lnTo>
                    <a:pt x="603765" y="674904"/>
                  </a:lnTo>
                  <a:lnTo>
                    <a:pt x="631408" y="638801"/>
                  </a:lnTo>
                  <a:lnTo>
                    <a:pt x="657526" y="601138"/>
                  </a:lnTo>
                  <a:lnTo>
                    <a:pt x="682061" y="561983"/>
                  </a:lnTo>
                  <a:lnTo>
                    <a:pt x="704957" y="521402"/>
                  </a:lnTo>
                  <a:lnTo>
                    <a:pt x="726159" y="479461"/>
                  </a:lnTo>
                  <a:lnTo>
                    <a:pt x="745609" y="436228"/>
                  </a:lnTo>
                  <a:lnTo>
                    <a:pt x="763251" y="391770"/>
                  </a:lnTo>
                  <a:lnTo>
                    <a:pt x="779029" y="346153"/>
                  </a:lnTo>
                  <a:lnTo>
                    <a:pt x="792886" y="299444"/>
                  </a:lnTo>
                  <a:lnTo>
                    <a:pt x="804766" y="251709"/>
                  </a:lnTo>
                  <a:lnTo>
                    <a:pt x="814612" y="203017"/>
                  </a:lnTo>
                  <a:lnTo>
                    <a:pt x="822369" y="153433"/>
                  </a:lnTo>
                  <a:lnTo>
                    <a:pt x="827979" y="103024"/>
                  </a:lnTo>
                  <a:lnTo>
                    <a:pt x="831387" y="51857"/>
                  </a:lnTo>
                  <a:lnTo>
                    <a:pt x="832535" y="0"/>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9" name="object 9"/>
            <p:cNvSpPr/>
            <p:nvPr/>
          </p:nvSpPr>
          <p:spPr>
            <a:xfrm>
              <a:off x="1457707" y="4438650"/>
              <a:ext cx="808990" cy="839469"/>
            </a:xfrm>
            <a:custGeom>
              <a:avLst/>
              <a:gdLst/>
              <a:ahLst/>
              <a:cxnLst/>
              <a:rect l="l" t="t" r="r" b="b"/>
              <a:pathLst>
                <a:path w="808989" h="839470">
                  <a:moveTo>
                    <a:pt x="808482" y="0"/>
                  </a:moveTo>
                  <a:lnTo>
                    <a:pt x="760978" y="1424"/>
                  </a:lnTo>
                  <a:lnTo>
                    <a:pt x="714196" y="5644"/>
                  </a:lnTo>
                  <a:lnTo>
                    <a:pt x="668214" y="12581"/>
                  </a:lnTo>
                  <a:lnTo>
                    <a:pt x="623106" y="22157"/>
                  </a:lnTo>
                  <a:lnTo>
                    <a:pt x="578948" y="34293"/>
                  </a:lnTo>
                  <a:lnTo>
                    <a:pt x="535816" y="48910"/>
                  </a:lnTo>
                  <a:lnTo>
                    <a:pt x="493786" y="65929"/>
                  </a:lnTo>
                  <a:lnTo>
                    <a:pt x="452934" y="85272"/>
                  </a:lnTo>
                  <a:lnTo>
                    <a:pt x="413336" y="106861"/>
                  </a:lnTo>
                  <a:lnTo>
                    <a:pt x="375066" y="130616"/>
                  </a:lnTo>
                  <a:lnTo>
                    <a:pt x="338202" y="156458"/>
                  </a:lnTo>
                  <a:lnTo>
                    <a:pt x="302820" y="184310"/>
                  </a:lnTo>
                  <a:lnTo>
                    <a:pt x="268994" y="214092"/>
                  </a:lnTo>
                  <a:lnTo>
                    <a:pt x="236801" y="245725"/>
                  </a:lnTo>
                  <a:lnTo>
                    <a:pt x="206316" y="279132"/>
                  </a:lnTo>
                  <a:lnTo>
                    <a:pt x="177616" y="314233"/>
                  </a:lnTo>
                  <a:lnTo>
                    <a:pt x="150776" y="350950"/>
                  </a:lnTo>
                  <a:lnTo>
                    <a:pt x="125872" y="389203"/>
                  </a:lnTo>
                  <a:lnTo>
                    <a:pt x="102980" y="428915"/>
                  </a:lnTo>
                  <a:lnTo>
                    <a:pt x="82176" y="470007"/>
                  </a:lnTo>
                  <a:lnTo>
                    <a:pt x="63535" y="512399"/>
                  </a:lnTo>
                  <a:lnTo>
                    <a:pt x="47134" y="556014"/>
                  </a:lnTo>
                  <a:lnTo>
                    <a:pt x="33047" y="600772"/>
                  </a:lnTo>
                  <a:lnTo>
                    <a:pt x="21352" y="646595"/>
                  </a:lnTo>
                  <a:lnTo>
                    <a:pt x="12124" y="693404"/>
                  </a:lnTo>
                  <a:lnTo>
                    <a:pt x="5439" y="741121"/>
                  </a:lnTo>
                  <a:lnTo>
                    <a:pt x="1372" y="789666"/>
                  </a:lnTo>
                  <a:lnTo>
                    <a:pt x="0" y="838962"/>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10" name="object 10"/>
            <p:cNvSpPr/>
            <p:nvPr/>
          </p:nvSpPr>
          <p:spPr>
            <a:xfrm>
              <a:off x="1457705" y="5247894"/>
              <a:ext cx="737235" cy="779145"/>
            </a:xfrm>
            <a:custGeom>
              <a:avLst/>
              <a:gdLst/>
              <a:ahLst/>
              <a:cxnLst/>
              <a:rect l="l" t="t" r="r" b="b"/>
              <a:pathLst>
                <a:path w="737235" h="779145">
                  <a:moveTo>
                    <a:pt x="736854" y="778763"/>
                  </a:moveTo>
                  <a:lnTo>
                    <a:pt x="690253" y="777231"/>
                  </a:lnTo>
                  <a:lnTo>
                    <a:pt x="644423" y="772696"/>
                  </a:lnTo>
                  <a:lnTo>
                    <a:pt x="599450" y="765248"/>
                  </a:lnTo>
                  <a:lnTo>
                    <a:pt x="555419" y="754979"/>
                  </a:lnTo>
                  <a:lnTo>
                    <a:pt x="512418" y="741981"/>
                  </a:lnTo>
                  <a:lnTo>
                    <a:pt x="470532" y="726344"/>
                  </a:lnTo>
                  <a:lnTo>
                    <a:pt x="429848" y="708159"/>
                  </a:lnTo>
                  <a:lnTo>
                    <a:pt x="390452" y="687519"/>
                  </a:lnTo>
                  <a:lnTo>
                    <a:pt x="352431" y="664514"/>
                  </a:lnTo>
                  <a:lnTo>
                    <a:pt x="315871" y="639235"/>
                  </a:lnTo>
                  <a:lnTo>
                    <a:pt x="280857" y="611773"/>
                  </a:lnTo>
                  <a:lnTo>
                    <a:pt x="247477" y="582221"/>
                  </a:lnTo>
                  <a:lnTo>
                    <a:pt x="215817" y="550668"/>
                  </a:lnTo>
                  <a:lnTo>
                    <a:pt x="185963" y="517207"/>
                  </a:lnTo>
                  <a:lnTo>
                    <a:pt x="158001" y="481928"/>
                  </a:lnTo>
                  <a:lnTo>
                    <a:pt x="132018" y="444924"/>
                  </a:lnTo>
                  <a:lnTo>
                    <a:pt x="108099" y="406284"/>
                  </a:lnTo>
                  <a:lnTo>
                    <a:pt x="86332" y="366100"/>
                  </a:lnTo>
                  <a:lnTo>
                    <a:pt x="66803" y="324463"/>
                  </a:lnTo>
                  <a:lnTo>
                    <a:pt x="49597" y="281466"/>
                  </a:lnTo>
                  <a:lnTo>
                    <a:pt x="34802" y="237198"/>
                  </a:lnTo>
                  <a:lnTo>
                    <a:pt x="22503" y="191751"/>
                  </a:lnTo>
                  <a:lnTo>
                    <a:pt x="12787" y="145217"/>
                  </a:lnTo>
                  <a:lnTo>
                    <a:pt x="5741" y="97686"/>
                  </a:lnTo>
                  <a:lnTo>
                    <a:pt x="1449" y="49250"/>
                  </a:lnTo>
                  <a:lnTo>
                    <a:pt x="0" y="0"/>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11" name="object 11"/>
            <p:cNvSpPr/>
            <p:nvPr/>
          </p:nvSpPr>
          <p:spPr>
            <a:xfrm>
              <a:off x="2193797" y="6026657"/>
              <a:ext cx="5859780" cy="8890"/>
            </a:xfrm>
            <a:custGeom>
              <a:avLst/>
              <a:gdLst/>
              <a:ahLst/>
              <a:cxnLst/>
              <a:rect l="l" t="t" r="r" b="b"/>
              <a:pathLst>
                <a:path w="5859780" h="8889">
                  <a:moveTo>
                    <a:pt x="0" y="0"/>
                  </a:moveTo>
                  <a:lnTo>
                    <a:pt x="5859348" y="8445"/>
                  </a:lnTo>
                </a:path>
              </a:pathLst>
            </a:custGeom>
            <a:ln w="38099">
              <a:solidFill>
                <a:srgbClr val="000000"/>
              </a:solidFill>
            </a:ln>
          </p:spPr>
          <p:txBody>
            <a:bodyPr wrap="square" lIns="0" tIns="0" rIns="0" bIns="0" rtlCol="0"/>
            <a:lstStyle/>
            <a:p>
              <a:pPr>
                <a:defRPr/>
              </a:pPr>
              <a:endParaRPr kern="0">
                <a:solidFill>
                  <a:sysClr val="windowText" lastClr="000000"/>
                </a:solidFill>
              </a:endParaRPr>
            </a:p>
          </p:txBody>
        </p:sp>
      </p:grpSp>
      <p:sp>
        <p:nvSpPr>
          <p:cNvPr id="12" name="object 12"/>
          <p:cNvSpPr txBox="1"/>
          <p:nvPr/>
        </p:nvSpPr>
        <p:spPr>
          <a:xfrm>
            <a:off x="1726369" y="1240712"/>
            <a:ext cx="2858770" cy="972185"/>
          </a:xfrm>
          <a:prstGeom prst="rect">
            <a:avLst/>
          </a:prstGeom>
        </p:spPr>
        <p:txBody>
          <a:bodyPr vert="horz" wrap="square" lIns="0" tIns="13335" rIns="0" bIns="0" rtlCol="0">
            <a:spAutoFit/>
          </a:bodyPr>
          <a:lstStyle/>
          <a:p>
            <a:pPr marL="12700">
              <a:spcBef>
                <a:spcPts val="105"/>
              </a:spcBef>
              <a:defRPr/>
            </a:pPr>
            <a:r>
              <a:rPr sz="1400" b="1" kern="0" spc="-10">
                <a:solidFill>
                  <a:sysClr val="windowText" lastClr="000000"/>
                </a:solidFill>
                <a:latin typeface="Arial"/>
                <a:cs typeface="Arial"/>
              </a:rPr>
              <a:t>15-</a:t>
            </a:r>
            <a:r>
              <a:rPr sz="1400" b="1" kern="0">
                <a:solidFill>
                  <a:sysClr val="windowText" lastClr="000000"/>
                </a:solidFill>
                <a:latin typeface="Arial"/>
                <a:cs typeface="Arial"/>
              </a:rPr>
              <a:t>20+</a:t>
            </a:r>
            <a:r>
              <a:rPr sz="1400" b="1" kern="0" spc="-55">
                <a:solidFill>
                  <a:sysClr val="windowText" lastClr="000000"/>
                </a:solidFill>
                <a:latin typeface="Arial"/>
                <a:cs typeface="Arial"/>
              </a:rPr>
              <a:t> </a:t>
            </a:r>
            <a:r>
              <a:rPr sz="1400" b="1" kern="0">
                <a:solidFill>
                  <a:sysClr val="windowText" lastClr="000000"/>
                </a:solidFill>
                <a:latin typeface="Arial"/>
                <a:cs typeface="Arial"/>
              </a:rPr>
              <a:t>creditable</a:t>
            </a:r>
            <a:r>
              <a:rPr sz="1400" b="1" kern="0" spc="-65">
                <a:solidFill>
                  <a:sysClr val="windowText" lastClr="000000"/>
                </a:solidFill>
                <a:latin typeface="Arial"/>
                <a:cs typeface="Arial"/>
              </a:rPr>
              <a:t> </a:t>
            </a:r>
            <a:r>
              <a:rPr sz="1400" b="1" kern="0">
                <a:solidFill>
                  <a:sysClr val="windowText" lastClr="000000"/>
                </a:solidFill>
                <a:latin typeface="Arial"/>
                <a:cs typeface="Arial"/>
              </a:rPr>
              <a:t>years of</a:t>
            </a:r>
            <a:r>
              <a:rPr sz="1400" b="1" kern="0" spc="-40">
                <a:solidFill>
                  <a:sysClr val="windowText" lastClr="000000"/>
                </a:solidFill>
                <a:latin typeface="Arial"/>
                <a:cs typeface="Arial"/>
              </a:rPr>
              <a:t> </a:t>
            </a:r>
            <a:r>
              <a:rPr sz="1400" b="1" kern="0" spc="-10">
                <a:solidFill>
                  <a:sysClr val="windowText" lastClr="000000"/>
                </a:solidFill>
                <a:latin typeface="Arial"/>
                <a:cs typeface="Arial"/>
              </a:rPr>
              <a:t>service</a:t>
            </a:r>
            <a:endParaRPr sz="1400" kern="0">
              <a:solidFill>
                <a:sysClr val="windowText" lastClr="000000"/>
              </a:solidFill>
              <a:latin typeface="Arial"/>
              <a:cs typeface="Arial"/>
            </a:endParaRPr>
          </a:p>
          <a:p>
            <a:pPr marL="127000" marR="150495" indent="-114300">
              <a:spcBef>
                <a:spcPts val="5"/>
              </a:spcBef>
              <a:buFontTx/>
              <a:buChar char="-"/>
              <a:tabLst>
                <a:tab pos="127000" algn="l"/>
              </a:tabLst>
              <a:defRPr/>
            </a:pPr>
            <a:r>
              <a:rPr sz="1200" kern="0">
                <a:solidFill>
                  <a:srgbClr val="CF0000"/>
                </a:solidFill>
                <a:latin typeface="Arial"/>
                <a:cs typeface="Arial"/>
              </a:rPr>
              <a:t>Ensure</a:t>
            </a:r>
            <a:r>
              <a:rPr sz="1200" kern="0" spc="-35">
                <a:solidFill>
                  <a:srgbClr val="CF0000"/>
                </a:solidFill>
                <a:latin typeface="Arial"/>
                <a:cs typeface="Arial"/>
              </a:rPr>
              <a:t> </a:t>
            </a:r>
            <a:r>
              <a:rPr sz="1200" kern="0">
                <a:solidFill>
                  <a:srgbClr val="CF0000"/>
                </a:solidFill>
                <a:latin typeface="Arial"/>
                <a:cs typeface="Arial"/>
              </a:rPr>
              <a:t>your</a:t>
            </a:r>
            <a:r>
              <a:rPr sz="1200" kern="0" spc="-15">
                <a:solidFill>
                  <a:srgbClr val="CF0000"/>
                </a:solidFill>
                <a:latin typeface="Arial"/>
                <a:cs typeface="Arial"/>
              </a:rPr>
              <a:t> </a:t>
            </a:r>
            <a:r>
              <a:rPr sz="1200" kern="0">
                <a:solidFill>
                  <a:srgbClr val="CF0000"/>
                </a:solidFill>
                <a:latin typeface="Arial"/>
                <a:cs typeface="Arial"/>
              </a:rPr>
              <a:t>retirement</a:t>
            </a:r>
            <a:r>
              <a:rPr sz="1200" kern="0" spc="-35">
                <a:solidFill>
                  <a:srgbClr val="CF0000"/>
                </a:solidFill>
                <a:latin typeface="Arial"/>
                <a:cs typeface="Arial"/>
              </a:rPr>
              <a:t> </a:t>
            </a:r>
            <a:r>
              <a:rPr sz="1200" kern="0">
                <a:solidFill>
                  <a:srgbClr val="CF0000"/>
                </a:solidFill>
                <a:latin typeface="Arial"/>
                <a:cs typeface="Arial"/>
              </a:rPr>
              <a:t>points</a:t>
            </a:r>
            <a:r>
              <a:rPr sz="1200" kern="0" spc="-45">
                <a:solidFill>
                  <a:srgbClr val="CF0000"/>
                </a:solidFill>
                <a:latin typeface="Arial"/>
                <a:cs typeface="Arial"/>
              </a:rPr>
              <a:t> </a:t>
            </a:r>
            <a:r>
              <a:rPr sz="1200" kern="0" spc="-25">
                <a:solidFill>
                  <a:srgbClr val="CF0000"/>
                </a:solidFill>
                <a:latin typeface="Arial"/>
                <a:cs typeface="Arial"/>
              </a:rPr>
              <a:t>are </a:t>
            </a:r>
            <a:r>
              <a:rPr sz="1200" kern="0">
                <a:solidFill>
                  <a:srgbClr val="CF0000"/>
                </a:solidFill>
                <a:latin typeface="Arial"/>
                <a:cs typeface="Arial"/>
              </a:rPr>
              <a:t>correct/manage</a:t>
            </a:r>
            <a:r>
              <a:rPr sz="1200" kern="0" spc="-55">
                <a:solidFill>
                  <a:srgbClr val="CF0000"/>
                </a:solidFill>
                <a:latin typeface="Arial"/>
                <a:cs typeface="Arial"/>
              </a:rPr>
              <a:t> </a:t>
            </a:r>
            <a:r>
              <a:rPr sz="1200" kern="0">
                <a:solidFill>
                  <a:srgbClr val="CF0000"/>
                </a:solidFill>
                <a:latin typeface="Arial"/>
                <a:cs typeface="Arial"/>
              </a:rPr>
              <a:t>your</a:t>
            </a:r>
            <a:r>
              <a:rPr sz="1200" kern="0" spc="-30">
                <a:solidFill>
                  <a:srgbClr val="CF0000"/>
                </a:solidFill>
                <a:latin typeface="Arial"/>
                <a:cs typeface="Arial"/>
              </a:rPr>
              <a:t> </a:t>
            </a:r>
            <a:r>
              <a:rPr sz="1200" kern="0">
                <a:solidFill>
                  <a:srgbClr val="CF0000"/>
                </a:solidFill>
                <a:latin typeface="Arial"/>
                <a:cs typeface="Arial"/>
              </a:rPr>
              <a:t>retirement</a:t>
            </a:r>
            <a:r>
              <a:rPr sz="1200" kern="0" spc="-55">
                <a:solidFill>
                  <a:srgbClr val="CF0000"/>
                </a:solidFill>
                <a:latin typeface="Arial"/>
                <a:cs typeface="Arial"/>
              </a:rPr>
              <a:t> </a:t>
            </a:r>
            <a:r>
              <a:rPr sz="1200" kern="0" spc="-10">
                <a:solidFill>
                  <a:srgbClr val="CF0000"/>
                </a:solidFill>
                <a:latin typeface="Arial"/>
                <a:cs typeface="Arial"/>
              </a:rPr>
              <a:t>points</a:t>
            </a:r>
            <a:endParaRPr sz="1200" kern="0">
              <a:solidFill>
                <a:sysClr val="windowText" lastClr="000000"/>
              </a:solidFill>
              <a:latin typeface="Arial"/>
              <a:cs typeface="Arial"/>
            </a:endParaRPr>
          </a:p>
          <a:p>
            <a:pPr marL="127000" marR="142875" indent="-114300">
              <a:buFontTx/>
              <a:buChar char="-"/>
              <a:tabLst>
                <a:tab pos="127000" algn="l"/>
              </a:tabLst>
              <a:defRPr/>
            </a:pPr>
            <a:r>
              <a:rPr sz="1200" kern="0">
                <a:solidFill>
                  <a:sysClr val="windowText" lastClr="000000"/>
                </a:solidFill>
                <a:latin typeface="Arial"/>
                <a:cs typeface="Arial"/>
              </a:rPr>
              <a:t>Attend</a:t>
            </a:r>
            <a:r>
              <a:rPr sz="1200" kern="0" spc="-40">
                <a:solidFill>
                  <a:sysClr val="windowText" lastClr="000000"/>
                </a:solidFill>
                <a:latin typeface="Arial"/>
                <a:cs typeface="Arial"/>
              </a:rPr>
              <a:t> </a:t>
            </a:r>
            <a:r>
              <a:rPr sz="1200" kern="0">
                <a:solidFill>
                  <a:sysClr val="windowText" lastClr="000000"/>
                </a:solidFill>
                <a:latin typeface="Arial"/>
                <a:cs typeface="Arial"/>
              </a:rPr>
              <a:t>Retirement</a:t>
            </a:r>
            <a:r>
              <a:rPr sz="1200" kern="0" spc="-45">
                <a:solidFill>
                  <a:sysClr val="windowText" lastClr="000000"/>
                </a:solidFill>
                <a:latin typeface="Arial"/>
                <a:cs typeface="Arial"/>
              </a:rPr>
              <a:t> </a:t>
            </a:r>
            <a:r>
              <a:rPr sz="1200" kern="0">
                <a:solidFill>
                  <a:sysClr val="windowText" lastClr="000000"/>
                </a:solidFill>
                <a:latin typeface="Arial"/>
                <a:cs typeface="Arial"/>
              </a:rPr>
              <a:t>Planning</a:t>
            </a:r>
            <a:r>
              <a:rPr sz="1200" kern="0" spc="-60">
                <a:solidFill>
                  <a:sysClr val="windowText" lastClr="000000"/>
                </a:solidFill>
                <a:latin typeface="Arial"/>
                <a:cs typeface="Arial"/>
              </a:rPr>
              <a:t> </a:t>
            </a:r>
            <a:r>
              <a:rPr sz="1200" kern="0" spc="-10">
                <a:solidFill>
                  <a:sysClr val="windowText" lastClr="000000"/>
                </a:solidFill>
                <a:latin typeface="Arial"/>
                <a:cs typeface="Arial"/>
              </a:rPr>
              <a:t>Seminar </a:t>
            </a:r>
            <a:r>
              <a:rPr sz="1200" kern="0">
                <a:solidFill>
                  <a:sysClr val="windowText" lastClr="000000"/>
                </a:solidFill>
                <a:latin typeface="Arial"/>
                <a:cs typeface="Arial"/>
              </a:rPr>
              <a:t>once</a:t>
            </a:r>
            <a:r>
              <a:rPr sz="1200" kern="0" spc="-35">
                <a:solidFill>
                  <a:sysClr val="windowText" lastClr="000000"/>
                </a:solidFill>
                <a:latin typeface="Arial"/>
                <a:cs typeface="Arial"/>
              </a:rPr>
              <a:t> </a:t>
            </a:r>
            <a:r>
              <a:rPr sz="1200" kern="0">
                <a:solidFill>
                  <a:sysClr val="windowText" lastClr="000000"/>
                </a:solidFill>
                <a:latin typeface="Arial"/>
                <a:cs typeface="Arial"/>
              </a:rPr>
              <a:t>beginning</a:t>
            </a:r>
            <a:r>
              <a:rPr sz="1200" kern="0" spc="-60">
                <a:solidFill>
                  <a:sysClr val="windowText" lastClr="000000"/>
                </a:solidFill>
                <a:latin typeface="Arial"/>
                <a:cs typeface="Arial"/>
              </a:rPr>
              <a:t> </a:t>
            </a:r>
            <a:r>
              <a:rPr sz="1200" kern="0">
                <a:solidFill>
                  <a:sysClr val="windowText" lastClr="000000"/>
                </a:solidFill>
                <a:latin typeface="Arial"/>
                <a:cs typeface="Arial"/>
              </a:rPr>
              <a:t>the</a:t>
            </a:r>
            <a:r>
              <a:rPr sz="1200" kern="0" spc="-20">
                <a:solidFill>
                  <a:sysClr val="windowText" lastClr="000000"/>
                </a:solidFill>
                <a:latin typeface="Arial"/>
                <a:cs typeface="Arial"/>
              </a:rPr>
              <a:t> </a:t>
            </a:r>
            <a:r>
              <a:rPr sz="1200" kern="0">
                <a:solidFill>
                  <a:sysClr val="windowText" lastClr="000000"/>
                </a:solidFill>
                <a:latin typeface="Arial"/>
                <a:cs typeface="Arial"/>
              </a:rPr>
              <a:t>MEB/PEB</a:t>
            </a:r>
            <a:r>
              <a:rPr sz="1200" kern="0" spc="-25">
                <a:solidFill>
                  <a:sysClr val="windowText" lastClr="000000"/>
                </a:solidFill>
                <a:latin typeface="Arial"/>
                <a:cs typeface="Arial"/>
              </a:rPr>
              <a:t> </a:t>
            </a:r>
            <a:r>
              <a:rPr sz="1200" kern="0" spc="-10">
                <a:solidFill>
                  <a:sysClr val="windowText" lastClr="000000"/>
                </a:solidFill>
                <a:latin typeface="Arial"/>
                <a:cs typeface="Arial"/>
              </a:rPr>
              <a:t>process</a:t>
            </a:r>
            <a:endParaRPr sz="1200" kern="0">
              <a:solidFill>
                <a:sysClr val="windowText" lastClr="000000"/>
              </a:solidFill>
              <a:latin typeface="Arial"/>
              <a:cs typeface="Arial"/>
            </a:endParaRPr>
          </a:p>
        </p:txBody>
      </p:sp>
      <p:sp>
        <p:nvSpPr>
          <p:cNvPr id="13" name="object 13"/>
          <p:cNvSpPr txBox="1"/>
          <p:nvPr/>
        </p:nvSpPr>
        <p:spPr>
          <a:xfrm>
            <a:off x="1657423" y="4062992"/>
            <a:ext cx="1551940" cy="1581785"/>
          </a:xfrm>
          <a:prstGeom prst="rect">
            <a:avLst/>
          </a:prstGeom>
        </p:spPr>
        <p:txBody>
          <a:bodyPr vert="horz" wrap="square" lIns="0" tIns="12700" rIns="0" bIns="0" rtlCol="0">
            <a:spAutoFit/>
          </a:bodyPr>
          <a:lstStyle/>
          <a:p>
            <a:pPr marL="12700" marR="5080">
              <a:spcBef>
                <a:spcPts val="100"/>
              </a:spcBef>
              <a:defRPr/>
            </a:pPr>
            <a:r>
              <a:rPr sz="1400" b="1" kern="0">
                <a:solidFill>
                  <a:sysClr val="windowText" lastClr="000000"/>
                </a:solidFill>
                <a:latin typeface="Arial"/>
                <a:cs typeface="Arial"/>
              </a:rPr>
              <a:t>30</a:t>
            </a:r>
            <a:r>
              <a:rPr sz="1400" b="1" kern="0" spc="-50">
                <a:solidFill>
                  <a:sysClr val="windowText" lastClr="000000"/>
                </a:solidFill>
                <a:latin typeface="Arial"/>
                <a:cs typeface="Arial"/>
              </a:rPr>
              <a:t> </a:t>
            </a:r>
            <a:r>
              <a:rPr sz="1400" b="1" kern="0">
                <a:solidFill>
                  <a:sysClr val="windowText" lastClr="000000"/>
                </a:solidFill>
                <a:latin typeface="Arial"/>
                <a:cs typeface="Arial"/>
              </a:rPr>
              <a:t>days</a:t>
            </a:r>
            <a:r>
              <a:rPr sz="1400" b="1" kern="0" spc="5">
                <a:solidFill>
                  <a:sysClr val="windowText" lastClr="000000"/>
                </a:solidFill>
                <a:latin typeface="Arial"/>
                <a:cs typeface="Arial"/>
              </a:rPr>
              <a:t> </a:t>
            </a:r>
            <a:r>
              <a:rPr sz="1400" b="1" kern="0">
                <a:solidFill>
                  <a:sysClr val="windowText" lastClr="000000"/>
                </a:solidFill>
                <a:latin typeface="Arial"/>
                <a:cs typeface="Arial"/>
              </a:rPr>
              <a:t>prior</a:t>
            </a:r>
            <a:r>
              <a:rPr sz="1400" b="1" kern="0" spc="-40">
                <a:solidFill>
                  <a:sysClr val="windowText" lastClr="000000"/>
                </a:solidFill>
                <a:latin typeface="Arial"/>
                <a:cs typeface="Arial"/>
              </a:rPr>
              <a:t> </a:t>
            </a:r>
            <a:r>
              <a:rPr sz="1400" b="1" kern="0" spc="-25">
                <a:solidFill>
                  <a:sysClr val="windowText" lastClr="000000"/>
                </a:solidFill>
                <a:latin typeface="Arial"/>
                <a:cs typeface="Arial"/>
              </a:rPr>
              <a:t>to </a:t>
            </a:r>
            <a:r>
              <a:rPr sz="1400" b="1" kern="0">
                <a:solidFill>
                  <a:sysClr val="windowText" lastClr="000000"/>
                </a:solidFill>
                <a:latin typeface="Arial"/>
                <a:cs typeface="Arial"/>
              </a:rPr>
              <a:t>transferring</a:t>
            </a:r>
            <a:r>
              <a:rPr sz="1400" b="1" kern="0" spc="-70">
                <a:solidFill>
                  <a:sysClr val="windowText" lastClr="000000"/>
                </a:solidFill>
                <a:latin typeface="Arial"/>
                <a:cs typeface="Arial"/>
              </a:rPr>
              <a:t> </a:t>
            </a:r>
            <a:r>
              <a:rPr sz="1400" b="1" kern="0">
                <a:solidFill>
                  <a:sysClr val="windowText" lastClr="000000"/>
                </a:solidFill>
                <a:latin typeface="Arial"/>
                <a:cs typeface="Arial"/>
              </a:rPr>
              <a:t>to</a:t>
            </a:r>
            <a:r>
              <a:rPr sz="1400" b="1" kern="0" spc="-30">
                <a:solidFill>
                  <a:sysClr val="windowText" lastClr="000000"/>
                </a:solidFill>
                <a:latin typeface="Arial"/>
                <a:cs typeface="Arial"/>
              </a:rPr>
              <a:t> </a:t>
            </a:r>
            <a:r>
              <a:rPr sz="1400" b="1" kern="0" spc="-25">
                <a:solidFill>
                  <a:sysClr val="windowText" lastClr="000000"/>
                </a:solidFill>
                <a:latin typeface="Arial"/>
                <a:cs typeface="Arial"/>
              </a:rPr>
              <a:t>the </a:t>
            </a:r>
            <a:r>
              <a:rPr sz="1400" b="1" kern="0">
                <a:solidFill>
                  <a:sysClr val="windowText" lastClr="000000"/>
                </a:solidFill>
                <a:latin typeface="Arial"/>
                <a:cs typeface="Arial"/>
              </a:rPr>
              <a:t>Retired</a:t>
            </a:r>
            <a:r>
              <a:rPr sz="1400" b="1" kern="0" spc="-55">
                <a:solidFill>
                  <a:sysClr val="windowText" lastClr="000000"/>
                </a:solidFill>
                <a:latin typeface="Arial"/>
                <a:cs typeface="Arial"/>
              </a:rPr>
              <a:t> </a:t>
            </a:r>
            <a:r>
              <a:rPr sz="1400" b="1" kern="0" spc="-10">
                <a:solidFill>
                  <a:sysClr val="windowText" lastClr="000000"/>
                </a:solidFill>
                <a:latin typeface="Arial"/>
                <a:cs typeface="Arial"/>
              </a:rPr>
              <a:t>Reserve</a:t>
            </a:r>
            <a:r>
              <a:rPr sz="1400" b="1" kern="0" spc="500">
                <a:solidFill>
                  <a:sysClr val="windowText" lastClr="000000"/>
                </a:solidFill>
                <a:latin typeface="Arial"/>
                <a:cs typeface="Arial"/>
              </a:rPr>
              <a:t> </a:t>
            </a:r>
            <a:r>
              <a:rPr sz="1200" kern="0">
                <a:solidFill>
                  <a:sysClr val="windowText" lastClr="000000"/>
                </a:solidFill>
                <a:latin typeface="Arial"/>
                <a:cs typeface="Arial"/>
              </a:rPr>
              <a:t>(if</a:t>
            </a:r>
            <a:r>
              <a:rPr sz="1200" kern="0" spc="-5">
                <a:solidFill>
                  <a:sysClr val="windowText" lastClr="000000"/>
                </a:solidFill>
                <a:latin typeface="Arial"/>
                <a:cs typeface="Arial"/>
              </a:rPr>
              <a:t> </a:t>
            </a:r>
            <a:r>
              <a:rPr sz="1200" kern="0">
                <a:solidFill>
                  <a:sysClr val="windowText" lastClr="000000"/>
                </a:solidFill>
                <a:latin typeface="Arial"/>
                <a:cs typeface="Arial"/>
              </a:rPr>
              <a:t>not</a:t>
            </a:r>
            <a:r>
              <a:rPr sz="1200" kern="0" spc="-20">
                <a:solidFill>
                  <a:sysClr val="windowText" lastClr="000000"/>
                </a:solidFill>
                <a:latin typeface="Arial"/>
                <a:cs typeface="Arial"/>
              </a:rPr>
              <a:t> </a:t>
            </a:r>
            <a:r>
              <a:rPr sz="1200" kern="0">
                <a:solidFill>
                  <a:sysClr val="windowText" lastClr="000000"/>
                </a:solidFill>
                <a:latin typeface="Arial"/>
                <a:cs typeface="Arial"/>
              </a:rPr>
              <a:t>already</a:t>
            </a:r>
            <a:r>
              <a:rPr sz="1200" kern="0" spc="-40">
                <a:solidFill>
                  <a:sysClr val="windowText" lastClr="000000"/>
                </a:solidFill>
                <a:latin typeface="Arial"/>
                <a:cs typeface="Arial"/>
              </a:rPr>
              <a:t> </a:t>
            </a:r>
            <a:r>
              <a:rPr sz="1200" kern="0" spc="-10">
                <a:solidFill>
                  <a:sysClr val="windowText" lastClr="000000"/>
                </a:solidFill>
                <a:latin typeface="Arial"/>
                <a:cs typeface="Arial"/>
              </a:rPr>
              <a:t>done)</a:t>
            </a:r>
            <a:endParaRPr sz="1200" kern="0">
              <a:solidFill>
                <a:sysClr val="windowText" lastClr="000000"/>
              </a:solidFill>
              <a:latin typeface="Arial"/>
              <a:cs typeface="Arial"/>
            </a:endParaRPr>
          </a:p>
          <a:p>
            <a:pPr marL="127000" marR="670560" indent="-114300">
              <a:spcBef>
                <a:spcPts val="10"/>
              </a:spcBef>
              <a:buFontTx/>
              <a:buChar char="-"/>
              <a:tabLst>
                <a:tab pos="127000" algn="l"/>
              </a:tabLst>
              <a:defRPr/>
            </a:pPr>
            <a:r>
              <a:rPr sz="1200" kern="0" spc="-10">
                <a:solidFill>
                  <a:sysClr val="windowText" lastClr="000000"/>
                </a:solidFill>
                <a:latin typeface="Arial"/>
                <a:cs typeface="Arial"/>
              </a:rPr>
              <a:t>Retirement ceremony</a:t>
            </a:r>
            <a:endParaRPr sz="1200" kern="0">
              <a:solidFill>
                <a:sysClr val="windowText" lastClr="000000"/>
              </a:solidFill>
              <a:latin typeface="Arial"/>
              <a:cs typeface="Arial"/>
            </a:endParaRPr>
          </a:p>
          <a:p>
            <a:pPr marL="127000" indent="-114300">
              <a:buFontTx/>
              <a:buChar char="-"/>
              <a:tabLst>
                <a:tab pos="127000" algn="l"/>
              </a:tabLst>
              <a:defRPr/>
            </a:pPr>
            <a:r>
              <a:rPr sz="1200" kern="0">
                <a:solidFill>
                  <a:srgbClr val="CF0000"/>
                </a:solidFill>
                <a:latin typeface="Arial"/>
                <a:cs typeface="Arial"/>
              </a:rPr>
              <a:t>DS </a:t>
            </a:r>
            <a:r>
              <a:rPr sz="1200" kern="0" spc="-10">
                <a:solidFill>
                  <a:srgbClr val="CF0000"/>
                </a:solidFill>
                <a:latin typeface="Arial"/>
                <a:cs typeface="Arial"/>
              </a:rPr>
              <a:t>Logon</a:t>
            </a:r>
            <a:endParaRPr sz="1200" kern="0">
              <a:solidFill>
                <a:sysClr val="windowText" lastClr="000000"/>
              </a:solidFill>
              <a:latin typeface="Arial"/>
              <a:cs typeface="Arial"/>
            </a:endParaRPr>
          </a:p>
          <a:p>
            <a:pPr marL="127000" indent="-114300">
              <a:buFontTx/>
              <a:buChar char="-"/>
              <a:tabLst>
                <a:tab pos="127000" algn="l"/>
              </a:tabLst>
              <a:defRPr/>
            </a:pPr>
            <a:r>
              <a:rPr sz="1200" kern="0" spc="-10">
                <a:solidFill>
                  <a:sysClr val="windowText" lastClr="000000"/>
                </a:solidFill>
                <a:latin typeface="Arial"/>
                <a:cs typeface="Arial"/>
              </a:rPr>
              <a:t>myPay</a:t>
            </a:r>
            <a:endParaRPr sz="1200" kern="0">
              <a:solidFill>
                <a:sysClr val="windowText" lastClr="000000"/>
              </a:solidFill>
              <a:latin typeface="Arial"/>
              <a:cs typeface="Arial"/>
            </a:endParaRPr>
          </a:p>
        </p:txBody>
      </p:sp>
      <p:sp>
        <p:nvSpPr>
          <p:cNvPr id="14" name="object 14"/>
          <p:cNvSpPr txBox="1"/>
          <p:nvPr/>
        </p:nvSpPr>
        <p:spPr>
          <a:xfrm>
            <a:off x="3439967" y="4542105"/>
            <a:ext cx="1551940" cy="1033144"/>
          </a:xfrm>
          <a:prstGeom prst="rect">
            <a:avLst/>
          </a:prstGeom>
        </p:spPr>
        <p:txBody>
          <a:bodyPr vert="horz" wrap="square" lIns="0" tIns="12700" rIns="0" bIns="0" rtlCol="0">
            <a:spAutoFit/>
          </a:bodyPr>
          <a:lstStyle/>
          <a:p>
            <a:pPr marL="12700" marR="5080">
              <a:spcBef>
                <a:spcPts val="100"/>
              </a:spcBef>
              <a:defRPr/>
            </a:pPr>
            <a:r>
              <a:rPr sz="1400" b="1" kern="0" spc="-10">
                <a:solidFill>
                  <a:sysClr val="windowText" lastClr="000000"/>
                </a:solidFill>
                <a:latin typeface="Arial"/>
                <a:cs typeface="Arial"/>
              </a:rPr>
              <a:t>0-</a:t>
            </a:r>
            <a:r>
              <a:rPr sz="1400" b="1" kern="0">
                <a:solidFill>
                  <a:sysClr val="windowText" lastClr="000000"/>
                </a:solidFill>
                <a:latin typeface="Arial"/>
                <a:cs typeface="Arial"/>
              </a:rPr>
              <a:t>3</a:t>
            </a:r>
            <a:r>
              <a:rPr sz="1400" b="1" kern="0" spc="-35">
                <a:solidFill>
                  <a:sysClr val="windowText" lastClr="000000"/>
                </a:solidFill>
                <a:latin typeface="Arial"/>
                <a:cs typeface="Arial"/>
              </a:rPr>
              <a:t> </a:t>
            </a:r>
            <a:r>
              <a:rPr sz="1400" b="1" kern="0">
                <a:solidFill>
                  <a:sysClr val="windowText" lastClr="000000"/>
                </a:solidFill>
                <a:latin typeface="Arial"/>
                <a:cs typeface="Arial"/>
              </a:rPr>
              <a:t>months</a:t>
            </a:r>
            <a:r>
              <a:rPr sz="1400" b="1" kern="0" spc="-30">
                <a:solidFill>
                  <a:sysClr val="windowText" lastClr="000000"/>
                </a:solidFill>
                <a:latin typeface="Arial"/>
                <a:cs typeface="Arial"/>
              </a:rPr>
              <a:t> </a:t>
            </a:r>
            <a:r>
              <a:rPr sz="1400" b="1" kern="0" spc="-20">
                <a:solidFill>
                  <a:sysClr val="windowText" lastClr="000000"/>
                </a:solidFill>
                <a:latin typeface="Arial"/>
                <a:cs typeface="Arial"/>
              </a:rPr>
              <a:t>after </a:t>
            </a:r>
            <a:r>
              <a:rPr sz="1400" b="1" kern="0">
                <a:solidFill>
                  <a:sysClr val="windowText" lastClr="000000"/>
                </a:solidFill>
                <a:latin typeface="Arial"/>
                <a:cs typeface="Arial"/>
              </a:rPr>
              <a:t>transferring</a:t>
            </a:r>
            <a:r>
              <a:rPr sz="1400" b="1" kern="0" spc="-70">
                <a:solidFill>
                  <a:sysClr val="windowText" lastClr="000000"/>
                </a:solidFill>
                <a:latin typeface="Arial"/>
                <a:cs typeface="Arial"/>
              </a:rPr>
              <a:t> </a:t>
            </a:r>
            <a:r>
              <a:rPr sz="1400" b="1" kern="0">
                <a:solidFill>
                  <a:sysClr val="windowText" lastClr="000000"/>
                </a:solidFill>
                <a:latin typeface="Arial"/>
                <a:cs typeface="Arial"/>
              </a:rPr>
              <a:t>to</a:t>
            </a:r>
            <a:r>
              <a:rPr sz="1400" b="1" kern="0" spc="-30">
                <a:solidFill>
                  <a:sysClr val="windowText" lastClr="000000"/>
                </a:solidFill>
                <a:latin typeface="Arial"/>
                <a:cs typeface="Arial"/>
              </a:rPr>
              <a:t> </a:t>
            </a:r>
            <a:r>
              <a:rPr sz="1400" b="1" kern="0" spc="-25">
                <a:solidFill>
                  <a:sysClr val="windowText" lastClr="000000"/>
                </a:solidFill>
                <a:latin typeface="Arial"/>
                <a:cs typeface="Arial"/>
              </a:rPr>
              <a:t>the </a:t>
            </a:r>
            <a:r>
              <a:rPr sz="1400" b="1" kern="0">
                <a:solidFill>
                  <a:sysClr val="windowText" lastClr="000000"/>
                </a:solidFill>
                <a:latin typeface="Arial"/>
                <a:cs typeface="Arial"/>
              </a:rPr>
              <a:t>Retired</a:t>
            </a:r>
            <a:r>
              <a:rPr sz="1400" b="1" kern="0" spc="-55">
                <a:solidFill>
                  <a:sysClr val="windowText" lastClr="000000"/>
                </a:solidFill>
                <a:latin typeface="Arial"/>
                <a:cs typeface="Arial"/>
              </a:rPr>
              <a:t> </a:t>
            </a:r>
            <a:r>
              <a:rPr sz="1400" b="1" kern="0" spc="-10">
                <a:solidFill>
                  <a:sysClr val="windowText" lastClr="000000"/>
                </a:solidFill>
                <a:latin typeface="Arial"/>
                <a:cs typeface="Arial"/>
              </a:rPr>
              <a:t>Reserve</a:t>
            </a:r>
            <a:endParaRPr sz="1400" kern="0">
              <a:solidFill>
                <a:sysClr val="windowText" lastClr="000000"/>
              </a:solidFill>
              <a:latin typeface="Arial"/>
              <a:cs typeface="Arial"/>
            </a:endParaRPr>
          </a:p>
          <a:p>
            <a:pPr marL="127000" indent="-114300">
              <a:spcBef>
                <a:spcPts val="10"/>
              </a:spcBef>
              <a:buFontTx/>
              <a:buChar char="-"/>
              <a:tabLst>
                <a:tab pos="127000" algn="l"/>
              </a:tabLst>
              <a:defRPr/>
            </a:pPr>
            <a:r>
              <a:rPr sz="1200" kern="0">
                <a:solidFill>
                  <a:srgbClr val="CF0000"/>
                </a:solidFill>
                <a:latin typeface="Arial"/>
                <a:cs typeface="Arial"/>
              </a:rPr>
              <a:t>New</a:t>
            </a:r>
            <a:r>
              <a:rPr sz="1200" kern="0" spc="-25">
                <a:solidFill>
                  <a:srgbClr val="CF0000"/>
                </a:solidFill>
                <a:latin typeface="Arial"/>
                <a:cs typeface="Arial"/>
              </a:rPr>
              <a:t> </a:t>
            </a:r>
            <a:r>
              <a:rPr sz="1200" kern="0">
                <a:solidFill>
                  <a:srgbClr val="CF0000"/>
                </a:solidFill>
                <a:latin typeface="Arial"/>
                <a:cs typeface="Arial"/>
              </a:rPr>
              <a:t>ID</a:t>
            </a:r>
            <a:r>
              <a:rPr sz="1200" kern="0" spc="-5">
                <a:solidFill>
                  <a:srgbClr val="CF0000"/>
                </a:solidFill>
                <a:latin typeface="Arial"/>
                <a:cs typeface="Arial"/>
              </a:rPr>
              <a:t> </a:t>
            </a:r>
            <a:r>
              <a:rPr sz="1200" kern="0" spc="-10">
                <a:solidFill>
                  <a:srgbClr val="CF0000"/>
                </a:solidFill>
                <a:latin typeface="Arial"/>
                <a:cs typeface="Arial"/>
              </a:rPr>
              <a:t>cards</a:t>
            </a:r>
            <a:endParaRPr sz="1200" kern="0">
              <a:solidFill>
                <a:sysClr val="windowText" lastClr="000000"/>
              </a:solidFill>
              <a:latin typeface="Arial"/>
              <a:cs typeface="Arial"/>
            </a:endParaRPr>
          </a:p>
          <a:p>
            <a:pPr marL="127000" indent="-114300">
              <a:buFontTx/>
              <a:buChar char="-"/>
              <a:tabLst>
                <a:tab pos="127000" algn="l"/>
              </a:tabLst>
              <a:defRPr/>
            </a:pPr>
            <a:r>
              <a:rPr sz="1200" kern="0" spc="-25">
                <a:solidFill>
                  <a:sysClr val="windowText" lastClr="000000"/>
                </a:solidFill>
                <a:latin typeface="Arial"/>
                <a:cs typeface="Arial"/>
              </a:rPr>
              <a:t>TSP</a:t>
            </a:r>
            <a:endParaRPr sz="1200" kern="0">
              <a:solidFill>
                <a:sysClr val="windowText" lastClr="000000"/>
              </a:solidFill>
              <a:latin typeface="Arial"/>
              <a:cs typeface="Arial"/>
            </a:endParaRPr>
          </a:p>
        </p:txBody>
      </p:sp>
      <p:sp>
        <p:nvSpPr>
          <p:cNvPr id="15" name="object 15"/>
          <p:cNvSpPr txBox="1"/>
          <p:nvPr/>
        </p:nvSpPr>
        <p:spPr>
          <a:xfrm>
            <a:off x="3439968" y="5549469"/>
            <a:ext cx="1983739" cy="391160"/>
          </a:xfrm>
          <a:prstGeom prst="rect">
            <a:avLst/>
          </a:prstGeom>
        </p:spPr>
        <p:txBody>
          <a:bodyPr vert="horz" wrap="square" lIns="0" tIns="12700" rIns="0" bIns="0" rtlCol="0">
            <a:spAutoFit/>
          </a:bodyPr>
          <a:lstStyle/>
          <a:p>
            <a:pPr marL="127000" marR="5080" indent="-114300">
              <a:spcBef>
                <a:spcPts val="100"/>
              </a:spcBef>
              <a:defRPr/>
            </a:pPr>
            <a:r>
              <a:rPr sz="1200" kern="0">
                <a:solidFill>
                  <a:srgbClr val="CF0000"/>
                </a:solidFill>
                <a:latin typeface="Arial"/>
                <a:cs typeface="Arial"/>
              </a:rPr>
              <a:t>-</a:t>
            </a:r>
            <a:r>
              <a:rPr sz="1200" kern="0" spc="155">
                <a:solidFill>
                  <a:srgbClr val="CF0000"/>
                </a:solidFill>
                <a:latin typeface="Arial"/>
                <a:cs typeface="Arial"/>
              </a:rPr>
              <a:t> </a:t>
            </a:r>
            <a:r>
              <a:rPr sz="1200" kern="0">
                <a:solidFill>
                  <a:srgbClr val="CF0000"/>
                </a:solidFill>
                <a:latin typeface="Arial"/>
                <a:cs typeface="Arial"/>
              </a:rPr>
              <a:t>Apply</a:t>
            </a:r>
            <a:r>
              <a:rPr sz="1200" kern="0" spc="-30">
                <a:solidFill>
                  <a:srgbClr val="CF0000"/>
                </a:solidFill>
                <a:latin typeface="Arial"/>
                <a:cs typeface="Arial"/>
              </a:rPr>
              <a:t> </a:t>
            </a:r>
            <a:r>
              <a:rPr sz="1200" kern="0">
                <a:solidFill>
                  <a:srgbClr val="CF0000"/>
                </a:solidFill>
                <a:latin typeface="Arial"/>
                <a:cs typeface="Arial"/>
              </a:rPr>
              <a:t>for</a:t>
            </a:r>
            <a:r>
              <a:rPr sz="1200" kern="0" spc="-45">
                <a:solidFill>
                  <a:srgbClr val="CF0000"/>
                </a:solidFill>
                <a:latin typeface="Arial"/>
                <a:cs typeface="Arial"/>
              </a:rPr>
              <a:t> </a:t>
            </a:r>
            <a:r>
              <a:rPr sz="1200" kern="0">
                <a:solidFill>
                  <a:srgbClr val="CF0000"/>
                </a:solidFill>
                <a:latin typeface="Arial"/>
                <a:cs typeface="Arial"/>
              </a:rPr>
              <a:t>TRICARE</a:t>
            </a:r>
            <a:r>
              <a:rPr sz="1200" kern="0" spc="-15">
                <a:solidFill>
                  <a:srgbClr val="CF0000"/>
                </a:solidFill>
                <a:latin typeface="Arial"/>
                <a:cs typeface="Arial"/>
              </a:rPr>
              <a:t> </a:t>
            </a:r>
            <a:r>
              <a:rPr sz="1200" kern="0" spc="-10">
                <a:solidFill>
                  <a:srgbClr val="CF0000"/>
                </a:solidFill>
                <a:latin typeface="Arial"/>
                <a:cs typeface="Arial"/>
              </a:rPr>
              <a:t>Retired </a:t>
            </a:r>
            <a:r>
              <a:rPr sz="1200" kern="0">
                <a:solidFill>
                  <a:srgbClr val="CF0000"/>
                </a:solidFill>
                <a:latin typeface="Arial"/>
                <a:cs typeface="Arial"/>
              </a:rPr>
              <a:t>Reserve,</a:t>
            </a:r>
            <a:r>
              <a:rPr sz="1200" kern="0" spc="-25">
                <a:solidFill>
                  <a:srgbClr val="CF0000"/>
                </a:solidFill>
                <a:latin typeface="Arial"/>
                <a:cs typeface="Arial"/>
              </a:rPr>
              <a:t> </a:t>
            </a:r>
            <a:r>
              <a:rPr sz="1200" kern="0">
                <a:solidFill>
                  <a:srgbClr val="CF0000"/>
                </a:solidFill>
                <a:latin typeface="Arial"/>
                <a:cs typeface="Arial"/>
              </a:rPr>
              <a:t>if</a:t>
            </a:r>
            <a:r>
              <a:rPr sz="1200" kern="0" spc="-10">
                <a:solidFill>
                  <a:srgbClr val="CF0000"/>
                </a:solidFill>
                <a:latin typeface="Arial"/>
                <a:cs typeface="Arial"/>
              </a:rPr>
              <a:t> applicable</a:t>
            </a:r>
            <a:endParaRPr sz="1200" kern="0">
              <a:solidFill>
                <a:sysClr val="windowText" lastClr="000000"/>
              </a:solidFill>
              <a:latin typeface="Arial"/>
              <a:cs typeface="Arial"/>
            </a:endParaRPr>
          </a:p>
        </p:txBody>
      </p:sp>
      <p:grpSp>
        <p:nvGrpSpPr>
          <p:cNvPr id="16" name="object 16"/>
          <p:cNvGrpSpPr/>
          <p:nvPr/>
        </p:nvGrpSpPr>
        <p:grpSpPr>
          <a:xfrm>
            <a:off x="10192508" y="5829302"/>
            <a:ext cx="255270" cy="439420"/>
            <a:chOff x="8668508" y="5829302"/>
            <a:chExt cx="255270" cy="439420"/>
          </a:xfrm>
        </p:grpSpPr>
        <p:sp>
          <p:nvSpPr>
            <p:cNvPr id="17" name="object 17"/>
            <p:cNvSpPr/>
            <p:nvPr/>
          </p:nvSpPr>
          <p:spPr>
            <a:xfrm>
              <a:off x="8687561" y="5848352"/>
              <a:ext cx="210820" cy="203835"/>
            </a:xfrm>
            <a:custGeom>
              <a:avLst/>
              <a:gdLst/>
              <a:ahLst/>
              <a:cxnLst/>
              <a:rect l="l" t="t" r="r" b="b"/>
              <a:pathLst>
                <a:path w="210820" h="203835">
                  <a:moveTo>
                    <a:pt x="210451" y="203212"/>
                  </a:moveTo>
                  <a:lnTo>
                    <a:pt x="0" y="0"/>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18" name="object 18"/>
            <p:cNvSpPr/>
            <p:nvPr/>
          </p:nvSpPr>
          <p:spPr>
            <a:xfrm>
              <a:off x="8687558" y="6031230"/>
              <a:ext cx="217170" cy="218440"/>
            </a:xfrm>
            <a:custGeom>
              <a:avLst/>
              <a:gdLst/>
              <a:ahLst/>
              <a:cxnLst/>
              <a:rect l="l" t="t" r="r" b="b"/>
              <a:pathLst>
                <a:path w="217170" h="218439">
                  <a:moveTo>
                    <a:pt x="217144" y="0"/>
                  </a:moveTo>
                  <a:lnTo>
                    <a:pt x="0" y="217855"/>
                  </a:lnTo>
                </a:path>
              </a:pathLst>
            </a:custGeom>
            <a:ln w="38099">
              <a:solidFill>
                <a:srgbClr val="000000"/>
              </a:solidFill>
            </a:ln>
          </p:spPr>
          <p:txBody>
            <a:bodyPr wrap="square" lIns="0" tIns="0" rIns="0" bIns="0" rtlCol="0"/>
            <a:lstStyle/>
            <a:p>
              <a:pPr>
                <a:defRPr/>
              </a:pPr>
              <a:endParaRPr kern="0">
                <a:solidFill>
                  <a:sysClr val="windowText" lastClr="000000"/>
                </a:solidFill>
              </a:endParaRPr>
            </a:p>
          </p:txBody>
        </p:sp>
      </p:grpSp>
      <p:sp>
        <p:nvSpPr>
          <p:cNvPr id="19" name="object 19"/>
          <p:cNvSpPr txBox="1"/>
          <p:nvPr/>
        </p:nvSpPr>
        <p:spPr>
          <a:xfrm>
            <a:off x="7092246" y="1242848"/>
            <a:ext cx="3404235" cy="972185"/>
          </a:xfrm>
          <a:prstGeom prst="rect">
            <a:avLst/>
          </a:prstGeom>
        </p:spPr>
        <p:txBody>
          <a:bodyPr vert="horz" wrap="square" lIns="0" tIns="13335" rIns="0" bIns="0" rtlCol="0">
            <a:spAutoFit/>
          </a:bodyPr>
          <a:lstStyle/>
          <a:p>
            <a:pPr marL="12700">
              <a:spcBef>
                <a:spcPts val="105"/>
              </a:spcBef>
              <a:defRPr/>
            </a:pPr>
            <a:r>
              <a:rPr sz="1400" b="1" kern="0" spc="-10">
                <a:solidFill>
                  <a:sysClr val="windowText" lastClr="000000"/>
                </a:solidFill>
                <a:latin typeface="Arial"/>
                <a:cs typeface="Arial"/>
              </a:rPr>
              <a:t>18-</a:t>
            </a:r>
            <a:r>
              <a:rPr sz="1400" b="1" kern="0">
                <a:solidFill>
                  <a:sysClr val="windowText" lastClr="000000"/>
                </a:solidFill>
                <a:latin typeface="Arial"/>
                <a:cs typeface="Arial"/>
              </a:rPr>
              <a:t>20</a:t>
            </a:r>
            <a:r>
              <a:rPr sz="1400" b="1" kern="0" spc="-45">
                <a:solidFill>
                  <a:sysClr val="windowText" lastClr="000000"/>
                </a:solidFill>
                <a:latin typeface="Arial"/>
                <a:cs typeface="Arial"/>
              </a:rPr>
              <a:t> </a:t>
            </a:r>
            <a:r>
              <a:rPr sz="1400" b="1" kern="0">
                <a:solidFill>
                  <a:sysClr val="windowText" lastClr="000000"/>
                </a:solidFill>
                <a:latin typeface="Arial"/>
                <a:cs typeface="Arial"/>
              </a:rPr>
              <a:t>years</a:t>
            </a:r>
            <a:r>
              <a:rPr sz="1400" b="1" kern="0" spc="5">
                <a:solidFill>
                  <a:sysClr val="windowText" lastClr="000000"/>
                </a:solidFill>
                <a:latin typeface="Arial"/>
                <a:cs typeface="Arial"/>
              </a:rPr>
              <a:t> </a:t>
            </a:r>
            <a:r>
              <a:rPr sz="1400" b="1" kern="0">
                <a:solidFill>
                  <a:sysClr val="windowText" lastClr="000000"/>
                </a:solidFill>
                <a:latin typeface="Arial"/>
                <a:cs typeface="Arial"/>
              </a:rPr>
              <a:t>of</a:t>
            </a:r>
            <a:r>
              <a:rPr sz="1400" b="1" kern="0" spc="-35">
                <a:solidFill>
                  <a:sysClr val="windowText" lastClr="000000"/>
                </a:solidFill>
                <a:latin typeface="Arial"/>
                <a:cs typeface="Arial"/>
              </a:rPr>
              <a:t> </a:t>
            </a:r>
            <a:r>
              <a:rPr sz="1400" b="1" kern="0" spc="-10">
                <a:solidFill>
                  <a:sysClr val="windowText" lastClr="000000"/>
                </a:solidFill>
                <a:latin typeface="Arial"/>
                <a:cs typeface="Arial"/>
              </a:rPr>
              <a:t>service</a:t>
            </a:r>
            <a:endParaRPr sz="1400" kern="0">
              <a:solidFill>
                <a:sysClr val="windowText" lastClr="000000"/>
              </a:solidFill>
              <a:latin typeface="Arial"/>
              <a:cs typeface="Arial"/>
            </a:endParaRPr>
          </a:p>
          <a:p>
            <a:pPr marL="131445" indent="-118745">
              <a:spcBef>
                <a:spcPts val="5"/>
              </a:spcBef>
              <a:buFontTx/>
              <a:buChar char="-"/>
              <a:tabLst>
                <a:tab pos="131445" algn="l"/>
              </a:tabLst>
              <a:defRPr/>
            </a:pPr>
            <a:r>
              <a:rPr sz="1200" kern="0">
                <a:solidFill>
                  <a:srgbClr val="CF0000"/>
                </a:solidFill>
                <a:latin typeface="Arial"/>
                <a:cs typeface="Arial"/>
              </a:rPr>
              <a:t>Attend</a:t>
            </a:r>
            <a:r>
              <a:rPr sz="1200" kern="0" spc="-35">
                <a:solidFill>
                  <a:srgbClr val="CF0000"/>
                </a:solidFill>
                <a:latin typeface="Arial"/>
                <a:cs typeface="Arial"/>
              </a:rPr>
              <a:t> </a:t>
            </a:r>
            <a:r>
              <a:rPr sz="1200" kern="0">
                <a:solidFill>
                  <a:srgbClr val="CF0000"/>
                </a:solidFill>
                <a:latin typeface="Arial"/>
                <a:cs typeface="Arial"/>
              </a:rPr>
              <a:t>Mandatory</a:t>
            </a:r>
            <a:r>
              <a:rPr sz="1200" kern="0" spc="-40">
                <a:solidFill>
                  <a:srgbClr val="CF0000"/>
                </a:solidFill>
                <a:latin typeface="Arial"/>
                <a:cs typeface="Arial"/>
              </a:rPr>
              <a:t> </a:t>
            </a:r>
            <a:r>
              <a:rPr sz="1200" kern="0">
                <a:solidFill>
                  <a:srgbClr val="CF0000"/>
                </a:solidFill>
                <a:latin typeface="Arial"/>
                <a:cs typeface="Arial"/>
              </a:rPr>
              <a:t>Retirement</a:t>
            </a:r>
            <a:r>
              <a:rPr sz="1200" kern="0" spc="-50">
                <a:solidFill>
                  <a:srgbClr val="CF0000"/>
                </a:solidFill>
                <a:latin typeface="Arial"/>
                <a:cs typeface="Arial"/>
              </a:rPr>
              <a:t> </a:t>
            </a:r>
            <a:r>
              <a:rPr sz="1200" kern="0">
                <a:solidFill>
                  <a:srgbClr val="CF0000"/>
                </a:solidFill>
                <a:latin typeface="Arial"/>
                <a:cs typeface="Arial"/>
              </a:rPr>
              <a:t>Planning</a:t>
            </a:r>
            <a:r>
              <a:rPr sz="1200" kern="0" spc="-60">
                <a:solidFill>
                  <a:srgbClr val="CF0000"/>
                </a:solidFill>
                <a:latin typeface="Arial"/>
                <a:cs typeface="Arial"/>
              </a:rPr>
              <a:t> </a:t>
            </a:r>
            <a:r>
              <a:rPr sz="1200" kern="0" spc="-10">
                <a:solidFill>
                  <a:srgbClr val="CF0000"/>
                </a:solidFill>
                <a:latin typeface="Arial"/>
                <a:cs typeface="Arial"/>
              </a:rPr>
              <a:t>Seminar</a:t>
            </a:r>
            <a:endParaRPr sz="1200" kern="0">
              <a:solidFill>
                <a:sysClr val="windowText" lastClr="000000"/>
              </a:solidFill>
              <a:latin typeface="Arial"/>
              <a:cs typeface="Arial"/>
            </a:endParaRPr>
          </a:p>
          <a:p>
            <a:pPr marL="131445" indent="-118745">
              <a:buFontTx/>
              <a:buChar char="-"/>
              <a:tabLst>
                <a:tab pos="131445" algn="l"/>
              </a:tabLst>
              <a:defRPr/>
            </a:pPr>
            <a:r>
              <a:rPr sz="1200" kern="0">
                <a:solidFill>
                  <a:srgbClr val="CF0000"/>
                </a:solidFill>
                <a:latin typeface="Arial"/>
                <a:cs typeface="Arial"/>
              </a:rPr>
              <a:t>Receive</a:t>
            </a:r>
            <a:r>
              <a:rPr sz="1200" kern="0" spc="-40">
                <a:solidFill>
                  <a:srgbClr val="CF0000"/>
                </a:solidFill>
                <a:latin typeface="Arial"/>
                <a:cs typeface="Arial"/>
              </a:rPr>
              <a:t> </a:t>
            </a:r>
            <a:r>
              <a:rPr sz="1200" kern="0">
                <a:solidFill>
                  <a:srgbClr val="CF0000"/>
                </a:solidFill>
                <a:latin typeface="Arial"/>
                <a:cs typeface="Arial"/>
              </a:rPr>
              <a:t>your</a:t>
            </a:r>
            <a:r>
              <a:rPr sz="1200" kern="0" spc="-20">
                <a:solidFill>
                  <a:srgbClr val="CF0000"/>
                </a:solidFill>
                <a:latin typeface="Arial"/>
                <a:cs typeface="Arial"/>
              </a:rPr>
              <a:t> </a:t>
            </a:r>
            <a:r>
              <a:rPr sz="1200" kern="0">
                <a:solidFill>
                  <a:srgbClr val="CF0000"/>
                </a:solidFill>
                <a:latin typeface="Arial"/>
                <a:cs typeface="Arial"/>
              </a:rPr>
              <a:t>RCSBP</a:t>
            </a:r>
            <a:r>
              <a:rPr sz="1200" kern="0" spc="-25">
                <a:solidFill>
                  <a:srgbClr val="CF0000"/>
                </a:solidFill>
                <a:latin typeface="Arial"/>
                <a:cs typeface="Arial"/>
              </a:rPr>
              <a:t> </a:t>
            </a:r>
            <a:r>
              <a:rPr sz="1200" kern="0" spc="-10">
                <a:solidFill>
                  <a:srgbClr val="CF0000"/>
                </a:solidFill>
                <a:latin typeface="Arial"/>
                <a:cs typeface="Arial"/>
              </a:rPr>
              <a:t>Briefing</a:t>
            </a:r>
            <a:endParaRPr sz="1200" kern="0">
              <a:solidFill>
                <a:sysClr val="windowText" lastClr="000000"/>
              </a:solidFill>
              <a:latin typeface="Arial"/>
              <a:cs typeface="Arial"/>
            </a:endParaRPr>
          </a:p>
          <a:p>
            <a:pPr marL="131445" marR="5080" indent="-119380">
              <a:buFontTx/>
              <a:buChar char="-"/>
              <a:tabLst>
                <a:tab pos="131445" algn="l"/>
              </a:tabLst>
              <a:defRPr/>
            </a:pPr>
            <a:r>
              <a:rPr sz="1200" kern="0">
                <a:solidFill>
                  <a:sysClr val="windowText" lastClr="000000"/>
                </a:solidFill>
                <a:latin typeface="Arial"/>
                <a:cs typeface="Arial"/>
              </a:rPr>
              <a:t>Submit</a:t>
            </a:r>
            <a:r>
              <a:rPr sz="1200" kern="0" spc="-25">
                <a:solidFill>
                  <a:sysClr val="windowText" lastClr="000000"/>
                </a:solidFill>
                <a:latin typeface="Arial"/>
                <a:cs typeface="Arial"/>
              </a:rPr>
              <a:t> </a:t>
            </a:r>
            <a:r>
              <a:rPr sz="1200" kern="0">
                <a:solidFill>
                  <a:sysClr val="windowText" lastClr="000000"/>
                </a:solidFill>
                <a:latin typeface="Arial"/>
                <a:cs typeface="Arial"/>
              </a:rPr>
              <a:t>a</a:t>
            </a:r>
            <a:r>
              <a:rPr sz="1200" kern="0" spc="-10">
                <a:solidFill>
                  <a:sysClr val="windowText" lastClr="000000"/>
                </a:solidFill>
                <a:latin typeface="Arial"/>
                <a:cs typeface="Arial"/>
              </a:rPr>
              <a:t> </a:t>
            </a:r>
            <a:r>
              <a:rPr sz="1200" kern="0">
                <a:solidFill>
                  <a:sysClr val="windowText" lastClr="000000"/>
                </a:solidFill>
                <a:latin typeface="Arial"/>
                <a:cs typeface="Arial"/>
              </a:rPr>
              <a:t>sanctuary</a:t>
            </a:r>
            <a:r>
              <a:rPr sz="1200" kern="0" spc="-40">
                <a:solidFill>
                  <a:sysClr val="windowText" lastClr="000000"/>
                </a:solidFill>
                <a:latin typeface="Arial"/>
                <a:cs typeface="Arial"/>
              </a:rPr>
              <a:t> </a:t>
            </a:r>
            <a:r>
              <a:rPr sz="1200" kern="0">
                <a:solidFill>
                  <a:sysClr val="windowText" lastClr="000000"/>
                </a:solidFill>
                <a:latin typeface="Arial"/>
                <a:cs typeface="Arial"/>
              </a:rPr>
              <a:t>packet</a:t>
            </a:r>
            <a:r>
              <a:rPr sz="1200" kern="0" spc="-20">
                <a:solidFill>
                  <a:sysClr val="windowText" lastClr="000000"/>
                </a:solidFill>
                <a:latin typeface="Arial"/>
                <a:cs typeface="Arial"/>
              </a:rPr>
              <a:t> </a:t>
            </a:r>
            <a:r>
              <a:rPr sz="1200" kern="0">
                <a:solidFill>
                  <a:sysClr val="windowText" lastClr="000000"/>
                </a:solidFill>
                <a:latin typeface="Arial"/>
                <a:cs typeface="Arial"/>
              </a:rPr>
              <a:t>NLT</a:t>
            </a:r>
            <a:r>
              <a:rPr sz="1200" kern="0" spc="-5">
                <a:solidFill>
                  <a:sysClr val="windowText" lastClr="000000"/>
                </a:solidFill>
                <a:latin typeface="Arial"/>
                <a:cs typeface="Arial"/>
              </a:rPr>
              <a:t> </a:t>
            </a:r>
            <a:r>
              <a:rPr sz="1200" kern="0">
                <a:solidFill>
                  <a:sysClr val="windowText" lastClr="000000"/>
                </a:solidFill>
                <a:latin typeface="Arial"/>
                <a:cs typeface="Arial"/>
              </a:rPr>
              <a:t>120</a:t>
            </a:r>
            <a:r>
              <a:rPr sz="1200" kern="0" spc="-25">
                <a:solidFill>
                  <a:sysClr val="windowText" lastClr="000000"/>
                </a:solidFill>
                <a:latin typeface="Arial"/>
                <a:cs typeface="Arial"/>
              </a:rPr>
              <a:t> </a:t>
            </a:r>
            <a:r>
              <a:rPr sz="1200" kern="0">
                <a:solidFill>
                  <a:sysClr val="windowText" lastClr="000000"/>
                </a:solidFill>
                <a:latin typeface="Arial"/>
                <a:cs typeface="Arial"/>
              </a:rPr>
              <a:t>days</a:t>
            </a:r>
            <a:r>
              <a:rPr sz="1200" kern="0" spc="-15">
                <a:solidFill>
                  <a:sysClr val="windowText" lastClr="000000"/>
                </a:solidFill>
                <a:latin typeface="Arial"/>
                <a:cs typeface="Arial"/>
              </a:rPr>
              <a:t> </a:t>
            </a:r>
            <a:r>
              <a:rPr sz="1200" kern="0" spc="-10">
                <a:solidFill>
                  <a:sysClr val="windowText" lastClr="000000"/>
                </a:solidFill>
                <a:latin typeface="Arial"/>
                <a:cs typeface="Arial"/>
              </a:rPr>
              <a:t>before </a:t>
            </a:r>
            <a:r>
              <a:rPr sz="1200" kern="0">
                <a:solidFill>
                  <a:sysClr val="windowText" lastClr="000000"/>
                </a:solidFill>
                <a:latin typeface="Arial"/>
                <a:cs typeface="Arial"/>
              </a:rPr>
              <a:t>demob/REFRAD</a:t>
            </a:r>
            <a:r>
              <a:rPr sz="1200" kern="0" spc="-55">
                <a:solidFill>
                  <a:sysClr val="windowText" lastClr="000000"/>
                </a:solidFill>
                <a:latin typeface="Arial"/>
                <a:cs typeface="Arial"/>
              </a:rPr>
              <a:t> </a:t>
            </a:r>
            <a:r>
              <a:rPr sz="1200" kern="0">
                <a:solidFill>
                  <a:sysClr val="windowText" lastClr="000000"/>
                </a:solidFill>
                <a:latin typeface="Arial"/>
                <a:cs typeface="Arial"/>
              </a:rPr>
              <a:t>if</a:t>
            </a:r>
            <a:r>
              <a:rPr sz="1200" kern="0" spc="-15">
                <a:solidFill>
                  <a:sysClr val="windowText" lastClr="000000"/>
                </a:solidFill>
                <a:latin typeface="Arial"/>
                <a:cs typeface="Arial"/>
              </a:rPr>
              <a:t> </a:t>
            </a:r>
            <a:r>
              <a:rPr sz="1200" kern="0">
                <a:solidFill>
                  <a:sysClr val="windowText" lastClr="000000"/>
                </a:solidFill>
                <a:latin typeface="Arial"/>
                <a:cs typeface="Arial"/>
              </a:rPr>
              <a:t>reaching</a:t>
            </a:r>
            <a:r>
              <a:rPr sz="1200" kern="0" spc="-55">
                <a:solidFill>
                  <a:sysClr val="windowText" lastClr="000000"/>
                </a:solidFill>
                <a:latin typeface="Arial"/>
                <a:cs typeface="Arial"/>
              </a:rPr>
              <a:t> </a:t>
            </a:r>
            <a:r>
              <a:rPr sz="1200" kern="0">
                <a:solidFill>
                  <a:sysClr val="windowText" lastClr="000000"/>
                </a:solidFill>
                <a:latin typeface="Arial"/>
                <a:cs typeface="Arial"/>
              </a:rPr>
              <a:t>18</a:t>
            </a:r>
            <a:r>
              <a:rPr sz="1200" kern="0" spc="-25">
                <a:solidFill>
                  <a:sysClr val="windowText" lastClr="000000"/>
                </a:solidFill>
                <a:latin typeface="Arial"/>
                <a:cs typeface="Arial"/>
              </a:rPr>
              <a:t> </a:t>
            </a:r>
            <a:r>
              <a:rPr sz="1200" kern="0">
                <a:solidFill>
                  <a:sysClr val="windowText" lastClr="000000"/>
                </a:solidFill>
                <a:latin typeface="Arial"/>
                <a:cs typeface="Arial"/>
              </a:rPr>
              <a:t>years</a:t>
            </a:r>
            <a:r>
              <a:rPr sz="1200" kern="0" spc="-15">
                <a:solidFill>
                  <a:sysClr val="windowText" lastClr="000000"/>
                </a:solidFill>
                <a:latin typeface="Arial"/>
                <a:cs typeface="Arial"/>
              </a:rPr>
              <a:t> </a:t>
            </a:r>
            <a:r>
              <a:rPr sz="1200" kern="0" spc="-25">
                <a:solidFill>
                  <a:sysClr val="windowText" lastClr="000000"/>
                </a:solidFill>
                <a:latin typeface="Arial"/>
                <a:cs typeface="Arial"/>
              </a:rPr>
              <a:t>AFS</a:t>
            </a:r>
            <a:endParaRPr sz="1200" kern="0">
              <a:solidFill>
                <a:sysClr val="windowText" lastClr="000000"/>
              </a:solidFill>
              <a:latin typeface="Arial"/>
              <a:cs typeface="Arial"/>
            </a:endParaRPr>
          </a:p>
        </p:txBody>
      </p:sp>
      <p:sp>
        <p:nvSpPr>
          <p:cNvPr id="20" name="object 20"/>
          <p:cNvSpPr txBox="1"/>
          <p:nvPr/>
        </p:nvSpPr>
        <p:spPr>
          <a:xfrm>
            <a:off x="7847040" y="2936730"/>
            <a:ext cx="1724025" cy="1337945"/>
          </a:xfrm>
          <a:prstGeom prst="rect">
            <a:avLst/>
          </a:prstGeom>
        </p:spPr>
        <p:txBody>
          <a:bodyPr vert="horz" wrap="square" lIns="0" tIns="13335" rIns="0" bIns="0" rtlCol="0">
            <a:spAutoFit/>
          </a:bodyPr>
          <a:lstStyle/>
          <a:p>
            <a:pPr marL="12700" algn="just">
              <a:spcBef>
                <a:spcPts val="105"/>
              </a:spcBef>
              <a:defRPr/>
            </a:pPr>
            <a:r>
              <a:rPr sz="1400" b="1" kern="0">
                <a:solidFill>
                  <a:sysClr val="windowText" lastClr="000000"/>
                </a:solidFill>
                <a:latin typeface="Arial"/>
                <a:cs typeface="Arial"/>
              </a:rPr>
              <a:t>20</a:t>
            </a:r>
            <a:r>
              <a:rPr sz="1400" b="1" kern="0" spc="-45">
                <a:solidFill>
                  <a:sysClr val="windowText" lastClr="000000"/>
                </a:solidFill>
                <a:latin typeface="Arial"/>
                <a:cs typeface="Arial"/>
              </a:rPr>
              <a:t> </a:t>
            </a:r>
            <a:r>
              <a:rPr sz="1400" b="1" kern="0">
                <a:solidFill>
                  <a:sysClr val="windowText" lastClr="000000"/>
                </a:solidFill>
                <a:latin typeface="Arial"/>
                <a:cs typeface="Arial"/>
              </a:rPr>
              <a:t>years</a:t>
            </a:r>
            <a:r>
              <a:rPr sz="1400" b="1" kern="0" spc="5">
                <a:solidFill>
                  <a:sysClr val="windowText" lastClr="000000"/>
                </a:solidFill>
                <a:latin typeface="Arial"/>
                <a:cs typeface="Arial"/>
              </a:rPr>
              <a:t> </a:t>
            </a:r>
            <a:r>
              <a:rPr sz="1400" b="1" kern="0">
                <a:solidFill>
                  <a:sysClr val="windowText" lastClr="000000"/>
                </a:solidFill>
                <a:latin typeface="Arial"/>
                <a:cs typeface="Arial"/>
              </a:rPr>
              <a:t>of</a:t>
            </a:r>
            <a:r>
              <a:rPr sz="1400" b="1" kern="0" spc="-30">
                <a:solidFill>
                  <a:sysClr val="windowText" lastClr="000000"/>
                </a:solidFill>
                <a:latin typeface="Arial"/>
                <a:cs typeface="Arial"/>
              </a:rPr>
              <a:t> </a:t>
            </a:r>
            <a:r>
              <a:rPr sz="1400" b="1" kern="0" spc="-10">
                <a:solidFill>
                  <a:sysClr val="windowText" lastClr="000000"/>
                </a:solidFill>
                <a:latin typeface="Arial"/>
                <a:cs typeface="Arial"/>
              </a:rPr>
              <a:t>service</a:t>
            </a:r>
            <a:endParaRPr sz="1400" kern="0">
              <a:solidFill>
                <a:sysClr val="windowText" lastClr="000000"/>
              </a:solidFill>
              <a:latin typeface="Arial"/>
              <a:cs typeface="Arial"/>
            </a:endParaRPr>
          </a:p>
          <a:p>
            <a:pPr marL="12700" marR="247650" indent="92710">
              <a:spcBef>
                <a:spcPts val="5"/>
              </a:spcBef>
              <a:buFontTx/>
              <a:buChar char="-"/>
              <a:tabLst>
                <a:tab pos="105410" algn="l"/>
              </a:tabLst>
              <a:defRPr/>
            </a:pPr>
            <a:r>
              <a:rPr sz="1200" kern="0">
                <a:solidFill>
                  <a:sysClr val="windowText" lastClr="000000"/>
                </a:solidFill>
                <a:latin typeface="Arial"/>
                <a:cs typeface="Arial"/>
              </a:rPr>
              <a:t>Receive</a:t>
            </a:r>
            <a:r>
              <a:rPr sz="1200" kern="0" spc="-30">
                <a:solidFill>
                  <a:sysClr val="windowText" lastClr="000000"/>
                </a:solidFill>
                <a:latin typeface="Arial"/>
                <a:cs typeface="Arial"/>
              </a:rPr>
              <a:t> </a:t>
            </a:r>
            <a:r>
              <a:rPr sz="1200" kern="0" spc="-10">
                <a:solidFill>
                  <a:sysClr val="windowText" lastClr="000000"/>
                </a:solidFill>
                <a:latin typeface="Arial"/>
                <a:cs typeface="Arial"/>
              </a:rPr>
              <a:t>RCSBP </a:t>
            </a:r>
            <a:r>
              <a:rPr sz="1200" kern="0">
                <a:solidFill>
                  <a:sysClr val="windowText" lastClr="000000"/>
                </a:solidFill>
                <a:latin typeface="Arial"/>
                <a:cs typeface="Arial"/>
              </a:rPr>
              <a:t>Briefing</a:t>
            </a:r>
            <a:r>
              <a:rPr sz="1200" kern="0" spc="-40">
                <a:solidFill>
                  <a:sysClr val="windowText" lastClr="000000"/>
                </a:solidFill>
                <a:latin typeface="Arial"/>
                <a:cs typeface="Arial"/>
              </a:rPr>
              <a:t> </a:t>
            </a:r>
            <a:r>
              <a:rPr sz="1200" kern="0">
                <a:solidFill>
                  <a:sysClr val="windowText" lastClr="000000"/>
                </a:solidFill>
                <a:latin typeface="Arial"/>
                <a:cs typeface="Arial"/>
              </a:rPr>
              <a:t>if</a:t>
            </a:r>
            <a:r>
              <a:rPr sz="1200" kern="0" spc="-5">
                <a:solidFill>
                  <a:sysClr val="windowText" lastClr="000000"/>
                </a:solidFill>
                <a:latin typeface="Arial"/>
                <a:cs typeface="Arial"/>
              </a:rPr>
              <a:t> </a:t>
            </a:r>
            <a:r>
              <a:rPr sz="1200" kern="0">
                <a:solidFill>
                  <a:sysClr val="windowText" lastClr="000000"/>
                </a:solidFill>
                <a:latin typeface="Arial"/>
                <a:cs typeface="Arial"/>
              </a:rPr>
              <a:t>you</a:t>
            </a:r>
            <a:r>
              <a:rPr sz="1200" kern="0" spc="-10">
                <a:solidFill>
                  <a:sysClr val="windowText" lastClr="000000"/>
                </a:solidFill>
                <a:latin typeface="Arial"/>
                <a:cs typeface="Arial"/>
              </a:rPr>
              <a:t> haven’t already</a:t>
            </a:r>
            <a:endParaRPr sz="1200" kern="0">
              <a:solidFill>
                <a:sysClr val="windowText" lastClr="000000"/>
              </a:solidFill>
              <a:latin typeface="Arial"/>
              <a:cs typeface="Arial"/>
            </a:endParaRPr>
          </a:p>
          <a:p>
            <a:pPr marL="12700" marR="5080" indent="92710" algn="just">
              <a:buClr>
                <a:srgbClr val="000000"/>
              </a:buClr>
              <a:buFontTx/>
              <a:buChar char="-"/>
              <a:tabLst>
                <a:tab pos="105410" algn="l"/>
              </a:tabLst>
              <a:defRPr/>
            </a:pPr>
            <a:r>
              <a:rPr sz="1200" kern="0">
                <a:solidFill>
                  <a:srgbClr val="CF0000"/>
                </a:solidFill>
                <a:latin typeface="Arial"/>
                <a:cs typeface="Arial"/>
              </a:rPr>
              <a:t>Complete</a:t>
            </a:r>
            <a:r>
              <a:rPr sz="1200" kern="0" spc="-10">
                <a:solidFill>
                  <a:srgbClr val="CF0000"/>
                </a:solidFill>
                <a:latin typeface="Arial"/>
                <a:cs typeface="Arial"/>
              </a:rPr>
              <a:t> </a:t>
            </a:r>
            <a:r>
              <a:rPr sz="1200" kern="0">
                <a:solidFill>
                  <a:srgbClr val="CF0000"/>
                </a:solidFill>
                <a:latin typeface="Arial"/>
                <a:cs typeface="Arial"/>
              </a:rPr>
              <a:t>the</a:t>
            </a:r>
            <a:r>
              <a:rPr sz="1200" kern="0" spc="-50">
                <a:solidFill>
                  <a:srgbClr val="CF0000"/>
                </a:solidFill>
                <a:latin typeface="Arial"/>
                <a:cs typeface="Arial"/>
              </a:rPr>
              <a:t> </a:t>
            </a:r>
            <a:r>
              <a:rPr sz="1200" kern="0">
                <a:solidFill>
                  <a:srgbClr val="CF0000"/>
                </a:solidFill>
                <a:latin typeface="Arial"/>
                <a:cs typeface="Arial"/>
              </a:rPr>
              <a:t>DD</a:t>
            </a:r>
            <a:r>
              <a:rPr sz="1200" kern="0" spc="-5">
                <a:solidFill>
                  <a:srgbClr val="CF0000"/>
                </a:solidFill>
                <a:latin typeface="Arial"/>
                <a:cs typeface="Arial"/>
              </a:rPr>
              <a:t> </a:t>
            </a:r>
            <a:r>
              <a:rPr sz="1200" kern="0" spc="-20">
                <a:solidFill>
                  <a:srgbClr val="CF0000"/>
                </a:solidFill>
                <a:latin typeface="Arial"/>
                <a:cs typeface="Arial"/>
              </a:rPr>
              <a:t>Form </a:t>
            </a:r>
            <a:r>
              <a:rPr sz="1200" kern="0" spc="-10">
                <a:solidFill>
                  <a:srgbClr val="CF0000"/>
                </a:solidFill>
                <a:latin typeface="Arial"/>
                <a:cs typeface="Arial"/>
              </a:rPr>
              <a:t>2656-</a:t>
            </a:r>
            <a:r>
              <a:rPr sz="1200" kern="0">
                <a:solidFill>
                  <a:srgbClr val="CF0000"/>
                </a:solidFill>
                <a:latin typeface="Arial"/>
                <a:cs typeface="Arial"/>
              </a:rPr>
              <a:t>5</a:t>
            </a:r>
            <a:r>
              <a:rPr sz="1200" kern="0" spc="-50">
                <a:solidFill>
                  <a:srgbClr val="CF0000"/>
                </a:solidFill>
                <a:latin typeface="Arial"/>
                <a:cs typeface="Arial"/>
              </a:rPr>
              <a:t> </a:t>
            </a:r>
            <a:r>
              <a:rPr sz="1200" kern="0">
                <a:solidFill>
                  <a:srgbClr val="CF0000"/>
                </a:solidFill>
                <a:latin typeface="Arial"/>
                <a:cs typeface="Arial"/>
              </a:rPr>
              <a:t>(within 90</a:t>
            </a:r>
            <a:r>
              <a:rPr sz="1200" kern="0" spc="-5">
                <a:solidFill>
                  <a:srgbClr val="CF0000"/>
                </a:solidFill>
                <a:latin typeface="Arial"/>
                <a:cs typeface="Arial"/>
              </a:rPr>
              <a:t> </a:t>
            </a:r>
            <a:r>
              <a:rPr sz="1200" kern="0">
                <a:solidFill>
                  <a:srgbClr val="CF0000"/>
                </a:solidFill>
                <a:latin typeface="Arial"/>
                <a:cs typeface="Arial"/>
              </a:rPr>
              <a:t>days</a:t>
            </a:r>
            <a:r>
              <a:rPr sz="1200" kern="0" spc="-15">
                <a:solidFill>
                  <a:srgbClr val="CF0000"/>
                </a:solidFill>
                <a:latin typeface="Arial"/>
                <a:cs typeface="Arial"/>
              </a:rPr>
              <a:t> </a:t>
            </a:r>
            <a:r>
              <a:rPr sz="1200" kern="0" spc="-25">
                <a:solidFill>
                  <a:srgbClr val="CF0000"/>
                </a:solidFill>
                <a:latin typeface="Arial"/>
                <a:cs typeface="Arial"/>
              </a:rPr>
              <a:t>of </a:t>
            </a:r>
            <a:r>
              <a:rPr sz="1200" kern="0">
                <a:solidFill>
                  <a:srgbClr val="CF0000"/>
                </a:solidFill>
                <a:latin typeface="Arial"/>
                <a:cs typeface="Arial"/>
              </a:rPr>
              <a:t>receipt</a:t>
            </a:r>
            <a:r>
              <a:rPr sz="1200" kern="0" spc="-25">
                <a:solidFill>
                  <a:srgbClr val="CF0000"/>
                </a:solidFill>
                <a:latin typeface="Arial"/>
                <a:cs typeface="Arial"/>
              </a:rPr>
              <a:t> </a:t>
            </a:r>
            <a:r>
              <a:rPr sz="1200" kern="0">
                <a:solidFill>
                  <a:srgbClr val="CF0000"/>
                </a:solidFill>
                <a:latin typeface="Arial"/>
                <a:cs typeface="Arial"/>
              </a:rPr>
              <a:t>of</a:t>
            </a:r>
            <a:r>
              <a:rPr sz="1200" kern="0" spc="5">
                <a:solidFill>
                  <a:srgbClr val="CF0000"/>
                </a:solidFill>
                <a:latin typeface="Arial"/>
                <a:cs typeface="Arial"/>
              </a:rPr>
              <a:t> </a:t>
            </a:r>
            <a:r>
              <a:rPr sz="1200" kern="0" spc="-20">
                <a:solidFill>
                  <a:srgbClr val="CF0000"/>
                </a:solidFill>
                <a:latin typeface="Arial"/>
                <a:cs typeface="Arial"/>
              </a:rPr>
              <a:t>NOE)</a:t>
            </a:r>
            <a:endParaRPr sz="1200" kern="0">
              <a:solidFill>
                <a:sysClr val="windowText" lastClr="000000"/>
              </a:solidFill>
              <a:latin typeface="Arial"/>
              <a:cs typeface="Arial"/>
            </a:endParaRPr>
          </a:p>
        </p:txBody>
      </p:sp>
      <p:sp>
        <p:nvSpPr>
          <p:cNvPr id="21" name="object 21"/>
          <p:cNvSpPr txBox="1"/>
          <p:nvPr/>
        </p:nvSpPr>
        <p:spPr>
          <a:xfrm>
            <a:off x="3484688" y="2936730"/>
            <a:ext cx="2004060" cy="1398905"/>
          </a:xfrm>
          <a:prstGeom prst="rect">
            <a:avLst/>
          </a:prstGeom>
        </p:spPr>
        <p:txBody>
          <a:bodyPr vert="horz" wrap="square" lIns="0" tIns="13335" rIns="0" bIns="0" rtlCol="0">
            <a:spAutoFit/>
          </a:bodyPr>
          <a:lstStyle/>
          <a:p>
            <a:pPr marL="12700" marR="417195">
              <a:spcBef>
                <a:spcPts val="105"/>
              </a:spcBef>
              <a:defRPr/>
            </a:pPr>
            <a:r>
              <a:rPr sz="1400" b="1" kern="0">
                <a:solidFill>
                  <a:sysClr val="windowText" lastClr="000000"/>
                </a:solidFill>
                <a:latin typeface="Arial"/>
                <a:cs typeface="Arial"/>
              </a:rPr>
              <a:t>9</a:t>
            </a:r>
            <a:r>
              <a:rPr sz="1400" b="1" kern="0" spc="-30">
                <a:solidFill>
                  <a:sysClr val="windowText" lastClr="000000"/>
                </a:solidFill>
                <a:latin typeface="Arial"/>
                <a:cs typeface="Arial"/>
              </a:rPr>
              <a:t> </a:t>
            </a:r>
            <a:r>
              <a:rPr sz="1400" b="1" kern="0">
                <a:solidFill>
                  <a:sysClr val="windowText" lastClr="000000"/>
                </a:solidFill>
                <a:latin typeface="Arial"/>
                <a:cs typeface="Arial"/>
              </a:rPr>
              <a:t>months</a:t>
            </a:r>
            <a:r>
              <a:rPr sz="1400" b="1" kern="0" spc="-40">
                <a:solidFill>
                  <a:sysClr val="windowText" lastClr="000000"/>
                </a:solidFill>
                <a:latin typeface="Arial"/>
                <a:cs typeface="Arial"/>
              </a:rPr>
              <a:t> </a:t>
            </a:r>
            <a:r>
              <a:rPr sz="1400" b="1" kern="0">
                <a:solidFill>
                  <a:sysClr val="windowText" lastClr="000000"/>
                </a:solidFill>
                <a:latin typeface="Arial"/>
                <a:cs typeface="Arial"/>
              </a:rPr>
              <a:t>prior</a:t>
            </a:r>
            <a:r>
              <a:rPr sz="1400" b="1" kern="0" spc="-35">
                <a:solidFill>
                  <a:sysClr val="windowText" lastClr="000000"/>
                </a:solidFill>
                <a:latin typeface="Arial"/>
                <a:cs typeface="Arial"/>
              </a:rPr>
              <a:t> </a:t>
            </a:r>
            <a:r>
              <a:rPr sz="1400" b="1" kern="0" spc="-25">
                <a:solidFill>
                  <a:sysClr val="windowText" lastClr="000000"/>
                </a:solidFill>
                <a:latin typeface="Arial"/>
                <a:cs typeface="Arial"/>
              </a:rPr>
              <a:t>to </a:t>
            </a:r>
            <a:r>
              <a:rPr sz="1400" b="1" kern="0" spc="-10">
                <a:solidFill>
                  <a:sysClr val="windowText" lastClr="000000"/>
                </a:solidFill>
                <a:latin typeface="Arial"/>
                <a:cs typeface="Arial"/>
              </a:rPr>
              <a:t>Transferring</a:t>
            </a:r>
            <a:r>
              <a:rPr sz="1400" b="1" kern="0" spc="-50">
                <a:solidFill>
                  <a:sysClr val="windowText" lastClr="000000"/>
                </a:solidFill>
                <a:latin typeface="Arial"/>
                <a:cs typeface="Arial"/>
              </a:rPr>
              <a:t> </a:t>
            </a:r>
            <a:r>
              <a:rPr sz="1400" b="1" kern="0">
                <a:solidFill>
                  <a:sysClr val="windowText" lastClr="000000"/>
                </a:solidFill>
                <a:latin typeface="Arial"/>
                <a:cs typeface="Arial"/>
              </a:rPr>
              <a:t>to</a:t>
            </a:r>
            <a:r>
              <a:rPr sz="1400" b="1" kern="0" spc="-15">
                <a:solidFill>
                  <a:sysClr val="windowText" lastClr="000000"/>
                </a:solidFill>
                <a:latin typeface="Arial"/>
                <a:cs typeface="Arial"/>
              </a:rPr>
              <a:t> </a:t>
            </a:r>
            <a:r>
              <a:rPr sz="1400" b="1" kern="0" spc="-25">
                <a:solidFill>
                  <a:sysClr val="windowText" lastClr="000000"/>
                </a:solidFill>
                <a:latin typeface="Arial"/>
                <a:cs typeface="Arial"/>
              </a:rPr>
              <a:t>the </a:t>
            </a:r>
            <a:r>
              <a:rPr sz="1400" b="1" kern="0">
                <a:solidFill>
                  <a:sysClr val="windowText" lastClr="000000"/>
                </a:solidFill>
                <a:latin typeface="Arial"/>
                <a:cs typeface="Arial"/>
              </a:rPr>
              <a:t>Retired</a:t>
            </a:r>
            <a:r>
              <a:rPr sz="1400" b="1" kern="0" spc="-55">
                <a:solidFill>
                  <a:sysClr val="windowText" lastClr="000000"/>
                </a:solidFill>
                <a:latin typeface="Arial"/>
                <a:cs typeface="Arial"/>
              </a:rPr>
              <a:t> </a:t>
            </a:r>
            <a:r>
              <a:rPr sz="1400" b="1" kern="0" spc="-10">
                <a:solidFill>
                  <a:sysClr val="windowText" lastClr="000000"/>
                </a:solidFill>
                <a:latin typeface="Arial"/>
                <a:cs typeface="Arial"/>
              </a:rPr>
              <a:t>Reserve</a:t>
            </a:r>
            <a:endParaRPr sz="1400" kern="0">
              <a:solidFill>
                <a:sysClr val="windowText" lastClr="000000"/>
              </a:solidFill>
              <a:latin typeface="Arial"/>
              <a:cs typeface="Arial"/>
            </a:endParaRPr>
          </a:p>
          <a:p>
            <a:pPr marL="127000" marR="5080" indent="-114300">
              <a:spcBef>
                <a:spcPts val="5"/>
              </a:spcBef>
              <a:buFontTx/>
              <a:buChar char="-"/>
              <a:tabLst>
                <a:tab pos="127000" algn="l"/>
              </a:tabLst>
              <a:defRPr/>
            </a:pPr>
            <a:r>
              <a:rPr sz="1200" kern="0">
                <a:solidFill>
                  <a:srgbClr val="CF0000"/>
                </a:solidFill>
                <a:latin typeface="Arial"/>
                <a:cs typeface="Arial"/>
              </a:rPr>
              <a:t>Apply</a:t>
            </a:r>
            <a:r>
              <a:rPr sz="1200" kern="0" spc="-35">
                <a:solidFill>
                  <a:srgbClr val="CF0000"/>
                </a:solidFill>
                <a:latin typeface="Arial"/>
                <a:cs typeface="Arial"/>
              </a:rPr>
              <a:t> </a:t>
            </a:r>
            <a:r>
              <a:rPr sz="1200" kern="0">
                <a:solidFill>
                  <a:srgbClr val="CF0000"/>
                </a:solidFill>
                <a:latin typeface="Arial"/>
                <a:cs typeface="Arial"/>
              </a:rPr>
              <a:t>for</a:t>
            </a:r>
            <a:r>
              <a:rPr sz="1200" kern="0" spc="-20">
                <a:solidFill>
                  <a:srgbClr val="CF0000"/>
                </a:solidFill>
                <a:latin typeface="Arial"/>
                <a:cs typeface="Arial"/>
              </a:rPr>
              <a:t> </a:t>
            </a:r>
            <a:r>
              <a:rPr sz="1200" kern="0">
                <a:solidFill>
                  <a:srgbClr val="CF0000"/>
                </a:solidFill>
                <a:latin typeface="Arial"/>
                <a:cs typeface="Arial"/>
              </a:rPr>
              <a:t>transfer</a:t>
            </a:r>
            <a:r>
              <a:rPr sz="1200" kern="0" spc="-30">
                <a:solidFill>
                  <a:srgbClr val="CF0000"/>
                </a:solidFill>
                <a:latin typeface="Arial"/>
                <a:cs typeface="Arial"/>
              </a:rPr>
              <a:t> </a:t>
            </a:r>
            <a:r>
              <a:rPr sz="1200" kern="0">
                <a:solidFill>
                  <a:srgbClr val="CF0000"/>
                </a:solidFill>
                <a:latin typeface="Arial"/>
                <a:cs typeface="Arial"/>
              </a:rPr>
              <a:t>to</a:t>
            </a:r>
            <a:r>
              <a:rPr sz="1200" kern="0" spc="-10">
                <a:solidFill>
                  <a:srgbClr val="CF0000"/>
                </a:solidFill>
                <a:latin typeface="Arial"/>
                <a:cs typeface="Arial"/>
              </a:rPr>
              <a:t> Retired </a:t>
            </a:r>
            <a:r>
              <a:rPr sz="1200" kern="0">
                <a:solidFill>
                  <a:srgbClr val="CF0000"/>
                </a:solidFill>
                <a:latin typeface="Arial"/>
                <a:cs typeface="Arial"/>
              </a:rPr>
              <a:t>Reserve</a:t>
            </a:r>
            <a:r>
              <a:rPr sz="1200" kern="0" spc="-20">
                <a:solidFill>
                  <a:srgbClr val="CF0000"/>
                </a:solidFill>
                <a:latin typeface="Arial"/>
                <a:cs typeface="Arial"/>
              </a:rPr>
              <a:t> </a:t>
            </a:r>
            <a:r>
              <a:rPr sz="1200" kern="0">
                <a:solidFill>
                  <a:srgbClr val="CF0000"/>
                </a:solidFill>
                <a:latin typeface="Arial"/>
                <a:cs typeface="Arial"/>
              </a:rPr>
              <a:t>or</a:t>
            </a:r>
            <a:r>
              <a:rPr sz="1200" kern="0" spc="-15">
                <a:solidFill>
                  <a:srgbClr val="CF0000"/>
                </a:solidFill>
                <a:latin typeface="Arial"/>
                <a:cs typeface="Arial"/>
              </a:rPr>
              <a:t> </a:t>
            </a:r>
            <a:r>
              <a:rPr sz="1200" kern="0" spc="-10">
                <a:solidFill>
                  <a:srgbClr val="CF0000"/>
                </a:solidFill>
                <a:latin typeface="Arial"/>
                <a:cs typeface="Arial"/>
              </a:rPr>
              <a:t>Discharge</a:t>
            </a:r>
            <a:endParaRPr sz="1200" kern="0">
              <a:solidFill>
                <a:sysClr val="windowText" lastClr="000000"/>
              </a:solidFill>
              <a:latin typeface="Arial"/>
              <a:cs typeface="Arial"/>
            </a:endParaRPr>
          </a:p>
          <a:p>
            <a:pPr marL="127000" indent="-114300">
              <a:buFontTx/>
              <a:buChar char="-"/>
              <a:tabLst>
                <a:tab pos="127000" algn="l"/>
              </a:tabLst>
              <a:defRPr/>
            </a:pPr>
            <a:r>
              <a:rPr sz="1200" kern="0" spc="-10">
                <a:solidFill>
                  <a:srgbClr val="CF0000"/>
                </a:solidFill>
                <a:latin typeface="Arial"/>
                <a:cs typeface="Arial"/>
              </a:rPr>
              <a:t>Reduced</a:t>
            </a:r>
            <a:r>
              <a:rPr sz="1200" kern="0" spc="-85">
                <a:solidFill>
                  <a:srgbClr val="CF0000"/>
                </a:solidFill>
                <a:latin typeface="Arial"/>
                <a:cs typeface="Arial"/>
              </a:rPr>
              <a:t> </a:t>
            </a:r>
            <a:r>
              <a:rPr sz="1200" kern="0">
                <a:solidFill>
                  <a:srgbClr val="CF0000"/>
                </a:solidFill>
                <a:latin typeface="Arial"/>
                <a:cs typeface="Arial"/>
              </a:rPr>
              <a:t>Age</a:t>
            </a:r>
            <a:r>
              <a:rPr sz="1200" kern="0" spc="30">
                <a:solidFill>
                  <a:srgbClr val="CF0000"/>
                </a:solidFill>
                <a:latin typeface="Arial"/>
                <a:cs typeface="Arial"/>
              </a:rPr>
              <a:t> </a:t>
            </a:r>
            <a:r>
              <a:rPr sz="1200" kern="0" spc="-10">
                <a:solidFill>
                  <a:srgbClr val="CF0000"/>
                </a:solidFill>
                <a:latin typeface="Arial"/>
                <a:cs typeface="Arial"/>
              </a:rPr>
              <a:t>Eligibility</a:t>
            </a:r>
            <a:endParaRPr sz="1200" kern="0">
              <a:solidFill>
                <a:sysClr val="windowText" lastClr="000000"/>
              </a:solidFill>
              <a:latin typeface="Arial"/>
              <a:cs typeface="Arial"/>
            </a:endParaRPr>
          </a:p>
          <a:p>
            <a:pPr marL="127000" indent="-114300">
              <a:buFontTx/>
              <a:buChar char="-"/>
              <a:tabLst>
                <a:tab pos="127000" algn="l"/>
              </a:tabLst>
              <a:defRPr/>
            </a:pPr>
            <a:r>
              <a:rPr sz="1200" kern="0">
                <a:solidFill>
                  <a:sysClr val="windowText" lastClr="000000"/>
                </a:solidFill>
                <a:latin typeface="Arial"/>
                <a:cs typeface="Arial"/>
              </a:rPr>
              <a:t>Final</a:t>
            </a:r>
            <a:r>
              <a:rPr sz="1200" kern="0" spc="-30">
                <a:solidFill>
                  <a:sysClr val="windowText" lastClr="000000"/>
                </a:solidFill>
                <a:latin typeface="Arial"/>
                <a:cs typeface="Arial"/>
              </a:rPr>
              <a:t> </a:t>
            </a:r>
            <a:r>
              <a:rPr sz="1200" kern="0" spc="-25">
                <a:solidFill>
                  <a:sysClr val="windowText" lastClr="000000"/>
                </a:solidFill>
                <a:latin typeface="Arial"/>
                <a:cs typeface="Arial"/>
              </a:rPr>
              <a:t>PHA</a:t>
            </a:r>
            <a:endParaRPr sz="1200" kern="0">
              <a:solidFill>
                <a:sysClr val="windowText" lastClr="000000"/>
              </a:solidFill>
              <a:latin typeface="Arial"/>
              <a:cs typeface="Arial"/>
            </a:endParaRPr>
          </a:p>
        </p:txBody>
      </p:sp>
      <p:sp>
        <p:nvSpPr>
          <p:cNvPr id="22" name="object 22"/>
          <p:cNvSpPr txBox="1"/>
          <p:nvPr/>
        </p:nvSpPr>
        <p:spPr>
          <a:xfrm>
            <a:off x="5827840" y="2936730"/>
            <a:ext cx="1795145" cy="1155065"/>
          </a:xfrm>
          <a:prstGeom prst="rect">
            <a:avLst/>
          </a:prstGeom>
        </p:spPr>
        <p:txBody>
          <a:bodyPr vert="horz" wrap="square" lIns="0" tIns="13335" rIns="0" bIns="0" rtlCol="0">
            <a:spAutoFit/>
          </a:bodyPr>
          <a:lstStyle/>
          <a:p>
            <a:pPr marL="12700">
              <a:spcBef>
                <a:spcPts val="105"/>
              </a:spcBef>
              <a:defRPr/>
            </a:pPr>
            <a:r>
              <a:rPr sz="1400" b="1" kern="0">
                <a:solidFill>
                  <a:sysClr val="windowText" lastClr="000000"/>
                </a:solidFill>
                <a:latin typeface="Arial"/>
                <a:cs typeface="Arial"/>
              </a:rPr>
              <a:t>After</a:t>
            </a:r>
            <a:r>
              <a:rPr sz="1400" b="1" kern="0" spc="-20">
                <a:solidFill>
                  <a:sysClr val="windowText" lastClr="000000"/>
                </a:solidFill>
                <a:latin typeface="Arial"/>
                <a:cs typeface="Arial"/>
              </a:rPr>
              <a:t> </a:t>
            </a:r>
            <a:r>
              <a:rPr sz="1400" b="1" kern="0" spc="-10">
                <a:solidFill>
                  <a:sysClr val="windowText" lastClr="000000"/>
                </a:solidFill>
                <a:latin typeface="Arial"/>
                <a:cs typeface="Arial"/>
              </a:rPr>
              <a:t>20-</a:t>
            </a:r>
            <a:r>
              <a:rPr sz="1400" b="1" kern="0">
                <a:solidFill>
                  <a:sysClr val="windowText" lastClr="000000"/>
                </a:solidFill>
                <a:latin typeface="Arial"/>
                <a:cs typeface="Arial"/>
              </a:rPr>
              <a:t>year</a:t>
            </a:r>
            <a:r>
              <a:rPr sz="1400" b="1" kern="0" spc="-15">
                <a:solidFill>
                  <a:sysClr val="windowText" lastClr="000000"/>
                </a:solidFill>
                <a:latin typeface="Arial"/>
                <a:cs typeface="Arial"/>
              </a:rPr>
              <a:t> </a:t>
            </a:r>
            <a:r>
              <a:rPr sz="1400" b="1" kern="0" spc="-25">
                <a:solidFill>
                  <a:sysClr val="windowText" lastClr="000000"/>
                </a:solidFill>
                <a:latin typeface="Arial"/>
                <a:cs typeface="Arial"/>
              </a:rPr>
              <a:t>NOE</a:t>
            </a:r>
            <a:endParaRPr sz="1400" kern="0">
              <a:solidFill>
                <a:sysClr val="windowText" lastClr="000000"/>
              </a:solidFill>
              <a:latin typeface="Arial"/>
              <a:cs typeface="Arial"/>
            </a:endParaRPr>
          </a:p>
          <a:p>
            <a:pPr marL="105410" indent="-92710">
              <a:spcBef>
                <a:spcPts val="5"/>
              </a:spcBef>
              <a:buFontTx/>
              <a:buChar char="-"/>
              <a:tabLst>
                <a:tab pos="105410" algn="l"/>
              </a:tabLst>
              <a:defRPr/>
            </a:pPr>
            <a:r>
              <a:rPr sz="1200" kern="0">
                <a:solidFill>
                  <a:sysClr val="windowText" lastClr="000000"/>
                </a:solidFill>
                <a:latin typeface="Arial"/>
                <a:cs typeface="Arial"/>
              </a:rPr>
              <a:t>Check</a:t>
            </a:r>
            <a:r>
              <a:rPr sz="1200" kern="0" spc="-25">
                <a:solidFill>
                  <a:sysClr val="windowText" lastClr="000000"/>
                </a:solidFill>
                <a:latin typeface="Arial"/>
                <a:cs typeface="Arial"/>
              </a:rPr>
              <a:t> </a:t>
            </a:r>
            <a:r>
              <a:rPr sz="1200" kern="0">
                <a:solidFill>
                  <a:sysClr val="windowText" lastClr="000000"/>
                </a:solidFill>
                <a:latin typeface="Arial"/>
                <a:cs typeface="Arial"/>
              </a:rPr>
              <a:t>Service</a:t>
            </a:r>
            <a:r>
              <a:rPr sz="1200" kern="0" spc="-20">
                <a:solidFill>
                  <a:sysClr val="windowText" lastClr="000000"/>
                </a:solidFill>
                <a:latin typeface="Arial"/>
                <a:cs typeface="Arial"/>
              </a:rPr>
              <a:t> </a:t>
            </a:r>
            <a:r>
              <a:rPr sz="1200" kern="0" spc="-10">
                <a:solidFill>
                  <a:sysClr val="windowText" lastClr="000000"/>
                </a:solidFill>
                <a:latin typeface="Arial"/>
                <a:cs typeface="Arial"/>
              </a:rPr>
              <a:t>obligation</a:t>
            </a:r>
            <a:endParaRPr sz="1200" kern="0">
              <a:solidFill>
                <a:sysClr val="windowText" lastClr="000000"/>
              </a:solidFill>
              <a:latin typeface="Arial"/>
              <a:cs typeface="Arial"/>
            </a:endParaRPr>
          </a:p>
          <a:p>
            <a:pPr marL="12700" marR="436245" indent="92710">
              <a:buFontTx/>
              <a:buChar char="-"/>
              <a:tabLst>
                <a:tab pos="105410" algn="l"/>
              </a:tabLst>
              <a:defRPr/>
            </a:pPr>
            <a:r>
              <a:rPr sz="1200" kern="0">
                <a:solidFill>
                  <a:sysClr val="windowText" lastClr="000000"/>
                </a:solidFill>
                <a:latin typeface="Arial"/>
                <a:cs typeface="Arial"/>
              </a:rPr>
              <a:t>Determine</a:t>
            </a:r>
            <a:r>
              <a:rPr sz="1200" kern="0" spc="-45">
                <a:solidFill>
                  <a:sysClr val="windowText" lastClr="000000"/>
                </a:solidFill>
                <a:latin typeface="Arial"/>
                <a:cs typeface="Arial"/>
              </a:rPr>
              <a:t> </a:t>
            </a:r>
            <a:r>
              <a:rPr sz="1200" kern="0" spc="-10">
                <a:solidFill>
                  <a:sysClr val="windowText" lastClr="000000"/>
                </a:solidFill>
                <a:latin typeface="Arial"/>
                <a:cs typeface="Arial"/>
              </a:rPr>
              <a:t>desired </a:t>
            </a:r>
            <a:r>
              <a:rPr sz="1200" kern="0">
                <a:solidFill>
                  <a:sysClr val="windowText" lastClr="000000"/>
                </a:solidFill>
                <a:latin typeface="Arial"/>
                <a:cs typeface="Arial"/>
              </a:rPr>
              <a:t>retirement</a:t>
            </a:r>
            <a:r>
              <a:rPr sz="1200" kern="0" spc="-40">
                <a:solidFill>
                  <a:sysClr val="windowText" lastClr="000000"/>
                </a:solidFill>
                <a:latin typeface="Arial"/>
                <a:cs typeface="Arial"/>
              </a:rPr>
              <a:t> </a:t>
            </a:r>
            <a:r>
              <a:rPr sz="1200" kern="0" spc="-20">
                <a:solidFill>
                  <a:sysClr val="windowText" lastClr="000000"/>
                </a:solidFill>
                <a:latin typeface="Arial"/>
                <a:cs typeface="Arial"/>
              </a:rPr>
              <a:t>date</a:t>
            </a:r>
            <a:endParaRPr sz="1200" kern="0">
              <a:solidFill>
                <a:sysClr val="windowText" lastClr="000000"/>
              </a:solidFill>
              <a:latin typeface="Arial"/>
              <a:cs typeface="Arial"/>
            </a:endParaRPr>
          </a:p>
          <a:p>
            <a:pPr marL="12700" marR="17145" indent="92710">
              <a:buFontTx/>
              <a:buChar char="-"/>
              <a:tabLst>
                <a:tab pos="105410" algn="l"/>
              </a:tabLst>
              <a:defRPr/>
            </a:pPr>
            <a:r>
              <a:rPr sz="1200" kern="0">
                <a:solidFill>
                  <a:sysClr val="windowText" lastClr="000000"/>
                </a:solidFill>
                <a:latin typeface="Arial"/>
                <a:cs typeface="Arial"/>
              </a:rPr>
              <a:t>Plan</a:t>
            </a:r>
            <a:r>
              <a:rPr sz="1200" kern="0" spc="25">
                <a:solidFill>
                  <a:sysClr val="windowText" lastClr="000000"/>
                </a:solidFill>
                <a:latin typeface="Arial"/>
                <a:cs typeface="Arial"/>
              </a:rPr>
              <a:t> </a:t>
            </a:r>
            <a:r>
              <a:rPr sz="1200" kern="0">
                <a:solidFill>
                  <a:sysClr val="windowText" lastClr="000000"/>
                </a:solidFill>
                <a:latin typeface="Arial"/>
                <a:cs typeface="Arial"/>
              </a:rPr>
              <a:t>for </a:t>
            </a:r>
            <a:r>
              <a:rPr sz="1200" kern="0" spc="-10">
                <a:solidFill>
                  <a:sysClr val="windowText" lastClr="000000"/>
                </a:solidFill>
                <a:latin typeface="Arial"/>
                <a:cs typeface="Arial"/>
              </a:rPr>
              <a:t>medical/dental </a:t>
            </a:r>
            <a:r>
              <a:rPr sz="1200" kern="0" spc="-25">
                <a:solidFill>
                  <a:sysClr val="windowText" lastClr="000000"/>
                </a:solidFill>
                <a:latin typeface="Arial"/>
                <a:cs typeface="Arial"/>
              </a:rPr>
              <a:t>if </a:t>
            </a:r>
            <a:r>
              <a:rPr sz="1200" kern="0" spc="-10">
                <a:solidFill>
                  <a:sysClr val="windowText" lastClr="000000"/>
                </a:solidFill>
                <a:latin typeface="Arial"/>
                <a:cs typeface="Arial"/>
              </a:rPr>
              <a:t>applicable</a:t>
            </a:r>
            <a:endParaRPr sz="1200" kern="0">
              <a:solidFill>
                <a:sysClr val="windowText" lastClr="000000"/>
              </a:solidFill>
              <a:latin typeface="Arial"/>
              <a:cs typeface="Arial"/>
            </a:endParaRPr>
          </a:p>
        </p:txBody>
      </p:sp>
      <p:sp>
        <p:nvSpPr>
          <p:cNvPr id="23" name="object 23"/>
          <p:cNvSpPr txBox="1"/>
          <p:nvPr/>
        </p:nvSpPr>
        <p:spPr>
          <a:xfrm>
            <a:off x="4908637" y="1242284"/>
            <a:ext cx="1717039" cy="423545"/>
          </a:xfrm>
          <a:prstGeom prst="rect">
            <a:avLst/>
          </a:prstGeom>
        </p:spPr>
        <p:txBody>
          <a:bodyPr vert="horz" wrap="square" lIns="0" tIns="13335" rIns="0" bIns="0" rtlCol="0">
            <a:spAutoFit/>
          </a:bodyPr>
          <a:lstStyle/>
          <a:p>
            <a:pPr marL="12700">
              <a:spcBef>
                <a:spcPts val="105"/>
              </a:spcBef>
              <a:defRPr/>
            </a:pPr>
            <a:r>
              <a:rPr sz="1400" b="1" kern="0">
                <a:solidFill>
                  <a:sysClr val="windowText" lastClr="000000"/>
                </a:solidFill>
                <a:latin typeface="Arial"/>
                <a:cs typeface="Arial"/>
              </a:rPr>
              <a:t>17+</a:t>
            </a:r>
            <a:r>
              <a:rPr sz="1400" b="1" kern="0" spc="-50">
                <a:solidFill>
                  <a:sysClr val="windowText" lastClr="000000"/>
                </a:solidFill>
                <a:latin typeface="Arial"/>
                <a:cs typeface="Arial"/>
              </a:rPr>
              <a:t> </a:t>
            </a:r>
            <a:r>
              <a:rPr sz="1400" b="1" kern="0">
                <a:solidFill>
                  <a:sysClr val="windowText" lastClr="000000"/>
                </a:solidFill>
                <a:latin typeface="Arial"/>
                <a:cs typeface="Arial"/>
              </a:rPr>
              <a:t>years</a:t>
            </a:r>
            <a:r>
              <a:rPr sz="1400" b="1" kern="0" spc="-5">
                <a:solidFill>
                  <a:sysClr val="windowText" lastClr="000000"/>
                </a:solidFill>
                <a:latin typeface="Arial"/>
                <a:cs typeface="Arial"/>
              </a:rPr>
              <a:t> </a:t>
            </a:r>
            <a:r>
              <a:rPr sz="1400" b="1" kern="0">
                <a:solidFill>
                  <a:sysClr val="windowText" lastClr="000000"/>
                </a:solidFill>
                <a:latin typeface="Arial"/>
                <a:cs typeface="Arial"/>
              </a:rPr>
              <a:t>of</a:t>
            </a:r>
            <a:r>
              <a:rPr sz="1400" b="1" kern="0" spc="-45">
                <a:solidFill>
                  <a:sysClr val="windowText" lastClr="000000"/>
                </a:solidFill>
                <a:latin typeface="Arial"/>
                <a:cs typeface="Arial"/>
              </a:rPr>
              <a:t> </a:t>
            </a:r>
            <a:r>
              <a:rPr sz="1400" b="1" kern="0" spc="-10">
                <a:solidFill>
                  <a:sysClr val="windowText" lastClr="000000"/>
                </a:solidFill>
                <a:latin typeface="Arial"/>
                <a:cs typeface="Arial"/>
              </a:rPr>
              <a:t>service</a:t>
            </a:r>
            <a:endParaRPr sz="1400" kern="0">
              <a:solidFill>
                <a:sysClr val="windowText" lastClr="000000"/>
              </a:solidFill>
              <a:latin typeface="Arial"/>
              <a:cs typeface="Arial"/>
            </a:endParaRPr>
          </a:p>
          <a:p>
            <a:pPr marL="12700">
              <a:spcBef>
                <a:spcPts val="5"/>
              </a:spcBef>
              <a:defRPr/>
            </a:pPr>
            <a:r>
              <a:rPr sz="1200" b="1" kern="0">
                <a:solidFill>
                  <a:sysClr val="windowText" lastClr="000000"/>
                </a:solidFill>
                <a:latin typeface="Arial"/>
                <a:cs typeface="Arial"/>
              </a:rPr>
              <a:t>-</a:t>
            </a:r>
            <a:r>
              <a:rPr sz="1200" b="1" kern="0" spc="-10">
                <a:solidFill>
                  <a:sysClr val="windowText" lastClr="000000"/>
                </a:solidFill>
                <a:latin typeface="Arial"/>
                <a:cs typeface="Arial"/>
              </a:rPr>
              <a:t> </a:t>
            </a:r>
            <a:r>
              <a:rPr sz="1200" kern="0">
                <a:solidFill>
                  <a:sysClr val="windowText" lastClr="000000"/>
                </a:solidFill>
                <a:latin typeface="Arial"/>
                <a:cs typeface="Arial"/>
              </a:rPr>
              <a:t>Gather</a:t>
            </a:r>
            <a:r>
              <a:rPr sz="1200" kern="0" spc="-20">
                <a:solidFill>
                  <a:sysClr val="windowText" lastClr="000000"/>
                </a:solidFill>
                <a:latin typeface="Arial"/>
                <a:cs typeface="Arial"/>
              </a:rPr>
              <a:t> </a:t>
            </a:r>
            <a:r>
              <a:rPr sz="1200" kern="0" spc="-10">
                <a:solidFill>
                  <a:sysClr val="windowText" lastClr="000000"/>
                </a:solidFill>
                <a:latin typeface="Arial"/>
                <a:cs typeface="Arial"/>
              </a:rPr>
              <a:t>Resources</a:t>
            </a:r>
            <a:endParaRPr sz="1200" kern="0">
              <a:solidFill>
                <a:sysClr val="windowText" lastClr="000000"/>
              </a:solidFill>
              <a:latin typeface="Arial"/>
              <a:cs typeface="Arial"/>
            </a:endParaRPr>
          </a:p>
        </p:txBody>
      </p:sp>
      <p:sp>
        <p:nvSpPr>
          <p:cNvPr id="24" name="object 24"/>
          <p:cNvSpPr txBox="1"/>
          <p:nvPr/>
        </p:nvSpPr>
        <p:spPr>
          <a:xfrm>
            <a:off x="5381759" y="4650815"/>
            <a:ext cx="1268730" cy="789305"/>
          </a:xfrm>
          <a:prstGeom prst="rect">
            <a:avLst/>
          </a:prstGeom>
        </p:spPr>
        <p:txBody>
          <a:bodyPr vert="horz" wrap="square" lIns="0" tIns="12700" rIns="0" bIns="0" rtlCol="0">
            <a:spAutoFit/>
          </a:bodyPr>
          <a:lstStyle/>
          <a:p>
            <a:pPr marL="12700">
              <a:spcBef>
                <a:spcPts val="100"/>
              </a:spcBef>
              <a:defRPr/>
            </a:pPr>
            <a:r>
              <a:rPr sz="1400" b="1" kern="0">
                <a:solidFill>
                  <a:sysClr val="windowText" lastClr="000000"/>
                </a:solidFill>
                <a:latin typeface="Arial"/>
                <a:cs typeface="Arial"/>
              </a:rPr>
              <a:t>Gray</a:t>
            </a:r>
            <a:r>
              <a:rPr sz="1400" b="1" kern="0" spc="-80">
                <a:solidFill>
                  <a:sysClr val="windowText" lastClr="000000"/>
                </a:solidFill>
                <a:latin typeface="Arial"/>
                <a:cs typeface="Arial"/>
              </a:rPr>
              <a:t> </a:t>
            </a:r>
            <a:r>
              <a:rPr sz="1400" b="1" kern="0" spc="-20">
                <a:solidFill>
                  <a:sysClr val="windowText" lastClr="000000"/>
                </a:solidFill>
                <a:latin typeface="Arial"/>
                <a:cs typeface="Arial"/>
              </a:rPr>
              <a:t>Area</a:t>
            </a:r>
            <a:endParaRPr sz="1400" kern="0">
              <a:solidFill>
                <a:sysClr val="windowText" lastClr="000000"/>
              </a:solidFill>
              <a:latin typeface="Arial"/>
              <a:cs typeface="Arial"/>
            </a:endParaRPr>
          </a:p>
          <a:p>
            <a:pPr marL="127000" marR="5080" indent="-114300">
              <a:spcBef>
                <a:spcPts val="10"/>
              </a:spcBef>
              <a:buFontTx/>
              <a:buChar char="-"/>
              <a:tabLst>
                <a:tab pos="127000" algn="l"/>
              </a:tabLst>
              <a:defRPr/>
            </a:pPr>
            <a:r>
              <a:rPr sz="1200" kern="0">
                <a:solidFill>
                  <a:sysClr val="windowText" lastClr="000000"/>
                </a:solidFill>
                <a:latin typeface="Arial"/>
                <a:cs typeface="Arial"/>
              </a:rPr>
              <a:t>Maintain</a:t>
            </a:r>
            <a:r>
              <a:rPr sz="1200" kern="0" spc="-50">
                <a:solidFill>
                  <a:sysClr val="windowText" lastClr="000000"/>
                </a:solidFill>
                <a:latin typeface="Arial"/>
                <a:cs typeface="Arial"/>
              </a:rPr>
              <a:t> </a:t>
            </a:r>
            <a:r>
              <a:rPr sz="1200" kern="0" spc="-10">
                <a:solidFill>
                  <a:sysClr val="windowText" lastClr="000000"/>
                </a:solidFill>
                <a:latin typeface="Arial"/>
                <a:cs typeface="Arial"/>
              </a:rPr>
              <a:t>correct </a:t>
            </a:r>
            <a:r>
              <a:rPr sz="1200" kern="0">
                <a:solidFill>
                  <a:sysClr val="windowText" lastClr="000000"/>
                </a:solidFill>
                <a:latin typeface="Arial"/>
                <a:cs typeface="Arial"/>
              </a:rPr>
              <a:t>POC</a:t>
            </a:r>
            <a:r>
              <a:rPr sz="1200" kern="0" spc="-10">
                <a:solidFill>
                  <a:sysClr val="windowText" lastClr="000000"/>
                </a:solidFill>
                <a:latin typeface="Arial"/>
                <a:cs typeface="Arial"/>
              </a:rPr>
              <a:t> information</a:t>
            </a:r>
            <a:endParaRPr sz="1200" kern="0">
              <a:solidFill>
                <a:sysClr val="windowText" lastClr="000000"/>
              </a:solidFill>
              <a:latin typeface="Arial"/>
              <a:cs typeface="Arial"/>
            </a:endParaRPr>
          </a:p>
          <a:p>
            <a:pPr marL="127000" indent="-114300">
              <a:buFontTx/>
              <a:buChar char="-"/>
              <a:tabLst>
                <a:tab pos="127000" algn="l"/>
              </a:tabLst>
              <a:defRPr/>
            </a:pPr>
            <a:r>
              <a:rPr sz="1200" kern="0" spc="-10">
                <a:solidFill>
                  <a:sysClr val="windowText" lastClr="000000"/>
                </a:solidFill>
                <a:latin typeface="Arial"/>
                <a:cs typeface="Arial"/>
              </a:rPr>
              <a:t>TRICARE</a:t>
            </a:r>
            <a:endParaRPr sz="1200" kern="0">
              <a:solidFill>
                <a:sysClr val="windowText" lastClr="000000"/>
              </a:solidFill>
              <a:latin typeface="Arial"/>
              <a:cs typeface="Arial"/>
            </a:endParaRPr>
          </a:p>
        </p:txBody>
      </p:sp>
      <p:sp>
        <p:nvSpPr>
          <p:cNvPr id="25" name="object 25"/>
          <p:cNvSpPr txBox="1"/>
          <p:nvPr/>
        </p:nvSpPr>
        <p:spPr>
          <a:xfrm>
            <a:off x="5496059" y="5414338"/>
            <a:ext cx="1178560" cy="391160"/>
          </a:xfrm>
          <a:prstGeom prst="rect">
            <a:avLst/>
          </a:prstGeom>
        </p:spPr>
        <p:txBody>
          <a:bodyPr vert="horz" wrap="square" lIns="0" tIns="12700" rIns="0" bIns="0" rtlCol="0">
            <a:spAutoFit/>
          </a:bodyPr>
          <a:lstStyle/>
          <a:p>
            <a:pPr marL="12700" marR="5080">
              <a:spcBef>
                <a:spcPts val="100"/>
              </a:spcBef>
              <a:defRPr/>
            </a:pPr>
            <a:r>
              <a:rPr sz="1200" kern="0">
                <a:solidFill>
                  <a:sysClr val="windowText" lastClr="000000"/>
                </a:solidFill>
                <a:latin typeface="Arial"/>
                <a:cs typeface="Arial"/>
              </a:rPr>
              <a:t>Enrollment</a:t>
            </a:r>
            <a:r>
              <a:rPr sz="1200" kern="0" spc="-60">
                <a:solidFill>
                  <a:sysClr val="windowText" lastClr="000000"/>
                </a:solidFill>
                <a:latin typeface="Arial"/>
                <a:cs typeface="Arial"/>
              </a:rPr>
              <a:t> </a:t>
            </a:r>
            <a:r>
              <a:rPr sz="1200" kern="0">
                <a:solidFill>
                  <a:sysClr val="windowText" lastClr="000000"/>
                </a:solidFill>
                <a:latin typeface="Arial"/>
                <a:cs typeface="Arial"/>
              </a:rPr>
              <a:t>(if</a:t>
            </a:r>
            <a:r>
              <a:rPr sz="1200" kern="0" spc="-15">
                <a:solidFill>
                  <a:sysClr val="windowText" lastClr="000000"/>
                </a:solidFill>
                <a:latin typeface="Arial"/>
                <a:cs typeface="Arial"/>
              </a:rPr>
              <a:t> </a:t>
            </a:r>
            <a:r>
              <a:rPr sz="1200" kern="0" spc="-25">
                <a:solidFill>
                  <a:sysClr val="windowText" lastClr="000000"/>
                </a:solidFill>
                <a:latin typeface="Arial"/>
                <a:cs typeface="Arial"/>
              </a:rPr>
              <a:t>not </a:t>
            </a:r>
            <a:r>
              <a:rPr sz="1200" kern="0">
                <a:solidFill>
                  <a:sysClr val="windowText" lastClr="000000"/>
                </a:solidFill>
                <a:latin typeface="Arial"/>
                <a:cs typeface="Arial"/>
              </a:rPr>
              <a:t>already</a:t>
            </a:r>
            <a:r>
              <a:rPr sz="1200" kern="0" spc="-50">
                <a:solidFill>
                  <a:sysClr val="windowText" lastClr="000000"/>
                </a:solidFill>
                <a:latin typeface="Arial"/>
                <a:cs typeface="Arial"/>
              </a:rPr>
              <a:t> </a:t>
            </a:r>
            <a:r>
              <a:rPr sz="1200" kern="0" spc="-10">
                <a:solidFill>
                  <a:sysClr val="windowText" lastClr="000000"/>
                </a:solidFill>
                <a:latin typeface="Arial"/>
                <a:cs typeface="Arial"/>
              </a:rPr>
              <a:t>done)</a:t>
            </a:r>
            <a:endParaRPr sz="1200" kern="0">
              <a:solidFill>
                <a:sysClr val="windowText" lastClr="000000"/>
              </a:solidFill>
              <a:latin typeface="Arial"/>
              <a:cs typeface="Arial"/>
            </a:endParaRPr>
          </a:p>
        </p:txBody>
      </p:sp>
      <p:sp>
        <p:nvSpPr>
          <p:cNvPr id="26" name="object 26"/>
          <p:cNvSpPr txBox="1"/>
          <p:nvPr/>
        </p:nvSpPr>
        <p:spPr>
          <a:xfrm>
            <a:off x="7240122" y="4649449"/>
            <a:ext cx="1353820" cy="1246505"/>
          </a:xfrm>
          <a:prstGeom prst="rect">
            <a:avLst/>
          </a:prstGeom>
        </p:spPr>
        <p:txBody>
          <a:bodyPr vert="horz" wrap="square" lIns="0" tIns="12700" rIns="0" bIns="0" rtlCol="0">
            <a:spAutoFit/>
          </a:bodyPr>
          <a:lstStyle/>
          <a:p>
            <a:pPr marL="38100" marR="30480">
              <a:spcBef>
                <a:spcPts val="100"/>
              </a:spcBef>
              <a:defRPr/>
            </a:pPr>
            <a:r>
              <a:rPr sz="1400" b="1" kern="0">
                <a:solidFill>
                  <a:sysClr val="windowText" lastClr="000000"/>
                </a:solidFill>
                <a:latin typeface="Arial"/>
                <a:cs typeface="Arial"/>
              </a:rPr>
              <a:t>9</a:t>
            </a:r>
            <a:r>
              <a:rPr sz="1400" b="1" kern="0" spc="-35">
                <a:solidFill>
                  <a:sysClr val="windowText" lastClr="000000"/>
                </a:solidFill>
                <a:latin typeface="Arial"/>
                <a:cs typeface="Arial"/>
              </a:rPr>
              <a:t> </a:t>
            </a:r>
            <a:r>
              <a:rPr sz="1400" b="1" kern="0">
                <a:solidFill>
                  <a:sysClr val="windowText" lastClr="000000"/>
                </a:solidFill>
                <a:latin typeface="Arial"/>
                <a:cs typeface="Arial"/>
              </a:rPr>
              <a:t>months</a:t>
            </a:r>
            <a:r>
              <a:rPr sz="1400" b="1" kern="0" spc="-45">
                <a:solidFill>
                  <a:sysClr val="windowText" lastClr="000000"/>
                </a:solidFill>
                <a:latin typeface="Arial"/>
                <a:cs typeface="Arial"/>
              </a:rPr>
              <a:t> </a:t>
            </a:r>
            <a:r>
              <a:rPr sz="1400" b="1" kern="0" spc="-20">
                <a:solidFill>
                  <a:sysClr val="windowText" lastClr="000000"/>
                </a:solidFill>
                <a:latin typeface="Arial"/>
                <a:cs typeface="Arial"/>
              </a:rPr>
              <a:t>prior </a:t>
            </a:r>
            <a:r>
              <a:rPr sz="1400" b="1" kern="0">
                <a:solidFill>
                  <a:sysClr val="windowText" lastClr="000000"/>
                </a:solidFill>
                <a:latin typeface="Arial"/>
                <a:cs typeface="Arial"/>
              </a:rPr>
              <a:t>to</a:t>
            </a:r>
            <a:r>
              <a:rPr sz="1400" b="1" kern="0" spc="-5">
                <a:solidFill>
                  <a:sysClr val="windowText" lastClr="000000"/>
                </a:solidFill>
                <a:latin typeface="Arial"/>
                <a:cs typeface="Arial"/>
              </a:rPr>
              <a:t> </a:t>
            </a:r>
            <a:r>
              <a:rPr sz="1400" b="1" kern="0">
                <a:solidFill>
                  <a:sysClr val="windowText" lastClr="000000"/>
                </a:solidFill>
                <a:latin typeface="Arial"/>
                <a:cs typeface="Arial"/>
              </a:rPr>
              <a:t>60</a:t>
            </a:r>
            <a:r>
              <a:rPr sz="1350" b="1" kern="0" baseline="24691">
                <a:solidFill>
                  <a:sysClr val="windowText" lastClr="000000"/>
                </a:solidFill>
                <a:latin typeface="Arial"/>
                <a:cs typeface="Arial"/>
              </a:rPr>
              <a:t>th</a:t>
            </a:r>
            <a:r>
              <a:rPr sz="1350" b="1" kern="0" spc="202" baseline="24691">
                <a:solidFill>
                  <a:sysClr val="windowText" lastClr="000000"/>
                </a:solidFill>
                <a:latin typeface="Arial"/>
                <a:cs typeface="Arial"/>
              </a:rPr>
              <a:t> </a:t>
            </a:r>
            <a:r>
              <a:rPr sz="1400" b="1" kern="0" spc="-10">
                <a:solidFill>
                  <a:sysClr val="windowText" lastClr="000000"/>
                </a:solidFill>
                <a:latin typeface="Arial"/>
                <a:cs typeface="Arial"/>
              </a:rPr>
              <a:t>birthday </a:t>
            </a:r>
            <a:r>
              <a:rPr sz="1400" b="1" kern="0">
                <a:solidFill>
                  <a:sysClr val="windowText" lastClr="000000"/>
                </a:solidFill>
                <a:latin typeface="Arial"/>
                <a:cs typeface="Arial"/>
              </a:rPr>
              <a:t>or</a:t>
            </a:r>
            <a:r>
              <a:rPr sz="1400" b="1" kern="0" spc="-15">
                <a:solidFill>
                  <a:sysClr val="windowText" lastClr="000000"/>
                </a:solidFill>
                <a:latin typeface="Arial"/>
                <a:cs typeface="Arial"/>
              </a:rPr>
              <a:t> </a:t>
            </a:r>
            <a:r>
              <a:rPr sz="1400" b="1" kern="0">
                <a:solidFill>
                  <a:sysClr val="windowText" lastClr="000000"/>
                </a:solidFill>
                <a:latin typeface="Arial"/>
                <a:cs typeface="Arial"/>
              </a:rPr>
              <a:t>Early</a:t>
            </a:r>
            <a:r>
              <a:rPr sz="1400" b="1" kern="0" spc="-90">
                <a:solidFill>
                  <a:sysClr val="windowText" lastClr="000000"/>
                </a:solidFill>
                <a:latin typeface="Arial"/>
                <a:cs typeface="Arial"/>
              </a:rPr>
              <a:t> </a:t>
            </a:r>
            <a:r>
              <a:rPr sz="1400" b="1" kern="0" spc="-25">
                <a:solidFill>
                  <a:sysClr val="windowText" lastClr="000000"/>
                </a:solidFill>
                <a:latin typeface="Arial"/>
                <a:cs typeface="Arial"/>
              </a:rPr>
              <a:t>Age </a:t>
            </a:r>
            <a:r>
              <a:rPr sz="1400" b="1" kern="0" spc="-20">
                <a:solidFill>
                  <a:sysClr val="windowText" lastClr="000000"/>
                </a:solidFill>
                <a:latin typeface="Arial"/>
                <a:cs typeface="Arial"/>
              </a:rPr>
              <a:t>Drop</a:t>
            </a:r>
            <a:endParaRPr sz="1400" kern="0">
              <a:solidFill>
                <a:sysClr val="windowText" lastClr="000000"/>
              </a:solidFill>
              <a:latin typeface="Arial"/>
              <a:cs typeface="Arial"/>
            </a:endParaRPr>
          </a:p>
          <a:p>
            <a:pPr marL="152400" marR="116839" indent="-114300">
              <a:spcBef>
                <a:spcPts val="10"/>
              </a:spcBef>
              <a:defRPr/>
            </a:pPr>
            <a:r>
              <a:rPr sz="1200" kern="0">
                <a:solidFill>
                  <a:srgbClr val="CF0000"/>
                </a:solidFill>
                <a:latin typeface="Arial"/>
                <a:cs typeface="Arial"/>
              </a:rPr>
              <a:t>-</a:t>
            </a:r>
            <a:r>
              <a:rPr sz="1200" kern="0" spc="160">
                <a:solidFill>
                  <a:srgbClr val="CF0000"/>
                </a:solidFill>
                <a:latin typeface="Arial"/>
                <a:cs typeface="Arial"/>
              </a:rPr>
              <a:t> </a:t>
            </a:r>
            <a:r>
              <a:rPr sz="1200" kern="0">
                <a:solidFill>
                  <a:srgbClr val="CF0000"/>
                </a:solidFill>
                <a:latin typeface="Arial"/>
                <a:cs typeface="Arial"/>
              </a:rPr>
              <a:t>Apply</a:t>
            </a:r>
            <a:r>
              <a:rPr sz="1200" kern="0" spc="-25">
                <a:solidFill>
                  <a:srgbClr val="CF0000"/>
                </a:solidFill>
                <a:latin typeface="Arial"/>
                <a:cs typeface="Arial"/>
              </a:rPr>
              <a:t> </a:t>
            </a:r>
            <a:r>
              <a:rPr sz="1200" kern="0">
                <a:solidFill>
                  <a:srgbClr val="CF0000"/>
                </a:solidFill>
                <a:latin typeface="Arial"/>
                <a:cs typeface="Arial"/>
              </a:rPr>
              <a:t>for</a:t>
            </a:r>
            <a:r>
              <a:rPr sz="1200" kern="0" spc="-20">
                <a:solidFill>
                  <a:srgbClr val="CF0000"/>
                </a:solidFill>
                <a:latin typeface="Arial"/>
                <a:cs typeface="Arial"/>
              </a:rPr>
              <a:t> </a:t>
            </a:r>
            <a:r>
              <a:rPr sz="1200" kern="0" spc="-10">
                <a:solidFill>
                  <a:srgbClr val="CF0000"/>
                </a:solidFill>
                <a:latin typeface="Arial"/>
                <a:cs typeface="Arial"/>
              </a:rPr>
              <a:t>retired </a:t>
            </a:r>
            <a:r>
              <a:rPr sz="1200" kern="0" spc="-25">
                <a:solidFill>
                  <a:srgbClr val="CF0000"/>
                </a:solidFill>
                <a:latin typeface="Arial"/>
                <a:cs typeface="Arial"/>
              </a:rPr>
              <a:t>pay</a:t>
            </a:r>
            <a:endParaRPr sz="1200" kern="0">
              <a:solidFill>
                <a:sysClr val="windowText" lastClr="000000"/>
              </a:solidFill>
              <a:latin typeface="Arial"/>
              <a:cs typeface="Arial"/>
            </a:endParaRPr>
          </a:p>
        </p:txBody>
      </p:sp>
      <p:pic>
        <p:nvPicPr>
          <p:cNvPr id="27" name="object 27"/>
          <p:cNvPicPr/>
          <p:nvPr/>
        </p:nvPicPr>
        <p:blipFill>
          <a:blip r:embed="rId5" cstate="print"/>
          <a:stretch>
            <a:fillRect/>
          </a:stretch>
        </p:blipFill>
        <p:spPr>
          <a:xfrm>
            <a:off x="5553456" y="1716025"/>
            <a:ext cx="390143" cy="501395"/>
          </a:xfrm>
          <a:prstGeom prst="rect">
            <a:avLst/>
          </a:prstGeom>
        </p:spPr>
      </p:pic>
      <p:sp>
        <p:nvSpPr>
          <p:cNvPr id="28" name="object 28"/>
          <p:cNvSpPr txBox="1"/>
          <p:nvPr/>
        </p:nvSpPr>
        <p:spPr>
          <a:xfrm>
            <a:off x="9004483" y="4642215"/>
            <a:ext cx="1449705" cy="1002665"/>
          </a:xfrm>
          <a:prstGeom prst="rect">
            <a:avLst/>
          </a:prstGeom>
        </p:spPr>
        <p:txBody>
          <a:bodyPr vert="horz" wrap="square" lIns="0" tIns="12700" rIns="0" bIns="0" rtlCol="0">
            <a:spAutoFit/>
          </a:bodyPr>
          <a:lstStyle/>
          <a:p>
            <a:pPr marL="12700" marR="452120">
              <a:spcBef>
                <a:spcPts val="100"/>
              </a:spcBef>
              <a:defRPr/>
            </a:pPr>
            <a:r>
              <a:rPr sz="1400" b="1" kern="0">
                <a:solidFill>
                  <a:sysClr val="windowText" lastClr="000000"/>
                </a:solidFill>
                <a:latin typeface="Arial"/>
                <a:cs typeface="Arial"/>
              </a:rPr>
              <a:t>Placed</a:t>
            </a:r>
            <a:r>
              <a:rPr sz="1400" b="1" kern="0" spc="-60">
                <a:solidFill>
                  <a:sysClr val="windowText" lastClr="000000"/>
                </a:solidFill>
                <a:latin typeface="Arial"/>
                <a:cs typeface="Arial"/>
              </a:rPr>
              <a:t> </a:t>
            </a:r>
            <a:r>
              <a:rPr sz="1400" b="1" kern="0" spc="-25">
                <a:solidFill>
                  <a:sysClr val="windowText" lastClr="000000"/>
                </a:solidFill>
                <a:latin typeface="Arial"/>
                <a:cs typeface="Arial"/>
              </a:rPr>
              <a:t>on </a:t>
            </a:r>
            <a:r>
              <a:rPr sz="1400" b="1" kern="0">
                <a:solidFill>
                  <a:sysClr val="windowText" lastClr="000000"/>
                </a:solidFill>
                <a:latin typeface="Arial"/>
                <a:cs typeface="Arial"/>
              </a:rPr>
              <a:t>Retired</a:t>
            </a:r>
            <a:r>
              <a:rPr sz="1400" b="1" kern="0" spc="-50">
                <a:solidFill>
                  <a:sysClr val="windowText" lastClr="000000"/>
                </a:solidFill>
                <a:latin typeface="Arial"/>
                <a:cs typeface="Arial"/>
              </a:rPr>
              <a:t> </a:t>
            </a:r>
            <a:r>
              <a:rPr sz="1400" b="1" kern="0" spc="-20">
                <a:solidFill>
                  <a:sysClr val="windowText" lastClr="000000"/>
                </a:solidFill>
                <a:latin typeface="Arial"/>
                <a:cs typeface="Arial"/>
              </a:rPr>
              <a:t>List</a:t>
            </a:r>
            <a:endParaRPr sz="1400" kern="0">
              <a:solidFill>
                <a:sysClr val="windowText" lastClr="000000"/>
              </a:solidFill>
              <a:latin typeface="Arial"/>
              <a:cs typeface="Arial"/>
            </a:endParaRPr>
          </a:p>
          <a:p>
            <a:pPr marL="127000" marR="284480" indent="-114300">
              <a:spcBef>
                <a:spcPts val="10"/>
              </a:spcBef>
              <a:buFontTx/>
              <a:buChar char="-"/>
              <a:tabLst>
                <a:tab pos="127000" algn="l"/>
              </a:tabLst>
              <a:defRPr/>
            </a:pPr>
            <a:r>
              <a:rPr sz="1200" kern="0">
                <a:solidFill>
                  <a:srgbClr val="CF0000"/>
                </a:solidFill>
                <a:latin typeface="Arial"/>
                <a:cs typeface="Arial"/>
              </a:rPr>
              <a:t>New</a:t>
            </a:r>
            <a:r>
              <a:rPr sz="1200" kern="0" spc="-30">
                <a:solidFill>
                  <a:srgbClr val="CF0000"/>
                </a:solidFill>
                <a:latin typeface="Arial"/>
                <a:cs typeface="Arial"/>
              </a:rPr>
              <a:t> </a:t>
            </a:r>
            <a:r>
              <a:rPr sz="1200" kern="0">
                <a:solidFill>
                  <a:srgbClr val="CF0000"/>
                </a:solidFill>
                <a:latin typeface="Arial"/>
                <a:cs typeface="Arial"/>
              </a:rPr>
              <a:t>Retired</a:t>
            </a:r>
            <a:r>
              <a:rPr sz="1200" kern="0" spc="-35">
                <a:solidFill>
                  <a:srgbClr val="CF0000"/>
                </a:solidFill>
                <a:latin typeface="Arial"/>
                <a:cs typeface="Arial"/>
              </a:rPr>
              <a:t> </a:t>
            </a:r>
            <a:r>
              <a:rPr sz="1200" kern="0" spc="-25">
                <a:solidFill>
                  <a:srgbClr val="CF0000"/>
                </a:solidFill>
                <a:latin typeface="Arial"/>
                <a:cs typeface="Arial"/>
              </a:rPr>
              <a:t>ID </a:t>
            </a:r>
            <a:r>
              <a:rPr sz="1200" kern="0" spc="-20">
                <a:solidFill>
                  <a:srgbClr val="CF0000"/>
                </a:solidFill>
                <a:latin typeface="Arial"/>
                <a:cs typeface="Arial"/>
              </a:rPr>
              <a:t>Card</a:t>
            </a:r>
            <a:endParaRPr sz="1200" kern="0">
              <a:solidFill>
                <a:sysClr val="windowText" lastClr="000000"/>
              </a:solidFill>
              <a:latin typeface="Arial"/>
              <a:cs typeface="Arial"/>
            </a:endParaRPr>
          </a:p>
          <a:p>
            <a:pPr marL="127000" indent="-114300">
              <a:buFontTx/>
              <a:buChar char="-"/>
              <a:tabLst>
                <a:tab pos="127000" algn="l"/>
              </a:tabLst>
              <a:defRPr/>
            </a:pPr>
            <a:r>
              <a:rPr sz="1200" kern="0">
                <a:solidFill>
                  <a:srgbClr val="CF0000"/>
                </a:solidFill>
                <a:latin typeface="Arial"/>
                <a:cs typeface="Arial"/>
              </a:rPr>
              <a:t>Apply</a:t>
            </a:r>
            <a:r>
              <a:rPr sz="1200" kern="0" spc="-30">
                <a:solidFill>
                  <a:srgbClr val="CF0000"/>
                </a:solidFill>
                <a:latin typeface="Arial"/>
                <a:cs typeface="Arial"/>
              </a:rPr>
              <a:t> </a:t>
            </a:r>
            <a:r>
              <a:rPr sz="1200" kern="0">
                <a:solidFill>
                  <a:srgbClr val="CF0000"/>
                </a:solidFill>
                <a:latin typeface="Arial"/>
                <a:cs typeface="Arial"/>
              </a:rPr>
              <a:t>for</a:t>
            </a:r>
            <a:r>
              <a:rPr sz="1200" kern="0" spc="-45">
                <a:solidFill>
                  <a:srgbClr val="CF0000"/>
                </a:solidFill>
                <a:latin typeface="Arial"/>
                <a:cs typeface="Arial"/>
              </a:rPr>
              <a:t> </a:t>
            </a:r>
            <a:r>
              <a:rPr sz="1200" kern="0" spc="-10">
                <a:solidFill>
                  <a:srgbClr val="CF0000"/>
                </a:solidFill>
                <a:latin typeface="Arial"/>
                <a:cs typeface="Arial"/>
              </a:rPr>
              <a:t>TRICARE</a:t>
            </a:r>
            <a:endParaRPr sz="1200" kern="0">
              <a:solidFill>
                <a:sysClr val="windowText" lastClr="000000"/>
              </a:solidFill>
              <a:latin typeface="Arial"/>
              <a:cs typeface="Arial"/>
            </a:endParaRPr>
          </a:p>
        </p:txBody>
      </p:sp>
      <p:grpSp>
        <p:nvGrpSpPr>
          <p:cNvPr id="29" name="object 29"/>
          <p:cNvGrpSpPr/>
          <p:nvPr/>
        </p:nvGrpSpPr>
        <p:grpSpPr>
          <a:xfrm>
            <a:off x="2746058" y="1714500"/>
            <a:ext cx="7644765" cy="4425950"/>
            <a:chOff x="1222057" y="1714500"/>
            <a:chExt cx="7644765" cy="4425950"/>
          </a:xfrm>
        </p:grpSpPr>
        <p:sp>
          <p:nvSpPr>
            <p:cNvPr id="30" name="object 30"/>
            <p:cNvSpPr/>
            <p:nvPr/>
          </p:nvSpPr>
          <p:spPr>
            <a:xfrm>
              <a:off x="8044434" y="6034278"/>
              <a:ext cx="822325" cy="0"/>
            </a:xfrm>
            <a:custGeom>
              <a:avLst/>
              <a:gdLst/>
              <a:ahLst/>
              <a:cxnLst/>
              <a:rect l="l" t="t" r="r" b="b"/>
              <a:pathLst>
                <a:path w="822325">
                  <a:moveTo>
                    <a:pt x="822325" y="0"/>
                  </a:moveTo>
                  <a:lnTo>
                    <a:pt x="0" y="0"/>
                  </a:lnTo>
                </a:path>
              </a:pathLst>
            </a:custGeom>
            <a:ln w="38100">
              <a:solidFill>
                <a:srgbClr val="000000"/>
              </a:solidFill>
            </a:ln>
          </p:spPr>
          <p:txBody>
            <a:bodyPr wrap="square" lIns="0" tIns="0" rIns="0" bIns="0" rtlCol="0"/>
            <a:lstStyle/>
            <a:p>
              <a:pPr>
                <a:defRPr/>
              </a:pPr>
              <a:endParaRPr kern="0">
                <a:solidFill>
                  <a:sysClr val="windowText" lastClr="000000"/>
                </a:solidFill>
              </a:endParaRPr>
            </a:p>
          </p:txBody>
        </p:sp>
        <p:sp>
          <p:nvSpPr>
            <p:cNvPr id="31" name="object 31"/>
            <p:cNvSpPr/>
            <p:nvPr/>
          </p:nvSpPr>
          <p:spPr>
            <a:xfrm>
              <a:off x="4378452" y="4322064"/>
              <a:ext cx="528955" cy="219710"/>
            </a:xfrm>
            <a:custGeom>
              <a:avLst/>
              <a:gdLst/>
              <a:ahLst/>
              <a:cxnLst/>
              <a:rect l="l" t="t" r="r" b="b"/>
              <a:pathLst>
                <a:path w="528954" h="219710">
                  <a:moveTo>
                    <a:pt x="109956" y="0"/>
                  </a:moveTo>
                  <a:lnTo>
                    <a:pt x="0" y="109728"/>
                  </a:lnTo>
                  <a:lnTo>
                    <a:pt x="109956" y="219456"/>
                  </a:lnTo>
                  <a:lnTo>
                    <a:pt x="109956" y="164592"/>
                  </a:lnTo>
                  <a:lnTo>
                    <a:pt x="528827" y="164592"/>
                  </a:lnTo>
                  <a:lnTo>
                    <a:pt x="528827" y="54864"/>
                  </a:lnTo>
                  <a:lnTo>
                    <a:pt x="109956" y="54864"/>
                  </a:lnTo>
                  <a:lnTo>
                    <a:pt x="109956" y="0"/>
                  </a:lnTo>
                  <a:close/>
                </a:path>
              </a:pathLst>
            </a:custGeom>
            <a:solidFill>
              <a:srgbClr val="F06420"/>
            </a:solidFill>
          </p:spPr>
          <p:txBody>
            <a:bodyPr wrap="square" lIns="0" tIns="0" rIns="0" bIns="0" rtlCol="0"/>
            <a:lstStyle/>
            <a:p>
              <a:pPr>
                <a:defRPr/>
              </a:pPr>
              <a:endParaRPr kern="0">
                <a:solidFill>
                  <a:sysClr val="windowText" lastClr="000000"/>
                </a:solidFill>
              </a:endParaRPr>
            </a:p>
          </p:txBody>
        </p:sp>
        <p:sp>
          <p:nvSpPr>
            <p:cNvPr id="32" name="object 32"/>
            <p:cNvSpPr/>
            <p:nvPr/>
          </p:nvSpPr>
          <p:spPr>
            <a:xfrm>
              <a:off x="4378452" y="4322064"/>
              <a:ext cx="528955" cy="219710"/>
            </a:xfrm>
            <a:custGeom>
              <a:avLst/>
              <a:gdLst/>
              <a:ahLst/>
              <a:cxnLst/>
              <a:rect l="l" t="t" r="r" b="b"/>
              <a:pathLst>
                <a:path w="528954" h="219710">
                  <a:moveTo>
                    <a:pt x="528827" y="164592"/>
                  </a:moveTo>
                  <a:lnTo>
                    <a:pt x="109956" y="164592"/>
                  </a:lnTo>
                  <a:lnTo>
                    <a:pt x="109956" y="219456"/>
                  </a:lnTo>
                  <a:lnTo>
                    <a:pt x="0" y="109728"/>
                  </a:lnTo>
                  <a:lnTo>
                    <a:pt x="109956" y="0"/>
                  </a:lnTo>
                  <a:lnTo>
                    <a:pt x="109956" y="54864"/>
                  </a:lnTo>
                  <a:lnTo>
                    <a:pt x="528827" y="54864"/>
                  </a:lnTo>
                  <a:lnTo>
                    <a:pt x="528827" y="164592"/>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sp>
          <p:nvSpPr>
            <p:cNvPr id="33" name="object 33"/>
            <p:cNvSpPr/>
            <p:nvPr/>
          </p:nvSpPr>
          <p:spPr>
            <a:xfrm>
              <a:off x="1226819" y="2249423"/>
              <a:ext cx="527685" cy="219710"/>
            </a:xfrm>
            <a:custGeom>
              <a:avLst/>
              <a:gdLst/>
              <a:ahLst/>
              <a:cxnLst/>
              <a:rect l="l" t="t" r="r" b="b"/>
              <a:pathLst>
                <a:path w="527685" h="219710">
                  <a:moveTo>
                    <a:pt x="417677" y="0"/>
                  </a:moveTo>
                  <a:lnTo>
                    <a:pt x="417677" y="54863"/>
                  </a:lnTo>
                  <a:lnTo>
                    <a:pt x="0" y="54863"/>
                  </a:lnTo>
                  <a:lnTo>
                    <a:pt x="0" y="164591"/>
                  </a:lnTo>
                  <a:lnTo>
                    <a:pt x="417677" y="164591"/>
                  </a:lnTo>
                  <a:lnTo>
                    <a:pt x="417677" y="219455"/>
                  </a:lnTo>
                  <a:lnTo>
                    <a:pt x="527304" y="109727"/>
                  </a:lnTo>
                  <a:lnTo>
                    <a:pt x="417677" y="0"/>
                  </a:lnTo>
                  <a:close/>
                </a:path>
              </a:pathLst>
            </a:custGeom>
            <a:solidFill>
              <a:srgbClr val="2CAA27"/>
            </a:solidFill>
          </p:spPr>
          <p:txBody>
            <a:bodyPr wrap="square" lIns="0" tIns="0" rIns="0" bIns="0" rtlCol="0"/>
            <a:lstStyle/>
            <a:p>
              <a:pPr>
                <a:defRPr/>
              </a:pPr>
              <a:endParaRPr kern="0">
                <a:solidFill>
                  <a:sysClr val="windowText" lastClr="000000"/>
                </a:solidFill>
              </a:endParaRPr>
            </a:p>
          </p:txBody>
        </p:sp>
        <p:sp>
          <p:nvSpPr>
            <p:cNvPr id="34" name="object 34"/>
            <p:cNvSpPr/>
            <p:nvPr/>
          </p:nvSpPr>
          <p:spPr>
            <a:xfrm>
              <a:off x="1226819" y="2249423"/>
              <a:ext cx="527685" cy="219710"/>
            </a:xfrm>
            <a:custGeom>
              <a:avLst/>
              <a:gdLst/>
              <a:ahLst/>
              <a:cxnLst/>
              <a:rect l="l" t="t" r="r" b="b"/>
              <a:pathLst>
                <a:path w="527685" h="219710">
                  <a:moveTo>
                    <a:pt x="0" y="54863"/>
                  </a:moveTo>
                  <a:lnTo>
                    <a:pt x="417677" y="54863"/>
                  </a:lnTo>
                  <a:lnTo>
                    <a:pt x="417677" y="0"/>
                  </a:lnTo>
                  <a:lnTo>
                    <a:pt x="527304" y="109727"/>
                  </a:lnTo>
                  <a:lnTo>
                    <a:pt x="417677" y="219455"/>
                  </a:lnTo>
                  <a:lnTo>
                    <a:pt x="417677" y="164591"/>
                  </a:lnTo>
                  <a:lnTo>
                    <a:pt x="0" y="164591"/>
                  </a:lnTo>
                  <a:lnTo>
                    <a:pt x="0" y="54863"/>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sp>
          <p:nvSpPr>
            <p:cNvPr id="35" name="object 35"/>
            <p:cNvSpPr/>
            <p:nvPr/>
          </p:nvSpPr>
          <p:spPr>
            <a:xfrm>
              <a:off x="7234428" y="5916167"/>
              <a:ext cx="527685" cy="219710"/>
            </a:xfrm>
            <a:custGeom>
              <a:avLst/>
              <a:gdLst/>
              <a:ahLst/>
              <a:cxnLst/>
              <a:rect l="l" t="t" r="r" b="b"/>
              <a:pathLst>
                <a:path w="527684" h="219710">
                  <a:moveTo>
                    <a:pt x="417677" y="0"/>
                  </a:moveTo>
                  <a:lnTo>
                    <a:pt x="417677" y="54863"/>
                  </a:lnTo>
                  <a:lnTo>
                    <a:pt x="0" y="54863"/>
                  </a:lnTo>
                  <a:lnTo>
                    <a:pt x="0" y="164591"/>
                  </a:lnTo>
                  <a:lnTo>
                    <a:pt x="417677" y="164591"/>
                  </a:lnTo>
                  <a:lnTo>
                    <a:pt x="417677" y="219455"/>
                  </a:lnTo>
                  <a:lnTo>
                    <a:pt x="527304" y="109727"/>
                  </a:lnTo>
                  <a:lnTo>
                    <a:pt x="417677" y="0"/>
                  </a:lnTo>
                  <a:close/>
                </a:path>
              </a:pathLst>
            </a:custGeom>
            <a:solidFill>
              <a:srgbClr val="CF0000"/>
            </a:solidFill>
          </p:spPr>
          <p:txBody>
            <a:bodyPr wrap="square" lIns="0" tIns="0" rIns="0" bIns="0" rtlCol="0"/>
            <a:lstStyle/>
            <a:p>
              <a:pPr>
                <a:defRPr/>
              </a:pPr>
              <a:endParaRPr kern="0">
                <a:solidFill>
                  <a:sysClr val="windowText" lastClr="000000"/>
                </a:solidFill>
              </a:endParaRPr>
            </a:p>
          </p:txBody>
        </p:sp>
        <p:sp>
          <p:nvSpPr>
            <p:cNvPr id="36" name="object 36"/>
            <p:cNvSpPr/>
            <p:nvPr/>
          </p:nvSpPr>
          <p:spPr>
            <a:xfrm>
              <a:off x="7234428" y="5916167"/>
              <a:ext cx="527685" cy="219710"/>
            </a:xfrm>
            <a:custGeom>
              <a:avLst/>
              <a:gdLst/>
              <a:ahLst/>
              <a:cxnLst/>
              <a:rect l="l" t="t" r="r" b="b"/>
              <a:pathLst>
                <a:path w="527684" h="219710">
                  <a:moveTo>
                    <a:pt x="0" y="54863"/>
                  </a:moveTo>
                  <a:lnTo>
                    <a:pt x="417677" y="54863"/>
                  </a:lnTo>
                  <a:lnTo>
                    <a:pt x="417677" y="0"/>
                  </a:lnTo>
                  <a:lnTo>
                    <a:pt x="527304" y="109727"/>
                  </a:lnTo>
                  <a:lnTo>
                    <a:pt x="417677" y="219455"/>
                  </a:lnTo>
                  <a:lnTo>
                    <a:pt x="417677" y="164591"/>
                  </a:lnTo>
                  <a:lnTo>
                    <a:pt x="0" y="164591"/>
                  </a:lnTo>
                  <a:lnTo>
                    <a:pt x="0" y="54863"/>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pic>
          <p:nvPicPr>
            <p:cNvPr id="37" name="object 37"/>
            <p:cNvPicPr/>
            <p:nvPr/>
          </p:nvPicPr>
          <p:blipFill>
            <a:blip r:embed="rId6" cstate="print"/>
            <a:stretch>
              <a:fillRect/>
            </a:stretch>
          </p:blipFill>
          <p:spPr>
            <a:xfrm>
              <a:off x="2724911" y="2449068"/>
              <a:ext cx="1542287" cy="483107"/>
            </a:xfrm>
            <a:prstGeom prst="rect">
              <a:avLst/>
            </a:prstGeom>
          </p:spPr>
        </p:pic>
        <p:pic>
          <p:nvPicPr>
            <p:cNvPr id="38" name="object 38"/>
            <p:cNvPicPr/>
            <p:nvPr/>
          </p:nvPicPr>
          <p:blipFill>
            <a:blip r:embed="rId7" cstate="print"/>
            <a:stretch>
              <a:fillRect/>
            </a:stretch>
          </p:blipFill>
          <p:spPr>
            <a:xfrm>
              <a:off x="3392424" y="1722120"/>
              <a:ext cx="382523" cy="495299"/>
            </a:xfrm>
            <a:prstGeom prst="rect">
              <a:avLst/>
            </a:prstGeom>
          </p:spPr>
        </p:pic>
        <p:pic>
          <p:nvPicPr>
            <p:cNvPr id="39" name="object 39"/>
            <p:cNvPicPr/>
            <p:nvPr/>
          </p:nvPicPr>
          <p:blipFill>
            <a:blip r:embed="rId8" cstate="print"/>
            <a:stretch>
              <a:fillRect/>
            </a:stretch>
          </p:blipFill>
          <p:spPr>
            <a:xfrm>
              <a:off x="4672584" y="1714500"/>
              <a:ext cx="382523" cy="499871"/>
            </a:xfrm>
            <a:prstGeom prst="rect">
              <a:avLst/>
            </a:prstGeom>
          </p:spPr>
        </p:pic>
      </p:grpSp>
      <p:sp>
        <p:nvSpPr>
          <p:cNvPr id="40" name="object 40"/>
          <p:cNvSpPr txBox="1">
            <a:spLocks noGrp="1"/>
          </p:cNvSpPr>
          <p:nvPr>
            <p:ph type="title"/>
          </p:nvPr>
        </p:nvSpPr>
        <p:spPr>
          <a:xfrm>
            <a:off x="2901855" y="70741"/>
            <a:ext cx="6388735" cy="1367682"/>
          </a:xfrm>
          <a:prstGeom prst="rect">
            <a:avLst/>
          </a:prstGeom>
        </p:spPr>
        <p:txBody>
          <a:bodyPr vert="horz" wrap="square" lIns="0" tIns="13335" rIns="0" bIns="0" rtlCol="0" anchor="ctr">
            <a:spAutoFit/>
          </a:bodyPr>
          <a:lstStyle/>
          <a:p>
            <a:pPr marL="12700">
              <a:lnSpc>
                <a:spcPct val="100000"/>
              </a:lnSpc>
              <a:spcBef>
                <a:spcPts val="105"/>
              </a:spcBef>
            </a:pPr>
            <a:r>
              <a:rPr spc="-10">
                <a:solidFill>
                  <a:srgbClr val="211F1F"/>
                </a:solidFill>
              </a:rPr>
              <a:t>Non-</a:t>
            </a:r>
            <a:r>
              <a:rPr>
                <a:solidFill>
                  <a:srgbClr val="211F1F"/>
                </a:solidFill>
              </a:rPr>
              <a:t>Regular</a:t>
            </a:r>
            <a:r>
              <a:rPr spc="-90">
                <a:solidFill>
                  <a:srgbClr val="211F1F"/>
                </a:solidFill>
              </a:rPr>
              <a:t> </a:t>
            </a:r>
            <a:r>
              <a:rPr>
                <a:solidFill>
                  <a:srgbClr val="211F1F"/>
                </a:solidFill>
              </a:rPr>
              <a:t>Retirement</a:t>
            </a:r>
            <a:r>
              <a:rPr spc="-65">
                <a:solidFill>
                  <a:srgbClr val="211F1F"/>
                </a:solidFill>
              </a:rPr>
              <a:t> </a:t>
            </a:r>
            <a:r>
              <a:rPr spc="-10">
                <a:solidFill>
                  <a:srgbClr val="211F1F"/>
                </a:solidFill>
              </a:rPr>
              <a:t>Process</a:t>
            </a: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164</a:t>
            </a:fld>
            <a:endParaRPr sz="700" b="1" kern="0" spc="-50">
              <a:solidFill>
                <a:srgbClr val="2E372E"/>
              </a:solidFill>
              <a:latin typeface="Calibri"/>
              <a:cs typeface="Calibri"/>
            </a:endParaRPr>
          </a:p>
        </p:txBody>
      </p:sp>
      <p:sp>
        <p:nvSpPr>
          <p:cNvPr id="41" name="object 41"/>
          <p:cNvSpPr txBox="1"/>
          <p:nvPr/>
        </p:nvSpPr>
        <p:spPr>
          <a:xfrm>
            <a:off x="5073921" y="930118"/>
            <a:ext cx="1978025" cy="182742"/>
          </a:xfrm>
          <a:prstGeom prst="rect">
            <a:avLst/>
          </a:prstGeom>
        </p:spPr>
        <p:txBody>
          <a:bodyPr vert="horz" wrap="square" lIns="0" tIns="13335" rIns="0" bIns="0" rtlCol="0">
            <a:spAutoFit/>
          </a:bodyPr>
          <a:lstStyle/>
          <a:p>
            <a:pPr marL="12700">
              <a:spcBef>
                <a:spcPts val="105"/>
              </a:spcBef>
              <a:defRPr/>
            </a:pPr>
            <a:r>
              <a:rPr sz="1100" b="1" kern="0">
                <a:solidFill>
                  <a:srgbClr val="CF0000"/>
                </a:solidFill>
                <a:latin typeface="Arial"/>
                <a:cs typeface="Arial"/>
              </a:rPr>
              <a:t>Priority</a:t>
            </a:r>
            <a:r>
              <a:rPr sz="1100" b="1" kern="0" spc="-50">
                <a:solidFill>
                  <a:srgbClr val="CF0000"/>
                </a:solidFill>
                <a:latin typeface="Arial"/>
                <a:cs typeface="Arial"/>
              </a:rPr>
              <a:t> </a:t>
            </a:r>
            <a:r>
              <a:rPr sz="1100" b="1" kern="0">
                <a:solidFill>
                  <a:srgbClr val="CF0000"/>
                </a:solidFill>
                <a:latin typeface="Arial"/>
                <a:cs typeface="Arial"/>
              </a:rPr>
              <a:t>tasks</a:t>
            </a:r>
            <a:r>
              <a:rPr sz="1100" b="1" kern="0" spc="-20">
                <a:solidFill>
                  <a:srgbClr val="CF0000"/>
                </a:solidFill>
                <a:latin typeface="Arial"/>
                <a:cs typeface="Arial"/>
              </a:rPr>
              <a:t> </a:t>
            </a:r>
            <a:r>
              <a:rPr sz="1100" b="1" kern="0">
                <a:solidFill>
                  <a:srgbClr val="CF0000"/>
                </a:solidFill>
                <a:latin typeface="Arial"/>
                <a:cs typeface="Arial"/>
              </a:rPr>
              <a:t>indicated</a:t>
            </a:r>
            <a:r>
              <a:rPr sz="1100" b="1" kern="0" spc="-35">
                <a:solidFill>
                  <a:srgbClr val="CF0000"/>
                </a:solidFill>
                <a:latin typeface="Arial"/>
                <a:cs typeface="Arial"/>
              </a:rPr>
              <a:t> </a:t>
            </a:r>
            <a:r>
              <a:rPr sz="1100" b="1" kern="0">
                <a:solidFill>
                  <a:srgbClr val="CF0000"/>
                </a:solidFill>
                <a:latin typeface="Arial"/>
                <a:cs typeface="Arial"/>
              </a:rPr>
              <a:t>in</a:t>
            </a:r>
            <a:r>
              <a:rPr sz="1100" b="1" kern="0" spc="-10">
                <a:solidFill>
                  <a:srgbClr val="CF0000"/>
                </a:solidFill>
                <a:latin typeface="Arial"/>
                <a:cs typeface="Arial"/>
              </a:rPr>
              <a:t> </a:t>
            </a:r>
            <a:r>
              <a:rPr sz="1100" b="1" kern="0" spc="-25">
                <a:solidFill>
                  <a:srgbClr val="CF0000"/>
                </a:solidFill>
                <a:latin typeface="Arial"/>
                <a:cs typeface="Arial"/>
              </a:rPr>
              <a:t>red</a:t>
            </a:r>
            <a:endParaRPr sz="1100" kern="0">
              <a:solidFill>
                <a:sysClr val="windowText" lastClr="000000"/>
              </a:solidFill>
              <a:latin typeface="Arial"/>
              <a:cs typeface="Arial"/>
            </a:endParaRPr>
          </a:p>
        </p:txBody>
      </p:sp>
      <p:sp>
        <p:nvSpPr>
          <p:cNvPr id="43" name="object 43"/>
          <p:cNvSpPr txBox="1"/>
          <p:nvPr/>
        </p:nvSpPr>
        <p:spPr>
          <a:xfrm>
            <a:off x="8737600" y="12700"/>
            <a:ext cx="1930400" cy="205184"/>
          </a:xfrm>
          <a:prstGeom prst="rect">
            <a:avLst/>
          </a:prstGeom>
          <a:ln w="12700">
            <a:solidFill>
              <a:srgbClr val="000000"/>
            </a:solidFill>
          </a:ln>
        </p:spPr>
        <p:txBody>
          <a:bodyPr vert="horz" wrap="square" lIns="0" tIns="50800" rIns="0" bIns="0" rtlCol="0">
            <a:spAutoFit/>
          </a:bodyPr>
          <a:lstStyle/>
          <a:p>
            <a:pPr marL="25400">
              <a:spcBef>
                <a:spcPts val="400"/>
              </a:spcBef>
              <a:defRPr/>
            </a:pPr>
            <a:endParaRPr sz="1000" kern="0">
              <a:solidFill>
                <a:sysClr val="windowText" lastClr="000000"/>
              </a:solidFill>
              <a:latin typeface="Arial"/>
              <a:cs typeface="Arial"/>
            </a:endParaRPr>
          </a:p>
        </p:txBody>
      </p:sp>
    </p:spTree>
    <p:extLst>
      <p:ext uri="{BB962C8B-B14F-4D97-AF65-F5344CB8AC3E}">
        <p14:creationId xmlns:p14="http://schemas.microsoft.com/office/powerpoint/2010/main" val="13685098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84810" y="1195677"/>
            <a:ext cx="8630791" cy="5436744"/>
          </a:xfrm>
          <a:prstGeom prst="rect">
            <a:avLst/>
          </a:prstGeom>
        </p:spPr>
        <p:txBody>
          <a:bodyPr vert="horz" wrap="square" lIns="0" tIns="32384" rIns="0" bIns="0" rtlCol="0">
            <a:spAutoFit/>
          </a:bodyPr>
          <a:lstStyle/>
          <a:p>
            <a:pPr marL="240665" indent="-227965">
              <a:spcBef>
                <a:spcPts val="254"/>
              </a:spcBef>
              <a:buClr>
                <a:srgbClr val="211F1F"/>
              </a:buClr>
              <a:buFont typeface="Arial"/>
              <a:buChar char="•"/>
              <a:tabLst>
                <a:tab pos="240665" algn="l"/>
              </a:tabLst>
              <a:defRPr/>
            </a:pPr>
            <a:r>
              <a:rPr sz="2000" b="1" kern="0">
                <a:solidFill>
                  <a:srgbClr val="211F1F"/>
                </a:solidFill>
                <a:latin typeface="Arial"/>
                <a:cs typeface="Arial"/>
              </a:rPr>
              <a:t>Retirement</a:t>
            </a:r>
            <a:r>
              <a:rPr sz="2000" b="1" kern="0" spc="-80">
                <a:solidFill>
                  <a:srgbClr val="211F1F"/>
                </a:solidFill>
                <a:latin typeface="Arial"/>
                <a:cs typeface="Arial"/>
              </a:rPr>
              <a:t> </a:t>
            </a:r>
            <a:r>
              <a:rPr sz="2000" b="1" kern="0" spc="-10">
                <a:solidFill>
                  <a:srgbClr val="211F1F"/>
                </a:solidFill>
                <a:latin typeface="Arial"/>
                <a:cs typeface="Arial"/>
              </a:rPr>
              <a:t>eligibility</a:t>
            </a:r>
            <a:endParaRPr sz="2000" kern="0">
              <a:solidFill>
                <a:sysClr val="windowText" lastClr="000000"/>
              </a:solidFill>
              <a:latin typeface="Arial"/>
              <a:cs typeface="Arial"/>
            </a:endParaRPr>
          </a:p>
          <a:p>
            <a:pPr marL="698500" marR="5080" indent="-228600">
              <a:lnSpc>
                <a:spcPts val="2160"/>
              </a:lnSpc>
              <a:spcBef>
                <a:spcPts val="425"/>
              </a:spcBef>
              <a:defRPr/>
            </a:pPr>
            <a:r>
              <a:rPr sz="2000" kern="0">
                <a:solidFill>
                  <a:srgbClr val="211F1F"/>
                </a:solidFill>
                <a:latin typeface="Arial"/>
                <a:cs typeface="Arial"/>
              </a:rPr>
              <a:t>‒</a:t>
            </a:r>
            <a:r>
              <a:rPr sz="2000" kern="0" spc="110">
                <a:solidFill>
                  <a:srgbClr val="211F1F"/>
                </a:solidFill>
                <a:latin typeface="Arial"/>
                <a:cs typeface="Arial"/>
              </a:rPr>
              <a:t> </a:t>
            </a:r>
            <a:r>
              <a:rPr sz="2000" kern="0">
                <a:solidFill>
                  <a:srgbClr val="211F1F"/>
                </a:solidFill>
                <a:latin typeface="Arial"/>
                <a:cs typeface="Arial"/>
              </a:rPr>
              <a:t>20</a:t>
            </a:r>
            <a:r>
              <a:rPr sz="2000" kern="0" spc="-25">
                <a:solidFill>
                  <a:srgbClr val="211F1F"/>
                </a:solidFill>
                <a:latin typeface="Arial"/>
                <a:cs typeface="Arial"/>
              </a:rPr>
              <a:t> </a:t>
            </a:r>
            <a:r>
              <a:rPr sz="2000" kern="0">
                <a:solidFill>
                  <a:srgbClr val="211F1F"/>
                </a:solidFill>
                <a:latin typeface="Arial"/>
                <a:cs typeface="Arial"/>
              </a:rPr>
              <a:t>years</a:t>
            </a:r>
            <a:r>
              <a:rPr sz="2000" kern="0" spc="-35">
                <a:solidFill>
                  <a:srgbClr val="211F1F"/>
                </a:solidFill>
                <a:latin typeface="Arial"/>
                <a:cs typeface="Arial"/>
              </a:rPr>
              <a:t> </a:t>
            </a:r>
            <a:r>
              <a:rPr sz="2000" kern="0">
                <a:solidFill>
                  <a:srgbClr val="211F1F"/>
                </a:solidFill>
                <a:latin typeface="Arial"/>
                <a:cs typeface="Arial"/>
              </a:rPr>
              <a:t>of</a:t>
            </a:r>
            <a:r>
              <a:rPr sz="2000" kern="0" spc="-20">
                <a:solidFill>
                  <a:srgbClr val="211F1F"/>
                </a:solidFill>
                <a:latin typeface="Arial"/>
                <a:cs typeface="Arial"/>
              </a:rPr>
              <a:t> </a:t>
            </a:r>
            <a:r>
              <a:rPr sz="2000" kern="0">
                <a:solidFill>
                  <a:srgbClr val="211F1F"/>
                </a:solidFill>
                <a:latin typeface="Arial"/>
                <a:cs typeface="Arial"/>
              </a:rPr>
              <a:t>creditable</a:t>
            </a:r>
            <a:r>
              <a:rPr sz="2000" kern="0" spc="-40">
                <a:solidFill>
                  <a:srgbClr val="211F1F"/>
                </a:solidFill>
                <a:latin typeface="Arial"/>
                <a:cs typeface="Arial"/>
              </a:rPr>
              <a:t> </a:t>
            </a:r>
            <a:r>
              <a:rPr sz="2000" kern="0">
                <a:solidFill>
                  <a:srgbClr val="211F1F"/>
                </a:solidFill>
                <a:latin typeface="Arial"/>
                <a:cs typeface="Arial"/>
              </a:rPr>
              <a:t>service</a:t>
            </a:r>
            <a:r>
              <a:rPr sz="2000" kern="0" spc="-50">
                <a:solidFill>
                  <a:srgbClr val="211F1F"/>
                </a:solidFill>
                <a:latin typeface="Arial"/>
                <a:cs typeface="Arial"/>
              </a:rPr>
              <a:t> </a:t>
            </a:r>
            <a:r>
              <a:rPr sz="2000" kern="0">
                <a:solidFill>
                  <a:srgbClr val="211F1F"/>
                </a:solidFill>
                <a:latin typeface="Arial"/>
                <a:cs typeface="Arial"/>
              </a:rPr>
              <a:t>for</a:t>
            </a:r>
            <a:r>
              <a:rPr sz="2000" kern="0" spc="-25">
                <a:solidFill>
                  <a:srgbClr val="211F1F"/>
                </a:solidFill>
                <a:latin typeface="Arial"/>
                <a:cs typeface="Arial"/>
              </a:rPr>
              <a:t> </a:t>
            </a:r>
            <a:r>
              <a:rPr sz="2000" kern="0">
                <a:solidFill>
                  <a:srgbClr val="211F1F"/>
                </a:solidFill>
                <a:latin typeface="Arial"/>
                <a:cs typeface="Arial"/>
              </a:rPr>
              <a:t>a</a:t>
            </a:r>
            <a:r>
              <a:rPr sz="2000" kern="0" spc="-15">
                <a:solidFill>
                  <a:srgbClr val="211F1F"/>
                </a:solidFill>
                <a:latin typeface="Arial"/>
                <a:cs typeface="Arial"/>
              </a:rPr>
              <a:t> </a:t>
            </a:r>
            <a:r>
              <a:rPr sz="2000" kern="0">
                <a:solidFill>
                  <a:srgbClr val="211F1F"/>
                </a:solidFill>
                <a:latin typeface="Arial"/>
                <a:cs typeface="Arial"/>
              </a:rPr>
              <a:t>length</a:t>
            </a:r>
            <a:r>
              <a:rPr sz="2000" kern="0" spc="-25">
                <a:solidFill>
                  <a:srgbClr val="211F1F"/>
                </a:solidFill>
                <a:latin typeface="Arial"/>
                <a:cs typeface="Arial"/>
              </a:rPr>
              <a:t> </a:t>
            </a:r>
            <a:r>
              <a:rPr sz="2000" kern="0">
                <a:solidFill>
                  <a:srgbClr val="211F1F"/>
                </a:solidFill>
                <a:latin typeface="Arial"/>
                <a:cs typeface="Arial"/>
              </a:rPr>
              <a:t>of</a:t>
            </a:r>
            <a:r>
              <a:rPr sz="2000" kern="0" spc="-35">
                <a:solidFill>
                  <a:srgbClr val="211F1F"/>
                </a:solidFill>
                <a:latin typeface="Arial"/>
                <a:cs typeface="Arial"/>
              </a:rPr>
              <a:t> </a:t>
            </a:r>
            <a:r>
              <a:rPr sz="2000" kern="0">
                <a:solidFill>
                  <a:srgbClr val="211F1F"/>
                </a:solidFill>
                <a:latin typeface="Arial"/>
                <a:cs typeface="Arial"/>
              </a:rPr>
              <a:t>service</a:t>
            </a:r>
            <a:r>
              <a:rPr sz="2000" kern="0" spc="-40">
                <a:solidFill>
                  <a:srgbClr val="211F1F"/>
                </a:solidFill>
                <a:latin typeface="Arial"/>
                <a:cs typeface="Arial"/>
              </a:rPr>
              <a:t> </a:t>
            </a:r>
            <a:r>
              <a:rPr sz="2000" kern="0" spc="-10">
                <a:solidFill>
                  <a:srgbClr val="211F1F"/>
                </a:solidFill>
                <a:latin typeface="Arial"/>
                <a:cs typeface="Arial"/>
              </a:rPr>
              <a:t>retirement </a:t>
            </a:r>
            <a:r>
              <a:rPr sz="2000" kern="0">
                <a:solidFill>
                  <a:srgbClr val="211F1F"/>
                </a:solidFill>
                <a:latin typeface="Arial"/>
                <a:cs typeface="Arial"/>
              </a:rPr>
              <a:t>(must</a:t>
            </a:r>
            <a:r>
              <a:rPr sz="2000" kern="0" spc="-60">
                <a:solidFill>
                  <a:srgbClr val="211F1F"/>
                </a:solidFill>
                <a:latin typeface="Arial"/>
                <a:cs typeface="Arial"/>
              </a:rPr>
              <a:t> </a:t>
            </a:r>
            <a:r>
              <a:rPr sz="2000" kern="0">
                <a:solidFill>
                  <a:srgbClr val="211F1F"/>
                </a:solidFill>
                <a:latin typeface="Arial"/>
                <a:cs typeface="Arial"/>
              </a:rPr>
              <a:t>have</a:t>
            </a:r>
            <a:r>
              <a:rPr sz="2000" kern="0" spc="-15">
                <a:solidFill>
                  <a:srgbClr val="211F1F"/>
                </a:solidFill>
                <a:latin typeface="Arial"/>
                <a:cs typeface="Arial"/>
              </a:rPr>
              <a:t> </a:t>
            </a:r>
            <a:r>
              <a:rPr sz="2000" kern="0">
                <a:solidFill>
                  <a:srgbClr val="211F1F"/>
                </a:solidFill>
                <a:latin typeface="Arial"/>
                <a:cs typeface="Arial"/>
              </a:rPr>
              <a:t>completed</a:t>
            </a:r>
            <a:r>
              <a:rPr sz="2000" kern="0" spc="-50">
                <a:solidFill>
                  <a:srgbClr val="211F1F"/>
                </a:solidFill>
                <a:latin typeface="Arial"/>
                <a:cs typeface="Arial"/>
              </a:rPr>
              <a:t> </a:t>
            </a:r>
            <a:r>
              <a:rPr sz="2000" kern="0">
                <a:solidFill>
                  <a:srgbClr val="211F1F"/>
                </a:solidFill>
                <a:latin typeface="Arial"/>
                <a:cs typeface="Arial"/>
              </a:rPr>
              <a:t>a</a:t>
            </a:r>
            <a:r>
              <a:rPr sz="2000" kern="0" spc="-20">
                <a:solidFill>
                  <a:srgbClr val="211F1F"/>
                </a:solidFill>
                <a:latin typeface="Arial"/>
                <a:cs typeface="Arial"/>
              </a:rPr>
              <a:t> </a:t>
            </a:r>
            <a:r>
              <a:rPr sz="2000" kern="0">
                <a:solidFill>
                  <a:srgbClr val="211F1F"/>
                </a:solidFill>
                <a:latin typeface="Arial"/>
                <a:cs typeface="Arial"/>
              </a:rPr>
              <a:t>full</a:t>
            </a:r>
            <a:r>
              <a:rPr sz="2000" kern="0" spc="-15">
                <a:solidFill>
                  <a:srgbClr val="211F1F"/>
                </a:solidFill>
                <a:latin typeface="Arial"/>
                <a:cs typeface="Arial"/>
              </a:rPr>
              <a:t> </a:t>
            </a:r>
            <a:r>
              <a:rPr sz="2000" kern="0">
                <a:solidFill>
                  <a:srgbClr val="211F1F"/>
                </a:solidFill>
                <a:latin typeface="Arial"/>
                <a:cs typeface="Arial"/>
              </a:rPr>
              <a:t>anniversary</a:t>
            </a:r>
            <a:r>
              <a:rPr sz="2000" kern="0" spc="-45">
                <a:solidFill>
                  <a:srgbClr val="211F1F"/>
                </a:solidFill>
                <a:latin typeface="Arial"/>
                <a:cs typeface="Arial"/>
              </a:rPr>
              <a:t> </a:t>
            </a:r>
            <a:r>
              <a:rPr sz="2000" kern="0" spc="-10">
                <a:solidFill>
                  <a:srgbClr val="211F1F"/>
                </a:solidFill>
                <a:latin typeface="Arial"/>
                <a:cs typeface="Arial"/>
              </a:rPr>
              <a:t>year).</a:t>
            </a:r>
            <a:endParaRPr sz="2000" kern="0">
              <a:solidFill>
                <a:sysClr val="windowText" lastClr="000000"/>
              </a:solidFill>
              <a:latin typeface="Arial"/>
              <a:cs typeface="Arial"/>
            </a:endParaRPr>
          </a:p>
          <a:p>
            <a:pPr marL="698500" marR="255270" indent="-228600">
              <a:lnSpc>
                <a:spcPts val="2160"/>
              </a:lnSpc>
              <a:spcBef>
                <a:spcPts val="409"/>
              </a:spcBef>
              <a:defRPr/>
            </a:pPr>
            <a:r>
              <a:rPr sz="2000" kern="0">
                <a:solidFill>
                  <a:srgbClr val="211F1F"/>
                </a:solidFill>
                <a:latin typeface="Arial"/>
                <a:cs typeface="Arial"/>
              </a:rPr>
              <a:t>‒</a:t>
            </a:r>
            <a:r>
              <a:rPr sz="2000" kern="0" spc="95">
                <a:solidFill>
                  <a:srgbClr val="211F1F"/>
                </a:solidFill>
                <a:latin typeface="Arial"/>
                <a:cs typeface="Arial"/>
              </a:rPr>
              <a:t> </a:t>
            </a:r>
            <a:r>
              <a:rPr sz="2000" kern="0">
                <a:solidFill>
                  <a:srgbClr val="211F1F"/>
                </a:solidFill>
                <a:latin typeface="Arial"/>
                <a:cs typeface="Arial"/>
              </a:rPr>
              <a:t>15</a:t>
            </a:r>
            <a:r>
              <a:rPr sz="2000" kern="0" spc="-35">
                <a:solidFill>
                  <a:srgbClr val="211F1F"/>
                </a:solidFill>
                <a:latin typeface="Arial"/>
                <a:cs typeface="Arial"/>
              </a:rPr>
              <a:t> </a:t>
            </a:r>
            <a:r>
              <a:rPr sz="2000" kern="0">
                <a:solidFill>
                  <a:srgbClr val="211F1F"/>
                </a:solidFill>
                <a:latin typeface="Arial"/>
                <a:cs typeface="Arial"/>
              </a:rPr>
              <a:t>years</a:t>
            </a:r>
            <a:r>
              <a:rPr sz="2000" kern="0" spc="-45">
                <a:solidFill>
                  <a:srgbClr val="211F1F"/>
                </a:solidFill>
                <a:latin typeface="Arial"/>
                <a:cs typeface="Arial"/>
              </a:rPr>
              <a:t> </a:t>
            </a:r>
            <a:r>
              <a:rPr sz="2000" kern="0">
                <a:solidFill>
                  <a:srgbClr val="211F1F"/>
                </a:solidFill>
                <a:latin typeface="Arial"/>
                <a:cs typeface="Arial"/>
              </a:rPr>
              <a:t>of</a:t>
            </a:r>
            <a:r>
              <a:rPr sz="2000" kern="0" spc="-35">
                <a:solidFill>
                  <a:srgbClr val="211F1F"/>
                </a:solidFill>
                <a:latin typeface="Arial"/>
                <a:cs typeface="Arial"/>
              </a:rPr>
              <a:t> </a:t>
            </a:r>
            <a:r>
              <a:rPr sz="2000" kern="0">
                <a:solidFill>
                  <a:srgbClr val="211F1F"/>
                </a:solidFill>
                <a:latin typeface="Arial"/>
                <a:cs typeface="Arial"/>
              </a:rPr>
              <a:t>creditable</a:t>
            </a:r>
            <a:r>
              <a:rPr sz="2000" kern="0" spc="-50">
                <a:solidFill>
                  <a:srgbClr val="211F1F"/>
                </a:solidFill>
                <a:latin typeface="Arial"/>
                <a:cs typeface="Arial"/>
              </a:rPr>
              <a:t> </a:t>
            </a:r>
            <a:r>
              <a:rPr sz="2000" kern="0">
                <a:solidFill>
                  <a:srgbClr val="211F1F"/>
                </a:solidFill>
                <a:latin typeface="Arial"/>
                <a:cs typeface="Arial"/>
              </a:rPr>
              <a:t>service</a:t>
            </a:r>
            <a:r>
              <a:rPr sz="2000" kern="0" spc="-60">
                <a:solidFill>
                  <a:srgbClr val="211F1F"/>
                </a:solidFill>
                <a:latin typeface="Arial"/>
                <a:cs typeface="Arial"/>
              </a:rPr>
              <a:t> </a:t>
            </a:r>
            <a:r>
              <a:rPr sz="2000" kern="0">
                <a:solidFill>
                  <a:srgbClr val="211F1F"/>
                </a:solidFill>
                <a:latin typeface="Arial"/>
                <a:cs typeface="Arial"/>
              </a:rPr>
              <a:t>and</a:t>
            </a:r>
            <a:r>
              <a:rPr sz="2000" kern="0" spc="-35">
                <a:solidFill>
                  <a:srgbClr val="211F1F"/>
                </a:solidFill>
                <a:latin typeface="Arial"/>
                <a:cs typeface="Arial"/>
              </a:rPr>
              <a:t> </a:t>
            </a:r>
            <a:r>
              <a:rPr sz="2000" kern="0">
                <a:solidFill>
                  <a:srgbClr val="211F1F"/>
                </a:solidFill>
                <a:latin typeface="Arial"/>
                <a:cs typeface="Arial"/>
              </a:rPr>
              <a:t>medically</a:t>
            </a:r>
            <a:r>
              <a:rPr sz="2000" kern="0" spc="-35">
                <a:solidFill>
                  <a:srgbClr val="211F1F"/>
                </a:solidFill>
                <a:latin typeface="Arial"/>
                <a:cs typeface="Arial"/>
              </a:rPr>
              <a:t> </a:t>
            </a:r>
            <a:r>
              <a:rPr sz="2000" kern="0">
                <a:solidFill>
                  <a:srgbClr val="211F1F"/>
                </a:solidFill>
                <a:latin typeface="Arial"/>
                <a:cs typeface="Arial"/>
              </a:rPr>
              <a:t>disqualified,</a:t>
            </a:r>
            <a:r>
              <a:rPr sz="2000" kern="0" spc="-45">
                <a:solidFill>
                  <a:srgbClr val="211F1F"/>
                </a:solidFill>
                <a:latin typeface="Arial"/>
                <a:cs typeface="Arial"/>
              </a:rPr>
              <a:t> </a:t>
            </a:r>
            <a:r>
              <a:rPr sz="2000" kern="0" spc="-25">
                <a:solidFill>
                  <a:srgbClr val="211F1F"/>
                </a:solidFill>
                <a:latin typeface="Arial"/>
                <a:cs typeface="Arial"/>
              </a:rPr>
              <a:t>not </a:t>
            </a:r>
            <a:r>
              <a:rPr sz="2000" kern="0">
                <a:solidFill>
                  <a:srgbClr val="211F1F"/>
                </a:solidFill>
                <a:latin typeface="Arial"/>
                <a:cs typeface="Arial"/>
              </a:rPr>
              <a:t>as</a:t>
            </a:r>
            <a:r>
              <a:rPr sz="2000" kern="0" spc="-20">
                <a:solidFill>
                  <a:srgbClr val="211F1F"/>
                </a:solidFill>
                <a:latin typeface="Arial"/>
                <a:cs typeface="Arial"/>
              </a:rPr>
              <a:t> </a:t>
            </a:r>
            <a:r>
              <a:rPr sz="2000" kern="0">
                <a:solidFill>
                  <a:srgbClr val="211F1F"/>
                </a:solidFill>
                <a:latin typeface="Arial"/>
                <a:cs typeface="Arial"/>
              </a:rPr>
              <a:t>a</a:t>
            </a:r>
            <a:r>
              <a:rPr sz="2000" kern="0" spc="-20">
                <a:solidFill>
                  <a:srgbClr val="211F1F"/>
                </a:solidFill>
                <a:latin typeface="Arial"/>
                <a:cs typeface="Arial"/>
              </a:rPr>
              <a:t> </a:t>
            </a:r>
            <a:r>
              <a:rPr sz="2000" kern="0">
                <a:solidFill>
                  <a:srgbClr val="211F1F"/>
                </a:solidFill>
                <a:latin typeface="Arial"/>
                <a:cs typeface="Arial"/>
              </a:rPr>
              <a:t>result</a:t>
            </a:r>
            <a:r>
              <a:rPr sz="2000" kern="0" spc="-35">
                <a:solidFill>
                  <a:srgbClr val="211F1F"/>
                </a:solidFill>
                <a:latin typeface="Arial"/>
                <a:cs typeface="Arial"/>
              </a:rPr>
              <a:t> </a:t>
            </a:r>
            <a:r>
              <a:rPr sz="2000" kern="0">
                <a:solidFill>
                  <a:srgbClr val="211F1F"/>
                </a:solidFill>
                <a:latin typeface="Arial"/>
                <a:cs typeface="Arial"/>
              </a:rPr>
              <a:t>of</a:t>
            </a:r>
            <a:r>
              <a:rPr sz="2000" kern="0" spc="-30">
                <a:solidFill>
                  <a:srgbClr val="211F1F"/>
                </a:solidFill>
                <a:latin typeface="Arial"/>
                <a:cs typeface="Arial"/>
              </a:rPr>
              <a:t> </a:t>
            </a:r>
            <a:r>
              <a:rPr sz="2000" kern="0">
                <a:solidFill>
                  <a:srgbClr val="211F1F"/>
                </a:solidFill>
                <a:latin typeface="Arial"/>
                <a:cs typeface="Arial"/>
              </a:rPr>
              <a:t>own</a:t>
            </a:r>
            <a:r>
              <a:rPr sz="2000" kern="0" spc="-25">
                <a:solidFill>
                  <a:srgbClr val="211F1F"/>
                </a:solidFill>
                <a:latin typeface="Arial"/>
                <a:cs typeface="Arial"/>
              </a:rPr>
              <a:t> </a:t>
            </a:r>
            <a:r>
              <a:rPr sz="2000" kern="0" spc="-10">
                <a:solidFill>
                  <a:srgbClr val="211F1F"/>
                </a:solidFill>
                <a:latin typeface="Arial"/>
                <a:cs typeface="Arial"/>
              </a:rPr>
              <a:t>misconduct.</a:t>
            </a:r>
            <a:endParaRPr sz="2000" kern="0">
              <a:solidFill>
                <a:sysClr val="windowText" lastClr="000000"/>
              </a:solidFill>
              <a:latin typeface="Arial"/>
              <a:cs typeface="Arial"/>
            </a:endParaRPr>
          </a:p>
          <a:p>
            <a:pPr marL="698500" marR="65405" indent="-228600">
              <a:lnSpc>
                <a:spcPts val="2160"/>
              </a:lnSpc>
              <a:spcBef>
                <a:spcPts val="395"/>
              </a:spcBef>
              <a:defRPr/>
            </a:pPr>
            <a:r>
              <a:rPr sz="2000" kern="0">
                <a:solidFill>
                  <a:srgbClr val="211F1F"/>
                </a:solidFill>
                <a:latin typeface="Arial"/>
                <a:cs typeface="Arial"/>
              </a:rPr>
              <a:t>‒</a:t>
            </a:r>
            <a:r>
              <a:rPr sz="2000" kern="0" spc="100">
                <a:solidFill>
                  <a:srgbClr val="211F1F"/>
                </a:solidFill>
                <a:latin typeface="Arial"/>
                <a:cs typeface="Arial"/>
              </a:rPr>
              <a:t> </a:t>
            </a:r>
            <a:r>
              <a:rPr sz="2000" kern="0">
                <a:solidFill>
                  <a:srgbClr val="211F1F"/>
                </a:solidFill>
                <a:latin typeface="Arial"/>
                <a:cs typeface="Arial"/>
              </a:rPr>
              <a:t>If</a:t>
            </a:r>
            <a:r>
              <a:rPr sz="2000" kern="0" spc="-30">
                <a:solidFill>
                  <a:srgbClr val="211F1F"/>
                </a:solidFill>
                <a:latin typeface="Arial"/>
                <a:cs typeface="Arial"/>
              </a:rPr>
              <a:t> </a:t>
            </a:r>
            <a:r>
              <a:rPr sz="2000" kern="0">
                <a:solidFill>
                  <a:srgbClr val="211F1F"/>
                </a:solidFill>
                <a:latin typeface="Arial"/>
                <a:cs typeface="Arial"/>
              </a:rPr>
              <a:t>you</a:t>
            </a:r>
            <a:r>
              <a:rPr sz="2000" kern="0" spc="-15">
                <a:solidFill>
                  <a:srgbClr val="211F1F"/>
                </a:solidFill>
                <a:latin typeface="Arial"/>
                <a:cs typeface="Arial"/>
              </a:rPr>
              <a:t> </a:t>
            </a:r>
            <a:r>
              <a:rPr sz="2000" kern="0">
                <a:solidFill>
                  <a:srgbClr val="211F1F"/>
                </a:solidFill>
                <a:latin typeface="Arial"/>
                <a:cs typeface="Arial"/>
              </a:rPr>
              <a:t>completed</a:t>
            </a:r>
            <a:r>
              <a:rPr sz="2000" kern="0" spc="-40">
                <a:solidFill>
                  <a:srgbClr val="211F1F"/>
                </a:solidFill>
                <a:latin typeface="Arial"/>
                <a:cs typeface="Arial"/>
              </a:rPr>
              <a:t> </a:t>
            </a:r>
            <a:r>
              <a:rPr sz="2000" kern="0">
                <a:solidFill>
                  <a:srgbClr val="211F1F"/>
                </a:solidFill>
                <a:latin typeface="Arial"/>
                <a:cs typeface="Arial"/>
              </a:rPr>
              <a:t>20</a:t>
            </a:r>
            <a:r>
              <a:rPr sz="2000" kern="0" spc="-20">
                <a:solidFill>
                  <a:srgbClr val="211F1F"/>
                </a:solidFill>
                <a:latin typeface="Arial"/>
                <a:cs typeface="Arial"/>
              </a:rPr>
              <a:t> </a:t>
            </a:r>
            <a:r>
              <a:rPr sz="2000" kern="0">
                <a:solidFill>
                  <a:srgbClr val="211F1F"/>
                </a:solidFill>
                <a:latin typeface="Arial"/>
                <a:cs typeface="Arial"/>
              </a:rPr>
              <a:t>years</a:t>
            </a:r>
            <a:r>
              <a:rPr sz="2000" kern="0" spc="-35">
                <a:solidFill>
                  <a:srgbClr val="211F1F"/>
                </a:solidFill>
                <a:latin typeface="Arial"/>
                <a:cs typeface="Arial"/>
              </a:rPr>
              <a:t> </a:t>
            </a:r>
            <a:r>
              <a:rPr sz="2000" kern="0">
                <a:solidFill>
                  <a:srgbClr val="211F1F"/>
                </a:solidFill>
                <a:latin typeface="Arial"/>
                <a:cs typeface="Arial"/>
              </a:rPr>
              <a:t>of</a:t>
            </a:r>
            <a:r>
              <a:rPr sz="2000" kern="0" spc="-35">
                <a:solidFill>
                  <a:srgbClr val="211F1F"/>
                </a:solidFill>
                <a:latin typeface="Arial"/>
                <a:cs typeface="Arial"/>
              </a:rPr>
              <a:t> </a:t>
            </a:r>
            <a:r>
              <a:rPr sz="2000" kern="0">
                <a:solidFill>
                  <a:srgbClr val="211F1F"/>
                </a:solidFill>
                <a:latin typeface="Arial"/>
                <a:cs typeface="Arial"/>
              </a:rPr>
              <a:t>service</a:t>
            </a:r>
            <a:r>
              <a:rPr sz="2000" kern="0" spc="-35">
                <a:solidFill>
                  <a:srgbClr val="211F1F"/>
                </a:solidFill>
                <a:latin typeface="Arial"/>
                <a:cs typeface="Arial"/>
              </a:rPr>
              <a:t> </a:t>
            </a:r>
            <a:r>
              <a:rPr sz="2000" kern="0">
                <a:solidFill>
                  <a:srgbClr val="211F1F"/>
                </a:solidFill>
                <a:latin typeface="Arial"/>
                <a:cs typeface="Arial"/>
              </a:rPr>
              <a:t>before</a:t>
            </a:r>
            <a:r>
              <a:rPr sz="2000" kern="0" spc="-40">
                <a:solidFill>
                  <a:srgbClr val="211F1F"/>
                </a:solidFill>
                <a:latin typeface="Arial"/>
                <a:cs typeface="Arial"/>
              </a:rPr>
              <a:t> </a:t>
            </a:r>
            <a:r>
              <a:rPr sz="2000" kern="0">
                <a:solidFill>
                  <a:srgbClr val="211F1F"/>
                </a:solidFill>
                <a:latin typeface="Arial"/>
                <a:cs typeface="Arial"/>
              </a:rPr>
              <a:t>25</a:t>
            </a:r>
            <a:r>
              <a:rPr sz="2000" kern="0" spc="-130">
                <a:solidFill>
                  <a:srgbClr val="211F1F"/>
                </a:solidFill>
                <a:latin typeface="Arial"/>
                <a:cs typeface="Arial"/>
              </a:rPr>
              <a:t> </a:t>
            </a:r>
            <a:r>
              <a:rPr sz="2000" kern="0">
                <a:solidFill>
                  <a:srgbClr val="211F1F"/>
                </a:solidFill>
                <a:latin typeface="Arial"/>
                <a:cs typeface="Arial"/>
              </a:rPr>
              <a:t>April</a:t>
            </a:r>
            <a:r>
              <a:rPr sz="2000" kern="0" spc="-15">
                <a:solidFill>
                  <a:srgbClr val="211F1F"/>
                </a:solidFill>
                <a:latin typeface="Arial"/>
                <a:cs typeface="Arial"/>
              </a:rPr>
              <a:t> </a:t>
            </a:r>
            <a:r>
              <a:rPr sz="2000" kern="0">
                <a:solidFill>
                  <a:srgbClr val="211F1F"/>
                </a:solidFill>
                <a:latin typeface="Arial"/>
                <a:cs typeface="Arial"/>
              </a:rPr>
              <a:t>2005,</a:t>
            </a:r>
            <a:r>
              <a:rPr sz="2000" kern="0" spc="-30">
                <a:solidFill>
                  <a:srgbClr val="211F1F"/>
                </a:solidFill>
                <a:latin typeface="Arial"/>
                <a:cs typeface="Arial"/>
              </a:rPr>
              <a:t> </a:t>
            </a:r>
            <a:r>
              <a:rPr sz="2000" kern="0" spc="-25">
                <a:solidFill>
                  <a:srgbClr val="211F1F"/>
                </a:solidFill>
                <a:latin typeface="Arial"/>
                <a:cs typeface="Arial"/>
              </a:rPr>
              <a:t>you </a:t>
            </a:r>
            <a:r>
              <a:rPr sz="2000" kern="0">
                <a:solidFill>
                  <a:srgbClr val="211F1F"/>
                </a:solidFill>
                <a:latin typeface="Arial"/>
                <a:cs typeface="Arial"/>
              </a:rPr>
              <a:t>would</a:t>
            </a:r>
            <a:r>
              <a:rPr sz="2000" kern="0" spc="-30">
                <a:solidFill>
                  <a:srgbClr val="211F1F"/>
                </a:solidFill>
                <a:latin typeface="Arial"/>
                <a:cs typeface="Arial"/>
              </a:rPr>
              <a:t> </a:t>
            </a:r>
            <a:r>
              <a:rPr sz="2000" kern="0">
                <a:solidFill>
                  <a:srgbClr val="211F1F"/>
                </a:solidFill>
                <a:latin typeface="Arial"/>
                <a:cs typeface="Arial"/>
              </a:rPr>
              <a:t>have</a:t>
            </a:r>
            <a:r>
              <a:rPr sz="2000" kern="0" spc="-20">
                <a:solidFill>
                  <a:srgbClr val="211F1F"/>
                </a:solidFill>
                <a:latin typeface="Arial"/>
                <a:cs typeface="Arial"/>
              </a:rPr>
              <a:t> </a:t>
            </a:r>
            <a:r>
              <a:rPr sz="2000" kern="0">
                <a:solidFill>
                  <a:srgbClr val="211F1F"/>
                </a:solidFill>
                <a:latin typeface="Arial"/>
                <a:cs typeface="Arial"/>
              </a:rPr>
              <a:t>a</a:t>
            </a:r>
            <a:r>
              <a:rPr sz="2000" kern="0" spc="-25">
                <a:solidFill>
                  <a:srgbClr val="211F1F"/>
                </a:solidFill>
                <a:latin typeface="Arial"/>
                <a:cs typeface="Arial"/>
              </a:rPr>
              <a:t> </a:t>
            </a:r>
            <a:r>
              <a:rPr sz="2000" kern="0">
                <a:solidFill>
                  <a:srgbClr val="211F1F"/>
                </a:solidFill>
                <a:latin typeface="Arial"/>
                <a:cs typeface="Arial"/>
              </a:rPr>
              <a:t>reserve</a:t>
            </a:r>
            <a:r>
              <a:rPr sz="2000" kern="0" spc="-55">
                <a:solidFill>
                  <a:srgbClr val="211F1F"/>
                </a:solidFill>
                <a:latin typeface="Arial"/>
                <a:cs typeface="Arial"/>
              </a:rPr>
              <a:t> </a:t>
            </a:r>
            <a:r>
              <a:rPr sz="2000" kern="0">
                <a:solidFill>
                  <a:srgbClr val="211F1F"/>
                </a:solidFill>
                <a:latin typeface="Arial"/>
                <a:cs typeface="Arial"/>
              </a:rPr>
              <a:t>component</a:t>
            </a:r>
            <a:r>
              <a:rPr sz="2000" kern="0" spc="-55">
                <a:solidFill>
                  <a:srgbClr val="211F1F"/>
                </a:solidFill>
                <a:latin typeface="Arial"/>
                <a:cs typeface="Arial"/>
              </a:rPr>
              <a:t> </a:t>
            </a:r>
            <a:r>
              <a:rPr sz="2000" kern="0">
                <a:solidFill>
                  <a:srgbClr val="211F1F"/>
                </a:solidFill>
                <a:latin typeface="Arial"/>
                <a:cs typeface="Arial"/>
              </a:rPr>
              <a:t>service</a:t>
            </a:r>
            <a:r>
              <a:rPr sz="2000" kern="0" spc="-45">
                <a:solidFill>
                  <a:srgbClr val="211F1F"/>
                </a:solidFill>
                <a:latin typeface="Arial"/>
                <a:cs typeface="Arial"/>
              </a:rPr>
              <a:t> </a:t>
            </a:r>
            <a:r>
              <a:rPr sz="2000" kern="0" spc="-10">
                <a:solidFill>
                  <a:srgbClr val="211F1F"/>
                </a:solidFill>
                <a:latin typeface="Arial"/>
                <a:cs typeface="Arial"/>
              </a:rPr>
              <a:t>requirement.</a:t>
            </a:r>
            <a:endParaRPr lang="en-US" sz="2000" kern="0" spc="-10">
              <a:solidFill>
                <a:srgbClr val="211F1F"/>
              </a:solidFill>
              <a:latin typeface="Arial"/>
              <a:cs typeface="Arial"/>
            </a:endParaRPr>
          </a:p>
          <a:p>
            <a:pPr marL="698500" marR="65405" indent="-228600">
              <a:lnSpc>
                <a:spcPts val="2160"/>
              </a:lnSpc>
              <a:spcBef>
                <a:spcPts val="395"/>
              </a:spcBef>
              <a:defRPr/>
            </a:pPr>
            <a:endParaRPr lang="en-US" sz="2000" kern="0">
              <a:solidFill>
                <a:sysClr val="windowText" lastClr="000000"/>
              </a:solidFill>
              <a:latin typeface="Arial"/>
              <a:cs typeface="Arial"/>
            </a:endParaRPr>
          </a:p>
          <a:p>
            <a:pPr marL="241300" marR="165100" indent="-228600">
              <a:lnSpc>
                <a:spcPts val="2160"/>
              </a:lnSpc>
              <a:buFont typeface="Arial"/>
              <a:buChar char="•"/>
              <a:tabLst>
                <a:tab pos="241300" algn="l"/>
              </a:tabLst>
              <a:defRPr/>
            </a:pPr>
            <a:r>
              <a:rPr sz="2000" b="1" kern="0">
                <a:solidFill>
                  <a:srgbClr val="211F1F"/>
                </a:solidFill>
                <a:latin typeface="Arial"/>
                <a:cs typeface="Arial"/>
              </a:rPr>
              <a:t>Retirement</a:t>
            </a:r>
            <a:r>
              <a:rPr sz="2000" b="1" kern="0" spc="-55">
                <a:solidFill>
                  <a:srgbClr val="211F1F"/>
                </a:solidFill>
                <a:latin typeface="Arial"/>
                <a:cs typeface="Arial"/>
              </a:rPr>
              <a:t> </a:t>
            </a:r>
            <a:r>
              <a:rPr sz="2000" b="1" kern="0">
                <a:solidFill>
                  <a:srgbClr val="211F1F"/>
                </a:solidFill>
                <a:latin typeface="Arial"/>
                <a:cs typeface="Arial"/>
              </a:rPr>
              <a:t>Points</a:t>
            </a:r>
            <a:r>
              <a:rPr sz="2000" b="1" kern="0" spc="-35">
                <a:solidFill>
                  <a:srgbClr val="211F1F"/>
                </a:solidFill>
                <a:latin typeface="Arial"/>
                <a:cs typeface="Arial"/>
              </a:rPr>
              <a:t> </a:t>
            </a:r>
            <a:r>
              <a:rPr sz="2000" b="1" kern="0">
                <a:solidFill>
                  <a:srgbClr val="211F1F"/>
                </a:solidFill>
                <a:latin typeface="Arial"/>
                <a:cs typeface="Arial"/>
              </a:rPr>
              <a:t>=</a:t>
            </a:r>
            <a:r>
              <a:rPr sz="2000" b="1" kern="0" spc="-35">
                <a:solidFill>
                  <a:srgbClr val="211F1F"/>
                </a:solidFill>
                <a:latin typeface="Arial"/>
                <a:cs typeface="Arial"/>
              </a:rPr>
              <a:t> </a:t>
            </a:r>
            <a:r>
              <a:rPr sz="2000" b="1" kern="0">
                <a:solidFill>
                  <a:srgbClr val="211F1F"/>
                </a:solidFill>
                <a:latin typeface="Arial"/>
                <a:cs typeface="Arial"/>
              </a:rPr>
              <a:t>Retired</a:t>
            </a:r>
            <a:r>
              <a:rPr sz="2000" b="1" kern="0" spc="-55">
                <a:solidFill>
                  <a:srgbClr val="211F1F"/>
                </a:solidFill>
                <a:latin typeface="Arial"/>
                <a:cs typeface="Arial"/>
              </a:rPr>
              <a:t> </a:t>
            </a:r>
            <a:r>
              <a:rPr sz="2000" b="1" kern="0">
                <a:solidFill>
                  <a:srgbClr val="211F1F"/>
                </a:solidFill>
                <a:latin typeface="Arial"/>
                <a:cs typeface="Arial"/>
              </a:rPr>
              <a:t>Pay:</a:t>
            </a:r>
            <a:r>
              <a:rPr sz="2000" b="1" kern="0" spc="-5">
                <a:solidFill>
                  <a:srgbClr val="211F1F"/>
                </a:solidFill>
                <a:latin typeface="Arial"/>
                <a:cs typeface="Arial"/>
              </a:rPr>
              <a:t> </a:t>
            </a:r>
            <a:r>
              <a:rPr sz="2000" kern="0">
                <a:solidFill>
                  <a:srgbClr val="211F1F"/>
                </a:solidFill>
                <a:latin typeface="Arial"/>
                <a:cs typeface="Arial"/>
              </a:rPr>
              <a:t>verify</a:t>
            </a:r>
            <a:r>
              <a:rPr sz="2000" kern="0" spc="-30">
                <a:solidFill>
                  <a:srgbClr val="211F1F"/>
                </a:solidFill>
                <a:latin typeface="Arial"/>
                <a:cs typeface="Arial"/>
              </a:rPr>
              <a:t> </a:t>
            </a:r>
            <a:r>
              <a:rPr sz="2000" kern="0">
                <a:solidFill>
                  <a:srgbClr val="211F1F"/>
                </a:solidFill>
                <a:latin typeface="Arial"/>
                <a:cs typeface="Arial"/>
              </a:rPr>
              <a:t>yours</a:t>
            </a:r>
            <a:r>
              <a:rPr sz="2000" kern="0" spc="-45">
                <a:solidFill>
                  <a:srgbClr val="211F1F"/>
                </a:solidFill>
                <a:latin typeface="Arial"/>
                <a:cs typeface="Arial"/>
              </a:rPr>
              <a:t> </a:t>
            </a:r>
            <a:r>
              <a:rPr sz="2000" kern="0">
                <a:solidFill>
                  <a:srgbClr val="211F1F"/>
                </a:solidFill>
                <a:latin typeface="Arial"/>
                <a:cs typeface="Arial"/>
              </a:rPr>
              <a:t>are</a:t>
            </a:r>
            <a:r>
              <a:rPr sz="2000" kern="0" spc="-35">
                <a:solidFill>
                  <a:srgbClr val="211F1F"/>
                </a:solidFill>
                <a:latin typeface="Arial"/>
                <a:cs typeface="Arial"/>
              </a:rPr>
              <a:t> </a:t>
            </a:r>
            <a:r>
              <a:rPr sz="2000" kern="0">
                <a:solidFill>
                  <a:srgbClr val="211F1F"/>
                </a:solidFill>
                <a:latin typeface="Arial"/>
                <a:cs typeface="Arial"/>
              </a:rPr>
              <a:t>correct</a:t>
            </a:r>
            <a:r>
              <a:rPr sz="2000" kern="0" spc="-65">
                <a:solidFill>
                  <a:srgbClr val="211F1F"/>
                </a:solidFill>
                <a:latin typeface="Arial"/>
                <a:cs typeface="Arial"/>
              </a:rPr>
              <a:t> </a:t>
            </a:r>
            <a:r>
              <a:rPr sz="2000" kern="0" spc="-20">
                <a:solidFill>
                  <a:srgbClr val="211F1F"/>
                </a:solidFill>
                <a:latin typeface="Arial"/>
                <a:cs typeface="Arial"/>
              </a:rPr>
              <a:t>now! </a:t>
            </a:r>
            <a:r>
              <a:rPr sz="2000" kern="0">
                <a:solidFill>
                  <a:srgbClr val="211F1F"/>
                </a:solidFill>
                <a:latin typeface="Arial"/>
                <a:cs typeface="Arial"/>
              </a:rPr>
              <a:t>Note:</a:t>
            </a:r>
            <a:r>
              <a:rPr sz="2000" kern="0" spc="-55">
                <a:solidFill>
                  <a:srgbClr val="211F1F"/>
                </a:solidFill>
                <a:latin typeface="Arial"/>
                <a:cs typeface="Arial"/>
              </a:rPr>
              <a:t> </a:t>
            </a:r>
            <a:r>
              <a:rPr sz="2000" kern="0">
                <a:solidFill>
                  <a:srgbClr val="211F1F"/>
                </a:solidFill>
                <a:latin typeface="Arial"/>
                <a:cs typeface="Arial"/>
              </a:rPr>
              <a:t>Soldiers</a:t>
            </a:r>
            <a:r>
              <a:rPr sz="2000" kern="0" spc="-25">
                <a:solidFill>
                  <a:srgbClr val="211F1F"/>
                </a:solidFill>
                <a:latin typeface="Arial"/>
                <a:cs typeface="Arial"/>
              </a:rPr>
              <a:t> </a:t>
            </a:r>
            <a:r>
              <a:rPr sz="2000" kern="0">
                <a:solidFill>
                  <a:srgbClr val="211F1F"/>
                </a:solidFill>
                <a:latin typeface="Arial"/>
                <a:cs typeface="Arial"/>
              </a:rPr>
              <a:t>must</a:t>
            </a:r>
            <a:r>
              <a:rPr sz="2000" kern="0" spc="-50">
                <a:solidFill>
                  <a:srgbClr val="211F1F"/>
                </a:solidFill>
                <a:latin typeface="Arial"/>
                <a:cs typeface="Arial"/>
              </a:rPr>
              <a:t> </a:t>
            </a:r>
            <a:r>
              <a:rPr sz="2000" kern="0">
                <a:solidFill>
                  <a:srgbClr val="211F1F"/>
                </a:solidFill>
                <a:latin typeface="Arial"/>
                <a:cs typeface="Arial"/>
              </a:rPr>
              <a:t>earn</a:t>
            </a:r>
            <a:r>
              <a:rPr sz="2000" kern="0" spc="-45">
                <a:solidFill>
                  <a:srgbClr val="211F1F"/>
                </a:solidFill>
                <a:latin typeface="Arial"/>
                <a:cs typeface="Arial"/>
              </a:rPr>
              <a:t> </a:t>
            </a:r>
            <a:r>
              <a:rPr sz="2000" kern="0">
                <a:solidFill>
                  <a:srgbClr val="211F1F"/>
                </a:solidFill>
                <a:latin typeface="Arial"/>
                <a:cs typeface="Arial"/>
              </a:rPr>
              <a:t>a</a:t>
            </a:r>
            <a:r>
              <a:rPr sz="2000" kern="0" spc="-20">
                <a:solidFill>
                  <a:srgbClr val="211F1F"/>
                </a:solidFill>
                <a:latin typeface="Arial"/>
                <a:cs typeface="Arial"/>
              </a:rPr>
              <a:t> </a:t>
            </a:r>
            <a:r>
              <a:rPr sz="2000" kern="0">
                <a:solidFill>
                  <a:srgbClr val="211F1F"/>
                </a:solidFill>
                <a:latin typeface="Arial"/>
                <a:cs typeface="Arial"/>
              </a:rPr>
              <a:t>minimum</a:t>
            </a:r>
            <a:r>
              <a:rPr sz="2000" kern="0" spc="-35">
                <a:solidFill>
                  <a:srgbClr val="211F1F"/>
                </a:solidFill>
                <a:latin typeface="Arial"/>
                <a:cs typeface="Arial"/>
              </a:rPr>
              <a:t> </a:t>
            </a:r>
            <a:r>
              <a:rPr sz="2000" kern="0">
                <a:solidFill>
                  <a:srgbClr val="211F1F"/>
                </a:solidFill>
                <a:latin typeface="Arial"/>
                <a:cs typeface="Arial"/>
              </a:rPr>
              <a:t>of</a:t>
            </a:r>
            <a:r>
              <a:rPr sz="2000" kern="0" spc="-40">
                <a:solidFill>
                  <a:srgbClr val="211F1F"/>
                </a:solidFill>
                <a:latin typeface="Arial"/>
                <a:cs typeface="Arial"/>
              </a:rPr>
              <a:t> </a:t>
            </a:r>
            <a:r>
              <a:rPr sz="2000" kern="0">
                <a:solidFill>
                  <a:srgbClr val="211F1F"/>
                </a:solidFill>
                <a:latin typeface="Arial"/>
                <a:cs typeface="Arial"/>
              </a:rPr>
              <a:t>50</a:t>
            </a:r>
            <a:r>
              <a:rPr sz="2000" kern="0" spc="-30">
                <a:solidFill>
                  <a:srgbClr val="211F1F"/>
                </a:solidFill>
                <a:latin typeface="Arial"/>
                <a:cs typeface="Arial"/>
              </a:rPr>
              <a:t> </a:t>
            </a:r>
            <a:r>
              <a:rPr sz="2000" kern="0">
                <a:solidFill>
                  <a:srgbClr val="211F1F"/>
                </a:solidFill>
                <a:latin typeface="Arial"/>
                <a:cs typeface="Arial"/>
              </a:rPr>
              <a:t>points</a:t>
            </a:r>
            <a:r>
              <a:rPr sz="2000" kern="0" spc="-25">
                <a:solidFill>
                  <a:srgbClr val="211F1F"/>
                </a:solidFill>
                <a:latin typeface="Arial"/>
                <a:cs typeface="Arial"/>
              </a:rPr>
              <a:t> </a:t>
            </a:r>
            <a:r>
              <a:rPr sz="2000" kern="0">
                <a:solidFill>
                  <a:srgbClr val="211F1F"/>
                </a:solidFill>
                <a:latin typeface="Arial"/>
                <a:cs typeface="Arial"/>
              </a:rPr>
              <a:t>per</a:t>
            </a:r>
            <a:r>
              <a:rPr sz="2000" kern="0" spc="-40">
                <a:solidFill>
                  <a:srgbClr val="211F1F"/>
                </a:solidFill>
                <a:latin typeface="Arial"/>
                <a:cs typeface="Arial"/>
              </a:rPr>
              <a:t> </a:t>
            </a:r>
            <a:r>
              <a:rPr sz="2000" kern="0" spc="-10">
                <a:solidFill>
                  <a:srgbClr val="211F1F"/>
                </a:solidFill>
                <a:latin typeface="Arial"/>
                <a:cs typeface="Arial"/>
              </a:rPr>
              <a:t>anniversary </a:t>
            </a:r>
            <a:r>
              <a:rPr sz="2000" kern="0">
                <a:solidFill>
                  <a:srgbClr val="211F1F"/>
                </a:solidFill>
                <a:latin typeface="Arial"/>
                <a:cs typeface="Arial"/>
              </a:rPr>
              <a:t>year</a:t>
            </a:r>
            <a:r>
              <a:rPr sz="2000" kern="0" spc="-35">
                <a:solidFill>
                  <a:srgbClr val="211F1F"/>
                </a:solidFill>
                <a:latin typeface="Arial"/>
                <a:cs typeface="Arial"/>
              </a:rPr>
              <a:t> </a:t>
            </a:r>
            <a:r>
              <a:rPr sz="2000" kern="0">
                <a:solidFill>
                  <a:srgbClr val="211F1F"/>
                </a:solidFill>
                <a:latin typeface="Arial"/>
                <a:cs typeface="Arial"/>
              </a:rPr>
              <a:t>ending</a:t>
            </a:r>
            <a:r>
              <a:rPr sz="2000" kern="0" spc="-35">
                <a:solidFill>
                  <a:srgbClr val="211F1F"/>
                </a:solidFill>
                <a:latin typeface="Arial"/>
                <a:cs typeface="Arial"/>
              </a:rPr>
              <a:t> </a:t>
            </a:r>
            <a:r>
              <a:rPr sz="2000" kern="0" spc="-25">
                <a:solidFill>
                  <a:srgbClr val="211F1F"/>
                </a:solidFill>
                <a:latin typeface="Arial"/>
                <a:cs typeface="Arial"/>
              </a:rPr>
              <a:t>(AYE)</a:t>
            </a:r>
            <a:r>
              <a:rPr sz="2000" kern="0" spc="-35">
                <a:solidFill>
                  <a:srgbClr val="211F1F"/>
                </a:solidFill>
                <a:latin typeface="Arial"/>
                <a:cs typeface="Arial"/>
              </a:rPr>
              <a:t> </a:t>
            </a:r>
            <a:r>
              <a:rPr sz="2000" kern="0">
                <a:solidFill>
                  <a:srgbClr val="211F1F"/>
                </a:solidFill>
                <a:latin typeface="Arial"/>
                <a:cs typeface="Arial"/>
              </a:rPr>
              <a:t>date</a:t>
            </a:r>
            <a:r>
              <a:rPr sz="2000" kern="0" spc="-35">
                <a:solidFill>
                  <a:srgbClr val="211F1F"/>
                </a:solidFill>
                <a:latin typeface="Arial"/>
                <a:cs typeface="Arial"/>
              </a:rPr>
              <a:t> </a:t>
            </a:r>
            <a:r>
              <a:rPr sz="2000" kern="0">
                <a:solidFill>
                  <a:srgbClr val="211F1F"/>
                </a:solidFill>
                <a:latin typeface="Arial"/>
                <a:cs typeface="Arial"/>
              </a:rPr>
              <a:t>for</a:t>
            </a:r>
            <a:r>
              <a:rPr sz="2000" kern="0" spc="-45">
                <a:solidFill>
                  <a:srgbClr val="211F1F"/>
                </a:solidFill>
                <a:latin typeface="Arial"/>
                <a:cs typeface="Arial"/>
              </a:rPr>
              <a:t> </a:t>
            </a:r>
            <a:r>
              <a:rPr sz="2000" kern="0">
                <a:solidFill>
                  <a:srgbClr val="211F1F"/>
                </a:solidFill>
                <a:latin typeface="Arial"/>
                <a:cs typeface="Arial"/>
              </a:rPr>
              <a:t>a</a:t>
            </a:r>
            <a:r>
              <a:rPr sz="2000" kern="0" spc="-25">
                <a:solidFill>
                  <a:srgbClr val="211F1F"/>
                </a:solidFill>
                <a:latin typeface="Arial"/>
                <a:cs typeface="Arial"/>
              </a:rPr>
              <a:t> </a:t>
            </a:r>
            <a:r>
              <a:rPr sz="2000" kern="0">
                <a:solidFill>
                  <a:srgbClr val="211F1F"/>
                </a:solidFill>
                <a:latin typeface="Arial"/>
                <a:cs typeface="Arial"/>
              </a:rPr>
              <a:t>qualifying</a:t>
            </a:r>
            <a:r>
              <a:rPr sz="2000" kern="0" spc="-25">
                <a:solidFill>
                  <a:srgbClr val="211F1F"/>
                </a:solidFill>
                <a:latin typeface="Arial"/>
                <a:cs typeface="Arial"/>
              </a:rPr>
              <a:t> </a:t>
            </a:r>
            <a:r>
              <a:rPr sz="2000" kern="0" spc="-10">
                <a:solidFill>
                  <a:srgbClr val="211F1F"/>
                </a:solidFill>
                <a:latin typeface="Arial"/>
                <a:cs typeface="Arial"/>
              </a:rPr>
              <a:t>year.</a:t>
            </a:r>
            <a:endParaRPr lang="en-US" sz="2000" kern="0" spc="-10">
              <a:solidFill>
                <a:srgbClr val="211F1F"/>
              </a:solidFill>
              <a:latin typeface="Arial"/>
              <a:cs typeface="Arial"/>
            </a:endParaRPr>
          </a:p>
          <a:p>
            <a:pPr marL="12700" marR="165100">
              <a:lnSpc>
                <a:spcPts val="2160"/>
              </a:lnSpc>
              <a:tabLst>
                <a:tab pos="241300" algn="l"/>
              </a:tabLst>
              <a:defRPr/>
            </a:pPr>
            <a:endParaRPr sz="800" kern="0">
              <a:solidFill>
                <a:sysClr val="windowText" lastClr="000000"/>
              </a:solidFill>
              <a:latin typeface="Arial"/>
              <a:cs typeface="Arial"/>
            </a:endParaRPr>
          </a:p>
          <a:p>
            <a:pPr>
              <a:spcBef>
                <a:spcPts val="650"/>
              </a:spcBef>
              <a:buClr>
                <a:srgbClr val="211F1F"/>
              </a:buClr>
              <a:buFont typeface="Arial"/>
              <a:buChar char="•"/>
              <a:defRPr/>
            </a:pPr>
            <a:r>
              <a:rPr lang="en-US" sz="2000" kern="0">
                <a:solidFill>
                  <a:srgbClr val="211F1F"/>
                </a:solidFill>
                <a:latin typeface="Arial"/>
                <a:cs typeface="Arial"/>
              </a:rPr>
              <a:t> </a:t>
            </a:r>
            <a:r>
              <a:rPr lang="en-US" kern="0">
                <a:solidFill>
                  <a:srgbClr val="211F1F"/>
                </a:solidFill>
                <a:latin typeface="Arial"/>
                <a:cs typeface="Arial"/>
              </a:rPr>
              <a:t>The</a:t>
            </a:r>
            <a:r>
              <a:rPr lang="en-US" kern="0" spc="-50">
                <a:solidFill>
                  <a:srgbClr val="211F1F"/>
                </a:solidFill>
                <a:latin typeface="Arial"/>
                <a:cs typeface="Arial"/>
              </a:rPr>
              <a:t> </a:t>
            </a:r>
            <a:r>
              <a:rPr lang="en-US" kern="0" err="1">
                <a:solidFill>
                  <a:srgbClr val="211F1F"/>
                </a:solidFill>
                <a:latin typeface="Arial"/>
                <a:cs typeface="Arial"/>
              </a:rPr>
              <a:t>MyArmyBenefits</a:t>
            </a:r>
            <a:r>
              <a:rPr lang="en-US" kern="0" spc="-40">
                <a:solidFill>
                  <a:srgbClr val="211F1F"/>
                </a:solidFill>
                <a:latin typeface="Arial"/>
                <a:cs typeface="Arial"/>
              </a:rPr>
              <a:t> </a:t>
            </a:r>
            <a:r>
              <a:rPr lang="en-US" kern="0">
                <a:solidFill>
                  <a:srgbClr val="211F1F"/>
                </a:solidFill>
                <a:latin typeface="Arial"/>
                <a:cs typeface="Arial"/>
              </a:rPr>
              <a:t>retirement</a:t>
            </a:r>
            <a:r>
              <a:rPr lang="en-US" kern="0" spc="-85">
                <a:solidFill>
                  <a:srgbClr val="211F1F"/>
                </a:solidFill>
                <a:latin typeface="Arial"/>
                <a:cs typeface="Arial"/>
              </a:rPr>
              <a:t> </a:t>
            </a:r>
            <a:r>
              <a:rPr lang="en-US" kern="0">
                <a:solidFill>
                  <a:srgbClr val="211F1F"/>
                </a:solidFill>
                <a:latin typeface="Arial"/>
                <a:cs typeface="Arial"/>
              </a:rPr>
              <a:t>calculator</a:t>
            </a:r>
            <a:r>
              <a:rPr lang="en-US" kern="0" spc="-55">
                <a:solidFill>
                  <a:srgbClr val="211F1F"/>
                </a:solidFill>
                <a:latin typeface="Arial"/>
                <a:cs typeface="Arial"/>
              </a:rPr>
              <a:t> </a:t>
            </a:r>
            <a:r>
              <a:rPr lang="en-US" kern="0">
                <a:solidFill>
                  <a:srgbClr val="211F1F"/>
                </a:solidFill>
                <a:latin typeface="Arial"/>
                <a:cs typeface="Arial"/>
              </a:rPr>
              <a:t>is</a:t>
            </a:r>
            <a:r>
              <a:rPr lang="en-US" kern="0" spc="-30">
                <a:solidFill>
                  <a:srgbClr val="211F1F"/>
                </a:solidFill>
                <a:latin typeface="Arial"/>
                <a:cs typeface="Arial"/>
              </a:rPr>
              <a:t> </a:t>
            </a:r>
            <a:r>
              <a:rPr lang="en-US" kern="0">
                <a:solidFill>
                  <a:srgbClr val="211F1F"/>
                </a:solidFill>
                <a:latin typeface="Arial"/>
                <a:cs typeface="Arial"/>
              </a:rPr>
              <a:t>currently</a:t>
            </a:r>
            <a:r>
              <a:rPr lang="en-US" kern="0" spc="-65">
                <a:solidFill>
                  <a:srgbClr val="211F1F"/>
                </a:solidFill>
                <a:latin typeface="Arial"/>
                <a:cs typeface="Arial"/>
              </a:rPr>
              <a:t> </a:t>
            </a:r>
            <a:r>
              <a:rPr lang="en-US" kern="0">
                <a:solidFill>
                  <a:srgbClr val="211F1F"/>
                </a:solidFill>
                <a:latin typeface="Arial"/>
                <a:cs typeface="Arial"/>
              </a:rPr>
              <a:t>being</a:t>
            </a:r>
            <a:r>
              <a:rPr lang="en-US" kern="0" spc="-45">
                <a:solidFill>
                  <a:srgbClr val="211F1F"/>
                </a:solidFill>
                <a:latin typeface="Arial"/>
                <a:cs typeface="Arial"/>
              </a:rPr>
              <a:t> </a:t>
            </a:r>
            <a:r>
              <a:rPr lang="en-US" kern="0">
                <a:solidFill>
                  <a:srgbClr val="211F1F"/>
                </a:solidFill>
                <a:latin typeface="Arial"/>
                <a:cs typeface="Arial"/>
              </a:rPr>
              <a:t>updated</a:t>
            </a:r>
            <a:r>
              <a:rPr lang="en-US" kern="0" spc="-60">
                <a:solidFill>
                  <a:srgbClr val="211F1F"/>
                </a:solidFill>
                <a:latin typeface="Arial"/>
                <a:cs typeface="Arial"/>
              </a:rPr>
              <a:t> </a:t>
            </a:r>
            <a:r>
              <a:rPr lang="en-US" kern="0" spc="-25">
                <a:solidFill>
                  <a:srgbClr val="211F1F"/>
                </a:solidFill>
                <a:latin typeface="Arial"/>
                <a:cs typeface="Arial"/>
              </a:rPr>
              <a:t>to </a:t>
            </a:r>
            <a:r>
              <a:rPr lang="en-US" kern="0">
                <a:solidFill>
                  <a:srgbClr val="211F1F"/>
                </a:solidFill>
                <a:latin typeface="Arial"/>
                <a:cs typeface="Arial"/>
              </a:rPr>
              <a:t>calculate</a:t>
            </a:r>
            <a:r>
              <a:rPr lang="en-US" kern="0" spc="-45">
                <a:solidFill>
                  <a:srgbClr val="211F1F"/>
                </a:solidFill>
                <a:latin typeface="Arial"/>
                <a:cs typeface="Arial"/>
              </a:rPr>
              <a:t> </a:t>
            </a:r>
            <a:r>
              <a:rPr lang="en-US" kern="0">
                <a:solidFill>
                  <a:srgbClr val="211F1F"/>
                </a:solidFill>
                <a:latin typeface="Arial"/>
                <a:cs typeface="Arial"/>
              </a:rPr>
              <a:t>nonregular</a:t>
            </a:r>
            <a:r>
              <a:rPr lang="en-US" kern="0" spc="-50">
                <a:solidFill>
                  <a:srgbClr val="211F1F"/>
                </a:solidFill>
                <a:latin typeface="Arial"/>
                <a:cs typeface="Arial"/>
              </a:rPr>
              <a:t> </a:t>
            </a:r>
            <a:r>
              <a:rPr lang="en-US" kern="0">
                <a:solidFill>
                  <a:srgbClr val="211F1F"/>
                </a:solidFill>
                <a:latin typeface="Arial"/>
                <a:cs typeface="Arial"/>
              </a:rPr>
              <a:t>retired</a:t>
            </a:r>
            <a:r>
              <a:rPr lang="en-US" kern="0" spc="-45">
                <a:solidFill>
                  <a:srgbClr val="211F1F"/>
                </a:solidFill>
                <a:latin typeface="Arial"/>
                <a:cs typeface="Arial"/>
              </a:rPr>
              <a:t> </a:t>
            </a:r>
            <a:r>
              <a:rPr lang="en-US" kern="0">
                <a:solidFill>
                  <a:srgbClr val="211F1F"/>
                </a:solidFill>
                <a:latin typeface="Arial"/>
                <a:cs typeface="Arial"/>
              </a:rPr>
              <a:t>pay</a:t>
            </a:r>
            <a:r>
              <a:rPr lang="en-US" kern="0" spc="-40">
                <a:solidFill>
                  <a:srgbClr val="211F1F"/>
                </a:solidFill>
                <a:latin typeface="Arial"/>
                <a:cs typeface="Arial"/>
              </a:rPr>
              <a:t> </a:t>
            </a:r>
            <a:r>
              <a:rPr lang="en-US" kern="0">
                <a:solidFill>
                  <a:srgbClr val="211F1F"/>
                </a:solidFill>
                <a:latin typeface="Arial"/>
                <a:cs typeface="Arial"/>
              </a:rPr>
              <a:t>and</a:t>
            </a:r>
            <a:r>
              <a:rPr lang="en-US" kern="0" spc="-30">
                <a:solidFill>
                  <a:srgbClr val="211F1F"/>
                </a:solidFill>
                <a:latin typeface="Arial"/>
                <a:cs typeface="Arial"/>
              </a:rPr>
              <a:t> </a:t>
            </a:r>
            <a:r>
              <a:rPr lang="en-US" kern="0">
                <a:solidFill>
                  <a:srgbClr val="211F1F"/>
                </a:solidFill>
                <a:latin typeface="Arial"/>
                <a:cs typeface="Arial"/>
              </a:rPr>
              <a:t>should</a:t>
            </a:r>
            <a:r>
              <a:rPr lang="en-US" kern="0" spc="-35">
                <a:solidFill>
                  <a:srgbClr val="211F1F"/>
                </a:solidFill>
                <a:latin typeface="Arial"/>
                <a:cs typeface="Arial"/>
              </a:rPr>
              <a:t> </a:t>
            </a:r>
            <a:r>
              <a:rPr lang="en-US" kern="0">
                <a:solidFill>
                  <a:srgbClr val="211F1F"/>
                </a:solidFill>
                <a:latin typeface="Arial"/>
                <a:cs typeface="Arial"/>
              </a:rPr>
              <a:t>be</a:t>
            </a:r>
            <a:r>
              <a:rPr lang="en-US" kern="0" spc="-30">
                <a:solidFill>
                  <a:srgbClr val="211F1F"/>
                </a:solidFill>
                <a:latin typeface="Arial"/>
                <a:cs typeface="Arial"/>
              </a:rPr>
              <a:t> </a:t>
            </a:r>
            <a:r>
              <a:rPr lang="en-US" kern="0">
                <a:solidFill>
                  <a:srgbClr val="211F1F"/>
                </a:solidFill>
                <a:latin typeface="Arial"/>
                <a:cs typeface="Arial"/>
              </a:rPr>
              <a:t>available</a:t>
            </a:r>
            <a:r>
              <a:rPr lang="en-US" kern="0" spc="-20">
                <a:solidFill>
                  <a:srgbClr val="211F1F"/>
                </a:solidFill>
                <a:latin typeface="Arial"/>
                <a:cs typeface="Arial"/>
              </a:rPr>
              <a:t> </a:t>
            </a:r>
            <a:r>
              <a:rPr lang="en-US" kern="0">
                <a:solidFill>
                  <a:srgbClr val="211F1F"/>
                </a:solidFill>
                <a:latin typeface="Arial"/>
                <a:cs typeface="Arial"/>
              </a:rPr>
              <a:t>by</a:t>
            </a:r>
            <a:r>
              <a:rPr lang="en-US" kern="0" spc="-25">
                <a:solidFill>
                  <a:srgbClr val="211F1F"/>
                </a:solidFill>
                <a:latin typeface="Arial"/>
                <a:cs typeface="Arial"/>
              </a:rPr>
              <a:t> </a:t>
            </a:r>
            <a:r>
              <a:rPr lang="en-US" kern="0" spc="-10">
                <a:solidFill>
                  <a:srgbClr val="211F1F"/>
                </a:solidFill>
                <a:latin typeface="Arial"/>
                <a:cs typeface="Arial"/>
              </a:rPr>
              <a:t>summer </a:t>
            </a:r>
            <a:r>
              <a:rPr lang="en-US" kern="0">
                <a:solidFill>
                  <a:srgbClr val="211F1F"/>
                </a:solidFill>
                <a:latin typeface="Arial"/>
                <a:cs typeface="Arial"/>
              </a:rPr>
              <a:t>2025.</a:t>
            </a:r>
            <a:r>
              <a:rPr lang="en-US" kern="0" spc="-100">
                <a:solidFill>
                  <a:srgbClr val="211F1F"/>
                </a:solidFill>
                <a:latin typeface="Arial"/>
                <a:cs typeface="Arial"/>
              </a:rPr>
              <a:t> </a:t>
            </a:r>
            <a:r>
              <a:rPr lang="en-US" kern="0">
                <a:solidFill>
                  <a:srgbClr val="211F1F"/>
                </a:solidFill>
                <a:latin typeface="Arial"/>
                <a:cs typeface="Arial"/>
              </a:rPr>
              <a:t>This</a:t>
            </a:r>
            <a:r>
              <a:rPr lang="en-US" kern="0" spc="-30">
                <a:solidFill>
                  <a:srgbClr val="211F1F"/>
                </a:solidFill>
                <a:latin typeface="Arial"/>
                <a:cs typeface="Arial"/>
              </a:rPr>
              <a:t> </a:t>
            </a:r>
            <a:r>
              <a:rPr lang="en-US" kern="0">
                <a:solidFill>
                  <a:srgbClr val="211F1F"/>
                </a:solidFill>
                <a:latin typeface="Arial"/>
                <a:cs typeface="Arial"/>
              </a:rPr>
              <a:t>calculator</a:t>
            </a:r>
            <a:r>
              <a:rPr lang="en-US" kern="0" spc="-65">
                <a:solidFill>
                  <a:srgbClr val="211F1F"/>
                </a:solidFill>
                <a:latin typeface="Arial"/>
                <a:cs typeface="Arial"/>
              </a:rPr>
              <a:t> </a:t>
            </a:r>
            <a:r>
              <a:rPr lang="en-US" kern="0">
                <a:solidFill>
                  <a:srgbClr val="211F1F"/>
                </a:solidFill>
                <a:latin typeface="Arial"/>
                <a:cs typeface="Arial"/>
              </a:rPr>
              <a:t>automatically</a:t>
            </a:r>
            <a:r>
              <a:rPr lang="en-US" kern="0" spc="-55">
                <a:solidFill>
                  <a:srgbClr val="211F1F"/>
                </a:solidFill>
                <a:latin typeface="Arial"/>
                <a:cs typeface="Arial"/>
              </a:rPr>
              <a:t> </a:t>
            </a:r>
            <a:r>
              <a:rPr lang="en-US" kern="0">
                <a:solidFill>
                  <a:srgbClr val="211F1F"/>
                </a:solidFill>
                <a:latin typeface="Arial"/>
                <a:cs typeface="Arial"/>
              </a:rPr>
              <a:t>pulls</a:t>
            </a:r>
            <a:r>
              <a:rPr lang="en-US" kern="0" spc="-30">
                <a:solidFill>
                  <a:srgbClr val="211F1F"/>
                </a:solidFill>
                <a:latin typeface="Arial"/>
                <a:cs typeface="Arial"/>
              </a:rPr>
              <a:t> </a:t>
            </a:r>
            <a:r>
              <a:rPr lang="en-US" kern="0">
                <a:solidFill>
                  <a:srgbClr val="211F1F"/>
                </a:solidFill>
                <a:latin typeface="Arial"/>
                <a:cs typeface="Arial"/>
              </a:rPr>
              <a:t>retirement</a:t>
            </a:r>
            <a:r>
              <a:rPr lang="en-US" kern="0" spc="-90">
                <a:solidFill>
                  <a:srgbClr val="211F1F"/>
                </a:solidFill>
                <a:latin typeface="Arial"/>
                <a:cs typeface="Arial"/>
              </a:rPr>
              <a:t> </a:t>
            </a:r>
            <a:r>
              <a:rPr lang="en-US" kern="0">
                <a:solidFill>
                  <a:srgbClr val="211F1F"/>
                </a:solidFill>
                <a:latin typeface="Arial"/>
                <a:cs typeface="Arial"/>
              </a:rPr>
              <a:t>points</a:t>
            </a:r>
            <a:r>
              <a:rPr lang="en-US" kern="0" spc="-40">
                <a:solidFill>
                  <a:srgbClr val="211F1F"/>
                </a:solidFill>
                <a:latin typeface="Arial"/>
                <a:cs typeface="Arial"/>
              </a:rPr>
              <a:t> </a:t>
            </a:r>
            <a:r>
              <a:rPr lang="en-US" kern="0">
                <a:solidFill>
                  <a:srgbClr val="211F1F"/>
                </a:solidFill>
                <a:latin typeface="Arial"/>
                <a:cs typeface="Arial"/>
              </a:rPr>
              <a:t>from</a:t>
            </a:r>
            <a:r>
              <a:rPr lang="en-US" kern="0" spc="-60">
                <a:solidFill>
                  <a:srgbClr val="211F1F"/>
                </a:solidFill>
                <a:latin typeface="Arial"/>
                <a:cs typeface="Arial"/>
              </a:rPr>
              <a:t> </a:t>
            </a:r>
            <a:r>
              <a:rPr lang="en-US" kern="0" spc="-25">
                <a:solidFill>
                  <a:srgbClr val="211F1F"/>
                </a:solidFill>
                <a:latin typeface="Arial"/>
                <a:cs typeface="Arial"/>
              </a:rPr>
              <a:t>the </a:t>
            </a:r>
            <a:r>
              <a:rPr lang="en-US" kern="0">
                <a:solidFill>
                  <a:srgbClr val="211F1F"/>
                </a:solidFill>
                <a:latin typeface="Arial"/>
                <a:cs typeface="Arial"/>
              </a:rPr>
              <a:t>Integrated</a:t>
            </a:r>
            <a:r>
              <a:rPr lang="en-US" kern="0" spc="-50">
                <a:solidFill>
                  <a:srgbClr val="211F1F"/>
                </a:solidFill>
                <a:latin typeface="Arial"/>
                <a:cs typeface="Arial"/>
              </a:rPr>
              <a:t> </a:t>
            </a:r>
            <a:r>
              <a:rPr lang="en-US" kern="0">
                <a:solidFill>
                  <a:srgbClr val="211F1F"/>
                </a:solidFill>
                <a:latin typeface="Arial"/>
                <a:cs typeface="Arial"/>
              </a:rPr>
              <a:t>Personnel</a:t>
            </a:r>
            <a:r>
              <a:rPr lang="en-US" kern="0" spc="-40">
                <a:solidFill>
                  <a:srgbClr val="211F1F"/>
                </a:solidFill>
                <a:latin typeface="Arial"/>
                <a:cs typeface="Arial"/>
              </a:rPr>
              <a:t> </a:t>
            </a:r>
            <a:r>
              <a:rPr lang="en-US" kern="0">
                <a:solidFill>
                  <a:srgbClr val="211F1F"/>
                </a:solidFill>
                <a:latin typeface="Arial"/>
                <a:cs typeface="Arial"/>
              </a:rPr>
              <a:t>and</a:t>
            </a:r>
            <a:r>
              <a:rPr lang="en-US" kern="0" spc="-25">
                <a:solidFill>
                  <a:srgbClr val="211F1F"/>
                </a:solidFill>
                <a:latin typeface="Arial"/>
                <a:cs typeface="Arial"/>
              </a:rPr>
              <a:t> </a:t>
            </a:r>
            <a:r>
              <a:rPr lang="en-US" kern="0">
                <a:solidFill>
                  <a:srgbClr val="211F1F"/>
                </a:solidFill>
                <a:latin typeface="Arial"/>
                <a:cs typeface="Arial"/>
              </a:rPr>
              <a:t>Pay</a:t>
            </a:r>
            <a:r>
              <a:rPr lang="en-US" kern="0" spc="-25">
                <a:solidFill>
                  <a:srgbClr val="211F1F"/>
                </a:solidFill>
                <a:latin typeface="Arial"/>
                <a:cs typeface="Arial"/>
              </a:rPr>
              <a:t> </a:t>
            </a:r>
            <a:r>
              <a:rPr lang="en-US" kern="0">
                <a:solidFill>
                  <a:srgbClr val="211F1F"/>
                </a:solidFill>
                <a:latin typeface="Arial"/>
                <a:cs typeface="Arial"/>
              </a:rPr>
              <a:t>System</a:t>
            </a:r>
            <a:r>
              <a:rPr lang="en-US" kern="0" spc="-35">
                <a:solidFill>
                  <a:srgbClr val="211F1F"/>
                </a:solidFill>
                <a:latin typeface="Arial"/>
                <a:cs typeface="Arial"/>
              </a:rPr>
              <a:t> </a:t>
            </a:r>
            <a:r>
              <a:rPr lang="en-US" kern="0">
                <a:solidFill>
                  <a:srgbClr val="211F1F"/>
                </a:solidFill>
                <a:latin typeface="Arial"/>
                <a:cs typeface="Arial"/>
              </a:rPr>
              <a:t>-</a:t>
            </a:r>
            <a:r>
              <a:rPr lang="en-US" kern="0" spc="-125">
                <a:solidFill>
                  <a:srgbClr val="211F1F"/>
                </a:solidFill>
                <a:latin typeface="Arial"/>
                <a:cs typeface="Arial"/>
              </a:rPr>
              <a:t> </a:t>
            </a:r>
            <a:r>
              <a:rPr lang="en-US" kern="0">
                <a:solidFill>
                  <a:srgbClr val="211F1F"/>
                </a:solidFill>
                <a:latin typeface="Arial"/>
                <a:cs typeface="Arial"/>
              </a:rPr>
              <a:t>Army</a:t>
            </a:r>
            <a:r>
              <a:rPr lang="en-US" kern="0" spc="-35">
                <a:solidFill>
                  <a:srgbClr val="211F1F"/>
                </a:solidFill>
                <a:latin typeface="Arial"/>
                <a:cs typeface="Arial"/>
              </a:rPr>
              <a:t> </a:t>
            </a:r>
            <a:r>
              <a:rPr lang="en-US" kern="0" spc="-10">
                <a:solidFill>
                  <a:srgbClr val="211F1F"/>
                </a:solidFill>
                <a:latin typeface="Arial"/>
                <a:cs typeface="Arial"/>
              </a:rPr>
              <a:t>(IPPS-</a:t>
            </a:r>
            <a:r>
              <a:rPr lang="en-US" kern="0" spc="-25">
                <a:solidFill>
                  <a:srgbClr val="211F1F"/>
                </a:solidFill>
                <a:latin typeface="Arial"/>
                <a:cs typeface="Arial"/>
              </a:rPr>
              <a:t>A)! </a:t>
            </a:r>
            <a:r>
              <a:rPr lang="en-US" u="sng" kern="0" spc="-10">
                <a:solidFill>
                  <a:srgbClr val="0562C1"/>
                </a:solidFill>
                <a:uFill>
                  <a:solidFill>
                    <a:srgbClr val="0562C1"/>
                  </a:solidFill>
                </a:uFill>
                <a:latin typeface="Arial"/>
                <a:cs typeface="Arial"/>
                <a:hlinkClick r:id="rId3"/>
              </a:rPr>
              <a:t>https://myarmybenefits.us.army.mil/NEW-Benefit-Calculators/Retirement-</a:t>
            </a:r>
            <a:r>
              <a:rPr lang="en-US" u="sng" kern="0" spc="-10">
                <a:solidFill>
                  <a:srgbClr val="0562C1"/>
                </a:solidFill>
                <a:uFill>
                  <a:solidFill>
                    <a:srgbClr val="0562C1"/>
                  </a:solidFill>
                </a:uFill>
                <a:latin typeface="Arial"/>
                <a:cs typeface="Arial"/>
              </a:rPr>
              <a:t>Calculator</a:t>
            </a:r>
            <a:endParaRPr lang="en-US" kern="0">
              <a:solidFill>
                <a:sysClr val="windowText" lastClr="000000"/>
              </a:solidFill>
              <a:latin typeface="Arial"/>
              <a:cs typeface="Arial"/>
            </a:endParaRPr>
          </a:p>
          <a:p>
            <a:pPr marL="12700" marR="88265">
              <a:lnSpc>
                <a:spcPts val="2160"/>
              </a:lnSpc>
              <a:tabLst>
                <a:tab pos="241300" algn="l"/>
              </a:tabLst>
              <a:defRPr/>
            </a:pPr>
            <a:endParaRPr sz="2000" kern="0">
              <a:solidFill>
                <a:sysClr val="windowText" lastClr="000000"/>
              </a:solidFill>
              <a:latin typeface="Arial"/>
              <a:cs typeface="Arial"/>
            </a:endParaRPr>
          </a:p>
        </p:txBody>
      </p:sp>
      <p:sp>
        <p:nvSpPr>
          <p:cNvPr id="3" name="object 3"/>
          <p:cNvSpPr txBox="1">
            <a:spLocks noGrp="1"/>
          </p:cNvSpPr>
          <p:nvPr>
            <p:ph type="title"/>
          </p:nvPr>
        </p:nvSpPr>
        <p:spPr>
          <a:xfrm>
            <a:off x="2766218" y="156151"/>
            <a:ext cx="6657340" cy="1367682"/>
          </a:xfrm>
          <a:prstGeom prst="rect">
            <a:avLst/>
          </a:prstGeom>
        </p:spPr>
        <p:txBody>
          <a:bodyPr vert="horz" wrap="square" lIns="0" tIns="13335" rIns="0" bIns="0" rtlCol="0" anchor="ctr">
            <a:spAutoFit/>
          </a:bodyPr>
          <a:lstStyle/>
          <a:p>
            <a:pPr marL="12700">
              <a:lnSpc>
                <a:spcPct val="100000"/>
              </a:lnSpc>
              <a:spcBef>
                <a:spcPts val="105"/>
              </a:spcBef>
            </a:pPr>
            <a:r>
              <a:rPr spc="-10">
                <a:solidFill>
                  <a:srgbClr val="211F1F"/>
                </a:solidFill>
              </a:rPr>
              <a:t>Non-</a:t>
            </a:r>
            <a:r>
              <a:rPr>
                <a:solidFill>
                  <a:srgbClr val="211F1F"/>
                </a:solidFill>
              </a:rPr>
              <a:t>Regular</a:t>
            </a:r>
            <a:r>
              <a:rPr spc="-80">
                <a:solidFill>
                  <a:srgbClr val="211F1F"/>
                </a:solidFill>
              </a:rPr>
              <a:t> </a:t>
            </a:r>
            <a:r>
              <a:rPr>
                <a:solidFill>
                  <a:srgbClr val="211F1F"/>
                </a:solidFill>
              </a:rPr>
              <a:t>(Reserve)</a:t>
            </a:r>
            <a:r>
              <a:rPr spc="-50">
                <a:solidFill>
                  <a:srgbClr val="211F1F"/>
                </a:solidFill>
              </a:rPr>
              <a:t> </a:t>
            </a:r>
            <a:r>
              <a:rPr spc="-10">
                <a:solidFill>
                  <a:srgbClr val="211F1F"/>
                </a:solidFill>
              </a:rPr>
              <a:t>Retirement</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165</a:t>
            </a:fld>
            <a:endParaRPr sz="700" b="1" kern="0" spc="-50">
              <a:solidFill>
                <a:srgbClr val="2E372E"/>
              </a:solidFill>
              <a:latin typeface="Calibri"/>
              <a:cs typeface="Calibri"/>
            </a:endParaRPr>
          </a:p>
        </p:txBody>
      </p:sp>
      <p:sp>
        <p:nvSpPr>
          <p:cNvPr id="5" name="object 5"/>
          <p:cNvSpPr txBox="1"/>
          <p:nvPr/>
        </p:nvSpPr>
        <p:spPr>
          <a:xfrm>
            <a:off x="8737600" y="12700"/>
            <a:ext cx="1930400" cy="205184"/>
          </a:xfrm>
          <a:prstGeom prst="rect">
            <a:avLst/>
          </a:prstGeom>
          <a:ln w="12700">
            <a:solidFill>
              <a:srgbClr val="000000"/>
            </a:solidFill>
          </a:ln>
        </p:spPr>
        <p:txBody>
          <a:bodyPr vert="horz" wrap="square" lIns="0" tIns="50800" rIns="0" bIns="0" rtlCol="0">
            <a:spAutoFit/>
          </a:bodyPr>
          <a:lstStyle/>
          <a:p>
            <a:pPr marL="25400">
              <a:spcBef>
                <a:spcPts val="400"/>
              </a:spcBef>
              <a:defRPr/>
            </a:pPr>
            <a:endParaRPr sz="1000" kern="0">
              <a:solidFill>
                <a:sysClr val="windowText" lastClr="000000"/>
              </a:solidFill>
              <a:latin typeface="Arial"/>
              <a:cs typeface="Arial"/>
            </a:endParaRPr>
          </a:p>
        </p:txBody>
      </p:sp>
    </p:spTree>
    <p:extLst>
      <p:ext uri="{BB962C8B-B14F-4D97-AF65-F5344CB8AC3E}">
        <p14:creationId xmlns:p14="http://schemas.microsoft.com/office/powerpoint/2010/main" val="20986604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682619"/>
            <a:ext cx="10515600" cy="690574"/>
          </a:xfrm>
          <a:prstGeom prst="rect">
            <a:avLst/>
          </a:prstGeom>
        </p:spPr>
        <p:txBody>
          <a:bodyPr vert="horz" wrap="square" lIns="0" tIns="13335" rIns="0" bIns="0" rtlCol="0" anchor="ctr">
            <a:spAutoFit/>
          </a:bodyPr>
          <a:lstStyle/>
          <a:p>
            <a:pPr marL="42545">
              <a:lnSpc>
                <a:spcPct val="100000"/>
              </a:lnSpc>
              <a:spcBef>
                <a:spcPts val="105"/>
              </a:spcBef>
            </a:pPr>
            <a:r>
              <a:rPr>
                <a:solidFill>
                  <a:srgbClr val="211F1F"/>
                </a:solidFill>
              </a:rPr>
              <a:t>Manage</a:t>
            </a:r>
            <a:r>
              <a:rPr spc="-80">
                <a:solidFill>
                  <a:srgbClr val="211F1F"/>
                </a:solidFill>
              </a:rPr>
              <a:t> </a:t>
            </a:r>
            <a:r>
              <a:rPr>
                <a:solidFill>
                  <a:srgbClr val="211F1F"/>
                </a:solidFill>
              </a:rPr>
              <a:t>Retirement</a:t>
            </a:r>
            <a:r>
              <a:rPr spc="-80">
                <a:solidFill>
                  <a:srgbClr val="211F1F"/>
                </a:solidFill>
              </a:rPr>
              <a:t> </a:t>
            </a:r>
            <a:r>
              <a:rPr spc="-10">
                <a:solidFill>
                  <a:srgbClr val="211F1F"/>
                </a:solidFill>
              </a:rPr>
              <a:t>Points</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166</a:t>
            </a:fld>
            <a:endParaRPr sz="700" b="1" kern="0" spc="-50">
              <a:solidFill>
                <a:srgbClr val="2E372E"/>
              </a:solidFill>
              <a:latin typeface="Calibri"/>
              <a:cs typeface="Calibri"/>
            </a:endParaRPr>
          </a:p>
        </p:txBody>
      </p:sp>
      <p:sp>
        <p:nvSpPr>
          <p:cNvPr id="3" name="object 3"/>
          <p:cNvSpPr txBox="1"/>
          <p:nvPr/>
        </p:nvSpPr>
        <p:spPr>
          <a:xfrm>
            <a:off x="1948299" y="1153998"/>
            <a:ext cx="8239759" cy="5420360"/>
          </a:xfrm>
          <a:prstGeom prst="rect">
            <a:avLst/>
          </a:prstGeom>
        </p:spPr>
        <p:txBody>
          <a:bodyPr vert="horz" wrap="square" lIns="0" tIns="12065" rIns="0" bIns="0" rtlCol="0">
            <a:spAutoFit/>
          </a:bodyPr>
          <a:lstStyle/>
          <a:p>
            <a:pPr marL="193675" marR="102235" indent="-181610">
              <a:spcBef>
                <a:spcPts val="95"/>
              </a:spcBef>
              <a:buFontTx/>
              <a:buChar char="•"/>
              <a:tabLst>
                <a:tab pos="194945" algn="l"/>
              </a:tabLst>
              <a:defRPr/>
            </a:pPr>
            <a:r>
              <a:rPr sz="1900" kern="0">
                <a:solidFill>
                  <a:srgbClr val="211F1F"/>
                </a:solidFill>
                <a:latin typeface="Arial"/>
                <a:cs typeface="Arial"/>
              </a:rPr>
              <a:t>Retirement</a:t>
            </a:r>
            <a:r>
              <a:rPr sz="1900" kern="0" spc="-35">
                <a:solidFill>
                  <a:srgbClr val="211F1F"/>
                </a:solidFill>
                <a:latin typeface="Arial"/>
                <a:cs typeface="Arial"/>
              </a:rPr>
              <a:t> </a:t>
            </a:r>
            <a:r>
              <a:rPr sz="1900" kern="0">
                <a:solidFill>
                  <a:srgbClr val="211F1F"/>
                </a:solidFill>
                <a:latin typeface="Arial"/>
                <a:cs typeface="Arial"/>
              </a:rPr>
              <a:t>point</a:t>
            </a:r>
            <a:r>
              <a:rPr sz="1900" kern="0" spc="-60">
                <a:solidFill>
                  <a:srgbClr val="211F1F"/>
                </a:solidFill>
                <a:latin typeface="Arial"/>
                <a:cs typeface="Arial"/>
              </a:rPr>
              <a:t> </a:t>
            </a:r>
            <a:r>
              <a:rPr sz="1900" kern="0">
                <a:solidFill>
                  <a:srgbClr val="211F1F"/>
                </a:solidFill>
                <a:latin typeface="Arial"/>
                <a:cs typeface="Arial"/>
              </a:rPr>
              <a:t>statements</a:t>
            </a:r>
            <a:r>
              <a:rPr sz="1900" kern="0" spc="-45">
                <a:solidFill>
                  <a:srgbClr val="211F1F"/>
                </a:solidFill>
                <a:latin typeface="Arial"/>
                <a:cs typeface="Arial"/>
              </a:rPr>
              <a:t> </a:t>
            </a:r>
            <a:r>
              <a:rPr sz="1900" kern="0">
                <a:solidFill>
                  <a:srgbClr val="211F1F"/>
                </a:solidFill>
                <a:latin typeface="Arial"/>
                <a:cs typeface="Arial"/>
              </a:rPr>
              <a:t>are</a:t>
            </a:r>
            <a:r>
              <a:rPr sz="1900" kern="0" spc="-60">
                <a:solidFill>
                  <a:srgbClr val="211F1F"/>
                </a:solidFill>
                <a:latin typeface="Arial"/>
                <a:cs typeface="Arial"/>
              </a:rPr>
              <a:t> </a:t>
            </a:r>
            <a:r>
              <a:rPr sz="1900" kern="0">
                <a:solidFill>
                  <a:srgbClr val="211F1F"/>
                </a:solidFill>
                <a:latin typeface="Arial"/>
                <a:cs typeface="Arial"/>
              </a:rPr>
              <a:t>crucial</a:t>
            </a:r>
            <a:r>
              <a:rPr sz="1900" kern="0" spc="-45">
                <a:solidFill>
                  <a:srgbClr val="211F1F"/>
                </a:solidFill>
                <a:latin typeface="Arial"/>
                <a:cs typeface="Arial"/>
              </a:rPr>
              <a:t> </a:t>
            </a:r>
            <a:r>
              <a:rPr sz="1900" kern="0">
                <a:solidFill>
                  <a:srgbClr val="211F1F"/>
                </a:solidFill>
                <a:latin typeface="Arial"/>
                <a:cs typeface="Arial"/>
              </a:rPr>
              <a:t>in</a:t>
            </a:r>
            <a:r>
              <a:rPr sz="1900" kern="0" spc="-60">
                <a:solidFill>
                  <a:srgbClr val="211F1F"/>
                </a:solidFill>
                <a:latin typeface="Arial"/>
                <a:cs typeface="Arial"/>
              </a:rPr>
              <a:t> </a:t>
            </a:r>
            <a:r>
              <a:rPr sz="1900" kern="0">
                <a:solidFill>
                  <a:srgbClr val="211F1F"/>
                </a:solidFill>
                <a:latin typeface="Arial"/>
                <a:cs typeface="Arial"/>
              </a:rPr>
              <a:t>determining</a:t>
            </a:r>
            <a:r>
              <a:rPr sz="1900" kern="0" spc="-25">
                <a:solidFill>
                  <a:srgbClr val="211F1F"/>
                </a:solidFill>
                <a:latin typeface="Arial"/>
                <a:cs typeface="Arial"/>
              </a:rPr>
              <a:t> </a:t>
            </a:r>
            <a:r>
              <a:rPr sz="1900" kern="0">
                <a:solidFill>
                  <a:srgbClr val="211F1F"/>
                </a:solidFill>
                <a:latin typeface="Arial"/>
                <a:cs typeface="Arial"/>
              </a:rPr>
              <a:t>retirement</a:t>
            </a:r>
            <a:r>
              <a:rPr sz="1900" kern="0" spc="-45">
                <a:solidFill>
                  <a:srgbClr val="211F1F"/>
                </a:solidFill>
                <a:latin typeface="Arial"/>
                <a:cs typeface="Arial"/>
              </a:rPr>
              <a:t> </a:t>
            </a:r>
            <a:r>
              <a:rPr sz="1900" kern="0" spc="-10">
                <a:solidFill>
                  <a:srgbClr val="211F1F"/>
                </a:solidFill>
                <a:latin typeface="Arial"/>
                <a:cs typeface="Arial"/>
              </a:rPr>
              <a:t>eligibility 	</a:t>
            </a:r>
            <a:r>
              <a:rPr sz="1900" kern="0">
                <a:solidFill>
                  <a:srgbClr val="211F1F"/>
                </a:solidFill>
                <a:latin typeface="Arial"/>
                <a:cs typeface="Arial"/>
              </a:rPr>
              <a:t>and</a:t>
            </a:r>
            <a:r>
              <a:rPr sz="1900" kern="0" spc="-35">
                <a:solidFill>
                  <a:srgbClr val="211F1F"/>
                </a:solidFill>
                <a:latin typeface="Arial"/>
                <a:cs typeface="Arial"/>
              </a:rPr>
              <a:t> </a:t>
            </a:r>
            <a:r>
              <a:rPr sz="1900" kern="0">
                <a:solidFill>
                  <a:srgbClr val="211F1F"/>
                </a:solidFill>
                <a:latin typeface="Arial"/>
                <a:cs typeface="Arial"/>
              </a:rPr>
              <a:t>retired</a:t>
            </a:r>
            <a:r>
              <a:rPr sz="1900" kern="0" spc="-25">
                <a:solidFill>
                  <a:srgbClr val="211F1F"/>
                </a:solidFill>
                <a:latin typeface="Arial"/>
                <a:cs typeface="Arial"/>
              </a:rPr>
              <a:t> </a:t>
            </a:r>
            <a:r>
              <a:rPr sz="1900" kern="0" spc="-20">
                <a:solidFill>
                  <a:srgbClr val="211F1F"/>
                </a:solidFill>
                <a:latin typeface="Arial"/>
                <a:cs typeface="Arial"/>
              </a:rPr>
              <a:t>pay.</a:t>
            </a:r>
            <a:endParaRPr sz="1900" kern="0">
              <a:solidFill>
                <a:sysClr val="windowText" lastClr="000000"/>
              </a:solidFill>
              <a:latin typeface="Arial"/>
              <a:cs typeface="Arial"/>
            </a:endParaRPr>
          </a:p>
          <a:p>
            <a:pPr marL="652145" marR="109855" indent="-182880">
              <a:spcBef>
                <a:spcPts val="1200"/>
              </a:spcBef>
              <a:defRPr/>
            </a:pPr>
            <a:r>
              <a:rPr sz="1900" kern="0" spc="-20">
                <a:solidFill>
                  <a:srgbClr val="211F1F"/>
                </a:solidFill>
                <a:latin typeface="Arial"/>
                <a:cs typeface="Arial"/>
              </a:rPr>
              <a:t>‒</a:t>
            </a:r>
            <a:r>
              <a:rPr sz="1900" kern="0" spc="-145">
                <a:solidFill>
                  <a:srgbClr val="211F1F"/>
                </a:solidFill>
                <a:latin typeface="Arial"/>
                <a:cs typeface="Arial"/>
              </a:rPr>
              <a:t> </a:t>
            </a:r>
            <a:r>
              <a:rPr sz="1900" kern="0">
                <a:solidFill>
                  <a:srgbClr val="211F1F"/>
                </a:solidFill>
                <a:latin typeface="Arial"/>
                <a:cs typeface="Arial"/>
              </a:rPr>
              <a:t>ARNG</a:t>
            </a:r>
            <a:r>
              <a:rPr sz="1900" kern="0" spc="-65">
                <a:solidFill>
                  <a:srgbClr val="211F1F"/>
                </a:solidFill>
                <a:latin typeface="Arial"/>
                <a:cs typeface="Arial"/>
              </a:rPr>
              <a:t> </a:t>
            </a:r>
            <a:r>
              <a:rPr sz="1900" kern="0">
                <a:solidFill>
                  <a:srgbClr val="211F1F"/>
                </a:solidFill>
                <a:latin typeface="Arial"/>
                <a:cs typeface="Arial"/>
              </a:rPr>
              <a:t>Soldiers</a:t>
            </a:r>
            <a:r>
              <a:rPr sz="1900" kern="0" spc="-10">
                <a:solidFill>
                  <a:srgbClr val="211F1F"/>
                </a:solidFill>
                <a:latin typeface="Arial"/>
                <a:cs typeface="Arial"/>
              </a:rPr>
              <a:t> </a:t>
            </a:r>
            <a:r>
              <a:rPr sz="1900" kern="0">
                <a:solidFill>
                  <a:srgbClr val="211F1F"/>
                </a:solidFill>
                <a:latin typeface="Arial"/>
                <a:cs typeface="Arial"/>
              </a:rPr>
              <a:t>are</a:t>
            </a:r>
            <a:r>
              <a:rPr sz="1900" kern="0" spc="-30">
                <a:solidFill>
                  <a:srgbClr val="211F1F"/>
                </a:solidFill>
                <a:latin typeface="Arial"/>
                <a:cs typeface="Arial"/>
              </a:rPr>
              <a:t> </a:t>
            </a:r>
            <a:r>
              <a:rPr sz="1900" kern="0">
                <a:solidFill>
                  <a:srgbClr val="211F1F"/>
                </a:solidFill>
                <a:latin typeface="Arial"/>
                <a:cs typeface="Arial"/>
              </a:rPr>
              <a:t>issued</a:t>
            </a:r>
            <a:r>
              <a:rPr sz="1900" kern="0" spc="-20">
                <a:solidFill>
                  <a:srgbClr val="211F1F"/>
                </a:solidFill>
                <a:latin typeface="Arial"/>
                <a:cs typeface="Arial"/>
              </a:rPr>
              <a:t> </a:t>
            </a:r>
            <a:r>
              <a:rPr sz="1900" kern="0">
                <a:solidFill>
                  <a:srgbClr val="211F1F"/>
                </a:solidFill>
                <a:latin typeface="Arial"/>
                <a:cs typeface="Arial"/>
              </a:rPr>
              <a:t>an</a:t>
            </a:r>
            <a:r>
              <a:rPr sz="1900" kern="0" spc="-30">
                <a:solidFill>
                  <a:srgbClr val="211F1F"/>
                </a:solidFill>
                <a:latin typeface="Arial"/>
                <a:cs typeface="Arial"/>
              </a:rPr>
              <a:t> </a:t>
            </a:r>
            <a:r>
              <a:rPr sz="1900" kern="0">
                <a:solidFill>
                  <a:srgbClr val="211F1F"/>
                </a:solidFill>
                <a:latin typeface="Arial"/>
                <a:cs typeface="Arial"/>
              </a:rPr>
              <a:t>updated</a:t>
            </a:r>
            <a:r>
              <a:rPr sz="1900" kern="0" spc="-20">
                <a:solidFill>
                  <a:srgbClr val="211F1F"/>
                </a:solidFill>
                <a:latin typeface="Arial"/>
                <a:cs typeface="Arial"/>
              </a:rPr>
              <a:t> </a:t>
            </a:r>
            <a:r>
              <a:rPr sz="1900" kern="0">
                <a:solidFill>
                  <a:srgbClr val="211F1F"/>
                </a:solidFill>
                <a:latin typeface="Arial"/>
                <a:cs typeface="Arial"/>
              </a:rPr>
              <a:t>NGB</a:t>
            </a:r>
            <a:r>
              <a:rPr sz="1900" kern="0" spc="-35">
                <a:solidFill>
                  <a:srgbClr val="211F1F"/>
                </a:solidFill>
                <a:latin typeface="Arial"/>
                <a:cs typeface="Arial"/>
              </a:rPr>
              <a:t> </a:t>
            </a:r>
            <a:r>
              <a:rPr sz="1900" kern="0">
                <a:solidFill>
                  <a:srgbClr val="211F1F"/>
                </a:solidFill>
                <a:latin typeface="Arial"/>
                <a:cs typeface="Arial"/>
              </a:rPr>
              <a:t>Form</a:t>
            </a:r>
            <a:r>
              <a:rPr sz="1900" kern="0" spc="-45">
                <a:solidFill>
                  <a:srgbClr val="211F1F"/>
                </a:solidFill>
                <a:latin typeface="Arial"/>
                <a:cs typeface="Arial"/>
              </a:rPr>
              <a:t> </a:t>
            </a:r>
            <a:r>
              <a:rPr sz="1900" kern="0">
                <a:solidFill>
                  <a:srgbClr val="211F1F"/>
                </a:solidFill>
                <a:latin typeface="Arial"/>
                <a:cs typeface="Arial"/>
              </a:rPr>
              <a:t>23A</a:t>
            </a:r>
            <a:r>
              <a:rPr sz="1900" kern="0" spc="-125">
                <a:solidFill>
                  <a:srgbClr val="211F1F"/>
                </a:solidFill>
                <a:latin typeface="Arial"/>
                <a:cs typeface="Arial"/>
              </a:rPr>
              <a:t> </a:t>
            </a:r>
            <a:r>
              <a:rPr sz="1900" kern="0">
                <a:solidFill>
                  <a:srgbClr val="211F1F"/>
                </a:solidFill>
                <a:latin typeface="Arial"/>
                <a:cs typeface="Arial"/>
              </a:rPr>
              <a:t>(Army</a:t>
            </a:r>
            <a:r>
              <a:rPr sz="1900" kern="0" spc="-40">
                <a:solidFill>
                  <a:srgbClr val="211F1F"/>
                </a:solidFill>
                <a:latin typeface="Arial"/>
                <a:cs typeface="Arial"/>
              </a:rPr>
              <a:t> </a:t>
            </a:r>
            <a:r>
              <a:rPr sz="1900" kern="0" spc="-10">
                <a:solidFill>
                  <a:srgbClr val="211F1F"/>
                </a:solidFill>
                <a:latin typeface="Arial"/>
                <a:cs typeface="Arial"/>
              </a:rPr>
              <a:t>National </a:t>
            </a:r>
            <a:r>
              <a:rPr sz="1900" kern="0">
                <a:solidFill>
                  <a:srgbClr val="211F1F"/>
                </a:solidFill>
                <a:latin typeface="Arial"/>
                <a:cs typeface="Arial"/>
              </a:rPr>
              <a:t>Guard</a:t>
            </a:r>
            <a:r>
              <a:rPr sz="1900" kern="0" spc="-60">
                <a:solidFill>
                  <a:srgbClr val="211F1F"/>
                </a:solidFill>
                <a:latin typeface="Arial"/>
                <a:cs typeface="Arial"/>
              </a:rPr>
              <a:t> </a:t>
            </a:r>
            <a:r>
              <a:rPr sz="1900" kern="0" spc="-10">
                <a:solidFill>
                  <a:srgbClr val="211F1F"/>
                </a:solidFill>
                <a:latin typeface="Arial"/>
                <a:cs typeface="Arial"/>
              </a:rPr>
              <a:t>Current</a:t>
            </a:r>
            <a:r>
              <a:rPr sz="1900" kern="0" spc="-120">
                <a:solidFill>
                  <a:srgbClr val="211F1F"/>
                </a:solidFill>
                <a:latin typeface="Arial"/>
                <a:cs typeface="Arial"/>
              </a:rPr>
              <a:t> </a:t>
            </a:r>
            <a:r>
              <a:rPr sz="1900" kern="0">
                <a:solidFill>
                  <a:srgbClr val="211F1F"/>
                </a:solidFill>
                <a:latin typeface="Arial"/>
                <a:cs typeface="Arial"/>
              </a:rPr>
              <a:t>Annual</a:t>
            </a:r>
            <a:r>
              <a:rPr sz="1900" kern="0" spc="-35">
                <a:solidFill>
                  <a:srgbClr val="211F1F"/>
                </a:solidFill>
                <a:latin typeface="Arial"/>
                <a:cs typeface="Arial"/>
              </a:rPr>
              <a:t> </a:t>
            </a:r>
            <a:r>
              <a:rPr sz="1900" kern="0">
                <a:solidFill>
                  <a:srgbClr val="211F1F"/>
                </a:solidFill>
                <a:latin typeface="Arial"/>
                <a:cs typeface="Arial"/>
              </a:rPr>
              <a:t>Statement)</a:t>
            </a:r>
            <a:r>
              <a:rPr sz="1900" kern="0" spc="-30">
                <a:solidFill>
                  <a:srgbClr val="211F1F"/>
                </a:solidFill>
                <a:latin typeface="Arial"/>
                <a:cs typeface="Arial"/>
              </a:rPr>
              <a:t> </a:t>
            </a:r>
            <a:r>
              <a:rPr sz="1900" kern="0">
                <a:solidFill>
                  <a:srgbClr val="211F1F"/>
                </a:solidFill>
                <a:latin typeface="Arial"/>
                <a:cs typeface="Arial"/>
              </a:rPr>
              <a:t>upon</a:t>
            </a:r>
            <a:r>
              <a:rPr sz="1900" kern="0" spc="-30">
                <a:solidFill>
                  <a:srgbClr val="211F1F"/>
                </a:solidFill>
                <a:latin typeface="Arial"/>
                <a:cs typeface="Arial"/>
              </a:rPr>
              <a:t> </a:t>
            </a:r>
            <a:r>
              <a:rPr sz="1900" kern="0">
                <a:solidFill>
                  <a:srgbClr val="211F1F"/>
                </a:solidFill>
                <a:latin typeface="Arial"/>
                <a:cs typeface="Arial"/>
              </a:rPr>
              <a:t>reaching</a:t>
            </a:r>
            <a:r>
              <a:rPr sz="1900" kern="0" spc="-20">
                <a:solidFill>
                  <a:srgbClr val="211F1F"/>
                </a:solidFill>
                <a:latin typeface="Arial"/>
                <a:cs typeface="Arial"/>
              </a:rPr>
              <a:t> </a:t>
            </a:r>
            <a:r>
              <a:rPr sz="1900" kern="0" spc="-10">
                <a:solidFill>
                  <a:srgbClr val="211F1F"/>
                </a:solidFill>
                <a:latin typeface="Arial"/>
                <a:cs typeface="Arial"/>
              </a:rPr>
              <a:t>their</a:t>
            </a:r>
            <a:r>
              <a:rPr sz="1900" kern="0" spc="-120">
                <a:solidFill>
                  <a:srgbClr val="211F1F"/>
                </a:solidFill>
                <a:latin typeface="Arial"/>
                <a:cs typeface="Arial"/>
              </a:rPr>
              <a:t> </a:t>
            </a:r>
            <a:r>
              <a:rPr sz="1900" kern="0" spc="-10">
                <a:solidFill>
                  <a:srgbClr val="211F1F"/>
                </a:solidFill>
                <a:latin typeface="Arial"/>
                <a:cs typeface="Arial"/>
              </a:rPr>
              <a:t>AYE,</a:t>
            </a:r>
            <a:r>
              <a:rPr sz="1900" kern="0" spc="-45">
                <a:solidFill>
                  <a:srgbClr val="211F1F"/>
                </a:solidFill>
                <a:latin typeface="Arial"/>
                <a:cs typeface="Arial"/>
              </a:rPr>
              <a:t> </a:t>
            </a:r>
            <a:r>
              <a:rPr sz="1900" kern="0" spc="-10">
                <a:solidFill>
                  <a:srgbClr val="211F1F"/>
                </a:solidFill>
                <a:latin typeface="Arial"/>
                <a:cs typeface="Arial"/>
              </a:rPr>
              <a:t>which </a:t>
            </a:r>
            <a:r>
              <a:rPr sz="1900" kern="0">
                <a:solidFill>
                  <a:srgbClr val="211F1F"/>
                </a:solidFill>
                <a:latin typeface="Arial"/>
                <a:cs typeface="Arial"/>
              </a:rPr>
              <a:t>should</a:t>
            </a:r>
            <a:r>
              <a:rPr sz="1900" kern="0" spc="-55">
                <a:solidFill>
                  <a:srgbClr val="211F1F"/>
                </a:solidFill>
                <a:latin typeface="Arial"/>
                <a:cs typeface="Arial"/>
              </a:rPr>
              <a:t> </a:t>
            </a:r>
            <a:r>
              <a:rPr sz="1900" kern="0">
                <a:solidFill>
                  <a:srgbClr val="211F1F"/>
                </a:solidFill>
                <a:latin typeface="Arial"/>
                <a:cs typeface="Arial"/>
              </a:rPr>
              <a:t>be</a:t>
            </a:r>
            <a:r>
              <a:rPr sz="1900" kern="0" spc="-35">
                <a:solidFill>
                  <a:srgbClr val="211F1F"/>
                </a:solidFill>
                <a:latin typeface="Arial"/>
                <a:cs typeface="Arial"/>
              </a:rPr>
              <a:t> </a:t>
            </a:r>
            <a:r>
              <a:rPr sz="1900" kern="0">
                <a:solidFill>
                  <a:srgbClr val="211F1F"/>
                </a:solidFill>
                <a:latin typeface="Arial"/>
                <a:cs typeface="Arial"/>
              </a:rPr>
              <a:t>reviewed</a:t>
            </a:r>
            <a:r>
              <a:rPr sz="1900" kern="0" spc="15">
                <a:solidFill>
                  <a:srgbClr val="211F1F"/>
                </a:solidFill>
                <a:latin typeface="Arial"/>
                <a:cs typeface="Arial"/>
              </a:rPr>
              <a:t> </a:t>
            </a:r>
            <a:r>
              <a:rPr sz="1900" kern="0">
                <a:solidFill>
                  <a:srgbClr val="211F1F"/>
                </a:solidFill>
                <a:latin typeface="Arial"/>
                <a:cs typeface="Arial"/>
              </a:rPr>
              <a:t>annually</a:t>
            </a:r>
            <a:r>
              <a:rPr sz="1900" kern="0" spc="-10">
                <a:solidFill>
                  <a:srgbClr val="211F1F"/>
                </a:solidFill>
                <a:latin typeface="Arial"/>
                <a:cs typeface="Arial"/>
              </a:rPr>
              <a:t> </a:t>
            </a:r>
            <a:r>
              <a:rPr sz="1900" kern="0">
                <a:solidFill>
                  <a:srgbClr val="211F1F"/>
                </a:solidFill>
                <a:latin typeface="Arial"/>
                <a:cs typeface="Arial"/>
              </a:rPr>
              <a:t>with</a:t>
            </a:r>
            <a:r>
              <a:rPr sz="1900" kern="0" spc="-20">
                <a:solidFill>
                  <a:srgbClr val="211F1F"/>
                </a:solidFill>
                <a:latin typeface="Arial"/>
                <a:cs typeface="Arial"/>
              </a:rPr>
              <a:t> </a:t>
            </a:r>
            <a:r>
              <a:rPr sz="1900" kern="0">
                <a:solidFill>
                  <a:srgbClr val="211F1F"/>
                </a:solidFill>
                <a:latin typeface="Arial"/>
                <a:cs typeface="Arial"/>
              </a:rPr>
              <a:t>the</a:t>
            </a:r>
            <a:r>
              <a:rPr sz="1900" kern="0" spc="-30">
                <a:solidFill>
                  <a:srgbClr val="211F1F"/>
                </a:solidFill>
                <a:latin typeface="Arial"/>
                <a:cs typeface="Arial"/>
              </a:rPr>
              <a:t> </a:t>
            </a:r>
            <a:r>
              <a:rPr sz="1900" kern="0" spc="-55">
                <a:solidFill>
                  <a:srgbClr val="211F1F"/>
                </a:solidFill>
                <a:latin typeface="Arial"/>
                <a:cs typeface="Arial"/>
              </a:rPr>
              <a:t>RPAM</a:t>
            </a:r>
            <a:r>
              <a:rPr sz="1900" kern="0" spc="-95">
                <a:solidFill>
                  <a:srgbClr val="211F1F"/>
                </a:solidFill>
                <a:latin typeface="Arial"/>
                <a:cs typeface="Arial"/>
              </a:rPr>
              <a:t> </a:t>
            </a:r>
            <a:r>
              <a:rPr sz="1900" kern="0" spc="-10">
                <a:solidFill>
                  <a:srgbClr val="211F1F"/>
                </a:solidFill>
                <a:latin typeface="Arial"/>
                <a:cs typeface="Arial"/>
              </a:rPr>
              <a:t>Administrator.</a:t>
            </a:r>
            <a:endParaRPr sz="1900" kern="0">
              <a:solidFill>
                <a:sysClr val="windowText" lastClr="000000"/>
              </a:solidFill>
              <a:latin typeface="Arial"/>
              <a:cs typeface="Arial"/>
            </a:endParaRPr>
          </a:p>
          <a:p>
            <a:pPr marL="652145" marR="548640" indent="-182880">
              <a:spcBef>
                <a:spcPts val="1200"/>
              </a:spcBef>
              <a:defRPr/>
            </a:pPr>
            <a:r>
              <a:rPr sz="1900" kern="0" spc="-20">
                <a:solidFill>
                  <a:srgbClr val="211F1F"/>
                </a:solidFill>
                <a:latin typeface="Arial"/>
                <a:cs typeface="Arial"/>
              </a:rPr>
              <a:t>‒</a:t>
            </a:r>
            <a:r>
              <a:rPr sz="1900" kern="0" spc="-145">
                <a:solidFill>
                  <a:srgbClr val="211F1F"/>
                </a:solidFill>
                <a:latin typeface="Arial"/>
                <a:cs typeface="Arial"/>
              </a:rPr>
              <a:t> </a:t>
            </a:r>
            <a:r>
              <a:rPr sz="1900" kern="0">
                <a:solidFill>
                  <a:srgbClr val="211F1F"/>
                </a:solidFill>
                <a:latin typeface="Arial"/>
                <a:cs typeface="Arial"/>
              </a:rPr>
              <a:t>USAR</a:t>
            </a:r>
            <a:r>
              <a:rPr sz="1900" kern="0" spc="-65">
                <a:solidFill>
                  <a:srgbClr val="211F1F"/>
                </a:solidFill>
                <a:latin typeface="Arial"/>
                <a:cs typeface="Arial"/>
              </a:rPr>
              <a:t> </a:t>
            </a:r>
            <a:r>
              <a:rPr sz="1900" kern="0">
                <a:solidFill>
                  <a:srgbClr val="211F1F"/>
                </a:solidFill>
                <a:latin typeface="Arial"/>
                <a:cs typeface="Arial"/>
              </a:rPr>
              <a:t>Soldiers</a:t>
            </a:r>
            <a:r>
              <a:rPr sz="1900" kern="0" spc="-5">
                <a:solidFill>
                  <a:srgbClr val="211F1F"/>
                </a:solidFill>
                <a:latin typeface="Arial"/>
                <a:cs typeface="Arial"/>
              </a:rPr>
              <a:t> </a:t>
            </a:r>
            <a:r>
              <a:rPr sz="1900" kern="0">
                <a:solidFill>
                  <a:srgbClr val="211F1F"/>
                </a:solidFill>
                <a:latin typeface="Arial"/>
                <a:cs typeface="Arial"/>
              </a:rPr>
              <a:t>are</a:t>
            </a:r>
            <a:r>
              <a:rPr sz="1900" kern="0" spc="-30">
                <a:solidFill>
                  <a:srgbClr val="211F1F"/>
                </a:solidFill>
                <a:latin typeface="Arial"/>
                <a:cs typeface="Arial"/>
              </a:rPr>
              <a:t> </a:t>
            </a:r>
            <a:r>
              <a:rPr sz="1900" kern="0">
                <a:solidFill>
                  <a:srgbClr val="211F1F"/>
                </a:solidFill>
                <a:latin typeface="Arial"/>
                <a:cs typeface="Arial"/>
              </a:rPr>
              <a:t>issued</a:t>
            </a:r>
            <a:r>
              <a:rPr sz="1900" kern="0" spc="-20">
                <a:solidFill>
                  <a:srgbClr val="211F1F"/>
                </a:solidFill>
                <a:latin typeface="Arial"/>
                <a:cs typeface="Arial"/>
              </a:rPr>
              <a:t> </a:t>
            </a:r>
            <a:r>
              <a:rPr sz="1900" kern="0">
                <a:solidFill>
                  <a:srgbClr val="211F1F"/>
                </a:solidFill>
                <a:latin typeface="Arial"/>
                <a:cs typeface="Arial"/>
              </a:rPr>
              <a:t>an</a:t>
            </a:r>
            <a:r>
              <a:rPr sz="1900" kern="0" spc="-30">
                <a:solidFill>
                  <a:srgbClr val="211F1F"/>
                </a:solidFill>
                <a:latin typeface="Arial"/>
                <a:cs typeface="Arial"/>
              </a:rPr>
              <a:t> </a:t>
            </a:r>
            <a:r>
              <a:rPr sz="1900" kern="0">
                <a:solidFill>
                  <a:srgbClr val="211F1F"/>
                </a:solidFill>
                <a:latin typeface="Arial"/>
                <a:cs typeface="Arial"/>
              </a:rPr>
              <a:t>updated</a:t>
            </a:r>
            <a:r>
              <a:rPr sz="1900" kern="0" spc="-5">
                <a:solidFill>
                  <a:srgbClr val="211F1F"/>
                </a:solidFill>
                <a:latin typeface="Arial"/>
                <a:cs typeface="Arial"/>
              </a:rPr>
              <a:t> </a:t>
            </a:r>
            <a:r>
              <a:rPr sz="1900" kern="0">
                <a:solidFill>
                  <a:srgbClr val="211F1F"/>
                </a:solidFill>
                <a:latin typeface="Arial"/>
                <a:cs typeface="Arial"/>
              </a:rPr>
              <a:t>DA</a:t>
            </a:r>
            <a:r>
              <a:rPr sz="1900" kern="0" spc="-130">
                <a:solidFill>
                  <a:srgbClr val="211F1F"/>
                </a:solidFill>
                <a:latin typeface="Arial"/>
                <a:cs typeface="Arial"/>
              </a:rPr>
              <a:t> </a:t>
            </a:r>
            <a:r>
              <a:rPr sz="1900" kern="0">
                <a:solidFill>
                  <a:srgbClr val="211F1F"/>
                </a:solidFill>
                <a:latin typeface="Arial"/>
                <a:cs typeface="Arial"/>
              </a:rPr>
              <a:t>Form</a:t>
            </a:r>
            <a:r>
              <a:rPr sz="1900" kern="0" spc="-40">
                <a:solidFill>
                  <a:srgbClr val="211F1F"/>
                </a:solidFill>
                <a:latin typeface="Arial"/>
                <a:cs typeface="Arial"/>
              </a:rPr>
              <a:t> </a:t>
            </a:r>
            <a:r>
              <a:rPr sz="1900" kern="0">
                <a:solidFill>
                  <a:srgbClr val="211F1F"/>
                </a:solidFill>
                <a:latin typeface="Arial"/>
                <a:cs typeface="Arial"/>
              </a:rPr>
              <a:t>5016</a:t>
            </a:r>
            <a:r>
              <a:rPr sz="1900" kern="0" spc="-15">
                <a:solidFill>
                  <a:srgbClr val="211F1F"/>
                </a:solidFill>
                <a:latin typeface="Arial"/>
                <a:cs typeface="Arial"/>
              </a:rPr>
              <a:t> </a:t>
            </a:r>
            <a:r>
              <a:rPr sz="1900" kern="0" spc="-10">
                <a:solidFill>
                  <a:srgbClr val="211F1F"/>
                </a:solidFill>
                <a:latin typeface="Arial"/>
                <a:cs typeface="Arial"/>
              </a:rPr>
              <a:t>(Retirement </a:t>
            </a:r>
            <a:r>
              <a:rPr sz="1900" kern="0">
                <a:solidFill>
                  <a:srgbClr val="211F1F"/>
                </a:solidFill>
                <a:latin typeface="Arial"/>
                <a:cs typeface="Arial"/>
              </a:rPr>
              <a:t>Accounting</a:t>
            </a:r>
            <a:r>
              <a:rPr sz="1900" kern="0" spc="-55">
                <a:solidFill>
                  <a:srgbClr val="211F1F"/>
                </a:solidFill>
                <a:latin typeface="Arial"/>
                <a:cs typeface="Arial"/>
              </a:rPr>
              <a:t> </a:t>
            </a:r>
            <a:r>
              <a:rPr sz="1900" kern="0">
                <a:solidFill>
                  <a:srgbClr val="211F1F"/>
                </a:solidFill>
                <a:latin typeface="Arial"/>
                <a:cs typeface="Arial"/>
              </a:rPr>
              <a:t>Statement)</a:t>
            </a:r>
            <a:r>
              <a:rPr sz="1900" kern="0" spc="-65">
                <a:solidFill>
                  <a:srgbClr val="211F1F"/>
                </a:solidFill>
                <a:latin typeface="Arial"/>
                <a:cs typeface="Arial"/>
              </a:rPr>
              <a:t> </a:t>
            </a:r>
            <a:r>
              <a:rPr sz="1900" kern="0" spc="-10">
                <a:solidFill>
                  <a:srgbClr val="211F1F"/>
                </a:solidFill>
                <a:latin typeface="Arial"/>
                <a:cs typeface="Arial"/>
              </a:rPr>
              <a:t>annually.</a:t>
            </a:r>
            <a:endParaRPr sz="1900" kern="0">
              <a:solidFill>
                <a:sysClr val="windowText" lastClr="000000"/>
              </a:solidFill>
              <a:latin typeface="Arial"/>
              <a:cs typeface="Arial"/>
            </a:endParaRPr>
          </a:p>
          <a:p>
            <a:pPr marL="193675" marR="5080" indent="-181610">
              <a:spcBef>
                <a:spcPts val="1200"/>
              </a:spcBef>
              <a:buFontTx/>
              <a:buChar char="•"/>
              <a:tabLst>
                <a:tab pos="194945" algn="l"/>
              </a:tabLst>
              <a:defRPr/>
            </a:pPr>
            <a:r>
              <a:rPr sz="1900" kern="0">
                <a:solidFill>
                  <a:srgbClr val="211F1F"/>
                </a:solidFill>
                <a:latin typeface="Arial"/>
                <a:cs typeface="Arial"/>
              </a:rPr>
              <a:t>Soldiers</a:t>
            </a:r>
            <a:r>
              <a:rPr sz="1900" kern="0" spc="-15">
                <a:solidFill>
                  <a:srgbClr val="211F1F"/>
                </a:solidFill>
                <a:latin typeface="Arial"/>
                <a:cs typeface="Arial"/>
              </a:rPr>
              <a:t> </a:t>
            </a:r>
            <a:r>
              <a:rPr sz="1900" kern="0">
                <a:solidFill>
                  <a:srgbClr val="211F1F"/>
                </a:solidFill>
                <a:latin typeface="Arial"/>
                <a:cs typeface="Arial"/>
              </a:rPr>
              <a:t>are</a:t>
            </a:r>
            <a:r>
              <a:rPr sz="1900" kern="0" spc="-35">
                <a:solidFill>
                  <a:srgbClr val="211F1F"/>
                </a:solidFill>
                <a:latin typeface="Arial"/>
                <a:cs typeface="Arial"/>
              </a:rPr>
              <a:t> </a:t>
            </a:r>
            <a:r>
              <a:rPr sz="1900" kern="0">
                <a:solidFill>
                  <a:srgbClr val="211F1F"/>
                </a:solidFill>
                <a:latin typeface="Arial"/>
                <a:cs typeface="Arial"/>
              </a:rPr>
              <a:t>responsible</a:t>
            </a:r>
            <a:r>
              <a:rPr sz="1900" kern="0" spc="-5">
                <a:solidFill>
                  <a:srgbClr val="211F1F"/>
                </a:solidFill>
                <a:latin typeface="Arial"/>
                <a:cs typeface="Arial"/>
              </a:rPr>
              <a:t> </a:t>
            </a:r>
            <a:r>
              <a:rPr sz="1900" kern="0">
                <a:solidFill>
                  <a:srgbClr val="211F1F"/>
                </a:solidFill>
                <a:latin typeface="Arial"/>
                <a:cs typeface="Arial"/>
              </a:rPr>
              <a:t>for</a:t>
            </a:r>
            <a:r>
              <a:rPr sz="1900" kern="0" spc="-45">
                <a:solidFill>
                  <a:srgbClr val="211F1F"/>
                </a:solidFill>
                <a:latin typeface="Arial"/>
                <a:cs typeface="Arial"/>
              </a:rPr>
              <a:t> </a:t>
            </a:r>
            <a:r>
              <a:rPr sz="1900" kern="0">
                <a:solidFill>
                  <a:srgbClr val="211F1F"/>
                </a:solidFill>
                <a:latin typeface="Arial"/>
                <a:cs typeface="Arial"/>
              </a:rPr>
              <a:t>ensuring</a:t>
            </a:r>
            <a:r>
              <a:rPr sz="1900" kern="0" spc="-10">
                <a:solidFill>
                  <a:srgbClr val="211F1F"/>
                </a:solidFill>
                <a:latin typeface="Arial"/>
                <a:cs typeface="Arial"/>
              </a:rPr>
              <a:t> </a:t>
            </a:r>
            <a:r>
              <a:rPr sz="1900" kern="0">
                <a:solidFill>
                  <a:srgbClr val="211F1F"/>
                </a:solidFill>
                <a:latin typeface="Arial"/>
                <a:cs typeface="Arial"/>
              </a:rPr>
              <a:t>they</a:t>
            </a:r>
            <a:r>
              <a:rPr sz="1900" kern="0" spc="-35">
                <a:solidFill>
                  <a:srgbClr val="211F1F"/>
                </a:solidFill>
                <a:latin typeface="Arial"/>
                <a:cs typeface="Arial"/>
              </a:rPr>
              <a:t> </a:t>
            </a:r>
            <a:r>
              <a:rPr sz="1900" kern="0">
                <a:solidFill>
                  <a:srgbClr val="211F1F"/>
                </a:solidFill>
                <a:latin typeface="Arial"/>
                <a:cs typeface="Arial"/>
              </a:rPr>
              <a:t>earn</a:t>
            </a:r>
            <a:r>
              <a:rPr sz="1900" kern="0" spc="-20">
                <a:solidFill>
                  <a:srgbClr val="211F1F"/>
                </a:solidFill>
                <a:latin typeface="Arial"/>
                <a:cs typeface="Arial"/>
              </a:rPr>
              <a:t> </a:t>
            </a:r>
            <a:r>
              <a:rPr sz="1900" kern="0">
                <a:solidFill>
                  <a:srgbClr val="211F1F"/>
                </a:solidFill>
                <a:latin typeface="Arial"/>
                <a:cs typeface="Arial"/>
              </a:rPr>
              <a:t>a</a:t>
            </a:r>
            <a:r>
              <a:rPr sz="1900" kern="0" spc="-45">
                <a:solidFill>
                  <a:srgbClr val="211F1F"/>
                </a:solidFill>
                <a:latin typeface="Arial"/>
                <a:cs typeface="Arial"/>
              </a:rPr>
              <a:t> </a:t>
            </a:r>
            <a:r>
              <a:rPr sz="1900" kern="0">
                <a:solidFill>
                  <a:srgbClr val="211F1F"/>
                </a:solidFill>
                <a:latin typeface="Arial"/>
                <a:cs typeface="Arial"/>
              </a:rPr>
              <a:t>minimum</a:t>
            </a:r>
            <a:r>
              <a:rPr sz="1900" kern="0" spc="-25">
                <a:solidFill>
                  <a:srgbClr val="211F1F"/>
                </a:solidFill>
                <a:latin typeface="Arial"/>
                <a:cs typeface="Arial"/>
              </a:rPr>
              <a:t> </a:t>
            </a:r>
            <a:r>
              <a:rPr sz="1900" kern="0">
                <a:solidFill>
                  <a:srgbClr val="211F1F"/>
                </a:solidFill>
                <a:latin typeface="Arial"/>
                <a:cs typeface="Arial"/>
              </a:rPr>
              <a:t>of</a:t>
            </a:r>
            <a:r>
              <a:rPr sz="1900" kern="0" spc="-45">
                <a:solidFill>
                  <a:srgbClr val="211F1F"/>
                </a:solidFill>
                <a:latin typeface="Arial"/>
                <a:cs typeface="Arial"/>
              </a:rPr>
              <a:t> </a:t>
            </a:r>
            <a:r>
              <a:rPr sz="1900" kern="0">
                <a:solidFill>
                  <a:srgbClr val="211F1F"/>
                </a:solidFill>
                <a:latin typeface="Arial"/>
                <a:cs typeface="Arial"/>
              </a:rPr>
              <a:t>50</a:t>
            </a:r>
            <a:r>
              <a:rPr sz="1900" kern="0" spc="-35">
                <a:solidFill>
                  <a:srgbClr val="211F1F"/>
                </a:solidFill>
                <a:latin typeface="Arial"/>
                <a:cs typeface="Arial"/>
              </a:rPr>
              <a:t> </a:t>
            </a:r>
            <a:r>
              <a:rPr sz="1900" kern="0" spc="-10">
                <a:solidFill>
                  <a:srgbClr val="211F1F"/>
                </a:solidFill>
                <a:latin typeface="Arial"/>
                <a:cs typeface="Arial"/>
              </a:rPr>
              <a:t>retirement 	</a:t>
            </a:r>
            <a:r>
              <a:rPr sz="1900" kern="0">
                <a:solidFill>
                  <a:srgbClr val="211F1F"/>
                </a:solidFill>
                <a:latin typeface="Arial"/>
                <a:cs typeface="Arial"/>
              </a:rPr>
              <a:t>points</a:t>
            </a:r>
            <a:r>
              <a:rPr sz="1900" kern="0" spc="-20">
                <a:solidFill>
                  <a:srgbClr val="211F1F"/>
                </a:solidFill>
                <a:latin typeface="Arial"/>
                <a:cs typeface="Arial"/>
              </a:rPr>
              <a:t> </a:t>
            </a:r>
            <a:r>
              <a:rPr sz="1900" kern="0">
                <a:solidFill>
                  <a:srgbClr val="211F1F"/>
                </a:solidFill>
                <a:latin typeface="Arial"/>
                <a:cs typeface="Arial"/>
              </a:rPr>
              <a:t>for</a:t>
            </a:r>
            <a:r>
              <a:rPr sz="1900" kern="0" spc="-40">
                <a:solidFill>
                  <a:srgbClr val="211F1F"/>
                </a:solidFill>
                <a:latin typeface="Arial"/>
                <a:cs typeface="Arial"/>
              </a:rPr>
              <a:t> </a:t>
            </a:r>
            <a:r>
              <a:rPr sz="1900" kern="0">
                <a:solidFill>
                  <a:srgbClr val="211F1F"/>
                </a:solidFill>
                <a:latin typeface="Arial"/>
                <a:cs typeface="Arial"/>
              </a:rPr>
              <a:t>each</a:t>
            </a:r>
            <a:r>
              <a:rPr sz="1900" kern="0" spc="-114">
                <a:solidFill>
                  <a:srgbClr val="211F1F"/>
                </a:solidFill>
                <a:latin typeface="Arial"/>
                <a:cs typeface="Arial"/>
              </a:rPr>
              <a:t> </a:t>
            </a:r>
            <a:r>
              <a:rPr sz="1900" kern="0" spc="-20">
                <a:solidFill>
                  <a:srgbClr val="211F1F"/>
                </a:solidFill>
                <a:latin typeface="Arial"/>
                <a:cs typeface="Arial"/>
              </a:rPr>
              <a:t>AYE</a:t>
            </a:r>
            <a:r>
              <a:rPr sz="1900" kern="0" spc="-45">
                <a:solidFill>
                  <a:srgbClr val="211F1F"/>
                </a:solidFill>
                <a:latin typeface="Arial"/>
                <a:cs typeface="Arial"/>
              </a:rPr>
              <a:t> </a:t>
            </a:r>
            <a:r>
              <a:rPr sz="1900" kern="0">
                <a:solidFill>
                  <a:srgbClr val="211F1F"/>
                </a:solidFill>
                <a:latin typeface="Arial"/>
                <a:cs typeface="Arial"/>
              </a:rPr>
              <a:t>for</a:t>
            </a:r>
            <a:r>
              <a:rPr sz="1900" kern="0" spc="-35">
                <a:solidFill>
                  <a:srgbClr val="211F1F"/>
                </a:solidFill>
                <a:latin typeface="Arial"/>
                <a:cs typeface="Arial"/>
              </a:rPr>
              <a:t> </a:t>
            </a:r>
            <a:r>
              <a:rPr sz="1900" kern="0">
                <a:solidFill>
                  <a:srgbClr val="211F1F"/>
                </a:solidFill>
                <a:latin typeface="Arial"/>
                <a:cs typeface="Arial"/>
              </a:rPr>
              <a:t>it</a:t>
            </a:r>
            <a:r>
              <a:rPr sz="1900" kern="0" spc="-40">
                <a:solidFill>
                  <a:srgbClr val="211F1F"/>
                </a:solidFill>
                <a:latin typeface="Arial"/>
                <a:cs typeface="Arial"/>
              </a:rPr>
              <a:t> </a:t>
            </a:r>
            <a:r>
              <a:rPr sz="1900" kern="0">
                <a:solidFill>
                  <a:srgbClr val="211F1F"/>
                </a:solidFill>
                <a:latin typeface="Arial"/>
                <a:cs typeface="Arial"/>
              </a:rPr>
              <a:t>to</a:t>
            </a:r>
            <a:r>
              <a:rPr sz="1900" kern="0" spc="-35">
                <a:solidFill>
                  <a:srgbClr val="211F1F"/>
                </a:solidFill>
                <a:latin typeface="Arial"/>
                <a:cs typeface="Arial"/>
              </a:rPr>
              <a:t> </a:t>
            </a:r>
            <a:r>
              <a:rPr sz="1900" kern="0">
                <a:solidFill>
                  <a:srgbClr val="211F1F"/>
                </a:solidFill>
                <a:latin typeface="Arial"/>
                <a:cs typeface="Arial"/>
              </a:rPr>
              <a:t>count</a:t>
            </a:r>
            <a:r>
              <a:rPr sz="1900" kern="0" spc="-15">
                <a:solidFill>
                  <a:srgbClr val="211F1F"/>
                </a:solidFill>
                <a:latin typeface="Arial"/>
                <a:cs typeface="Arial"/>
              </a:rPr>
              <a:t> </a:t>
            </a:r>
            <a:r>
              <a:rPr sz="1900" kern="0">
                <a:solidFill>
                  <a:srgbClr val="211F1F"/>
                </a:solidFill>
                <a:latin typeface="Arial"/>
                <a:cs typeface="Arial"/>
              </a:rPr>
              <a:t>as</a:t>
            </a:r>
            <a:r>
              <a:rPr sz="1900" kern="0" spc="-40">
                <a:solidFill>
                  <a:srgbClr val="211F1F"/>
                </a:solidFill>
                <a:latin typeface="Arial"/>
                <a:cs typeface="Arial"/>
              </a:rPr>
              <a:t> </a:t>
            </a:r>
            <a:r>
              <a:rPr sz="1900" kern="0">
                <a:solidFill>
                  <a:srgbClr val="211F1F"/>
                </a:solidFill>
                <a:latin typeface="Arial"/>
                <a:cs typeface="Arial"/>
              </a:rPr>
              <a:t>a</a:t>
            </a:r>
            <a:r>
              <a:rPr sz="1900" kern="0" spc="-35">
                <a:solidFill>
                  <a:srgbClr val="211F1F"/>
                </a:solidFill>
                <a:latin typeface="Arial"/>
                <a:cs typeface="Arial"/>
              </a:rPr>
              <a:t> </a:t>
            </a:r>
            <a:r>
              <a:rPr sz="1900" kern="0">
                <a:solidFill>
                  <a:srgbClr val="211F1F"/>
                </a:solidFill>
                <a:latin typeface="Arial"/>
                <a:cs typeface="Arial"/>
              </a:rPr>
              <a:t>qualifying</a:t>
            </a:r>
            <a:r>
              <a:rPr sz="1900" kern="0" spc="5">
                <a:solidFill>
                  <a:srgbClr val="211F1F"/>
                </a:solidFill>
                <a:latin typeface="Arial"/>
                <a:cs typeface="Arial"/>
              </a:rPr>
              <a:t> </a:t>
            </a:r>
            <a:r>
              <a:rPr sz="1900" kern="0" spc="-10">
                <a:solidFill>
                  <a:srgbClr val="211F1F"/>
                </a:solidFill>
                <a:latin typeface="Arial"/>
                <a:cs typeface="Arial"/>
              </a:rPr>
              <a:t>year.</a:t>
            </a:r>
            <a:endParaRPr sz="1900" kern="0">
              <a:solidFill>
                <a:sysClr val="windowText" lastClr="000000"/>
              </a:solidFill>
              <a:latin typeface="Arial"/>
              <a:cs typeface="Arial"/>
            </a:endParaRPr>
          </a:p>
          <a:p>
            <a:pPr marL="193675" marR="503555" indent="-181610">
              <a:spcBef>
                <a:spcPts val="1200"/>
              </a:spcBef>
              <a:buFontTx/>
              <a:buChar char="•"/>
              <a:tabLst>
                <a:tab pos="194945" algn="l"/>
              </a:tabLst>
              <a:defRPr/>
            </a:pPr>
            <a:r>
              <a:rPr sz="1900" kern="0">
                <a:solidFill>
                  <a:srgbClr val="211F1F"/>
                </a:solidFill>
                <a:latin typeface="Arial"/>
                <a:cs typeface="Arial"/>
              </a:rPr>
              <a:t>Retirement</a:t>
            </a:r>
            <a:r>
              <a:rPr sz="1900" kern="0" spc="-20">
                <a:solidFill>
                  <a:srgbClr val="211F1F"/>
                </a:solidFill>
                <a:latin typeface="Arial"/>
                <a:cs typeface="Arial"/>
              </a:rPr>
              <a:t> </a:t>
            </a:r>
            <a:r>
              <a:rPr sz="1900" kern="0">
                <a:solidFill>
                  <a:srgbClr val="211F1F"/>
                </a:solidFill>
                <a:latin typeface="Arial"/>
                <a:cs typeface="Arial"/>
              </a:rPr>
              <a:t>point</a:t>
            </a:r>
            <a:r>
              <a:rPr sz="1900" kern="0" spc="-45">
                <a:solidFill>
                  <a:srgbClr val="211F1F"/>
                </a:solidFill>
                <a:latin typeface="Arial"/>
                <a:cs typeface="Arial"/>
              </a:rPr>
              <a:t> </a:t>
            </a:r>
            <a:r>
              <a:rPr sz="1900" kern="0">
                <a:solidFill>
                  <a:srgbClr val="211F1F"/>
                </a:solidFill>
                <a:latin typeface="Arial"/>
                <a:cs typeface="Arial"/>
              </a:rPr>
              <a:t>statements</a:t>
            </a:r>
            <a:r>
              <a:rPr sz="1900" kern="0" spc="-30">
                <a:solidFill>
                  <a:srgbClr val="211F1F"/>
                </a:solidFill>
                <a:latin typeface="Arial"/>
                <a:cs typeface="Arial"/>
              </a:rPr>
              <a:t> </a:t>
            </a:r>
            <a:r>
              <a:rPr sz="1900" kern="0">
                <a:solidFill>
                  <a:srgbClr val="211F1F"/>
                </a:solidFill>
                <a:latin typeface="Arial"/>
                <a:cs typeface="Arial"/>
              </a:rPr>
              <a:t>should</a:t>
            </a:r>
            <a:r>
              <a:rPr sz="1900" kern="0" spc="-20">
                <a:solidFill>
                  <a:srgbClr val="211F1F"/>
                </a:solidFill>
                <a:latin typeface="Arial"/>
                <a:cs typeface="Arial"/>
              </a:rPr>
              <a:t> </a:t>
            </a:r>
            <a:r>
              <a:rPr sz="1900" kern="0">
                <a:solidFill>
                  <a:srgbClr val="211F1F"/>
                </a:solidFill>
                <a:latin typeface="Arial"/>
                <a:cs typeface="Arial"/>
              </a:rPr>
              <a:t>be</a:t>
            </a:r>
            <a:r>
              <a:rPr sz="1900" kern="0" spc="-40">
                <a:solidFill>
                  <a:srgbClr val="211F1F"/>
                </a:solidFill>
                <a:latin typeface="Arial"/>
                <a:cs typeface="Arial"/>
              </a:rPr>
              <a:t> </a:t>
            </a:r>
            <a:r>
              <a:rPr sz="1900" kern="0">
                <a:solidFill>
                  <a:srgbClr val="211F1F"/>
                </a:solidFill>
                <a:latin typeface="Arial"/>
                <a:cs typeface="Arial"/>
              </a:rPr>
              <a:t>reviewed</a:t>
            </a:r>
            <a:r>
              <a:rPr sz="1900" kern="0" spc="-10">
                <a:solidFill>
                  <a:srgbClr val="211F1F"/>
                </a:solidFill>
                <a:latin typeface="Arial"/>
                <a:cs typeface="Arial"/>
              </a:rPr>
              <a:t> </a:t>
            </a:r>
            <a:r>
              <a:rPr sz="1900" kern="0">
                <a:solidFill>
                  <a:srgbClr val="211F1F"/>
                </a:solidFill>
                <a:latin typeface="Arial"/>
                <a:cs typeface="Arial"/>
              </a:rPr>
              <a:t>for</a:t>
            </a:r>
            <a:r>
              <a:rPr sz="1900" kern="0" spc="-50">
                <a:solidFill>
                  <a:srgbClr val="211F1F"/>
                </a:solidFill>
                <a:latin typeface="Arial"/>
                <a:cs typeface="Arial"/>
              </a:rPr>
              <a:t> </a:t>
            </a:r>
            <a:r>
              <a:rPr sz="1900" kern="0">
                <a:solidFill>
                  <a:srgbClr val="211F1F"/>
                </a:solidFill>
                <a:latin typeface="Arial"/>
                <a:cs typeface="Arial"/>
              </a:rPr>
              <a:t>errors.</a:t>
            </a:r>
            <a:r>
              <a:rPr sz="1900" kern="0" spc="-40">
                <a:solidFill>
                  <a:srgbClr val="211F1F"/>
                </a:solidFill>
                <a:latin typeface="Arial"/>
                <a:cs typeface="Arial"/>
              </a:rPr>
              <a:t> </a:t>
            </a:r>
            <a:r>
              <a:rPr sz="1900" kern="0">
                <a:solidFill>
                  <a:srgbClr val="211F1F"/>
                </a:solidFill>
                <a:latin typeface="Arial"/>
                <a:cs typeface="Arial"/>
              </a:rPr>
              <a:t>If</a:t>
            </a:r>
            <a:r>
              <a:rPr sz="1900" kern="0" spc="-65">
                <a:solidFill>
                  <a:srgbClr val="211F1F"/>
                </a:solidFill>
                <a:latin typeface="Arial"/>
                <a:cs typeface="Arial"/>
              </a:rPr>
              <a:t> </a:t>
            </a:r>
            <a:r>
              <a:rPr sz="1900" kern="0">
                <a:solidFill>
                  <a:srgbClr val="211F1F"/>
                </a:solidFill>
                <a:latin typeface="Arial"/>
                <a:cs typeface="Arial"/>
              </a:rPr>
              <a:t>there</a:t>
            </a:r>
            <a:r>
              <a:rPr sz="1900" kern="0" spc="-30">
                <a:solidFill>
                  <a:srgbClr val="211F1F"/>
                </a:solidFill>
                <a:latin typeface="Arial"/>
                <a:cs typeface="Arial"/>
              </a:rPr>
              <a:t> </a:t>
            </a:r>
            <a:r>
              <a:rPr sz="1900" kern="0" spc="-25">
                <a:solidFill>
                  <a:srgbClr val="211F1F"/>
                </a:solidFill>
                <a:latin typeface="Arial"/>
                <a:cs typeface="Arial"/>
              </a:rPr>
              <a:t>are 	</a:t>
            </a:r>
            <a:r>
              <a:rPr sz="1900" kern="0">
                <a:solidFill>
                  <a:srgbClr val="211F1F"/>
                </a:solidFill>
                <a:latin typeface="Arial"/>
                <a:cs typeface="Arial"/>
              </a:rPr>
              <a:t>none,</a:t>
            </a:r>
            <a:r>
              <a:rPr sz="1900" kern="0" spc="-35">
                <a:solidFill>
                  <a:srgbClr val="211F1F"/>
                </a:solidFill>
                <a:latin typeface="Arial"/>
                <a:cs typeface="Arial"/>
              </a:rPr>
              <a:t> </a:t>
            </a:r>
            <a:r>
              <a:rPr sz="1900" kern="0">
                <a:solidFill>
                  <a:srgbClr val="211F1F"/>
                </a:solidFill>
                <a:latin typeface="Arial"/>
                <a:cs typeface="Arial"/>
              </a:rPr>
              <a:t>no</a:t>
            </a:r>
            <a:r>
              <a:rPr sz="1900" kern="0" spc="-45">
                <a:solidFill>
                  <a:srgbClr val="211F1F"/>
                </a:solidFill>
                <a:latin typeface="Arial"/>
                <a:cs typeface="Arial"/>
              </a:rPr>
              <a:t> </a:t>
            </a:r>
            <a:r>
              <a:rPr sz="1900" kern="0">
                <a:solidFill>
                  <a:srgbClr val="211F1F"/>
                </a:solidFill>
                <a:latin typeface="Arial"/>
                <a:cs typeface="Arial"/>
              </a:rPr>
              <a:t>further</a:t>
            </a:r>
            <a:r>
              <a:rPr sz="1900" kern="0" spc="-20">
                <a:solidFill>
                  <a:srgbClr val="211F1F"/>
                </a:solidFill>
                <a:latin typeface="Arial"/>
                <a:cs typeface="Arial"/>
              </a:rPr>
              <a:t> </a:t>
            </a:r>
            <a:r>
              <a:rPr sz="1900" kern="0">
                <a:solidFill>
                  <a:srgbClr val="211F1F"/>
                </a:solidFill>
                <a:latin typeface="Arial"/>
                <a:cs typeface="Arial"/>
              </a:rPr>
              <a:t>action</a:t>
            </a:r>
            <a:r>
              <a:rPr sz="1900" kern="0" spc="-40">
                <a:solidFill>
                  <a:srgbClr val="211F1F"/>
                </a:solidFill>
                <a:latin typeface="Arial"/>
                <a:cs typeface="Arial"/>
              </a:rPr>
              <a:t> </a:t>
            </a:r>
            <a:r>
              <a:rPr sz="1900" kern="0">
                <a:solidFill>
                  <a:srgbClr val="211F1F"/>
                </a:solidFill>
                <a:latin typeface="Arial"/>
                <a:cs typeface="Arial"/>
              </a:rPr>
              <a:t>is</a:t>
            </a:r>
            <a:r>
              <a:rPr sz="1900" kern="0" spc="-35">
                <a:solidFill>
                  <a:srgbClr val="211F1F"/>
                </a:solidFill>
                <a:latin typeface="Arial"/>
                <a:cs typeface="Arial"/>
              </a:rPr>
              <a:t> </a:t>
            </a:r>
            <a:r>
              <a:rPr sz="1900" kern="0" spc="-10">
                <a:solidFill>
                  <a:srgbClr val="211F1F"/>
                </a:solidFill>
                <a:latin typeface="Arial"/>
                <a:cs typeface="Arial"/>
              </a:rPr>
              <a:t>necessary.</a:t>
            </a:r>
            <a:r>
              <a:rPr sz="1900" kern="0" spc="-20">
                <a:solidFill>
                  <a:srgbClr val="211F1F"/>
                </a:solidFill>
                <a:latin typeface="Arial"/>
                <a:cs typeface="Arial"/>
              </a:rPr>
              <a:t> </a:t>
            </a:r>
            <a:r>
              <a:rPr sz="1900" kern="0">
                <a:solidFill>
                  <a:srgbClr val="211F1F"/>
                </a:solidFill>
                <a:latin typeface="Arial"/>
                <a:cs typeface="Arial"/>
              </a:rPr>
              <a:t>If</a:t>
            </a:r>
            <a:r>
              <a:rPr sz="1900" kern="0" spc="-45">
                <a:solidFill>
                  <a:srgbClr val="211F1F"/>
                </a:solidFill>
                <a:latin typeface="Arial"/>
                <a:cs typeface="Arial"/>
              </a:rPr>
              <a:t> </a:t>
            </a:r>
            <a:r>
              <a:rPr sz="1900" kern="0">
                <a:solidFill>
                  <a:srgbClr val="211F1F"/>
                </a:solidFill>
                <a:latin typeface="Arial"/>
                <a:cs typeface="Arial"/>
              </a:rPr>
              <a:t>errors</a:t>
            </a:r>
            <a:r>
              <a:rPr sz="1900" kern="0" spc="-35">
                <a:solidFill>
                  <a:srgbClr val="211F1F"/>
                </a:solidFill>
                <a:latin typeface="Arial"/>
                <a:cs typeface="Arial"/>
              </a:rPr>
              <a:t> </a:t>
            </a:r>
            <a:r>
              <a:rPr sz="1900" kern="0">
                <a:solidFill>
                  <a:srgbClr val="211F1F"/>
                </a:solidFill>
                <a:latin typeface="Arial"/>
                <a:cs typeface="Arial"/>
              </a:rPr>
              <a:t>are</a:t>
            </a:r>
            <a:r>
              <a:rPr sz="1900" kern="0" spc="-40">
                <a:solidFill>
                  <a:srgbClr val="211F1F"/>
                </a:solidFill>
                <a:latin typeface="Arial"/>
                <a:cs typeface="Arial"/>
              </a:rPr>
              <a:t> </a:t>
            </a:r>
            <a:r>
              <a:rPr sz="1900" kern="0">
                <a:solidFill>
                  <a:srgbClr val="211F1F"/>
                </a:solidFill>
                <a:latin typeface="Arial"/>
                <a:cs typeface="Arial"/>
              </a:rPr>
              <a:t>identified,</a:t>
            </a:r>
            <a:r>
              <a:rPr sz="1900" kern="0" spc="-10">
                <a:solidFill>
                  <a:srgbClr val="211F1F"/>
                </a:solidFill>
                <a:latin typeface="Arial"/>
                <a:cs typeface="Arial"/>
              </a:rPr>
              <a:t> </a:t>
            </a:r>
            <a:r>
              <a:rPr sz="1900" kern="0">
                <a:solidFill>
                  <a:srgbClr val="211F1F"/>
                </a:solidFill>
                <a:latin typeface="Arial"/>
                <a:cs typeface="Arial"/>
              </a:rPr>
              <a:t>the</a:t>
            </a:r>
            <a:r>
              <a:rPr sz="1900" kern="0" spc="-35">
                <a:solidFill>
                  <a:srgbClr val="211F1F"/>
                </a:solidFill>
                <a:latin typeface="Arial"/>
                <a:cs typeface="Arial"/>
              </a:rPr>
              <a:t> </a:t>
            </a:r>
            <a:r>
              <a:rPr sz="1900" kern="0" spc="-10">
                <a:solidFill>
                  <a:srgbClr val="211F1F"/>
                </a:solidFill>
                <a:latin typeface="Arial"/>
                <a:cs typeface="Arial"/>
              </a:rPr>
              <a:t>Soldier 	</a:t>
            </a:r>
            <a:r>
              <a:rPr sz="1900" kern="0">
                <a:solidFill>
                  <a:srgbClr val="211F1F"/>
                </a:solidFill>
                <a:latin typeface="Arial"/>
                <a:cs typeface="Arial"/>
              </a:rPr>
              <a:t>must</a:t>
            </a:r>
            <a:r>
              <a:rPr sz="1900" kern="0" spc="-65">
                <a:solidFill>
                  <a:srgbClr val="211F1F"/>
                </a:solidFill>
                <a:latin typeface="Arial"/>
                <a:cs typeface="Arial"/>
              </a:rPr>
              <a:t> </a:t>
            </a:r>
            <a:r>
              <a:rPr sz="1900" kern="0">
                <a:solidFill>
                  <a:srgbClr val="211F1F"/>
                </a:solidFill>
                <a:latin typeface="Arial"/>
                <a:cs typeface="Arial"/>
              </a:rPr>
              <a:t>provide</a:t>
            </a:r>
            <a:r>
              <a:rPr sz="1900" kern="0" spc="-30">
                <a:solidFill>
                  <a:srgbClr val="211F1F"/>
                </a:solidFill>
                <a:latin typeface="Arial"/>
                <a:cs typeface="Arial"/>
              </a:rPr>
              <a:t> </a:t>
            </a:r>
            <a:r>
              <a:rPr sz="1900" kern="0">
                <a:solidFill>
                  <a:srgbClr val="211F1F"/>
                </a:solidFill>
                <a:latin typeface="Arial"/>
                <a:cs typeface="Arial"/>
              </a:rPr>
              <a:t>supporting</a:t>
            </a:r>
            <a:r>
              <a:rPr sz="1900" kern="0" spc="-20">
                <a:solidFill>
                  <a:srgbClr val="211F1F"/>
                </a:solidFill>
                <a:latin typeface="Arial"/>
                <a:cs typeface="Arial"/>
              </a:rPr>
              <a:t> </a:t>
            </a:r>
            <a:r>
              <a:rPr sz="1900" kern="0">
                <a:solidFill>
                  <a:srgbClr val="211F1F"/>
                </a:solidFill>
                <a:latin typeface="Arial"/>
                <a:cs typeface="Arial"/>
              </a:rPr>
              <a:t>documentation</a:t>
            </a:r>
            <a:r>
              <a:rPr sz="1900" kern="0" spc="-20">
                <a:solidFill>
                  <a:srgbClr val="211F1F"/>
                </a:solidFill>
                <a:latin typeface="Arial"/>
                <a:cs typeface="Arial"/>
              </a:rPr>
              <a:t> </a:t>
            </a:r>
            <a:r>
              <a:rPr sz="1900" kern="0">
                <a:solidFill>
                  <a:srgbClr val="211F1F"/>
                </a:solidFill>
                <a:latin typeface="Arial"/>
                <a:cs typeface="Arial"/>
              </a:rPr>
              <a:t>for</a:t>
            </a:r>
            <a:r>
              <a:rPr sz="1900" kern="0" spc="-65">
                <a:solidFill>
                  <a:srgbClr val="211F1F"/>
                </a:solidFill>
                <a:latin typeface="Arial"/>
                <a:cs typeface="Arial"/>
              </a:rPr>
              <a:t> </a:t>
            </a:r>
            <a:r>
              <a:rPr sz="1900" kern="0">
                <a:solidFill>
                  <a:srgbClr val="211F1F"/>
                </a:solidFill>
                <a:latin typeface="Arial"/>
                <a:cs typeface="Arial"/>
              </a:rPr>
              <a:t>correction</a:t>
            </a:r>
            <a:r>
              <a:rPr sz="1900" kern="0" spc="-30">
                <a:solidFill>
                  <a:srgbClr val="211F1F"/>
                </a:solidFill>
                <a:latin typeface="Arial"/>
                <a:cs typeface="Arial"/>
              </a:rPr>
              <a:t> </a:t>
            </a:r>
            <a:r>
              <a:rPr sz="1900" kern="0">
                <a:solidFill>
                  <a:srgbClr val="211F1F"/>
                </a:solidFill>
                <a:latin typeface="Arial"/>
                <a:cs typeface="Arial"/>
              </a:rPr>
              <a:t>(i.e.,</a:t>
            </a:r>
            <a:r>
              <a:rPr sz="1900" kern="0" spc="-60">
                <a:solidFill>
                  <a:srgbClr val="211F1F"/>
                </a:solidFill>
                <a:latin typeface="Arial"/>
                <a:cs typeface="Arial"/>
              </a:rPr>
              <a:t> </a:t>
            </a:r>
            <a:r>
              <a:rPr sz="1900" kern="0">
                <a:solidFill>
                  <a:srgbClr val="211F1F"/>
                </a:solidFill>
                <a:latin typeface="Arial"/>
                <a:cs typeface="Arial"/>
              </a:rPr>
              <a:t>Leave</a:t>
            </a:r>
            <a:r>
              <a:rPr sz="1900" kern="0" spc="-40">
                <a:solidFill>
                  <a:srgbClr val="211F1F"/>
                </a:solidFill>
                <a:latin typeface="Arial"/>
                <a:cs typeface="Arial"/>
              </a:rPr>
              <a:t> </a:t>
            </a:r>
            <a:r>
              <a:rPr sz="1900" kern="0" spc="-25">
                <a:solidFill>
                  <a:srgbClr val="211F1F"/>
                </a:solidFill>
                <a:latin typeface="Arial"/>
                <a:cs typeface="Arial"/>
              </a:rPr>
              <a:t>and 	</a:t>
            </a:r>
            <a:r>
              <a:rPr sz="1900" kern="0">
                <a:solidFill>
                  <a:srgbClr val="211F1F"/>
                </a:solidFill>
                <a:latin typeface="Arial"/>
                <a:cs typeface="Arial"/>
              </a:rPr>
              <a:t>Earnings</a:t>
            </a:r>
            <a:r>
              <a:rPr sz="1900" kern="0" spc="-20">
                <a:solidFill>
                  <a:srgbClr val="211F1F"/>
                </a:solidFill>
                <a:latin typeface="Arial"/>
                <a:cs typeface="Arial"/>
              </a:rPr>
              <a:t> </a:t>
            </a:r>
            <a:r>
              <a:rPr sz="1900" kern="0">
                <a:solidFill>
                  <a:srgbClr val="211F1F"/>
                </a:solidFill>
                <a:latin typeface="Arial"/>
                <a:cs typeface="Arial"/>
              </a:rPr>
              <a:t>Statement,</a:t>
            </a:r>
            <a:r>
              <a:rPr sz="1900" kern="0" spc="-40">
                <a:solidFill>
                  <a:srgbClr val="211F1F"/>
                </a:solidFill>
                <a:latin typeface="Arial"/>
                <a:cs typeface="Arial"/>
              </a:rPr>
              <a:t> </a:t>
            </a:r>
            <a:r>
              <a:rPr sz="1900" kern="0">
                <a:solidFill>
                  <a:srgbClr val="211F1F"/>
                </a:solidFill>
                <a:latin typeface="Arial"/>
                <a:cs typeface="Arial"/>
              </a:rPr>
              <a:t>DD</a:t>
            </a:r>
            <a:r>
              <a:rPr sz="1900" kern="0" spc="-40">
                <a:solidFill>
                  <a:srgbClr val="211F1F"/>
                </a:solidFill>
                <a:latin typeface="Arial"/>
                <a:cs typeface="Arial"/>
              </a:rPr>
              <a:t> </a:t>
            </a:r>
            <a:r>
              <a:rPr sz="1900" kern="0">
                <a:solidFill>
                  <a:srgbClr val="211F1F"/>
                </a:solidFill>
                <a:latin typeface="Arial"/>
                <a:cs typeface="Arial"/>
              </a:rPr>
              <a:t>Form</a:t>
            </a:r>
            <a:r>
              <a:rPr sz="1900" kern="0" spc="-35">
                <a:solidFill>
                  <a:srgbClr val="211F1F"/>
                </a:solidFill>
                <a:latin typeface="Arial"/>
                <a:cs typeface="Arial"/>
              </a:rPr>
              <a:t> </a:t>
            </a:r>
            <a:r>
              <a:rPr sz="1900" kern="0">
                <a:solidFill>
                  <a:srgbClr val="211F1F"/>
                </a:solidFill>
                <a:latin typeface="Arial"/>
                <a:cs typeface="Arial"/>
              </a:rPr>
              <a:t>214,</a:t>
            </a:r>
            <a:r>
              <a:rPr sz="1900" kern="0" spc="-40">
                <a:solidFill>
                  <a:srgbClr val="211F1F"/>
                </a:solidFill>
                <a:latin typeface="Arial"/>
                <a:cs typeface="Arial"/>
              </a:rPr>
              <a:t> </a:t>
            </a:r>
            <a:r>
              <a:rPr sz="1900" kern="0">
                <a:solidFill>
                  <a:srgbClr val="211F1F"/>
                </a:solidFill>
                <a:latin typeface="Arial"/>
                <a:cs typeface="Arial"/>
              </a:rPr>
              <a:t>DD</a:t>
            </a:r>
            <a:r>
              <a:rPr sz="1900" kern="0" spc="-40">
                <a:solidFill>
                  <a:srgbClr val="211F1F"/>
                </a:solidFill>
                <a:latin typeface="Arial"/>
                <a:cs typeface="Arial"/>
              </a:rPr>
              <a:t> </a:t>
            </a:r>
            <a:r>
              <a:rPr sz="1900" kern="0">
                <a:solidFill>
                  <a:srgbClr val="211F1F"/>
                </a:solidFill>
                <a:latin typeface="Arial"/>
                <a:cs typeface="Arial"/>
              </a:rPr>
              <a:t>Form</a:t>
            </a:r>
            <a:r>
              <a:rPr sz="1900" kern="0" spc="-50">
                <a:solidFill>
                  <a:srgbClr val="211F1F"/>
                </a:solidFill>
                <a:latin typeface="Arial"/>
                <a:cs typeface="Arial"/>
              </a:rPr>
              <a:t> </a:t>
            </a:r>
            <a:r>
              <a:rPr sz="1900" kern="0">
                <a:solidFill>
                  <a:srgbClr val="211F1F"/>
                </a:solidFill>
                <a:latin typeface="Arial"/>
                <a:cs typeface="Arial"/>
              </a:rPr>
              <a:t>220,</a:t>
            </a:r>
            <a:r>
              <a:rPr sz="1900" kern="0" spc="-25">
                <a:solidFill>
                  <a:srgbClr val="211F1F"/>
                </a:solidFill>
                <a:latin typeface="Arial"/>
                <a:cs typeface="Arial"/>
              </a:rPr>
              <a:t> </a:t>
            </a:r>
            <a:r>
              <a:rPr sz="1900" kern="0">
                <a:solidFill>
                  <a:srgbClr val="211F1F"/>
                </a:solidFill>
                <a:latin typeface="Arial"/>
                <a:cs typeface="Arial"/>
              </a:rPr>
              <a:t>retirement</a:t>
            </a:r>
            <a:r>
              <a:rPr sz="1900" kern="0" spc="-30">
                <a:solidFill>
                  <a:srgbClr val="211F1F"/>
                </a:solidFill>
                <a:latin typeface="Arial"/>
                <a:cs typeface="Arial"/>
              </a:rPr>
              <a:t> </a:t>
            </a:r>
            <a:r>
              <a:rPr sz="1900" kern="0" spc="-10">
                <a:solidFill>
                  <a:srgbClr val="211F1F"/>
                </a:solidFill>
                <a:latin typeface="Arial"/>
                <a:cs typeface="Arial"/>
              </a:rPr>
              <a:t>point 	</a:t>
            </a:r>
            <a:r>
              <a:rPr sz="1900" kern="0">
                <a:solidFill>
                  <a:srgbClr val="211F1F"/>
                </a:solidFill>
                <a:latin typeface="Arial"/>
                <a:cs typeface="Arial"/>
              </a:rPr>
              <a:t>statements</a:t>
            </a:r>
            <a:r>
              <a:rPr sz="1900" kern="0" spc="-45">
                <a:solidFill>
                  <a:srgbClr val="211F1F"/>
                </a:solidFill>
                <a:latin typeface="Arial"/>
                <a:cs typeface="Arial"/>
              </a:rPr>
              <a:t> </a:t>
            </a:r>
            <a:r>
              <a:rPr sz="1900" kern="0">
                <a:solidFill>
                  <a:srgbClr val="211F1F"/>
                </a:solidFill>
                <a:latin typeface="Arial"/>
                <a:cs typeface="Arial"/>
              </a:rPr>
              <a:t>from</a:t>
            </a:r>
            <a:r>
              <a:rPr sz="1900" kern="0" spc="-55">
                <a:solidFill>
                  <a:srgbClr val="211F1F"/>
                </a:solidFill>
                <a:latin typeface="Arial"/>
                <a:cs typeface="Arial"/>
              </a:rPr>
              <a:t> </a:t>
            </a:r>
            <a:r>
              <a:rPr sz="1900" kern="0">
                <a:solidFill>
                  <a:srgbClr val="211F1F"/>
                </a:solidFill>
                <a:latin typeface="Arial"/>
                <a:cs typeface="Arial"/>
              </a:rPr>
              <a:t>other</a:t>
            </a:r>
            <a:r>
              <a:rPr sz="1900" kern="0" spc="-35">
                <a:solidFill>
                  <a:srgbClr val="211F1F"/>
                </a:solidFill>
                <a:latin typeface="Arial"/>
                <a:cs typeface="Arial"/>
              </a:rPr>
              <a:t> </a:t>
            </a:r>
            <a:r>
              <a:rPr sz="1900" kern="0">
                <a:solidFill>
                  <a:srgbClr val="211F1F"/>
                </a:solidFill>
                <a:latin typeface="Arial"/>
                <a:cs typeface="Arial"/>
              </a:rPr>
              <a:t>services,</a:t>
            </a:r>
            <a:r>
              <a:rPr sz="1900" kern="0" spc="-50">
                <a:solidFill>
                  <a:srgbClr val="211F1F"/>
                </a:solidFill>
                <a:latin typeface="Arial"/>
                <a:cs typeface="Arial"/>
              </a:rPr>
              <a:t> </a:t>
            </a:r>
            <a:r>
              <a:rPr sz="1900" kern="0" spc="-10">
                <a:solidFill>
                  <a:srgbClr val="211F1F"/>
                </a:solidFill>
                <a:latin typeface="Arial"/>
                <a:cs typeface="Arial"/>
              </a:rPr>
              <a:t>etc.).</a:t>
            </a:r>
            <a:endParaRPr sz="1900" kern="0">
              <a:solidFill>
                <a:sysClr val="windowText" lastClr="000000"/>
              </a:solidFill>
              <a:latin typeface="Arial"/>
              <a:cs typeface="Arial"/>
            </a:endParaRPr>
          </a:p>
          <a:p>
            <a:pPr marL="193675" marR="91440" indent="-181610">
              <a:spcBef>
                <a:spcPts val="1200"/>
              </a:spcBef>
              <a:buFontTx/>
              <a:buChar char="•"/>
              <a:tabLst>
                <a:tab pos="194945" algn="l"/>
              </a:tabLst>
              <a:defRPr/>
            </a:pPr>
            <a:r>
              <a:rPr sz="1900" kern="0">
                <a:solidFill>
                  <a:srgbClr val="211F1F"/>
                </a:solidFill>
                <a:latin typeface="Arial"/>
                <a:cs typeface="Arial"/>
              </a:rPr>
              <a:t>Creditable</a:t>
            </a:r>
            <a:r>
              <a:rPr sz="1900" kern="0" spc="-20">
                <a:solidFill>
                  <a:srgbClr val="211F1F"/>
                </a:solidFill>
                <a:latin typeface="Arial"/>
                <a:cs typeface="Arial"/>
              </a:rPr>
              <a:t> </a:t>
            </a:r>
            <a:r>
              <a:rPr sz="1900" kern="0">
                <a:solidFill>
                  <a:srgbClr val="211F1F"/>
                </a:solidFill>
                <a:latin typeface="Arial"/>
                <a:cs typeface="Arial"/>
              </a:rPr>
              <a:t>service</a:t>
            </a:r>
            <a:r>
              <a:rPr sz="1900" kern="0" spc="-35">
                <a:solidFill>
                  <a:srgbClr val="211F1F"/>
                </a:solidFill>
                <a:latin typeface="Arial"/>
                <a:cs typeface="Arial"/>
              </a:rPr>
              <a:t> </a:t>
            </a:r>
            <a:r>
              <a:rPr sz="1900" kern="0">
                <a:solidFill>
                  <a:srgbClr val="211F1F"/>
                </a:solidFill>
                <a:latin typeface="Arial"/>
                <a:cs typeface="Arial"/>
              </a:rPr>
              <a:t>for</a:t>
            </a:r>
            <a:r>
              <a:rPr sz="1900" kern="0" spc="-60">
                <a:solidFill>
                  <a:srgbClr val="211F1F"/>
                </a:solidFill>
                <a:latin typeface="Arial"/>
                <a:cs typeface="Arial"/>
              </a:rPr>
              <a:t> </a:t>
            </a:r>
            <a:r>
              <a:rPr sz="1900" kern="0">
                <a:solidFill>
                  <a:srgbClr val="211F1F"/>
                </a:solidFill>
                <a:latin typeface="Arial"/>
                <a:cs typeface="Arial"/>
              </a:rPr>
              <a:t>retired</a:t>
            </a:r>
            <a:r>
              <a:rPr sz="1900" kern="0" spc="-35">
                <a:solidFill>
                  <a:srgbClr val="211F1F"/>
                </a:solidFill>
                <a:latin typeface="Arial"/>
                <a:cs typeface="Arial"/>
              </a:rPr>
              <a:t> </a:t>
            </a:r>
            <a:r>
              <a:rPr sz="1900" kern="0" spc="-20">
                <a:solidFill>
                  <a:srgbClr val="211F1F"/>
                </a:solidFill>
                <a:latin typeface="Arial"/>
                <a:cs typeface="Arial"/>
              </a:rPr>
              <a:t>pay,</a:t>
            </a:r>
            <a:r>
              <a:rPr sz="1900" kern="0" spc="-45">
                <a:solidFill>
                  <a:srgbClr val="211F1F"/>
                </a:solidFill>
                <a:latin typeface="Arial"/>
                <a:cs typeface="Arial"/>
              </a:rPr>
              <a:t> </a:t>
            </a:r>
            <a:r>
              <a:rPr sz="1900" kern="0">
                <a:solidFill>
                  <a:srgbClr val="211F1F"/>
                </a:solidFill>
                <a:latin typeface="Arial"/>
                <a:cs typeface="Arial"/>
              </a:rPr>
              <a:t>retirement</a:t>
            </a:r>
            <a:r>
              <a:rPr sz="1900" kern="0" spc="-40">
                <a:solidFill>
                  <a:srgbClr val="211F1F"/>
                </a:solidFill>
                <a:latin typeface="Arial"/>
                <a:cs typeface="Arial"/>
              </a:rPr>
              <a:t> </a:t>
            </a:r>
            <a:r>
              <a:rPr sz="1900" kern="0">
                <a:solidFill>
                  <a:srgbClr val="211F1F"/>
                </a:solidFill>
                <a:latin typeface="Arial"/>
                <a:cs typeface="Arial"/>
              </a:rPr>
              <a:t>points,</a:t>
            </a:r>
            <a:r>
              <a:rPr sz="1900" kern="0" spc="-45">
                <a:solidFill>
                  <a:srgbClr val="211F1F"/>
                </a:solidFill>
                <a:latin typeface="Arial"/>
                <a:cs typeface="Arial"/>
              </a:rPr>
              <a:t> </a:t>
            </a:r>
            <a:r>
              <a:rPr sz="1900" kern="0">
                <a:solidFill>
                  <a:srgbClr val="211F1F"/>
                </a:solidFill>
                <a:latin typeface="Arial"/>
                <a:cs typeface="Arial"/>
              </a:rPr>
              <a:t>and</a:t>
            </a:r>
            <a:r>
              <a:rPr sz="1900" kern="0" spc="-35">
                <a:solidFill>
                  <a:srgbClr val="211F1F"/>
                </a:solidFill>
                <a:latin typeface="Arial"/>
                <a:cs typeface="Arial"/>
              </a:rPr>
              <a:t> </a:t>
            </a:r>
            <a:r>
              <a:rPr sz="1900" kern="0">
                <a:solidFill>
                  <a:srgbClr val="211F1F"/>
                </a:solidFill>
                <a:latin typeface="Arial"/>
                <a:cs typeface="Arial"/>
              </a:rPr>
              <a:t>total</a:t>
            </a:r>
            <a:r>
              <a:rPr sz="1900" kern="0" spc="-50">
                <a:solidFill>
                  <a:srgbClr val="211F1F"/>
                </a:solidFill>
                <a:latin typeface="Arial"/>
                <a:cs typeface="Arial"/>
              </a:rPr>
              <a:t> </a:t>
            </a:r>
            <a:r>
              <a:rPr sz="1900" kern="0">
                <a:solidFill>
                  <a:srgbClr val="211F1F"/>
                </a:solidFill>
                <a:latin typeface="Arial"/>
                <a:cs typeface="Arial"/>
              </a:rPr>
              <a:t>career</a:t>
            </a:r>
            <a:r>
              <a:rPr sz="1900" kern="0" spc="-45">
                <a:solidFill>
                  <a:srgbClr val="211F1F"/>
                </a:solidFill>
                <a:latin typeface="Arial"/>
                <a:cs typeface="Arial"/>
              </a:rPr>
              <a:t> </a:t>
            </a:r>
            <a:r>
              <a:rPr sz="1900" kern="0" spc="-10">
                <a:solidFill>
                  <a:srgbClr val="211F1F"/>
                </a:solidFill>
                <a:latin typeface="Arial"/>
                <a:cs typeface="Arial"/>
              </a:rPr>
              <a:t>points 	</a:t>
            </a:r>
            <a:r>
              <a:rPr sz="1900" kern="0">
                <a:solidFill>
                  <a:srgbClr val="211F1F"/>
                </a:solidFill>
                <a:latin typeface="Arial"/>
                <a:cs typeface="Arial"/>
              </a:rPr>
              <a:t>are</a:t>
            </a:r>
            <a:r>
              <a:rPr sz="1900" kern="0" spc="-40">
                <a:solidFill>
                  <a:srgbClr val="211F1F"/>
                </a:solidFill>
                <a:latin typeface="Arial"/>
                <a:cs typeface="Arial"/>
              </a:rPr>
              <a:t> </a:t>
            </a:r>
            <a:r>
              <a:rPr sz="1900" kern="0">
                <a:solidFill>
                  <a:srgbClr val="211F1F"/>
                </a:solidFill>
                <a:latin typeface="Arial"/>
                <a:cs typeface="Arial"/>
              </a:rPr>
              <a:t>summarized</a:t>
            </a:r>
            <a:r>
              <a:rPr sz="1900" kern="0" spc="-15">
                <a:solidFill>
                  <a:srgbClr val="211F1F"/>
                </a:solidFill>
                <a:latin typeface="Arial"/>
                <a:cs typeface="Arial"/>
              </a:rPr>
              <a:t> </a:t>
            </a:r>
            <a:r>
              <a:rPr sz="1900" kern="0">
                <a:solidFill>
                  <a:srgbClr val="211F1F"/>
                </a:solidFill>
                <a:latin typeface="Arial"/>
                <a:cs typeface="Arial"/>
              </a:rPr>
              <a:t>in</a:t>
            </a:r>
            <a:r>
              <a:rPr sz="1900" kern="0" spc="-35">
                <a:solidFill>
                  <a:srgbClr val="211F1F"/>
                </a:solidFill>
                <a:latin typeface="Arial"/>
                <a:cs typeface="Arial"/>
              </a:rPr>
              <a:t> </a:t>
            </a:r>
            <a:r>
              <a:rPr sz="1900" kern="0">
                <a:solidFill>
                  <a:srgbClr val="211F1F"/>
                </a:solidFill>
                <a:latin typeface="Arial"/>
                <a:cs typeface="Arial"/>
              </a:rPr>
              <a:t>this</a:t>
            </a:r>
            <a:r>
              <a:rPr sz="1900" kern="0" spc="-40">
                <a:solidFill>
                  <a:srgbClr val="211F1F"/>
                </a:solidFill>
                <a:latin typeface="Arial"/>
                <a:cs typeface="Arial"/>
              </a:rPr>
              <a:t> </a:t>
            </a:r>
            <a:r>
              <a:rPr sz="1900" kern="0" spc="-10">
                <a:solidFill>
                  <a:srgbClr val="211F1F"/>
                </a:solidFill>
                <a:latin typeface="Arial"/>
                <a:cs typeface="Arial"/>
              </a:rPr>
              <a:t>statement.</a:t>
            </a:r>
            <a:endParaRPr sz="1900" kern="0">
              <a:solidFill>
                <a:sysClr val="windowText" lastClr="000000"/>
              </a:solidFill>
              <a:latin typeface="Arial"/>
              <a:cs typeface="Arial"/>
            </a:endParaRPr>
          </a:p>
        </p:txBody>
      </p:sp>
    </p:spTree>
    <p:extLst>
      <p:ext uri="{BB962C8B-B14F-4D97-AF65-F5344CB8AC3E}">
        <p14:creationId xmlns:p14="http://schemas.microsoft.com/office/powerpoint/2010/main" val="31584917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54939" y="2484419"/>
            <a:ext cx="6882765" cy="1854995"/>
          </a:xfrm>
          <a:prstGeom prst="rect">
            <a:avLst/>
          </a:prstGeom>
        </p:spPr>
        <p:txBody>
          <a:bodyPr vert="horz" wrap="square" lIns="0" tIns="13335" rIns="0" bIns="0" rtlCol="0" anchor="ctr">
            <a:spAutoFit/>
          </a:bodyPr>
          <a:lstStyle/>
          <a:p>
            <a:pPr algn="ctr">
              <a:lnSpc>
                <a:spcPts val="3840"/>
              </a:lnSpc>
              <a:spcBef>
                <a:spcPts val="105"/>
              </a:spcBef>
            </a:pPr>
            <a:r>
              <a:t>Military</a:t>
            </a:r>
            <a:r>
              <a:rPr spc="-60"/>
              <a:t> </a:t>
            </a:r>
            <a:r>
              <a:t>Retired</a:t>
            </a:r>
            <a:r>
              <a:rPr spc="-50"/>
              <a:t> </a:t>
            </a:r>
            <a:r>
              <a:rPr spc="-25"/>
              <a:t>Pay</a:t>
            </a:r>
          </a:p>
          <a:p>
            <a:pPr algn="ctr">
              <a:lnSpc>
                <a:spcPct val="100000"/>
              </a:lnSpc>
            </a:pPr>
            <a:r>
              <a:t>and</a:t>
            </a:r>
            <a:r>
              <a:rPr spc="-50"/>
              <a:t> </a:t>
            </a:r>
            <a:r>
              <a:t>Other</a:t>
            </a:r>
            <a:r>
              <a:rPr spc="-60"/>
              <a:t> </a:t>
            </a:r>
            <a:r>
              <a:t>Financial</a:t>
            </a:r>
            <a:r>
              <a:rPr spc="-60"/>
              <a:t> </a:t>
            </a:r>
            <a:r>
              <a:rPr spc="-10"/>
              <a:t>Considerations</a:t>
            </a:r>
          </a:p>
        </p:txBody>
      </p:sp>
      <p:sp>
        <p:nvSpPr>
          <p:cNvPr id="3" name="object 3"/>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167</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42639048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91899" y="113101"/>
            <a:ext cx="7206615" cy="1367682"/>
          </a:xfrm>
          <a:prstGeom prst="rect">
            <a:avLst/>
          </a:prstGeom>
        </p:spPr>
        <p:txBody>
          <a:bodyPr vert="horz" wrap="square" lIns="0" tIns="13335" rIns="0" bIns="0" rtlCol="0" anchor="ctr">
            <a:spAutoFit/>
          </a:bodyPr>
          <a:lstStyle/>
          <a:p>
            <a:pPr marL="12700">
              <a:lnSpc>
                <a:spcPct val="100000"/>
              </a:lnSpc>
              <a:spcBef>
                <a:spcPts val="105"/>
              </a:spcBef>
            </a:pPr>
            <a:r>
              <a:rPr>
                <a:solidFill>
                  <a:srgbClr val="211F1F"/>
                </a:solidFill>
              </a:rPr>
              <a:t>Calculate</a:t>
            </a:r>
            <a:r>
              <a:rPr spc="-140">
                <a:solidFill>
                  <a:srgbClr val="211F1F"/>
                </a:solidFill>
              </a:rPr>
              <a:t> </a:t>
            </a:r>
            <a:r>
              <a:rPr spc="-25">
                <a:solidFill>
                  <a:srgbClr val="211F1F"/>
                </a:solidFill>
              </a:rPr>
              <a:t>Your</a:t>
            </a:r>
            <a:r>
              <a:rPr spc="-55">
                <a:solidFill>
                  <a:srgbClr val="211F1F"/>
                </a:solidFill>
              </a:rPr>
              <a:t> </a:t>
            </a:r>
            <a:r>
              <a:rPr>
                <a:solidFill>
                  <a:srgbClr val="211F1F"/>
                </a:solidFill>
              </a:rPr>
              <a:t>Retired</a:t>
            </a:r>
            <a:r>
              <a:rPr spc="-65">
                <a:solidFill>
                  <a:srgbClr val="211F1F"/>
                </a:solidFill>
              </a:rPr>
              <a:t> </a:t>
            </a:r>
            <a:r>
              <a:rPr>
                <a:solidFill>
                  <a:srgbClr val="211F1F"/>
                </a:solidFill>
              </a:rPr>
              <a:t>Pay</a:t>
            </a:r>
            <a:r>
              <a:rPr spc="-60">
                <a:solidFill>
                  <a:srgbClr val="211F1F"/>
                </a:solidFill>
              </a:rPr>
              <a:t> </a:t>
            </a:r>
            <a:r>
              <a:rPr>
                <a:solidFill>
                  <a:srgbClr val="211F1F"/>
                </a:solidFill>
              </a:rPr>
              <a:t>in</a:t>
            </a:r>
            <a:r>
              <a:rPr spc="-60">
                <a:solidFill>
                  <a:srgbClr val="211F1F"/>
                </a:solidFill>
              </a:rPr>
              <a:t> </a:t>
            </a:r>
            <a:r>
              <a:rPr>
                <a:solidFill>
                  <a:srgbClr val="211F1F"/>
                </a:solidFill>
              </a:rPr>
              <a:t>3</a:t>
            </a:r>
            <a:r>
              <a:rPr spc="-60">
                <a:solidFill>
                  <a:srgbClr val="211F1F"/>
                </a:solidFill>
              </a:rPr>
              <a:t> </a:t>
            </a:r>
            <a:r>
              <a:rPr spc="-10">
                <a:solidFill>
                  <a:srgbClr val="211F1F"/>
                </a:solidFill>
              </a:rPr>
              <a:t>Steps</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168</a:t>
            </a:fld>
            <a:endParaRPr sz="700" b="1" kern="0" spc="-25">
              <a:solidFill>
                <a:srgbClr val="2E372E"/>
              </a:solidFill>
              <a:latin typeface="Calibri"/>
              <a:cs typeface="Calibri"/>
            </a:endParaRPr>
          </a:p>
        </p:txBody>
      </p:sp>
      <p:sp>
        <p:nvSpPr>
          <p:cNvPr id="3" name="object 3"/>
          <p:cNvSpPr/>
          <p:nvPr/>
        </p:nvSpPr>
        <p:spPr>
          <a:xfrm>
            <a:off x="1682496" y="1127760"/>
            <a:ext cx="8827135" cy="3991610"/>
          </a:xfrm>
          <a:custGeom>
            <a:avLst/>
            <a:gdLst/>
            <a:ahLst/>
            <a:cxnLst/>
            <a:rect l="l" t="t" r="r" b="b"/>
            <a:pathLst>
              <a:path w="8827135" h="3991610">
                <a:moveTo>
                  <a:pt x="0" y="0"/>
                </a:moveTo>
                <a:lnTo>
                  <a:pt x="8827008" y="0"/>
                </a:lnTo>
                <a:lnTo>
                  <a:pt x="8827008" y="3991355"/>
                </a:lnTo>
                <a:lnTo>
                  <a:pt x="0" y="3991355"/>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4" name="object 4"/>
          <p:cNvSpPr txBox="1"/>
          <p:nvPr/>
        </p:nvSpPr>
        <p:spPr>
          <a:xfrm>
            <a:off x="1761113" y="1153290"/>
            <a:ext cx="8661400" cy="3924935"/>
          </a:xfrm>
          <a:prstGeom prst="rect">
            <a:avLst/>
          </a:prstGeom>
        </p:spPr>
        <p:txBody>
          <a:bodyPr vert="horz" wrap="square" lIns="0" tIns="13335" rIns="0" bIns="0" rtlCol="0">
            <a:spAutoFit/>
          </a:bodyPr>
          <a:lstStyle/>
          <a:p>
            <a:pPr marL="12700">
              <a:spcBef>
                <a:spcPts val="105"/>
              </a:spcBef>
              <a:tabLst>
                <a:tab pos="956310" algn="l"/>
              </a:tabLst>
              <a:defRPr/>
            </a:pPr>
            <a:r>
              <a:rPr sz="2000" u="sng" kern="0">
                <a:solidFill>
                  <a:srgbClr val="CF0000"/>
                </a:solidFill>
                <a:uFill>
                  <a:solidFill>
                    <a:srgbClr val="CF0000"/>
                  </a:solidFill>
                </a:uFill>
                <a:latin typeface="Arial"/>
                <a:cs typeface="Arial"/>
              </a:rPr>
              <a:t>Step</a:t>
            </a:r>
            <a:r>
              <a:rPr sz="2000" u="sng" kern="0" spc="-15">
                <a:solidFill>
                  <a:srgbClr val="CF0000"/>
                </a:solidFill>
                <a:uFill>
                  <a:solidFill>
                    <a:srgbClr val="CF0000"/>
                  </a:solidFill>
                </a:uFill>
                <a:latin typeface="Arial"/>
                <a:cs typeface="Arial"/>
              </a:rPr>
              <a:t> </a:t>
            </a:r>
            <a:r>
              <a:rPr sz="2000" u="sng" kern="0" spc="-25">
                <a:solidFill>
                  <a:srgbClr val="CF0000"/>
                </a:solidFill>
                <a:uFill>
                  <a:solidFill>
                    <a:srgbClr val="CF0000"/>
                  </a:solidFill>
                </a:uFill>
                <a:latin typeface="Arial"/>
                <a:cs typeface="Arial"/>
              </a:rPr>
              <a:t>1</a:t>
            </a:r>
            <a:r>
              <a:rPr sz="2000" kern="0" spc="-25">
                <a:solidFill>
                  <a:srgbClr val="211F1F"/>
                </a:solidFill>
                <a:latin typeface="Arial"/>
                <a:cs typeface="Arial"/>
              </a:rPr>
              <a:t>:</a:t>
            </a:r>
            <a:r>
              <a:rPr sz="2000" kern="0">
                <a:solidFill>
                  <a:srgbClr val="211F1F"/>
                </a:solidFill>
                <a:latin typeface="Arial"/>
                <a:cs typeface="Arial"/>
              </a:rPr>
              <a:t>	Determine</a:t>
            </a:r>
            <a:r>
              <a:rPr sz="2000" kern="0" spc="-65">
                <a:solidFill>
                  <a:srgbClr val="211F1F"/>
                </a:solidFill>
                <a:latin typeface="Arial"/>
                <a:cs typeface="Arial"/>
              </a:rPr>
              <a:t> </a:t>
            </a:r>
            <a:r>
              <a:rPr sz="2000" kern="0">
                <a:solidFill>
                  <a:srgbClr val="211F1F"/>
                </a:solidFill>
                <a:latin typeface="Arial"/>
                <a:cs typeface="Arial"/>
              </a:rPr>
              <a:t>your</a:t>
            </a:r>
            <a:r>
              <a:rPr sz="2000" kern="0" spc="-45">
                <a:solidFill>
                  <a:srgbClr val="211F1F"/>
                </a:solidFill>
                <a:latin typeface="Arial"/>
                <a:cs typeface="Arial"/>
              </a:rPr>
              <a:t> </a:t>
            </a:r>
            <a:r>
              <a:rPr sz="2000" b="1" u="sng" kern="0">
                <a:solidFill>
                  <a:srgbClr val="211F1F"/>
                </a:solidFill>
                <a:uFill>
                  <a:solidFill>
                    <a:srgbClr val="211F1F"/>
                  </a:solidFill>
                </a:uFill>
                <a:latin typeface="Arial"/>
                <a:cs typeface="Arial"/>
              </a:rPr>
              <a:t>D</a:t>
            </a:r>
            <a:r>
              <a:rPr sz="2000" kern="0">
                <a:solidFill>
                  <a:srgbClr val="211F1F"/>
                </a:solidFill>
                <a:latin typeface="Arial"/>
                <a:cs typeface="Arial"/>
              </a:rPr>
              <a:t>ate</a:t>
            </a:r>
            <a:r>
              <a:rPr sz="2000" kern="0" spc="-40">
                <a:solidFill>
                  <a:srgbClr val="211F1F"/>
                </a:solidFill>
                <a:latin typeface="Arial"/>
                <a:cs typeface="Arial"/>
              </a:rPr>
              <a:t> </a:t>
            </a:r>
            <a:r>
              <a:rPr sz="2000" kern="0">
                <a:solidFill>
                  <a:srgbClr val="211F1F"/>
                </a:solidFill>
                <a:latin typeface="Arial"/>
                <a:cs typeface="Arial"/>
              </a:rPr>
              <a:t>of</a:t>
            </a:r>
            <a:r>
              <a:rPr sz="2000" kern="0" spc="-50">
                <a:solidFill>
                  <a:srgbClr val="211F1F"/>
                </a:solidFill>
                <a:latin typeface="Arial"/>
                <a:cs typeface="Arial"/>
              </a:rPr>
              <a:t> </a:t>
            </a:r>
            <a:r>
              <a:rPr sz="2000" b="1" u="sng" kern="0">
                <a:solidFill>
                  <a:srgbClr val="211F1F"/>
                </a:solidFill>
                <a:uFill>
                  <a:solidFill>
                    <a:srgbClr val="211F1F"/>
                  </a:solidFill>
                </a:uFill>
                <a:latin typeface="Arial"/>
                <a:cs typeface="Arial"/>
              </a:rPr>
              <a:t>I</a:t>
            </a:r>
            <a:r>
              <a:rPr sz="2000" kern="0">
                <a:solidFill>
                  <a:srgbClr val="211F1F"/>
                </a:solidFill>
                <a:latin typeface="Arial"/>
                <a:cs typeface="Arial"/>
              </a:rPr>
              <a:t>nitial</a:t>
            </a:r>
            <a:r>
              <a:rPr sz="2000" kern="0" spc="-20">
                <a:solidFill>
                  <a:srgbClr val="211F1F"/>
                </a:solidFill>
                <a:latin typeface="Arial"/>
                <a:cs typeface="Arial"/>
              </a:rPr>
              <a:t> </a:t>
            </a:r>
            <a:r>
              <a:rPr sz="2000" b="1" u="sng" kern="0">
                <a:solidFill>
                  <a:srgbClr val="211F1F"/>
                </a:solidFill>
                <a:uFill>
                  <a:solidFill>
                    <a:srgbClr val="211F1F"/>
                  </a:solidFill>
                </a:uFill>
                <a:latin typeface="Arial"/>
                <a:cs typeface="Arial"/>
              </a:rPr>
              <a:t>E</a:t>
            </a:r>
            <a:r>
              <a:rPr sz="2000" kern="0">
                <a:solidFill>
                  <a:srgbClr val="211F1F"/>
                </a:solidFill>
                <a:latin typeface="Arial"/>
                <a:cs typeface="Arial"/>
              </a:rPr>
              <a:t>ntry</a:t>
            </a:r>
            <a:r>
              <a:rPr sz="2000" kern="0" spc="-50">
                <a:solidFill>
                  <a:srgbClr val="211F1F"/>
                </a:solidFill>
                <a:latin typeface="Arial"/>
                <a:cs typeface="Arial"/>
              </a:rPr>
              <a:t> </a:t>
            </a:r>
            <a:r>
              <a:rPr sz="2000" kern="0">
                <a:solidFill>
                  <a:srgbClr val="211F1F"/>
                </a:solidFill>
                <a:latin typeface="Arial"/>
                <a:cs typeface="Arial"/>
              </a:rPr>
              <a:t>into</a:t>
            </a:r>
            <a:r>
              <a:rPr sz="2000" kern="0" spc="-30">
                <a:solidFill>
                  <a:srgbClr val="211F1F"/>
                </a:solidFill>
                <a:latin typeface="Arial"/>
                <a:cs typeface="Arial"/>
              </a:rPr>
              <a:t> </a:t>
            </a:r>
            <a:r>
              <a:rPr sz="2000" b="1" u="sng" kern="0">
                <a:solidFill>
                  <a:srgbClr val="211F1F"/>
                </a:solidFill>
                <a:uFill>
                  <a:solidFill>
                    <a:srgbClr val="211F1F"/>
                  </a:solidFill>
                </a:uFill>
                <a:latin typeface="Arial"/>
                <a:cs typeface="Arial"/>
              </a:rPr>
              <a:t>M</a:t>
            </a:r>
            <a:r>
              <a:rPr sz="2000" kern="0">
                <a:solidFill>
                  <a:srgbClr val="211F1F"/>
                </a:solidFill>
                <a:latin typeface="Arial"/>
                <a:cs typeface="Arial"/>
              </a:rPr>
              <a:t>ilitary</a:t>
            </a:r>
            <a:r>
              <a:rPr sz="2000" kern="0" spc="-35">
                <a:solidFill>
                  <a:srgbClr val="211F1F"/>
                </a:solidFill>
                <a:latin typeface="Arial"/>
                <a:cs typeface="Arial"/>
              </a:rPr>
              <a:t> </a:t>
            </a:r>
            <a:r>
              <a:rPr sz="2000" b="1" u="sng" kern="0">
                <a:solidFill>
                  <a:srgbClr val="211F1F"/>
                </a:solidFill>
                <a:uFill>
                  <a:solidFill>
                    <a:srgbClr val="211F1F"/>
                  </a:solidFill>
                </a:uFill>
                <a:latin typeface="Arial"/>
                <a:cs typeface="Arial"/>
              </a:rPr>
              <a:t>S</a:t>
            </a:r>
            <a:r>
              <a:rPr sz="2000" kern="0">
                <a:solidFill>
                  <a:srgbClr val="211F1F"/>
                </a:solidFill>
                <a:latin typeface="Arial"/>
                <a:cs typeface="Arial"/>
              </a:rPr>
              <a:t>ervice</a:t>
            </a:r>
            <a:r>
              <a:rPr sz="2000" kern="0" spc="-45">
                <a:solidFill>
                  <a:srgbClr val="211F1F"/>
                </a:solidFill>
                <a:latin typeface="Arial"/>
                <a:cs typeface="Arial"/>
              </a:rPr>
              <a:t> </a:t>
            </a:r>
            <a:r>
              <a:rPr sz="2000" kern="0" spc="-10">
                <a:solidFill>
                  <a:srgbClr val="211F1F"/>
                </a:solidFill>
                <a:latin typeface="Arial"/>
                <a:cs typeface="Arial"/>
              </a:rPr>
              <a:t>(DIEMS).</a:t>
            </a:r>
            <a:endParaRPr sz="2000" kern="0">
              <a:solidFill>
                <a:sysClr val="windowText" lastClr="000000"/>
              </a:solidFill>
              <a:latin typeface="Arial"/>
              <a:cs typeface="Arial"/>
            </a:endParaRPr>
          </a:p>
          <a:p>
            <a:pPr marL="12700" marR="250190">
              <a:defRPr/>
            </a:pPr>
            <a:r>
              <a:rPr sz="2000" kern="0">
                <a:solidFill>
                  <a:srgbClr val="211F1F"/>
                </a:solidFill>
                <a:latin typeface="Arial"/>
                <a:cs typeface="Arial"/>
              </a:rPr>
              <a:t>**This</a:t>
            </a:r>
            <a:r>
              <a:rPr sz="2000" kern="0" spc="-25">
                <a:solidFill>
                  <a:srgbClr val="211F1F"/>
                </a:solidFill>
                <a:latin typeface="Arial"/>
                <a:cs typeface="Arial"/>
              </a:rPr>
              <a:t> </a:t>
            </a:r>
            <a:r>
              <a:rPr sz="2000" kern="0">
                <a:solidFill>
                  <a:srgbClr val="211F1F"/>
                </a:solidFill>
                <a:latin typeface="Arial"/>
                <a:cs typeface="Arial"/>
              </a:rPr>
              <a:t>is</a:t>
            </a:r>
            <a:r>
              <a:rPr sz="2000" kern="0" spc="-25">
                <a:solidFill>
                  <a:srgbClr val="211F1F"/>
                </a:solidFill>
                <a:latin typeface="Arial"/>
                <a:cs typeface="Arial"/>
              </a:rPr>
              <a:t> </a:t>
            </a:r>
            <a:r>
              <a:rPr sz="2000" kern="0">
                <a:solidFill>
                  <a:srgbClr val="211F1F"/>
                </a:solidFill>
                <a:latin typeface="Arial"/>
                <a:cs typeface="Arial"/>
              </a:rPr>
              <a:t>the</a:t>
            </a:r>
            <a:r>
              <a:rPr sz="2000" kern="0" spc="-30">
                <a:solidFill>
                  <a:srgbClr val="211F1F"/>
                </a:solidFill>
                <a:latin typeface="Arial"/>
                <a:cs typeface="Arial"/>
              </a:rPr>
              <a:t> </a:t>
            </a:r>
            <a:r>
              <a:rPr sz="2000" kern="0">
                <a:solidFill>
                  <a:srgbClr val="211F1F"/>
                </a:solidFill>
                <a:latin typeface="Arial"/>
                <a:cs typeface="Arial"/>
              </a:rPr>
              <a:t>date</a:t>
            </a:r>
            <a:r>
              <a:rPr sz="2000" kern="0" spc="-25">
                <a:solidFill>
                  <a:srgbClr val="211F1F"/>
                </a:solidFill>
                <a:latin typeface="Arial"/>
                <a:cs typeface="Arial"/>
              </a:rPr>
              <a:t> </a:t>
            </a:r>
            <a:r>
              <a:rPr sz="2000" kern="0">
                <a:solidFill>
                  <a:srgbClr val="211F1F"/>
                </a:solidFill>
                <a:latin typeface="Arial"/>
                <a:cs typeface="Arial"/>
              </a:rPr>
              <a:t>of</a:t>
            </a:r>
            <a:r>
              <a:rPr sz="2000" kern="0" spc="-25">
                <a:solidFill>
                  <a:srgbClr val="211F1F"/>
                </a:solidFill>
                <a:latin typeface="Arial"/>
                <a:cs typeface="Arial"/>
              </a:rPr>
              <a:t> </a:t>
            </a:r>
            <a:r>
              <a:rPr sz="2000" kern="0">
                <a:solidFill>
                  <a:srgbClr val="211F1F"/>
                </a:solidFill>
                <a:latin typeface="Arial"/>
                <a:cs typeface="Arial"/>
              </a:rPr>
              <a:t>your</a:t>
            </a:r>
            <a:r>
              <a:rPr sz="2000" kern="0" spc="-40">
                <a:solidFill>
                  <a:srgbClr val="211F1F"/>
                </a:solidFill>
                <a:latin typeface="Arial"/>
                <a:cs typeface="Arial"/>
              </a:rPr>
              <a:t> </a:t>
            </a:r>
            <a:r>
              <a:rPr sz="2000" kern="0">
                <a:solidFill>
                  <a:srgbClr val="211F1F"/>
                </a:solidFill>
                <a:latin typeface="Arial"/>
                <a:cs typeface="Arial"/>
              </a:rPr>
              <a:t>initial</a:t>
            </a:r>
            <a:r>
              <a:rPr sz="2000" kern="0" spc="-10">
                <a:solidFill>
                  <a:srgbClr val="211F1F"/>
                </a:solidFill>
                <a:latin typeface="Arial"/>
                <a:cs typeface="Arial"/>
              </a:rPr>
              <a:t> </a:t>
            </a:r>
            <a:r>
              <a:rPr sz="2000" kern="0">
                <a:solidFill>
                  <a:srgbClr val="211F1F"/>
                </a:solidFill>
                <a:latin typeface="Arial"/>
                <a:cs typeface="Arial"/>
              </a:rPr>
              <a:t>service</a:t>
            </a:r>
            <a:r>
              <a:rPr sz="2000" kern="0" spc="-40">
                <a:solidFill>
                  <a:srgbClr val="211F1F"/>
                </a:solidFill>
                <a:latin typeface="Arial"/>
                <a:cs typeface="Arial"/>
              </a:rPr>
              <a:t> </a:t>
            </a:r>
            <a:r>
              <a:rPr sz="2000" kern="0">
                <a:solidFill>
                  <a:srgbClr val="211F1F"/>
                </a:solidFill>
                <a:latin typeface="Arial"/>
                <a:cs typeface="Arial"/>
              </a:rPr>
              <a:t>contract.</a:t>
            </a:r>
            <a:r>
              <a:rPr sz="2000" kern="0" spc="-100">
                <a:solidFill>
                  <a:srgbClr val="211F1F"/>
                </a:solidFill>
                <a:latin typeface="Arial"/>
                <a:cs typeface="Arial"/>
              </a:rPr>
              <a:t> </a:t>
            </a:r>
            <a:r>
              <a:rPr sz="2000" kern="0">
                <a:solidFill>
                  <a:srgbClr val="211F1F"/>
                </a:solidFill>
                <a:latin typeface="Arial"/>
                <a:cs typeface="Arial"/>
              </a:rPr>
              <a:t>This</a:t>
            </a:r>
            <a:r>
              <a:rPr sz="2000" kern="0" spc="-25">
                <a:solidFill>
                  <a:srgbClr val="211F1F"/>
                </a:solidFill>
                <a:latin typeface="Arial"/>
                <a:cs typeface="Arial"/>
              </a:rPr>
              <a:t> </a:t>
            </a:r>
            <a:r>
              <a:rPr sz="2000" kern="0">
                <a:solidFill>
                  <a:srgbClr val="211F1F"/>
                </a:solidFill>
                <a:latin typeface="Arial"/>
                <a:cs typeface="Arial"/>
              </a:rPr>
              <a:t>date</a:t>
            </a:r>
            <a:r>
              <a:rPr sz="2000" kern="0" spc="-25">
                <a:solidFill>
                  <a:srgbClr val="211F1F"/>
                </a:solidFill>
                <a:latin typeface="Arial"/>
                <a:cs typeface="Arial"/>
              </a:rPr>
              <a:t> </a:t>
            </a:r>
            <a:r>
              <a:rPr sz="2000" kern="0">
                <a:solidFill>
                  <a:srgbClr val="211F1F"/>
                </a:solidFill>
                <a:latin typeface="Arial"/>
                <a:cs typeface="Arial"/>
              </a:rPr>
              <a:t>does</a:t>
            </a:r>
            <a:r>
              <a:rPr sz="2000" kern="0" spc="-40">
                <a:solidFill>
                  <a:srgbClr val="211F1F"/>
                </a:solidFill>
                <a:latin typeface="Arial"/>
                <a:cs typeface="Arial"/>
              </a:rPr>
              <a:t> </a:t>
            </a:r>
            <a:r>
              <a:rPr sz="2000" kern="0">
                <a:solidFill>
                  <a:srgbClr val="211F1F"/>
                </a:solidFill>
                <a:latin typeface="Arial"/>
                <a:cs typeface="Arial"/>
              </a:rPr>
              <a:t>not</a:t>
            </a:r>
            <a:r>
              <a:rPr sz="2000" kern="0" spc="-40">
                <a:solidFill>
                  <a:srgbClr val="211F1F"/>
                </a:solidFill>
                <a:latin typeface="Arial"/>
                <a:cs typeface="Arial"/>
              </a:rPr>
              <a:t> </a:t>
            </a:r>
            <a:r>
              <a:rPr sz="2000" kern="0" spc="-10">
                <a:solidFill>
                  <a:srgbClr val="211F1F"/>
                </a:solidFill>
                <a:latin typeface="Arial"/>
                <a:cs typeface="Arial"/>
              </a:rPr>
              <a:t>change </a:t>
            </a:r>
            <a:r>
              <a:rPr sz="2000" kern="0">
                <a:solidFill>
                  <a:srgbClr val="211F1F"/>
                </a:solidFill>
                <a:latin typeface="Arial"/>
                <a:cs typeface="Arial"/>
              </a:rPr>
              <a:t>regardless</a:t>
            </a:r>
            <a:r>
              <a:rPr sz="2000" kern="0" spc="-60">
                <a:solidFill>
                  <a:srgbClr val="211F1F"/>
                </a:solidFill>
                <a:latin typeface="Arial"/>
                <a:cs typeface="Arial"/>
              </a:rPr>
              <a:t> </a:t>
            </a:r>
            <a:r>
              <a:rPr sz="2000" kern="0">
                <a:solidFill>
                  <a:srgbClr val="211F1F"/>
                </a:solidFill>
                <a:latin typeface="Arial"/>
                <a:cs typeface="Arial"/>
              </a:rPr>
              <a:t>of</a:t>
            </a:r>
            <a:r>
              <a:rPr sz="2000" kern="0" spc="-30">
                <a:solidFill>
                  <a:srgbClr val="211F1F"/>
                </a:solidFill>
                <a:latin typeface="Arial"/>
                <a:cs typeface="Arial"/>
              </a:rPr>
              <a:t> </a:t>
            </a:r>
            <a:r>
              <a:rPr sz="2000" kern="0">
                <a:solidFill>
                  <a:srgbClr val="211F1F"/>
                </a:solidFill>
                <a:latin typeface="Arial"/>
                <a:cs typeface="Arial"/>
              </a:rPr>
              <a:t>breaks</a:t>
            </a:r>
            <a:r>
              <a:rPr sz="2000" kern="0" spc="-40">
                <a:solidFill>
                  <a:srgbClr val="211F1F"/>
                </a:solidFill>
                <a:latin typeface="Arial"/>
                <a:cs typeface="Arial"/>
              </a:rPr>
              <a:t> </a:t>
            </a:r>
            <a:r>
              <a:rPr sz="2000" kern="0">
                <a:solidFill>
                  <a:srgbClr val="211F1F"/>
                </a:solidFill>
                <a:latin typeface="Arial"/>
                <a:cs typeface="Arial"/>
              </a:rPr>
              <a:t>in</a:t>
            </a:r>
            <a:r>
              <a:rPr sz="2000" kern="0" spc="-10">
                <a:solidFill>
                  <a:srgbClr val="211F1F"/>
                </a:solidFill>
                <a:latin typeface="Arial"/>
                <a:cs typeface="Arial"/>
              </a:rPr>
              <a:t> </a:t>
            </a:r>
            <a:r>
              <a:rPr sz="2000" kern="0">
                <a:solidFill>
                  <a:srgbClr val="211F1F"/>
                </a:solidFill>
                <a:latin typeface="Arial"/>
                <a:cs typeface="Arial"/>
              </a:rPr>
              <a:t>service</a:t>
            </a:r>
            <a:r>
              <a:rPr sz="2000" kern="0" spc="-35">
                <a:solidFill>
                  <a:srgbClr val="211F1F"/>
                </a:solidFill>
                <a:latin typeface="Arial"/>
                <a:cs typeface="Arial"/>
              </a:rPr>
              <a:t> </a:t>
            </a:r>
            <a:r>
              <a:rPr sz="2000" kern="0">
                <a:solidFill>
                  <a:srgbClr val="211F1F"/>
                </a:solidFill>
                <a:latin typeface="Arial"/>
                <a:cs typeface="Arial"/>
              </a:rPr>
              <a:t>or</a:t>
            </a:r>
            <a:r>
              <a:rPr sz="2000" kern="0" spc="-20">
                <a:solidFill>
                  <a:srgbClr val="211F1F"/>
                </a:solidFill>
                <a:latin typeface="Arial"/>
                <a:cs typeface="Arial"/>
              </a:rPr>
              <a:t> </a:t>
            </a:r>
            <a:r>
              <a:rPr sz="2000" kern="0">
                <a:solidFill>
                  <a:srgbClr val="211F1F"/>
                </a:solidFill>
                <a:latin typeface="Arial"/>
                <a:cs typeface="Arial"/>
              </a:rPr>
              <a:t>changes</a:t>
            </a:r>
            <a:r>
              <a:rPr sz="2000" kern="0" spc="-45">
                <a:solidFill>
                  <a:srgbClr val="211F1F"/>
                </a:solidFill>
                <a:latin typeface="Arial"/>
                <a:cs typeface="Arial"/>
              </a:rPr>
              <a:t> </a:t>
            </a:r>
            <a:r>
              <a:rPr sz="2000" kern="0">
                <a:solidFill>
                  <a:srgbClr val="211F1F"/>
                </a:solidFill>
                <a:latin typeface="Arial"/>
                <a:cs typeface="Arial"/>
              </a:rPr>
              <a:t>in</a:t>
            </a:r>
            <a:r>
              <a:rPr sz="2000" kern="0" spc="-10">
                <a:solidFill>
                  <a:srgbClr val="211F1F"/>
                </a:solidFill>
                <a:latin typeface="Arial"/>
                <a:cs typeface="Arial"/>
              </a:rPr>
              <a:t> </a:t>
            </a:r>
            <a:r>
              <a:rPr sz="2000" kern="0">
                <a:solidFill>
                  <a:srgbClr val="211F1F"/>
                </a:solidFill>
                <a:latin typeface="Arial"/>
                <a:cs typeface="Arial"/>
              </a:rPr>
              <a:t>duty</a:t>
            </a:r>
            <a:r>
              <a:rPr sz="2000" kern="0" spc="-30">
                <a:solidFill>
                  <a:srgbClr val="211F1F"/>
                </a:solidFill>
                <a:latin typeface="Arial"/>
                <a:cs typeface="Arial"/>
              </a:rPr>
              <a:t> </a:t>
            </a:r>
            <a:r>
              <a:rPr sz="2000" kern="0" spc="-10">
                <a:solidFill>
                  <a:srgbClr val="211F1F"/>
                </a:solidFill>
                <a:latin typeface="Arial"/>
                <a:cs typeface="Arial"/>
              </a:rPr>
              <a:t>status.</a:t>
            </a:r>
            <a:endParaRPr sz="2000" kern="0">
              <a:solidFill>
                <a:sysClr val="windowText" lastClr="000000"/>
              </a:solidFill>
              <a:latin typeface="Arial"/>
              <a:cs typeface="Arial"/>
            </a:endParaRPr>
          </a:p>
          <a:p>
            <a:pPr marL="12700">
              <a:spcBef>
                <a:spcPts val="1595"/>
              </a:spcBef>
              <a:tabLst>
                <a:tab pos="956310" algn="l"/>
              </a:tabLst>
              <a:defRPr/>
            </a:pPr>
            <a:r>
              <a:rPr sz="2000" u="sng" kern="0">
                <a:solidFill>
                  <a:srgbClr val="CF0000"/>
                </a:solidFill>
                <a:uFill>
                  <a:solidFill>
                    <a:srgbClr val="CF0000"/>
                  </a:solidFill>
                </a:uFill>
                <a:latin typeface="Arial"/>
                <a:cs typeface="Arial"/>
              </a:rPr>
              <a:t>Step</a:t>
            </a:r>
            <a:r>
              <a:rPr sz="2000" u="sng" kern="0" spc="-15">
                <a:solidFill>
                  <a:srgbClr val="CF0000"/>
                </a:solidFill>
                <a:uFill>
                  <a:solidFill>
                    <a:srgbClr val="CF0000"/>
                  </a:solidFill>
                </a:uFill>
                <a:latin typeface="Arial"/>
                <a:cs typeface="Arial"/>
              </a:rPr>
              <a:t> </a:t>
            </a:r>
            <a:r>
              <a:rPr sz="2000" u="sng" kern="0" spc="-25">
                <a:solidFill>
                  <a:srgbClr val="CF0000"/>
                </a:solidFill>
                <a:uFill>
                  <a:solidFill>
                    <a:srgbClr val="CF0000"/>
                  </a:solidFill>
                </a:uFill>
                <a:latin typeface="Arial"/>
                <a:cs typeface="Arial"/>
              </a:rPr>
              <a:t>2</a:t>
            </a:r>
            <a:r>
              <a:rPr sz="2000" kern="0" spc="-25">
                <a:solidFill>
                  <a:srgbClr val="211F1F"/>
                </a:solidFill>
                <a:latin typeface="Arial"/>
                <a:cs typeface="Arial"/>
              </a:rPr>
              <a:t>:</a:t>
            </a:r>
            <a:r>
              <a:rPr sz="2000" kern="0">
                <a:solidFill>
                  <a:srgbClr val="211F1F"/>
                </a:solidFill>
                <a:latin typeface="Arial"/>
                <a:cs typeface="Arial"/>
              </a:rPr>
              <a:t>	Determine</a:t>
            </a:r>
            <a:r>
              <a:rPr sz="2000" kern="0" spc="-60">
                <a:solidFill>
                  <a:srgbClr val="211F1F"/>
                </a:solidFill>
                <a:latin typeface="Arial"/>
                <a:cs typeface="Arial"/>
              </a:rPr>
              <a:t> </a:t>
            </a:r>
            <a:r>
              <a:rPr sz="2000" kern="0">
                <a:solidFill>
                  <a:srgbClr val="211F1F"/>
                </a:solidFill>
                <a:latin typeface="Arial"/>
                <a:cs typeface="Arial"/>
              </a:rPr>
              <a:t>which</a:t>
            </a:r>
            <a:r>
              <a:rPr sz="2000" kern="0" spc="-30">
                <a:solidFill>
                  <a:srgbClr val="211F1F"/>
                </a:solidFill>
                <a:latin typeface="Arial"/>
                <a:cs typeface="Arial"/>
              </a:rPr>
              <a:t> </a:t>
            </a:r>
            <a:r>
              <a:rPr sz="2000" kern="0">
                <a:solidFill>
                  <a:srgbClr val="211F1F"/>
                </a:solidFill>
                <a:latin typeface="Arial"/>
                <a:cs typeface="Arial"/>
              </a:rPr>
              <a:t>pay</a:t>
            </a:r>
            <a:r>
              <a:rPr sz="2000" kern="0" spc="-25">
                <a:solidFill>
                  <a:srgbClr val="211F1F"/>
                </a:solidFill>
                <a:latin typeface="Arial"/>
                <a:cs typeface="Arial"/>
              </a:rPr>
              <a:t> </a:t>
            </a:r>
            <a:r>
              <a:rPr sz="2000" kern="0">
                <a:solidFill>
                  <a:srgbClr val="211F1F"/>
                </a:solidFill>
                <a:latin typeface="Arial"/>
                <a:cs typeface="Arial"/>
              </a:rPr>
              <a:t>plan</a:t>
            </a:r>
            <a:r>
              <a:rPr sz="2000" kern="0" spc="-30">
                <a:solidFill>
                  <a:srgbClr val="211F1F"/>
                </a:solidFill>
                <a:latin typeface="Arial"/>
                <a:cs typeface="Arial"/>
              </a:rPr>
              <a:t> </a:t>
            </a:r>
            <a:r>
              <a:rPr sz="2000" kern="0">
                <a:solidFill>
                  <a:srgbClr val="211F1F"/>
                </a:solidFill>
                <a:latin typeface="Arial"/>
                <a:cs typeface="Arial"/>
              </a:rPr>
              <a:t>you</a:t>
            </a:r>
            <a:r>
              <a:rPr sz="2000" kern="0" spc="-25">
                <a:solidFill>
                  <a:srgbClr val="211F1F"/>
                </a:solidFill>
                <a:latin typeface="Arial"/>
                <a:cs typeface="Arial"/>
              </a:rPr>
              <a:t> </a:t>
            </a:r>
            <a:r>
              <a:rPr sz="2000" kern="0">
                <a:solidFill>
                  <a:srgbClr val="211F1F"/>
                </a:solidFill>
                <a:latin typeface="Arial"/>
                <a:cs typeface="Arial"/>
              </a:rPr>
              <a:t>are</a:t>
            </a:r>
            <a:r>
              <a:rPr sz="2000" kern="0" spc="-45">
                <a:solidFill>
                  <a:srgbClr val="211F1F"/>
                </a:solidFill>
                <a:latin typeface="Arial"/>
                <a:cs typeface="Arial"/>
              </a:rPr>
              <a:t> </a:t>
            </a:r>
            <a:r>
              <a:rPr sz="2000" kern="0">
                <a:solidFill>
                  <a:srgbClr val="211F1F"/>
                </a:solidFill>
                <a:latin typeface="Arial"/>
                <a:cs typeface="Arial"/>
              </a:rPr>
              <a:t>eligible</a:t>
            </a:r>
            <a:r>
              <a:rPr sz="2000" kern="0" spc="-5">
                <a:solidFill>
                  <a:srgbClr val="211F1F"/>
                </a:solidFill>
                <a:latin typeface="Arial"/>
                <a:cs typeface="Arial"/>
              </a:rPr>
              <a:t> </a:t>
            </a:r>
            <a:r>
              <a:rPr sz="2000" kern="0">
                <a:solidFill>
                  <a:srgbClr val="211F1F"/>
                </a:solidFill>
                <a:latin typeface="Arial"/>
                <a:cs typeface="Arial"/>
              </a:rPr>
              <a:t>for</a:t>
            </a:r>
            <a:r>
              <a:rPr sz="2000" kern="0" spc="-35">
                <a:solidFill>
                  <a:srgbClr val="211F1F"/>
                </a:solidFill>
                <a:latin typeface="Arial"/>
                <a:cs typeface="Arial"/>
              </a:rPr>
              <a:t> </a:t>
            </a:r>
            <a:r>
              <a:rPr sz="2000" kern="0">
                <a:solidFill>
                  <a:srgbClr val="211F1F"/>
                </a:solidFill>
                <a:latin typeface="Arial"/>
                <a:cs typeface="Arial"/>
              </a:rPr>
              <a:t>based</a:t>
            </a:r>
            <a:r>
              <a:rPr sz="2000" kern="0" spc="-45">
                <a:solidFill>
                  <a:srgbClr val="211F1F"/>
                </a:solidFill>
                <a:latin typeface="Arial"/>
                <a:cs typeface="Arial"/>
              </a:rPr>
              <a:t> </a:t>
            </a:r>
            <a:r>
              <a:rPr sz="2000" kern="0">
                <a:solidFill>
                  <a:srgbClr val="211F1F"/>
                </a:solidFill>
                <a:latin typeface="Arial"/>
                <a:cs typeface="Arial"/>
              </a:rPr>
              <a:t>on</a:t>
            </a:r>
            <a:r>
              <a:rPr sz="2000" kern="0" spc="-30">
                <a:solidFill>
                  <a:srgbClr val="211F1F"/>
                </a:solidFill>
                <a:latin typeface="Arial"/>
                <a:cs typeface="Arial"/>
              </a:rPr>
              <a:t> </a:t>
            </a:r>
            <a:r>
              <a:rPr sz="2000" kern="0">
                <a:solidFill>
                  <a:srgbClr val="211F1F"/>
                </a:solidFill>
                <a:latin typeface="Arial"/>
                <a:cs typeface="Arial"/>
              </a:rPr>
              <a:t>your</a:t>
            </a:r>
            <a:r>
              <a:rPr sz="2000" kern="0" spc="-30">
                <a:solidFill>
                  <a:srgbClr val="211F1F"/>
                </a:solidFill>
                <a:latin typeface="Arial"/>
                <a:cs typeface="Arial"/>
              </a:rPr>
              <a:t> </a:t>
            </a:r>
            <a:r>
              <a:rPr sz="2000" kern="0" spc="-10">
                <a:solidFill>
                  <a:srgbClr val="211F1F"/>
                </a:solidFill>
                <a:latin typeface="Arial"/>
                <a:cs typeface="Arial"/>
              </a:rPr>
              <a:t>DIEMS.</a:t>
            </a:r>
            <a:endParaRPr sz="2000" kern="0">
              <a:solidFill>
                <a:sysClr val="windowText" lastClr="000000"/>
              </a:solidFill>
              <a:latin typeface="Arial"/>
              <a:cs typeface="Arial"/>
            </a:endParaRPr>
          </a:p>
          <a:p>
            <a:pPr marL="12700" marR="797560">
              <a:spcBef>
                <a:spcPts val="1605"/>
              </a:spcBef>
              <a:tabLst>
                <a:tab pos="956310" algn="l"/>
              </a:tabLst>
              <a:defRPr/>
            </a:pPr>
            <a:r>
              <a:rPr sz="2000" u="sng" kern="0">
                <a:solidFill>
                  <a:srgbClr val="CF0000"/>
                </a:solidFill>
                <a:uFill>
                  <a:solidFill>
                    <a:srgbClr val="CF0000"/>
                  </a:solidFill>
                </a:uFill>
                <a:latin typeface="Arial"/>
                <a:cs typeface="Arial"/>
              </a:rPr>
              <a:t>Step</a:t>
            </a:r>
            <a:r>
              <a:rPr sz="2000" u="sng" kern="0" spc="-15">
                <a:solidFill>
                  <a:srgbClr val="CF0000"/>
                </a:solidFill>
                <a:uFill>
                  <a:solidFill>
                    <a:srgbClr val="CF0000"/>
                  </a:solidFill>
                </a:uFill>
                <a:latin typeface="Arial"/>
                <a:cs typeface="Arial"/>
              </a:rPr>
              <a:t> </a:t>
            </a:r>
            <a:r>
              <a:rPr sz="2000" u="sng" kern="0" spc="-25">
                <a:solidFill>
                  <a:srgbClr val="CF0000"/>
                </a:solidFill>
                <a:uFill>
                  <a:solidFill>
                    <a:srgbClr val="CF0000"/>
                  </a:solidFill>
                </a:uFill>
                <a:latin typeface="Arial"/>
                <a:cs typeface="Arial"/>
              </a:rPr>
              <a:t>3</a:t>
            </a:r>
            <a:r>
              <a:rPr sz="2000" kern="0" spc="-25">
                <a:solidFill>
                  <a:srgbClr val="211F1F"/>
                </a:solidFill>
                <a:latin typeface="Arial"/>
                <a:cs typeface="Arial"/>
              </a:rPr>
              <a:t>:</a:t>
            </a:r>
            <a:r>
              <a:rPr sz="2000" kern="0">
                <a:solidFill>
                  <a:srgbClr val="211F1F"/>
                </a:solidFill>
                <a:latin typeface="Arial"/>
                <a:cs typeface="Arial"/>
              </a:rPr>
              <a:t>	Use</a:t>
            </a:r>
            <a:r>
              <a:rPr sz="2000" kern="0" spc="-45">
                <a:solidFill>
                  <a:srgbClr val="211F1F"/>
                </a:solidFill>
                <a:latin typeface="Arial"/>
                <a:cs typeface="Arial"/>
              </a:rPr>
              <a:t> </a:t>
            </a:r>
            <a:r>
              <a:rPr sz="2000" kern="0">
                <a:solidFill>
                  <a:srgbClr val="211F1F"/>
                </a:solidFill>
                <a:latin typeface="Arial"/>
                <a:cs typeface="Arial"/>
              </a:rPr>
              <a:t>the</a:t>
            </a:r>
            <a:r>
              <a:rPr sz="2000" kern="0" spc="-20">
                <a:solidFill>
                  <a:srgbClr val="211F1F"/>
                </a:solidFill>
                <a:latin typeface="Arial"/>
                <a:cs typeface="Arial"/>
              </a:rPr>
              <a:t> </a:t>
            </a:r>
            <a:r>
              <a:rPr sz="2000" kern="0">
                <a:solidFill>
                  <a:srgbClr val="211F1F"/>
                </a:solidFill>
                <a:latin typeface="Arial"/>
                <a:cs typeface="Arial"/>
              </a:rPr>
              <a:t>appropriate</a:t>
            </a:r>
            <a:r>
              <a:rPr sz="2000" kern="0" spc="-65">
                <a:solidFill>
                  <a:srgbClr val="211F1F"/>
                </a:solidFill>
                <a:latin typeface="Arial"/>
                <a:cs typeface="Arial"/>
              </a:rPr>
              <a:t> </a:t>
            </a:r>
            <a:r>
              <a:rPr sz="2000" kern="0">
                <a:solidFill>
                  <a:srgbClr val="211F1F"/>
                </a:solidFill>
                <a:latin typeface="Arial"/>
                <a:cs typeface="Arial"/>
              </a:rPr>
              <a:t>formula</a:t>
            </a:r>
            <a:r>
              <a:rPr sz="2000" kern="0" spc="-45">
                <a:solidFill>
                  <a:srgbClr val="211F1F"/>
                </a:solidFill>
                <a:latin typeface="Arial"/>
                <a:cs typeface="Arial"/>
              </a:rPr>
              <a:t> </a:t>
            </a:r>
            <a:r>
              <a:rPr sz="2000" kern="0">
                <a:solidFill>
                  <a:srgbClr val="211F1F"/>
                </a:solidFill>
                <a:latin typeface="Arial"/>
                <a:cs typeface="Arial"/>
              </a:rPr>
              <a:t>to</a:t>
            </a:r>
            <a:r>
              <a:rPr sz="2000" kern="0" spc="-20">
                <a:solidFill>
                  <a:srgbClr val="211F1F"/>
                </a:solidFill>
                <a:latin typeface="Arial"/>
                <a:cs typeface="Arial"/>
              </a:rPr>
              <a:t> </a:t>
            </a:r>
            <a:r>
              <a:rPr sz="2000" kern="0">
                <a:solidFill>
                  <a:srgbClr val="211F1F"/>
                </a:solidFill>
                <a:latin typeface="Arial"/>
                <a:cs typeface="Arial"/>
              </a:rPr>
              <a:t>calculate</a:t>
            </a:r>
            <a:r>
              <a:rPr sz="2000" kern="0" spc="-40">
                <a:solidFill>
                  <a:srgbClr val="211F1F"/>
                </a:solidFill>
                <a:latin typeface="Arial"/>
                <a:cs typeface="Arial"/>
              </a:rPr>
              <a:t> </a:t>
            </a:r>
            <a:r>
              <a:rPr sz="2000" kern="0">
                <a:solidFill>
                  <a:srgbClr val="211F1F"/>
                </a:solidFill>
                <a:latin typeface="Arial"/>
                <a:cs typeface="Arial"/>
              </a:rPr>
              <a:t>your</a:t>
            </a:r>
            <a:r>
              <a:rPr sz="2000" kern="0" spc="-40">
                <a:solidFill>
                  <a:srgbClr val="211F1F"/>
                </a:solidFill>
                <a:latin typeface="Arial"/>
                <a:cs typeface="Arial"/>
              </a:rPr>
              <a:t> </a:t>
            </a:r>
            <a:r>
              <a:rPr sz="2000" kern="0">
                <a:solidFill>
                  <a:srgbClr val="211F1F"/>
                </a:solidFill>
                <a:latin typeface="Arial"/>
                <a:cs typeface="Arial"/>
              </a:rPr>
              <a:t>retired</a:t>
            </a:r>
            <a:r>
              <a:rPr sz="2000" kern="0" spc="-40">
                <a:solidFill>
                  <a:srgbClr val="211F1F"/>
                </a:solidFill>
                <a:latin typeface="Arial"/>
                <a:cs typeface="Arial"/>
              </a:rPr>
              <a:t> </a:t>
            </a:r>
            <a:r>
              <a:rPr sz="2000" kern="0">
                <a:solidFill>
                  <a:srgbClr val="211F1F"/>
                </a:solidFill>
                <a:latin typeface="Arial"/>
                <a:cs typeface="Arial"/>
              </a:rPr>
              <a:t>pay</a:t>
            </a:r>
            <a:r>
              <a:rPr sz="2000" kern="0" spc="-25">
                <a:solidFill>
                  <a:srgbClr val="211F1F"/>
                </a:solidFill>
                <a:latin typeface="Arial"/>
                <a:cs typeface="Arial"/>
              </a:rPr>
              <a:t> </a:t>
            </a:r>
            <a:r>
              <a:rPr sz="2000" kern="0" spc="-20">
                <a:solidFill>
                  <a:srgbClr val="211F1F"/>
                </a:solidFill>
                <a:latin typeface="Arial"/>
                <a:cs typeface="Arial"/>
              </a:rPr>
              <a:t>(see </a:t>
            </a:r>
            <a:r>
              <a:rPr sz="2000" kern="0">
                <a:solidFill>
                  <a:srgbClr val="211F1F"/>
                </a:solidFill>
                <a:latin typeface="Arial"/>
                <a:cs typeface="Arial"/>
              </a:rPr>
              <a:t>following</a:t>
            </a:r>
            <a:r>
              <a:rPr sz="2000" kern="0" spc="-80">
                <a:solidFill>
                  <a:srgbClr val="211F1F"/>
                </a:solidFill>
                <a:latin typeface="Arial"/>
                <a:cs typeface="Arial"/>
              </a:rPr>
              <a:t> </a:t>
            </a:r>
            <a:r>
              <a:rPr sz="2000" kern="0" spc="-10">
                <a:solidFill>
                  <a:srgbClr val="211F1F"/>
                </a:solidFill>
                <a:latin typeface="Arial"/>
                <a:cs typeface="Arial"/>
              </a:rPr>
              <a:t>slides).</a:t>
            </a:r>
            <a:endParaRPr sz="2000" kern="0">
              <a:solidFill>
                <a:sysClr val="windowText" lastClr="000000"/>
              </a:solidFill>
              <a:latin typeface="Arial"/>
              <a:cs typeface="Arial"/>
            </a:endParaRPr>
          </a:p>
          <a:p>
            <a:pPr marL="194310" marR="147955" indent="-181610">
              <a:spcBef>
                <a:spcPts val="1695"/>
              </a:spcBef>
              <a:buFontTx/>
              <a:buChar char="•"/>
              <a:tabLst>
                <a:tab pos="195580" algn="l"/>
              </a:tabLst>
              <a:defRPr/>
            </a:pPr>
            <a:r>
              <a:rPr sz="2000" kern="0" spc="-45">
                <a:solidFill>
                  <a:srgbClr val="211F1F"/>
                </a:solidFill>
                <a:latin typeface="Arial"/>
                <a:cs typeface="Arial"/>
              </a:rPr>
              <a:t>You</a:t>
            </a:r>
            <a:r>
              <a:rPr sz="2000" kern="0" spc="-20">
                <a:solidFill>
                  <a:srgbClr val="211F1F"/>
                </a:solidFill>
                <a:latin typeface="Arial"/>
                <a:cs typeface="Arial"/>
              </a:rPr>
              <a:t> </a:t>
            </a:r>
            <a:r>
              <a:rPr sz="2000" kern="0">
                <a:solidFill>
                  <a:srgbClr val="211F1F"/>
                </a:solidFill>
                <a:latin typeface="Arial"/>
                <a:cs typeface="Arial"/>
              </a:rPr>
              <a:t>can</a:t>
            </a:r>
            <a:r>
              <a:rPr sz="2000" kern="0" spc="-15">
                <a:solidFill>
                  <a:srgbClr val="211F1F"/>
                </a:solidFill>
                <a:latin typeface="Arial"/>
                <a:cs typeface="Arial"/>
              </a:rPr>
              <a:t> </a:t>
            </a:r>
            <a:r>
              <a:rPr sz="2000" kern="0">
                <a:solidFill>
                  <a:srgbClr val="211F1F"/>
                </a:solidFill>
                <a:latin typeface="Arial"/>
                <a:cs typeface="Arial"/>
              </a:rPr>
              <a:t>find</a:t>
            </a:r>
            <a:r>
              <a:rPr sz="2000" kern="0" spc="-10">
                <a:solidFill>
                  <a:srgbClr val="211F1F"/>
                </a:solidFill>
                <a:latin typeface="Arial"/>
                <a:cs typeface="Arial"/>
              </a:rPr>
              <a:t> </a:t>
            </a:r>
            <a:r>
              <a:rPr sz="2000" kern="0">
                <a:solidFill>
                  <a:srgbClr val="211F1F"/>
                </a:solidFill>
                <a:latin typeface="Arial"/>
                <a:cs typeface="Arial"/>
              </a:rPr>
              <a:t>your</a:t>
            </a:r>
            <a:r>
              <a:rPr sz="2000" kern="0" spc="-25">
                <a:solidFill>
                  <a:srgbClr val="211F1F"/>
                </a:solidFill>
                <a:latin typeface="Arial"/>
                <a:cs typeface="Arial"/>
              </a:rPr>
              <a:t> </a:t>
            </a:r>
            <a:r>
              <a:rPr sz="2000" kern="0">
                <a:solidFill>
                  <a:srgbClr val="211F1F"/>
                </a:solidFill>
                <a:latin typeface="Arial"/>
                <a:cs typeface="Arial"/>
              </a:rPr>
              <a:t>DIEMS</a:t>
            </a:r>
            <a:r>
              <a:rPr sz="2000" kern="0" spc="-10">
                <a:solidFill>
                  <a:srgbClr val="211F1F"/>
                </a:solidFill>
                <a:latin typeface="Arial"/>
                <a:cs typeface="Arial"/>
              </a:rPr>
              <a:t> </a:t>
            </a:r>
            <a:r>
              <a:rPr sz="2000" kern="0">
                <a:solidFill>
                  <a:srgbClr val="211F1F"/>
                </a:solidFill>
                <a:latin typeface="Arial"/>
                <a:cs typeface="Arial"/>
              </a:rPr>
              <a:t>by</a:t>
            </a:r>
            <a:r>
              <a:rPr sz="2000" kern="0" spc="-15">
                <a:solidFill>
                  <a:srgbClr val="211F1F"/>
                </a:solidFill>
                <a:latin typeface="Arial"/>
                <a:cs typeface="Arial"/>
              </a:rPr>
              <a:t> </a:t>
            </a:r>
            <a:r>
              <a:rPr sz="2000" kern="0">
                <a:solidFill>
                  <a:srgbClr val="211F1F"/>
                </a:solidFill>
                <a:latin typeface="Arial"/>
                <a:cs typeface="Arial"/>
              </a:rPr>
              <a:t>logging</a:t>
            </a:r>
            <a:r>
              <a:rPr sz="2000" kern="0" spc="-5">
                <a:solidFill>
                  <a:srgbClr val="211F1F"/>
                </a:solidFill>
                <a:latin typeface="Arial"/>
                <a:cs typeface="Arial"/>
              </a:rPr>
              <a:t> </a:t>
            </a:r>
            <a:r>
              <a:rPr sz="2000" kern="0">
                <a:solidFill>
                  <a:srgbClr val="211F1F"/>
                </a:solidFill>
                <a:latin typeface="Arial"/>
                <a:cs typeface="Arial"/>
              </a:rPr>
              <a:t>into</a:t>
            </a:r>
            <a:r>
              <a:rPr sz="2000" kern="0" spc="-20">
                <a:solidFill>
                  <a:srgbClr val="211F1F"/>
                </a:solidFill>
                <a:latin typeface="Arial"/>
                <a:cs typeface="Arial"/>
              </a:rPr>
              <a:t> IPPS-</a:t>
            </a:r>
            <a:r>
              <a:rPr sz="2000" kern="0">
                <a:solidFill>
                  <a:srgbClr val="211F1F"/>
                </a:solidFill>
                <a:latin typeface="Arial"/>
                <a:cs typeface="Arial"/>
              </a:rPr>
              <a:t>A</a:t>
            </a:r>
            <a:r>
              <a:rPr sz="2000" kern="0" spc="-105">
                <a:solidFill>
                  <a:srgbClr val="211F1F"/>
                </a:solidFill>
                <a:latin typeface="Arial"/>
                <a:cs typeface="Arial"/>
              </a:rPr>
              <a:t> </a:t>
            </a:r>
            <a:r>
              <a:rPr sz="2000" kern="0">
                <a:solidFill>
                  <a:srgbClr val="211F1F"/>
                </a:solidFill>
                <a:latin typeface="Arial"/>
                <a:cs typeface="Arial"/>
              </a:rPr>
              <a:t>at</a:t>
            </a:r>
            <a:r>
              <a:rPr sz="2000" kern="0" spc="-25">
                <a:solidFill>
                  <a:srgbClr val="211F1F"/>
                </a:solidFill>
                <a:latin typeface="Arial"/>
                <a:cs typeface="Arial"/>
              </a:rPr>
              <a:t> </a:t>
            </a:r>
            <a:r>
              <a:rPr sz="2000" u="sng" kern="0" spc="-10">
                <a:solidFill>
                  <a:srgbClr val="0562C1"/>
                </a:solidFill>
                <a:uFill>
                  <a:solidFill>
                    <a:srgbClr val="0562C1"/>
                  </a:solidFill>
                </a:uFill>
                <a:latin typeface="Arial"/>
                <a:cs typeface="Arial"/>
                <a:hlinkClick r:id="rId3"/>
              </a:rPr>
              <a:t>https://ipps-a.army.mil/</a:t>
            </a:r>
            <a:r>
              <a:rPr sz="2000" kern="0" spc="-10">
                <a:solidFill>
                  <a:srgbClr val="0562C1"/>
                </a:solidFill>
                <a:latin typeface="Arial"/>
                <a:cs typeface="Arial"/>
              </a:rPr>
              <a:t> 	</a:t>
            </a:r>
            <a:r>
              <a:rPr sz="2000" kern="0">
                <a:solidFill>
                  <a:srgbClr val="211F1F"/>
                </a:solidFill>
                <a:latin typeface="Arial"/>
                <a:cs typeface="Arial"/>
              </a:rPr>
              <a:t>(CAC</a:t>
            </a:r>
            <a:r>
              <a:rPr sz="2000" kern="0" spc="-35">
                <a:solidFill>
                  <a:srgbClr val="211F1F"/>
                </a:solidFill>
                <a:latin typeface="Arial"/>
                <a:cs typeface="Arial"/>
              </a:rPr>
              <a:t> </a:t>
            </a:r>
            <a:r>
              <a:rPr sz="2000" kern="0">
                <a:solidFill>
                  <a:srgbClr val="211F1F"/>
                </a:solidFill>
                <a:latin typeface="Arial"/>
                <a:cs typeface="Arial"/>
              </a:rPr>
              <a:t>only)</a:t>
            </a:r>
            <a:r>
              <a:rPr sz="2000" kern="0" spc="-35">
                <a:solidFill>
                  <a:srgbClr val="211F1F"/>
                </a:solidFill>
                <a:latin typeface="Arial"/>
                <a:cs typeface="Arial"/>
              </a:rPr>
              <a:t> </a:t>
            </a:r>
            <a:r>
              <a:rPr sz="2000" kern="0">
                <a:solidFill>
                  <a:srgbClr val="211F1F"/>
                </a:solidFill>
                <a:latin typeface="Arial"/>
                <a:cs typeface="Arial"/>
              </a:rPr>
              <a:t>or</a:t>
            </a:r>
            <a:r>
              <a:rPr sz="2000" kern="0" spc="-30">
                <a:solidFill>
                  <a:srgbClr val="211F1F"/>
                </a:solidFill>
                <a:latin typeface="Arial"/>
                <a:cs typeface="Arial"/>
              </a:rPr>
              <a:t> </a:t>
            </a:r>
            <a:r>
              <a:rPr sz="2000" kern="0">
                <a:solidFill>
                  <a:srgbClr val="211F1F"/>
                </a:solidFill>
                <a:latin typeface="Arial"/>
                <a:cs typeface="Arial"/>
              </a:rPr>
              <a:t>by</a:t>
            </a:r>
            <a:r>
              <a:rPr sz="2000" kern="0" spc="-30">
                <a:solidFill>
                  <a:srgbClr val="211F1F"/>
                </a:solidFill>
                <a:latin typeface="Arial"/>
                <a:cs typeface="Arial"/>
              </a:rPr>
              <a:t> </a:t>
            </a:r>
            <a:r>
              <a:rPr sz="2000" kern="0">
                <a:solidFill>
                  <a:srgbClr val="211F1F"/>
                </a:solidFill>
                <a:latin typeface="Arial"/>
                <a:cs typeface="Arial"/>
              </a:rPr>
              <a:t>using</a:t>
            </a:r>
            <a:r>
              <a:rPr sz="2000" kern="0" spc="-30">
                <a:solidFill>
                  <a:srgbClr val="211F1F"/>
                </a:solidFill>
                <a:latin typeface="Arial"/>
                <a:cs typeface="Arial"/>
              </a:rPr>
              <a:t> </a:t>
            </a:r>
            <a:r>
              <a:rPr sz="2000" kern="0">
                <a:solidFill>
                  <a:srgbClr val="211F1F"/>
                </a:solidFill>
                <a:latin typeface="Arial"/>
                <a:cs typeface="Arial"/>
              </a:rPr>
              <a:t>the</a:t>
            </a:r>
            <a:r>
              <a:rPr sz="2000" kern="0" spc="-35">
                <a:solidFill>
                  <a:srgbClr val="211F1F"/>
                </a:solidFill>
                <a:latin typeface="Arial"/>
                <a:cs typeface="Arial"/>
              </a:rPr>
              <a:t> </a:t>
            </a:r>
            <a:r>
              <a:rPr sz="2000" kern="0">
                <a:solidFill>
                  <a:srgbClr val="211F1F"/>
                </a:solidFill>
                <a:latin typeface="Arial"/>
                <a:cs typeface="Arial"/>
              </a:rPr>
              <a:t>mobile</a:t>
            </a:r>
            <a:r>
              <a:rPr sz="2000" kern="0" spc="-30">
                <a:solidFill>
                  <a:srgbClr val="211F1F"/>
                </a:solidFill>
                <a:latin typeface="Arial"/>
                <a:cs typeface="Arial"/>
              </a:rPr>
              <a:t> </a:t>
            </a:r>
            <a:r>
              <a:rPr sz="2000" kern="0">
                <a:solidFill>
                  <a:srgbClr val="211F1F"/>
                </a:solidFill>
                <a:latin typeface="Arial"/>
                <a:cs typeface="Arial"/>
              </a:rPr>
              <a:t>app</a:t>
            </a:r>
            <a:r>
              <a:rPr sz="2000" kern="0" spc="-35">
                <a:solidFill>
                  <a:srgbClr val="211F1F"/>
                </a:solidFill>
                <a:latin typeface="Arial"/>
                <a:cs typeface="Arial"/>
              </a:rPr>
              <a:t> </a:t>
            </a:r>
            <a:r>
              <a:rPr sz="2000" kern="0">
                <a:solidFill>
                  <a:srgbClr val="211F1F"/>
                </a:solidFill>
                <a:latin typeface="Arial"/>
                <a:cs typeface="Arial"/>
              </a:rPr>
              <a:t>(DS</a:t>
            </a:r>
            <a:r>
              <a:rPr sz="2000" kern="0" spc="-25">
                <a:solidFill>
                  <a:srgbClr val="211F1F"/>
                </a:solidFill>
                <a:latin typeface="Arial"/>
                <a:cs typeface="Arial"/>
              </a:rPr>
              <a:t> </a:t>
            </a:r>
            <a:r>
              <a:rPr sz="2000" kern="0">
                <a:solidFill>
                  <a:srgbClr val="211F1F"/>
                </a:solidFill>
                <a:latin typeface="Arial"/>
                <a:cs typeface="Arial"/>
              </a:rPr>
              <a:t>Logon</a:t>
            </a:r>
            <a:r>
              <a:rPr sz="2000" kern="0" spc="-50">
                <a:solidFill>
                  <a:srgbClr val="211F1F"/>
                </a:solidFill>
                <a:latin typeface="Arial"/>
                <a:cs typeface="Arial"/>
              </a:rPr>
              <a:t> </a:t>
            </a:r>
            <a:r>
              <a:rPr sz="2000" kern="0" spc="-10">
                <a:solidFill>
                  <a:srgbClr val="211F1F"/>
                </a:solidFill>
                <a:latin typeface="Arial"/>
                <a:cs typeface="Arial"/>
              </a:rPr>
              <a:t>only).</a:t>
            </a:r>
            <a:endParaRPr sz="2000" kern="0">
              <a:solidFill>
                <a:sysClr val="windowText" lastClr="000000"/>
              </a:solidFill>
              <a:latin typeface="Arial"/>
              <a:cs typeface="Arial"/>
            </a:endParaRPr>
          </a:p>
          <a:p>
            <a:pPr marL="194310" indent="-181610">
              <a:spcBef>
                <a:spcPts val="1800"/>
              </a:spcBef>
              <a:buFontTx/>
              <a:buChar char="•"/>
              <a:tabLst>
                <a:tab pos="194310" algn="l"/>
              </a:tabLst>
              <a:defRPr/>
            </a:pPr>
            <a:r>
              <a:rPr sz="2000" kern="0" spc="-110">
                <a:solidFill>
                  <a:srgbClr val="211F1F"/>
                </a:solidFill>
                <a:latin typeface="Arial"/>
                <a:cs typeface="Arial"/>
              </a:rPr>
              <a:t>To</a:t>
            </a:r>
            <a:r>
              <a:rPr sz="2000" kern="0" spc="-30">
                <a:solidFill>
                  <a:srgbClr val="211F1F"/>
                </a:solidFill>
                <a:latin typeface="Arial"/>
                <a:cs typeface="Arial"/>
              </a:rPr>
              <a:t> </a:t>
            </a:r>
            <a:r>
              <a:rPr sz="2000" kern="0">
                <a:solidFill>
                  <a:srgbClr val="211F1F"/>
                </a:solidFill>
                <a:latin typeface="Arial"/>
                <a:cs typeface="Arial"/>
              </a:rPr>
              <a:t>register</a:t>
            </a:r>
            <a:r>
              <a:rPr sz="2000" kern="0" spc="-45">
                <a:solidFill>
                  <a:srgbClr val="211F1F"/>
                </a:solidFill>
                <a:latin typeface="Arial"/>
                <a:cs typeface="Arial"/>
              </a:rPr>
              <a:t> </a:t>
            </a:r>
            <a:r>
              <a:rPr sz="2000" kern="0">
                <a:solidFill>
                  <a:srgbClr val="211F1F"/>
                </a:solidFill>
                <a:latin typeface="Arial"/>
                <a:cs typeface="Arial"/>
              </a:rPr>
              <a:t>for</a:t>
            </a:r>
            <a:r>
              <a:rPr sz="2000" kern="0" spc="-25">
                <a:solidFill>
                  <a:srgbClr val="211F1F"/>
                </a:solidFill>
                <a:latin typeface="Arial"/>
                <a:cs typeface="Arial"/>
              </a:rPr>
              <a:t> </a:t>
            </a:r>
            <a:r>
              <a:rPr sz="2000" kern="0">
                <a:solidFill>
                  <a:srgbClr val="211F1F"/>
                </a:solidFill>
                <a:latin typeface="Arial"/>
                <a:cs typeface="Arial"/>
              </a:rPr>
              <a:t>a</a:t>
            </a:r>
            <a:r>
              <a:rPr sz="2000" kern="0" spc="-25">
                <a:solidFill>
                  <a:srgbClr val="211F1F"/>
                </a:solidFill>
                <a:latin typeface="Arial"/>
                <a:cs typeface="Arial"/>
              </a:rPr>
              <a:t> </a:t>
            </a:r>
            <a:r>
              <a:rPr sz="2000" kern="0">
                <a:solidFill>
                  <a:srgbClr val="211F1F"/>
                </a:solidFill>
                <a:latin typeface="Arial"/>
                <a:cs typeface="Arial"/>
              </a:rPr>
              <a:t>DS</a:t>
            </a:r>
            <a:r>
              <a:rPr sz="2000" kern="0" spc="-20">
                <a:solidFill>
                  <a:srgbClr val="211F1F"/>
                </a:solidFill>
                <a:latin typeface="Arial"/>
                <a:cs typeface="Arial"/>
              </a:rPr>
              <a:t> </a:t>
            </a:r>
            <a:r>
              <a:rPr sz="2000" kern="0">
                <a:solidFill>
                  <a:srgbClr val="211F1F"/>
                </a:solidFill>
                <a:latin typeface="Arial"/>
                <a:cs typeface="Arial"/>
              </a:rPr>
              <a:t>Logon</a:t>
            </a:r>
            <a:r>
              <a:rPr sz="2000" kern="0" spc="-25">
                <a:solidFill>
                  <a:srgbClr val="211F1F"/>
                </a:solidFill>
                <a:latin typeface="Arial"/>
                <a:cs typeface="Arial"/>
              </a:rPr>
              <a:t> </a:t>
            </a:r>
            <a:r>
              <a:rPr sz="2000" kern="0">
                <a:solidFill>
                  <a:srgbClr val="211F1F"/>
                </a:solidFill>
                <a:latin typeface="Arial"/>
                <a:cs typeface="Arial"/>
              </a:rPr>
              <a:t>account,</a:t>
            </a:r>
            <a:r>
              <a:rPr sz="2000" kern="0" spc="-55">
                <a:solidFill>
                  <a:srgbClr val="211F1F"/>
                </a:solidFill>
                <a:latin typeface="Arial"/>
                <a:cs typeface="Arial"/>
              </a:rPr>
              <a:t> </a:t>
            </a:r>
            <a:r>
              <a:rPr sz="2000" kern="0">
                <a:solidFill>
                  <a:srgbClr val="211F1F"/>
                </a:solidFill>
                <a:latin typeface="Arial"/>
                <a:cs typeface="Arial"/>
              </a:rPr>
              <a:t>go</a:t>
            </a:r>
            <a:r>
              <a:rPr sz="2000" kern="0" spc="-25">
                <a:solidFill>
                  <a:srgbClr val="211F1F"/>
                </a:solidFill>
                <a:latin typeface="Arial"/>
                <a:cs typeface="Arial"/>
              </a:rPr>
              <a:t> </a:t>
            </a:r>
            <a:r>
              <a:rPr sz="2000" kern="0">
                <a:solidFill>
                  <a:srgbClr val="211F1F"/>
                </a:solidFill>
                <a:latin typeface="Arial"/>
                <a:cs typeface="Arial"/>
              </a:rPr>
              <a:t>to</a:t>
            </a:r>
            <a:r>
              <a:rPr sz="2000" kern="0" spc="-25">
                <a:solidFill>
                  <a:srgbClr val="211F1F"/>
                </a:solidFill>
                <a:latin typeface="Arial"/>
                <a:cs typeface="Arial"/>
              </a:rPr>
              <a:t> </a:t>
            </a:r>
            <a:r>
              <a:rPr sz="2000" kern="0">
                <a:solidFill>
                  <a:srgbClr val="211F1F"/>
                </a:solidFill>
                <a:latin typeface="Arial"/>
                <a:cs typeface="Arial"/>
              </a:rPr>
              <a:t>DMDC</a:t>
            </a:r>
            <a:r>
              <a:rPr sz="2000" kern="0" spc="-25">
                <a:solidFill>
                  <a:srgbClr val="211F1F"/>
                </a:solidFill>
                <a:latin typeface="Arial"/>
                <a:cs typeface="Arial"/>
              </a:rPr>
              <a:t> </a:t>
            </a:r>
            <a:r>
              <a:rPr sz="2000" kern="0" spc="-10">
                <a:solidFill>
                  <a:srgbClr val="211F1F"/>
                </a:solidFill>
                <a:latin typeface="Arial"/>
                <a:cs typeface="Arial"/>
              </a:rPr>
              <a:t>Registration</a:t>
            </a:r>
            <a:endParaRPr sz="2000" kern="0">
              <a:solidFill>
                <a:sysClr val="windowText" lastClr="000000"/>
              </a:solidFill>
              <a:latin typeface="Arial"/>
              <a:cs typeface="Arial"/>
            </a:endParaRPr>
          </a:p>
          <a:p>
            <a:pPr marL="195580">
              <a:defRPr/>
            </a:pPr>
            <a:r>
              <a:rPr sz="2000" kern="0">
                <a:solidFill>
                  <a:srgbClr val="211F1F"/>
                </a:solidFill>
                <a:latin typeface="Arial"/>
                <a:cs typeface="Arial"/>
              </a:rPr>
              <a:t>page</a:t>
            </a:r>
            <a:r>
              <a:rPr sz="2000" kern="0" spc="-25">
                <a:solidFill>
                  <a:srgbClr val="211F1F"/>
                </a:solidFill>
                <a:latin typeface="Arial"/>
                <a:cs typeface="Arial"/>
              </a:rPr>
              <a:t> </a:t>
            </a:r>
            <a:r>
              <a:rPr sz="2000" kern="0">
                <a:solidFill>
                  <a:srgbClr val="211F1F"/>
                </a:solidFill>
                <a:latin typeface="Arial"/>
                <a:cs typeface="Arial"/>
              </a:rPr>
              <a:t>at</a:t>
            </a:r>
            <a:r>
              <a:rPr sz="2000" kern="0" spc="-25">
                <a:solidFill>
                  <a:srgbClr val="211F1F"/>
                </a:solidFill>
                <a:latin typeface="Arial"/>
                <a:cs typeface="Arial"/>
              </a:rPr>
              <a:t> </a:t>
            </a:r>
            <a:r>
              <a:rPr sz="2000" u="sng" kern="0" spc="-10">
                <a:solidFill>
                  <a:srgbClr val="0562C1"/>
                </a:solidFill>
                <a:uFill>
                  <a:solidFill>
                    <a:srgbClr val="0562C1"/>
                  </a:solidFill>
                </a:uFill>
                <a:latin typeface="Arial"/>
                <a:cs typeface="Arial"/>
                <a:hlinkClick r:id="rId4"/>
              </a:rPr>
              <a:t>https://myaccess.dmdc.osd.mil/identitymanagement/app/login</a:t>
            </a:r>
            <a:r>
              <a:rPr sz="2000" kern="0" spc="-10">
                <a:solidFill>
                  <a:srgbClr val="211F1F"/>
                </a:solidFill>
                <a:latin typeface="Arial"/>
                <a:cs typeface="Arial"/>
              </a:rPr>
              <a:t>.</a:t>
            </a:r>
            <a:endParaRPr sz="2000" kern="0">
              <a:solidFill>
                <a:sysClr val="windowText" lastClr="000000"/>
              </a:solidFill>
              <a:latin typeface="Arial"/>
              <a:cs typeface="Arial"/>
            </a:endParaRPr>
          </a:p>
        </p:txBody>
      </p:sp>
      <p:pic>
        <p:nvPicPr>
          <p:cNvPr id="5" name="object 5"/>
          <p:cNvPicPr/>
          <p:nvPr/>
        </p:nvPicPr>
        <p:blipFill>
          <a:blip r:embed="rId5" cstate="print"/>
          <a:stretch>
            <a:fillRect/>
          </a:stretch>
        </p:blipFill>
        <p:spPr>
          <a:xfrm>
            <a:off x="9672829" y="3988308"/>
            <a:ext cx="783335" cy="783335"/>
          </a:xfrm>
          <a:prstGeom prst="rect">
            <a:avLst/>
          </a:prstGeom>
        </p:spPr>
      </p:pic>
      <p:sp>
        <p:nvSpPr>
          <p:cNvPr id="6" name="object 6"/>
          <p:cNvSpPr txBox="1"/>
          <p:nvPr/>
        </p:nvSpPr>
        <p:spPr>
          <a:xfrm>
            <a:off x="1683258" y="5247640"/>
            <a:ext cx="8827135" cy="1146468"/>
          </a:xfrm>
          <a:prstGeom prst="rect">
            <a:avLst/>
          </a:prstGeom>
          <a:ln w="38100">
            <a:solidFill>
              <a:srgbClr val="2CAA27"/>
            </a:solidFill>
          </a:ln>
        </p:spPr>
        <p:txBody>
          <a:bodyPr vert="horz" wrap="square" lIns="0" tIns="38100" rIns="0" bIns="0" rtlCol="0">
            <a:spAutoFit/>
          </a:bodyPr>
          <a:lstStyle/>
          <a:p>
            <a:pPr marL="170815" marR="163830" indent="-2540" algn="ctr">
              <a:spcBef>
                <a:spcPts val="300"/>
              </a:spcBef>
              <a:defRPr/>
            </a:pPr>
            <a:r>
              <a:rPr lang="en-US" b="1" i="1" kern="0">
                <a:solidFill>
                  <a:srgbClr val="211F1F"/>
                </a:solidFill>
                <a:latin typeface="Arial"/>
                <a:cs typeface="Arial"/>
              </a:rPr>
              <a:t>For</a:t>
            </a:r>
            <a:r>
              <a:rPr lang="en-US" b="1" i="1" kern="0" spc="-50">
                <a:solidFill>
                  <a:srgbClr val="211F1F"/>
                </a:solidFill>
                <a:latin typeface="Arial"/>
                <a:cs typeface="Arial"/>
              </a:rPr>
              <a:t> </a:t>
            </a:r>
            <a:r>
              <a:rPr lang="en-US" b="1" i="1" kern="0">
                <a:solidFill>
                  <a:srgbClr val="211F1F"/>
                </a:solidFill>
                <a:latin typeface="Arial"/>
                <a:cs typeface="Arial"/>
              </a:rPr>
              <a:t>a</a:t>
            </a:r>
            <a:r>
              <a:rPr lang="en-US" b="1" i="1" kern="0" spc="-40">
                <a:solidFill>
                  <a:srgbClr val="211F1F"/>
                </a:solidFill>
                <a:latin typeface="Arial"/>
                <a:cs typeface="Arial"/>
              </a:rPr>
              <a:t> </a:t>
            </a:r>
            <a:r>
              <a:rPr lang="en-US" b="1" i="1" kern="0">
                <a:solidFill>
                  <a:srgbClr val="211F1F"/>
                </a:solidFill>
                <a:latin typeface="Arial"/>
                <a:cs typeface="Arial"/>
              </a:rPr>
              <a:t>fast,</a:t>
            </a:r>
            <a:r>
              <a:rPr lang="en-US" b="1" i="1" kern="0" spc="-25">
                <a:solidFill>
                  <a:srgbClr val="211F1F"/>
                </a:solidFill>
                <a:latin typeface="Arial"/>
                <a:cs typeface="Arial"/>
              </a:rPr>
              <a:t> </a:t>
            </a:r>
            <a:r>
              <a:rPr lang="en-US" b="1" i="1" kern="0">
                <a:solidFill>
                  <a:srgbClr val="211F1F"/>
                </a:solidFill>
                <a:latin typeface="Arial"/>
                <a:cs typeface="Arial"/>
              </a:rPr>
              <a:t>personalized</a:t>
            </a:r>
            <a:r>
              <a:rPr lang="en-US" b="1" i="1" kern="0" spc="-15">
                <a:solidFill>
                  <a:srgbClr val="211F1F"/>
                </a:solidFill>
                <a:latin typeface="Arial"/>
                <a:cs typeface="Arial"/>
              </a:rPr>
              <a:t> </a:t>
            </a:r>
            <a:r>
              <a:rPr lang="en-US" b="1" i="1" kern="0">
                <a:solidFill>
                  <a:srgbClr val="211F1F"/>
                </a:solidFill>
                <a:latin typeface="Arial"/>
                <a:cs typeface="Arial"/>
              </a:rPr>
              <a:t>retired</a:t>
            </a:r>
            <a:r>
              <a:rPr lang="en-US" b="1" i="1" kern="0" spc="-25">
                <a:solidFill>
                  <a:srgbClr val="211F1F"/>
                </a:solidFill>
                <a:latin typeface="Arial"/>
                <a:cs typeface="Arial"/>
              </a:rPr>
              <a:t> </a:t>
            </a:r>
            <a:r>
              <a:rPr lang="en-US" b="1" i="1" kern="0">
                <a:solidFill>
                  <a:srgbClr val="211F1F"/>
                </a:solidFill>
                <a:latin typeface="Arial"/>
                <a:cs typeface="Arial"/>
              </a:rPr>
              <a:t>pay</a:t>
            </a:r>
            <a:r>
              <a:rPr lang="en-US" b="1" i="1" kern="0" spc="-30">
                <a:solidFill>
                  <a:srgbClr val="211F1F"/>
                </a:solidFill>
                <a:latin typeface="Arial"/>
                <a:cs typeface="Arial"/>
              </a:rPr>
              <a:t> </a:t>
            </a:r>
            <a:r>
              <a:rPr lang="en-US" b="1" i="1" kern="0">
                <a:solidFill>
                  <a:srgbClr val="211F1F"/>
                </a:solidFill>
                <a:latin typeface="Arial"/>
                <a:cs typeface="Arial"/>
              </a:rPr>
              <a:t>calculation,</a:t>
            </a:r>
            <a:r>
              <a:rPr lang="en-US" b="1" i="1" kern="0" spc="-30">
                <a:solidFill>
                  <a:srgbClr val="211F1F"/>
                </a:solidFill>
                <a:latin typeface="Arial"/>
                <a:cs typeface="Arial"/>
              </a:rPr>
              <a:t> </a:t>
            </a:r>
            <a:r>
              <a:rPr lang="en-US" kern="0">
                <a:solidFill>
                  <a:srgbClr val="211F1F"/>
                </a:solidFill>
                <a:latin typeface="Arial"/>
                <a:cs typeface="Arial"/>
              </a:rPr>
              <a:t>go</a:t>
            </a:r>
            <a:r>
              <a:rPr lang="en-US" kern="0" spc="-35">
                <a:solidFill>
                  <a:srgbClr val="211F1F"/>
                </a:solidFill>
                <a:latin typeface="Arial"/>
                <a:cs typeface="Arial"/>
              </a:rPr>
              <a:t> </a:t>
            </a:r>
            <a:r>
              <a:rPr lang="en-US" kern="0">
                <a:solidFill>
                  <a:srgbClr val="211F1F"/>
                </a:solidFill>
                <a:latin typeface="Arial"/>
                <a:cs typeface="Arial"/>
              </a:rPr>
              <a:t>to</a:t>
            </a:r>
            <a:r>
              <a:rPr lang="en-US" kern="0" spc="-40">
                <a:solidFill>
                  <a:srgbClr val="211F1F"/>
                </a:solidFill>
                <a:latin typeface="Arial"/>
                <a:cs typeface="Arial"/>
              </a:rPr>
              <a:t> </a:t>
            </a:r>
            <a:r>
              <a:rPr lang="en-US" kern="0">
                <a:solidFill>
                  <a:srgbClr val="211F1F"/>
                </a:solidFill>
                <a:latin typeface="Arial"/>
                <a:cs typeface="Arial"/>
              </a:rPr>
              <a:t>the</a:t>
            </a:r>
            <a:r>
              <a:rPr lang="en-US" kern="0" spc="-30">
                <a:solidFill>
                  <a:srgbClr val="211F1F"/>
                </a:solidFill>
                <a:latin typeface="Arial"/>
                <a:cs typeface="Arial"/>
              </a:rPr>
              <a:t> </a:t>
            </a:r>
            <a:r>
              <a:rPr lang="en-US" kern="0">
                <a:solidFill>
                  <a:srgbClr val="211F1F"/>
                </a:solidFill>
                <a:latin typeface="Arial"/>
                <a:cs typeface="Arial"/>
              </a:rPr>
              <a:t>DOD</a:t>
            </a:r>
            <a:r>
              <a:rPr lang="en-US" kern="0" spc="-30">
                <a:solidFill>
                  <a:srgbClr val="211F1F"/>
                </a:solidFill>
                <a:latin typeface="Arial"/>
                <a:cs typeface="Arial"/>
              </a:rPr>
              <a:t> </a:t>
            </a:r>
            <a:r>
              <a:rPr lang="en-US" kern="0" spc="-10">
                <a:solidFill>
                  <a:srgbClr val="211F1F"/>
                </a:solidFill>
                <a:latin typeface="Arial"/>
                <a:cs typeface="Arial"/>
              </a:rPr>
              <a:t>Retirement </a:t>
            </a:r>
            <a:r>
              <a:rPr lang="en-US" kern="0">
                <a:solidFill>
                  <a:srgbClr val="211F1F"/>
                </a:solidFill>
                <a:latin typeface="Arial"/>
                <a:cs typeface="Arial"/>
              </a:rPr>
              <a:t>Calculators</a:t>
            </a:r>
            <a:r>
              <a:rPr lang="en-US" kern="0" spc="10">
                <a:solidFill>
                  <a:srgbClr val="211F1F"/>
                </a:solidFill>
                <a:latin typeface="Arial"/>
                <a:cs typeface="Arial"/>
              </a:rPr>
              <a:t> </a:t>
            </a:r>
            <a:r>
              <a:rPr lang="en-US" kern="0">
                <a:solidFill>
                  <a:srgbClr val="211F1F"/>
                </a:solidFill>
                <a:latin typeface="Arial"/>
                <a:cs typeface="Arial"/>
              </a:rPr>
              <a:t>at</a:t>
            </a:r>
            <a:r>
              <a:rPr lang="en-US" kern="0" spc="-35">
                <a:solidFill>
                  <a:srgbClr val="211F1F"/>
                </a:solidFill>
                <a:latin typeface="Arial"/>
                <a:cs typeface="Arial"/>
              </a:rPr>
              <a:t> </a:t>
            </a:r>
            <a:r>
              <a:rPr lang="en-US" u="sng" kern="0" spc="-10">
                <a:solidFill>
                  <a:srgbClr val="0562C1"/>
                </a:solidFill>
                <a:uFill>
                  <a:solidFill>
                    <a:srgbClr val="0562C1"/>
                  </a:solidFill>
                </a:uFill>
                <a:latin typeface="Arial"/>
                <a:cs typeface="Arial"/>
                <a:hlinkClick r:id="rId6"/>
              </a:rPr>
              <a:t>https://militarypay.defense.gov/calculators/</a:t>
            </a:r>
            <a:r>
              <a:rPr lang="en-US" kern="0" spc="-10">
                <a:solidFill>
                  <a:srgbClr val="211F1F"/>
                </a:solidFill>
                <a:latin typeface="Arial"/>
                <a:cs typeface="Arial"/>
              </a:rPr>
              <a:t>,</a:t>
            </a:r>
            <a:r>
              <a:rPr lang="en-US" kern="0" spc="15">
                <a:solidFill>
                  <a:srgbClr val="211F1F"/>
                </a:solidFill>
                <a:latin typeface="Arial"/>
                <a:cs typeface="Arial"/>
              </a:rPr>
              <a:t> </a:t>
            </a:r>
            <a:r>
              <a:rPr lang="en-US" kern="0">
                <a:solidFill>
                  <a:srgbClr val="211F1F"/>
                </a:solidFill>
                <a:latin typeface="Arial"/>
                <a:cs typeface="Arial"/>
              </a:rPr>
              <a:t>or</a:t>
            </a:r>
            <a:r>
              <a:rPr lang="en-US" kern="0" spc="-30">
                <a:solidFill>
                  <a:srgbClr val="211F1F"/>
                </a:solidFill>
                <a:latin typeface="Arial"/>
                <a:cs typeface="Arial"/>
              </a:rPr>
              <a:t> </a:t>
            </a:r>
            <a:r>
              <a:rPr lang="en-US" kern="0">
                <a:solidFill>
                  <a:srgbClr val="211F1F"/>
                </a:solidFill>
                <a:latin typeface="Arial"/>
                <a:cs typeface="Arial"/>
              </a:rPr>
              <a:t>the</a:t>
            </a:r>
            <a:r>
              <a:rPr lang="en-US" kern="0" spc="-20">
                <a:solidFill>
                  <a:srgbClr val="211F1F"/>
                </a:solidFill>
                <a:latin typeface="Arial"/>
                <a:cs typeface="Arial"/>
              </a:rPr>
              <a:t> </a:t>
            </a:r>
            <a:r>
              <a:rPr lang="en-US" kern="0" spc="-10" err="1">
                <a:solidFill>
                  <a:srgbClr val="211F1F"/>
                </a:solidFill>
                <a:latin typeface="Arial"/>
                <a:cs typeface="Arial"/>
              </a:rPr>
              <a:t>MyArmyBenefits</a:t>
            </a:r>
            <a:r>
              <a:rPr lang="en-US" kern="0" spc="-10">
                <a:solidFill>
                  <a:srgbClr val="211F1F"/>
                </a:solidFill>
                <a:latin typeface="Arial"/>
                <a:cs typeface="Arial"/>
              </a:rPr>
              <a:t> </a:t>
            </a:r>
            <a:r>
              <a:rPr lang="en-US" kern="0">
                <a:solidFill>
                  <a:srgbClr val="211F1F"/>
                </a:solidFill>
                <a:latin typeface="Arial"/>
                <a:cs typeface="Arial"/>
              </a:rPr>
              <a:t>page</a:t>
            </a:r>
            <a:r>
              <a:rPr lang="en-US" kern="0" spc="175">
                <a:solidFill>
                  <a:srgbClr val="211F1F"/>
                </a:solidFill>
                <a:latin typeface="Arial"/>
                <a:cs typeface="Arial"/>
              </a:rPr>
              <a:t> </a:t>
            </a:r>
            <a:r>
              <a:rPr lang="en-US" kern="0">
                <a:solidFill>
                  <a:srgbClr val="211F1F"/>
                </a:solidFill>
                <a:latin typeface="Arial"/>
                <a:cs typeface="Arial"/>
              </a:rPr>
              <a:t>at</a:t>
            </a:r>
            <a:r>
              <a:rPr lang="en-US" kern="0" spc="140">
                <a:solidFill>
                  <a:srgbClr val="211F1F"/>
                </a:solidFill>
                <a:latin typeface="Arial"/>
                <a:cs typeface="Arial"/>
              </a:rPr>
              <a:t> </a:t>
            </a:r>
            <a:r>
              <a:rPr lang="en-US" u="sng" kern="0" spc="-20">
                <a:solidFill>
                  <a:srgbClr val="0562C1"/>
                </a:solidFill>
                <a:uFill>
                  <a:solidFill>
                    <a:srgbClr val="0562C1"/>
                  </a:solidFill>
                </a:uFill>
                <a:latin typeface="Arial"/>
                <a:cs typeface="Arial"/>
                <a:hlinkClick r:id="rId7"/>
              </a:rPr>
              <a:t>https://myarmybenefits.us.army.mil/NEW-</a:t>
            </a:r>
            <a:r>
              <a:rPr lang="en-US" u="sng" kern="0" spc="-10">
                <a:solidFill>
                  <a:srgbClr val="0562C1"/>
                </a:solidFill>
                <a:uFill>
                  <a:solidFill>
                    <a:srgbClr val="0562C1"/>
                  </a:solidFill>
                </a:uFill>
                <a:latin typeface="Arial"/>
                <a:cs typeface="Arial"/>
                <a:hlinkClick r:id="rId7"/>
              </a:rPr>
              <a:t>Benefit-Calculators/Retirement-</a:t>
            </a:r>
            <a:r>
              <a:rPr lang="en-US" kern="0" spc="-10">
                <a:solidFill>
                  <a:srgbClr val="0562C1"/>
                </a:solidFill>
                <a:latin typeface="Arial"/>
                <a:cs typeface="Arial"/>
              </a:rPr>
              <a:t> </a:t>
            </a:r>
            <a:r>
              <a:rPr lang="en-US" u="sng" kern="0">
                <a:solidFill>
                  <a:srgbClr val="0562C1"/>
                </a:solidFill>
                <a:uFill>
                  <a:solidFill>
                    <a:srgbClr val="0562C1"/>
                  </a:solidFill>
                </a:uFill>
                <a:latin typeface="Arial"/>
                <a:cs typeface="Arial"/>
                <a:hlinkClick r:id="rId7"/>
              </a:rPr>
              <a:t>Calculator</a:t>
            </a:r>
            <a:r>
              <a:rPr lang="en-US" kern="0" spc="-40">
                <a:solidFill>
                  <a:srgbClr val="0562C1"/>
                </a:solidFill>
                <a:latin typeface="Arial"/>
                <a:cs typeface="Arial"/>
              </a:rPr>
              <a:t> </a:t>
            </a:r>
            <a:r>
              <a:rPr lang="en-US" kern="0">
                <a:solidFill>
                  <a:srgbClr val="211F1F"/>
                </a:solidFill>
                <a:latin typeface="Arial"/>
                <a:cs typeface="Arial"/>
              </a:rPr>
              <a:t>(Undergoing</a:t>
            </a:r>
            <a:r>
              <a:rPr lang="en-US" kern="0" spc="-15">
                <a:solidFill>
                  <a:srgbClr val="211F1F"/>
                </a:solidFill>
                <a:latin typeface="Arial"/>
                <a:cs typeface="Arial"/>
              </a:rPr>
              <a:t> </a:t>
            </a:r>
            <a:r>
              <a:rPr lang="en-US" kern="0">
                <a:solidFill>
                  <a:srgbClr val="211F1F"/>
                </a:solidFill>
                <a:latin typeface="Arial"/>
                <a:cs typeface="Arial"/>
              </a:rPr>
              <a:t>updates</a:t>
            </a:r>
            <a:r>
              <a:rPr lang="en-US" kern="0" spc="-35">
                <a:solidFill>
                  <a:srgbClr val="211F1F"/>
                </a:solidFill>
                <a:latin typeface="Arial"/>
                <a:cs typeface="Arial"/>
              </a:rPr>
              <a:t> </a:t>
            </a:r>
            <a:r>
              <a:rPr lang="en-US" kern="0">
                <a:solidFill>
                  <a:srgbClr val="211F1F"/>
                </a:solidFill>
                <a:latin typeface="Arial"/>
                <a:cs typeface="Arial"/>
              </a:rPr>
              <a:t>for</a:t>
            </a:r>
            <a:r>
              <a:rPr lang="en-US" kern="0" spc="-65">
                <a:solidFill>
                  <a:srgbClr val="211F1F"/>
                </a:solidFill>
                <a:latin typeface="Arial"/>
                <a:cs typeface="Arial"/>
              </a:rPr>
              <a:t> </a:t>
            </a:r>
            <a:r>
              <a:rPr lang="en-US" kern="0">
                <a:solidFill>
                  <a:srgbClr val="211F1F"/>
                </a:solidFill>
                <a:latin typeface="Arial"/>
                <a:cs typeface="Arial"/>
              </a:rPr>
              <a:t>RC,</a:t>
            </a:r>
            <a:r>
              <a:rPr lang="en-US" kern="0" spc="-70">
                <a:solidFill>
                  <a:srgbClr val="211F1F"/>
                </a:solidFill>
                <a:latin typeface="Arial"/>
                <a:cs typeface="Arial"/>
              </a:rPr>
              <a:t> </a:t>
            </a:r>
            <a:r>
              <a:rPr lang="en-US" kern="0">
                <a:solidFill>
                  <a:srgbClr val="211F1F"/>
                </a:solidFill>
                <a:latin typeface="Arial"/>
                <a:cs typeface="Arial"/>
              </a:rPr>
              <a:t>available</a:t>
            </a:r>
            <a:r>
              <a:rPr lang="en-US" kern="0" spc="-25">
                <a:solidFill>
                  <a:srgbClr val="211F1F"/>
                </a:solidFill>
                <a:latin typeface="Arial"/>
                <a:cs typeface="Arial"/>
              </a:rPr>
              <a:t> </a:t>
            </a:r>
            <a:r>
              <a:rPr lang="en-US" kern="0">
                <a:solidFill>
                  <a:srgbClr val="211F1F"/>
                </a:solidFill>
                <a:latin typeface="Arial"/>
                <a:cs typeface="Arial"/>
              </a:rPr>
              <a:t>Summer</a:t>
            </a:r>
            <a:r>
              <a:rPr lang="en-US" kern="0" spc="-45">
                <a:solidFill>
                  <a:srgbClr val="211F1F"/>
                </a:solidFill>
                <a:latin typeface="Arial"/>
                <a:cs typeface="Arial"/>
              </a:rPr>
              <a:t> </a:t>
            </a:r>
            <a:r>
              <a:rPr lang="en-US" kern="0" spc="-10">
                <a:solidFill>
                  <a:srgbClr val="211F1F"/>
                </a:solidFill>
                <a:latin typeface="Arial"/>
                <a:cs typeface="Arial"/>
              </a:rPr>
              <a:t>2025)</a:t>
            </a:r>
          </a:p>
        </p:txBody>
      </p:sp>
    </p:spTree>
    <p:extLst>
      <p:ext uri="{BB962C8B-B14F-4D97-AF65-F5344CB8AC3E}">
        <p14:creationId xmlns:p14="http://schemas.microsoft.com/office/powerpoint/2010/main" val="16232665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740995" y="1223201"/>
          <a:ext cx="8697595" cy="3804285"/>
        </p:xfrm>
        <a:graphic>
          <a:graphicData uri="http://schemas.openxmlformats.org/drawingml/2006/table">
            <a:tbl>
              <a:tblPr firstRow="1" bandRow="1">
                <a:tableStyleId>{2D5ABB26-0587-4C30-8999-92F81FD0307C}</a:tableStyleId>
              </a:tblPr>
              <a:tblGrid>
                <a:gridCol w="5943600">
                  <a:extLst>
                    <a:ext uri="{9D8B030D-6E8A-4147-A177-3AD203B41FA5}">
                      <a16:colId xmlns:a16="http://schemas.microsoft.com/office/drawing/2014/main" val="20000"/>
                    </a:ext>
                  </a:extLst>
                </a:gridCol>
                <a:gridCol w="2753995">
                  <a:extLst>
                    <a:ext uri="{9D8B030D-6E8A-4147-A177-3AD203B41FA5}">
                      <a16:colId xmlns:a16="http://schemas.microsoft.com/office/drawing/2014/main" val="20001"/>
                    </a:ext>
                  </a:extLst>
                </a:gridCol>
              </a:tblGrid>
              <a:tr h="391160">
                <a:tc>
                  <a:txBody>
                    <a:bodyPr/>
                    <a:lstStyle/>
                    <a:p>
                      <a:pPr algn="ctr">
                        <a:lnSpc>
                          <a:spcPct val="100000"/>
                        </a:lnSpc>
                        <a:spcBef>
                          <a:spcPts val="540"/>
                        </a:spcBef>
                      </a:pPr>
                      <a:r>
                        <a:rPr sz="1600" b="1">
                          <a:solidFill>
                            <a:srgbClr val="211F1F"/>
                          </a:solidFill>
                          <a:latin typeface="Arial"/>
                          <a:cs typeface="Arial"/>
                        </a:rPr>
                        <a:t>Retirement</a:t>
                      </a:r>
                      <a:r>
                        <a:rPr sz="1600" b="1" spc="-70">
                          <a:solidFill>
                            <a:srgbClr val="211F1F"/>
                          </a:solidFill>
                          <a:latin typeface="Arial"/>
                          <a:cs typeface="Arial"/>
                        </a:rPr>
                        <a:t> </a:t>
                      </a:r>
                      <a:r>
                        <a:rPr sz="1600" b="1" spc="-20">
                          <a:solidFill>
                            <a:srgbClr val="211F1F"/>
                          </a:solidFill>
                          <a:latin typeface="Arial"/>
                          <a:cs typeface="Arial"/>
                        </a:rPr>
                        <a:t>Plan</a:t>
                      </a:r>
                      <a:endParaRPr sz="1600">
                        <a:latin typeface="Arial"/>
                        <a:cs typeface="Arial"/>
                      </a:endParaRPr>
                    </a:p>
                  </a:txBody>
                  <a:tcPr marL="0" marR="0" marT="68580"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D9D9D9"/>
                    </a:solidFill>
                  </a:tcPr>
                </a:tc>
                <a:tc>
                  <a:txBody>
                    <a:bodyPr/>
                    <a:lstStyle/>
                    <a:p>
                      <a:pPr algn="ctr">
                        <a:lnSpc>
                          <a:spcPct val="100000"/>
                        </a:lnSpc>
                        <a:spcBef>
                          <a:spcPts val="540"/>
                        </a:spcBef>
                      </a:pPr>
                      <a:r>
                        <a:rPr sz="1600" b="1" spc="-10">
                          <a:solidFill>
                            <a:srgbClr val="211F1F"/>
                          </a:solidFill>
                          <a:latin typeface="Arial"/>
                          <a:cs typeface="Arial"/>
                        </a:rPr>
                        <a:t>DIEMS</a:t>
                      </a:r>
                      <a:endParaRPr sz="1600">
                        <a:latin typeface="Arial"/>
                        <a:cs typeface="Arial"/>
                      </a:endParaRPr>
                    </a:p>
                  </a:txBody>
                  <a:tcPr marL="0" marR="0" marT="68580"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D9D9D9"/>
                    </a:solidFill>
                  </a:tcPr>
                </a:tc>
                <a:extLst>
                  <a:ext uri="{0D108BD9-81ED-4DB2-BD59-A6C34878D82A}">
                    <a16:rowId xmlns:a16="http://schemas.microsoft.com/office/drawing/2014/main" val="10000"/>
                  </a:ext>
                </a:extLst>
              </a:tr>
              <a:tr h="974725">
                <a:tc>
                  <a:txBody>
                    <a:bodyPr/>
                    <a:lstStyle/>
                    <a:p>
                      <a:pPr marL="91440">
                        <a:lnSpc>
                          <a:spcPts val="1880"/>
                        </a:lnSpc>
                      </a:pPr>
                      <a:r>
                        <a:rPr sz="1600" b="1">
                          <a:solidFill>
                            <a:srgbClr val="2CAA27"/>
                          </a:solidFill>
                          <a:latin typeface="Arial"/>
                          <a:cs typeface="Arial"/>
                        </a:rPr>
                        <a:t>Final</a:t>
                      </a:r>
                      <a:r>
                        <a:rPr sz="1600" b="1" spc="-20">
                          <a:solidFill>
                            <a:srgbClr val="2CAA27"/>
                          </a:solidFill>
                          <a:latin typeface="Arial"/>
                          <a:cs typeface="Arial"/>
                        </a:rPr>
                        <a:t> </a:t>
                      </a:r>
                      <a:r>
                        <a:rPr sz="1600" b="1">
                          <a:solidFill>
                            <a:srgbClr val="2CAA27"/>
                          </a:solidFill>
                          <a:latin typeface="Arial"/>
                          <a:cs typeface="Arial"/>
                        </a:rPr>
                        <a:t>Basic</a:t>
                      </a:r>
                      <a:r>
                        <a:rPr sz="1600" b="1" spc="-30">
                          <a:solidFill>
                            <a:srgbClr val="2CAA27"/>
                          </a:solidFill>
                          <a:latin typeface="Arial"/>
                          <a:cs typeface="Arial"/>
                        </a:rPr>
                        <a:t> </a:t>
                      </a:r>
                      <a:r>
                        <a:rPr sz="1600" b="1">
                          <a:solidFill>
                            <a:srgbClr val="2CAA27"/>
                          </a:solidFill>
                          <a:latin typeface="Arial"/>
                          <a:cs typeface="Arial"/>
                        </a:rPr>
                        <a:t>Pay</a:t>
                      </a:r>
                      <a:r>
                        <a:rPr sz="1600" b="1" spc="-40">
                          <a:solidFill>
                            <a:srgbClr val="2CAA27"/>
                          </a:solidFill>
                          <a:latin typeface="Arial"/>
                          <a:cs typeface="Arial"/>
                        </a:rPr>
                        <a:t> </a:t>
                      </a:r>
                      <a:r>
                        <a:rPr sz="1600" b="1" spc="-20">
                          <a:solidFill>
                            <a:srgbClr val="2CAA27"/>
                          </a:solidFill>
                          <a:latin typeface="Arial"/>
                          <a:cs typeface="Arial"/>
                        </a:rPr>
                        <a:t>Plan</a:t>
                      </a:r>
                      <a:endParaRPr sz="1600">
                        <a:latin typeface="Arial"/>
                        <a:cs typeface="Arial"/>
                      </a:endParaRPr>
                    </a:p>
                    <a:p>
                      <a:pPr>
                        <a:lnSpc>
                          <a:spcPct val="100000"/>
                        </a:lnSpc>
                        <a:spcBef>
                          <a:spcPts val="80"/>
                        </a:spcBef>
                      </a:pPr>
                      <a:endParaRPr sz="1600">
                        <a:latin typeface="Times New Roman"/>
                        <a:cs typeface="Times New Roman"/>
                      </a:endParaRPr>
                    </a:p>
                    <a:p>
                      <a:pPr marL="91440">
                        <a:lnSpc>
                          <a:spcPct val="100000"/>
                        </a:lnSpc>
                      </a:pPr>
                      <a:r>
                        <a:rPr sz="1600" spc="-20">
                          <a:solidFill>
                            <a:srgbClr val="211F1F"/>
                          </a:solidFill>
                          <a:latin typeface="Arial"/>
                          <a:cs typeface="Arial"/>
                        </a:rPr>
                        <a:t>(Years</a:t>
                      </a:r>
                      <a:r>
                        <a:rPr sz="1600" spc="-5">
                          <a:solidFill>
                            <a:srgbClr val="211F1F"/>
                          </a:solidFill>
                          <a:latin typeface="Arial"/>
                          <a:cs typeface="Arial"/>
                        </a:rPr>
                        <a:t> </a:t>
                      </a:r>
                      <a:r>
                        <a:rPr sz="1600">
                          <a:solidFill>
                            <a:srgbClr val="211F1F"/>
                          </a:solidFill>
                          <a:latin typeface="Arial"/>
                          <a:cs typeface="Arial"/>
                        </a:rPr>
                        <a:t>of</a:t>
                      </a:r>
                      <a:r>
                        <a:rPr sz="1600" spc="-25">
                          <a:solidFill>
                            <a:srgbClr val="211F1F"/>
                          </a:solidFill>
                          <a:latin typeface="Arial"/>
                          <a:cs typeface="Arial"/>
                        </a:rPr>
                        <a:t> </a:t>
                      </a:r>
                      <a:r>
                        <a:rPr sz="1600">
                          <a:solidFill>
                            <a:srgbClr val="211F1F"/>
                          </a:solidFill>
                          <a:latin typeface="Arial"/>
                          <a:cs typeface="Arial"/>
                        </a:rPr>
                        <a:t>creditable</a:t>
                      </a:r>
                      <a:r>
                        <a:rPr sz="1600" spc="-40">
                          <a:solidFill>
                            <a:srgbClr val="211F1F"/>
                          </a:solidFill>
                          <a:latin typeface="Arial"/>
                          <a:cs typeface="Arial"/>
                        </a:rPr>
                        <a:t> </a:t>
                      </a:r>
                      <a:r>
                        <a:rPr sz="1600">
                          <a:solidFill>
                            <a:srgbClr val="211F1F"/>
                          </a:solidFill>
                          <a:latin typeface="Arial"/>
                          <a:cs typeface="Arial"/>
                        </a:rPr>
                        <a:t>service</a:t>
                      </a:r>
                      <a:r>
                        <a:rPr sz="1600" spc="-55">
                          <a:solidFill>
                            <a:srgbClr val="211F1F"/>
                          </a:solidFill>
                          <a:latin typeface="Arial"/>
                          <a:cs typeface="Arial"/>
                        </a:rPr>
                        <a:t> </a:t>
                      </a:r>
                      <a:r>
                        <a:rPr sz="1600">
                          <a:solidFill>
                            <a:srgbClr val="211F1F"/>
                          </a:solidFill>
                          <a:latin typeface="Arial"/>
                          <a:cs typeface="Arial"/>
                        </a:rPr>
                        <a:t>(points/360)</a:t>
                      </a:r>
                      <a:r>
                        <a:rPr sz="1600" spc="-20">
                          <a:solidFill>
                            <a:srgbClr val="211F1F"/>
                          </a:solidFill>
                          <a:latin typeface="Arial"/>
                          <a:cs typeface="Arial"/>
                        </a:rPr>
                        <a:t> </a:t>
                      </a:r>
                      <a:r>
                        <a:rPr sz="1600">
                          <a:solidFill>
                            <a:srgbClr val="211F1F"/>
                          </a:solidFill>
                          <a:latin typeface="Arial"/>
                          <a:cs typeface="Arial"/>
                        </a:rPr>
                        <a:t>x</a:t>
                      </a:r>
                      <a:r>
                        <a:rPr sz="1600" spc="-35">
                          <a:solidFill>
                            <a:srgbClr val="211F1F"/>
                          </a:solidFill>
                          <a:latin typeface="Arial"/>
                          <a:cs typeface="Arial"/>
                        </a:rPr>
                        <a:t> </a:t>
                      </a:r>
                      <a:r>
                        <a:rPr sz="1600">
                          <a:solidFill>
                            <a:srgbClr val="211F1F"/>
                          </a:solidFill>
                          <a:latin typeface="Arial"/>
                          <a:cs typeface="Arial"/>
                        </a:rPr>
                        <a:t>2.5%)</a:t>
                      </a:r>
                      <a:r>
                        <a:rPr sz="1600" spc="-20">
                          <a:solidFill>
                            <a:srgbClr val="211F1F"/>
                          </a:solidFill>
                          <a:latin typeface="Arial"/>
                          <a:cs typeface="Arial"/>
                        </a:rPr>
                        <a:t> </a:t>
                      </a:r>
                      <a:r>
                        <a:rPr sz="1600">
                          <a:solidFill>
                            <a:srgbClr val="211F1F"/>
                          </a:solidFill>
                          <a:latin typeface="Arial"/>
                          <a:cs typeface="Arial"/>
                        </a:rPr>
                        <a:t>x</a:t>
                      </a:r>
                      <a:r>
                        <a:rPr sz="1600" spc="-35">
                          <a:solidFill>
                            <a:srgbClr val="211F1F"/>
                          </a:solidFill>
                          <a:latin typeface="Arial"/>
                          <a:cs typeface="Arial"/>
                        </a:rPr>
                        <a:t> </a:t>
                      </a:r>
                      <a:r>
                        <a:rPr sz="1600">
                          <a:solidFill>
                            <a:srgbClr val="211F1F"/>
                          </a:solidFill>
                          <a:latin typeface="Arial"/>
                          <a:cs typeface="Arial"/>
                        </a:rPr>
                        <a:t>final</a:t>
                      </a:r>
                      <a:r>
                        <a:rPr sz="1600" spc="-30">
                          <a:solidFill>
                            <a:srgbClr val="211F1F"/>
                          </a:solidFill>
                          <a:latin typeface="Arial"/>
                          <a:cs typeface="Arial"/>
                        </a:rPr>
                        <a:t> </a:t>
                      </a:r>
                      <a:r>
                        <a:rPr sz="1600">
                          <a:solidFill>
                            <a:srgbClr val="211F1F"/>
                          </a:solidFill>
                          <a:latin typeface="Arial"/>
                          <a:cs typeface="Arial"/>
                        </a:rPr>
                        <a:t>basic</a:t>
                      </a:r>
                      <a:r>
                        <a:rPr sz="1600" spc="-50">
                          <a:solidFill>
                            <a:srgbClr val="211F1F"/>
                          </a:solidFill>
                          <a:latin typeface="Arial"/>
                          <a:cs typeface="Arial"/>
                        </a:rPr>
                        <a:t> </a:t>
                      </a:r>
                      <a:r>
                        <a:rPr sz="1600" spc="-25">
                          <a:solidFill>
                            <a:srgbClr val="211F1F"/>
                          </a:solidFill>
                          <a:latin typeface="Arial"/>
                          <a:cs typeface="Arial"/>
                        </a:rPr>
                        <a:t>pay</a:t>
                      </a:r>
                      <a:endParaRPr sz="1600">
                        <a:latin typeface="Arial"/>
                        <a:cs typeface="Arial"/>
                      </a:endParaRPr>
                    </a:p>
                  </a:txBody>
                  <a:tcPr marL="0" marR="0" marT="0"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tcPr>
                </a:tc>
                <a:tc>
                  <a:txBody>
                    <a:bodyPr/>
                    <a:lstStyle/>
                    <a:p>
                      <a:pPr>
                        <a:lnSpc>
                          <a:spcPct val="100000"/>
                        </a:lnSpc>
                        <a:spcBef>
                          <a:spcPts val="994"/>
                        </a:spcBef>
                      </a:pPr>
                      <a:endParaRPr sz="1600">
                        <a:latin typeface="Times New Roman"/>
                        <a:cs typeface="Times New Roman"/>
                      </a:endParaRPr>
                    </a:p>
                    <a:p>
                      <a:pPr marL="90805">
                        <a:lnSpc>
                          <a:spcPct val="100000"/>
                        </a:lnSpc>
                      </a:pPr>
                      <a:r>
                        <a:rPr sz="1600">
                          <a:solidFill>
                            <a:srgbClr val="211F1F"/>
                          </a:solidFill>
                          <a:latin typeface="Arial"/>
                          <a:cs typeface="Arial"/>
                        </a:rPr>
                        <a:t>Prior</a:t>
                      </a:r>
                      <a:r>
                        <a:rPr sz="1600" spc="-20">
                          <a:solidFill>
                            <a:srgbClr val="211F1F"/>
                          </a:solidFill>
                          <a:latin typeface="Arial"/>
                          <a:cs typeface="Arial"/>
                        </a:rPr>
                        <a:t> </a:t>
                      </a:r>
                      <a:r>
                        <a:rPr sz="1600">
                          <a:solidFill>
                            <a:srgbClr val="211F1F"/>
                          </a:solidFill>
                          <a:latin typeface="Arial"/>
                          <a:cs typeface="Arial"/>
                        </a:rPr>
                        <a:t>to</a:t>
                      </a:r>
                      <a:r>
                        <a:rPr sz="1600" spc="-15">
                          <a:solidFill>
                            <a:srgbClr val="211F1F"/>
                          </a:solidFill>
                          <a:latin typeface="Arial"/>
                          <a:cs typeface="Arial"/>
                        </a:rPr>
                        <a:t> </a:t>
                      </a:r>
                      <a:r>
                        <a:rPr sz="1600">
                          <a:solidFill>
                            <a:srgbClr val="211F1F"/>
                          </a:solidFill>
                          <a:latin typeface="Arial"/>
                          <a:cs typeface="Arial"/>
                        </a:rPr>
                        <a:t>8</a:t>
                      </a:r>
                      <a:r>
                        <a:rPr sz="1600" spc="-30">
                          <a:solidFill>
                            <a:srgbClr val="211F1F"/>
                          </a:solidFill>
                          <a:latin typeface="Arial"/>
                          <a:cs typeface="Arial"/>
                        </a:rPr>
                        <a:t> </a:t>
                      </a:r>
                      <a:r>
                        <a:rPr sz="1600">
                          <a:solidFill>
                            <a:srgbClr val="211F1F"/>
                          </a:solidFill>
                          <a:latin typeface="Arial"/>
                          <a:cs typeface="Arial"/>
                        </a:rPr>
                        <a:t>September</a:t>
                      </a:r>
                      <a:r>
                        <a:rPr sz="1600" spc="-10">
                          <a:solidFill>
                            <a:srgbClr val="211F1F"/>
                          </a:solidFill>
                          <a:latin typeface="Arial"/>
                          <a:cs typeface="Arial"/>
                        </a:rPr>
                        <a:t> </a:t>
                      </a:r>
                      <a:r>
                        <a:rPr sz="1600" spc="-20">
                          <a:solidFill>
                            <a:srgbClr val="211F1F"/>
                          </a:solidFill>
                          <a:latin typeface="Arial"/>
                          <a:cs typeface="Arial"/>
                        </a:rPr>
                        <a:t>1980</a:t>
                      </a:r>
                      <a:endParaRPr sz="1600">
                        <a:latin typeface="Arial"/>
                        <a:cs typeface="Arial"/>
                      </a:endParaRPr>
                    </a:p>
                  </a:txBody>
                  <a:tcPr marL="0" marR="0" marT="126364"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tcPr>
                </a:tc>
                <a:extLst>
                  <a:ext uri="{0D108BD9-81ED-4DB2-BD59-A6C34878D82A}">
                    <a16:rowId xmlns:a16="http://schemas.microsoft.com/office/drawing/2014/main" val="10001"/>
                  </a:ext>
                </a:extLst>
              </a:tr>
              <a:tr h="1219200">
                <a:tc>
                  <a:txBody>
                    <a:bodyPr/>
                    <a:lstStyle/>
                    <a:p>
                      <a:pPr marL="91440">
                        <a:lnSpc>
                          <a:spcPts val="1880"/>
                        </a:lnSpc>
                      </a:pPr>
                      <a:r>
                        <a:rPr sz="1600" b="1" spc="-20">
                          <a:solidFill>
                            <a:srgbClr val="2CAA27"/>
                          </a:solidFill>
                          <a:latin typeface="Arial"/>
                          <a:cs typeface="Arial"/>
                        </a:rPr>
                        <a:t>High-</a:t>
                      </a:r>
                      <a:r>
                        <a:rPr sz="1600" b="1">
                          <a:solidFill>
                            <a:srgbClr val="2CAA27"/>
                          </a:solidFill>
                          <a:latin typeface="Arial"/>
                          <a:cs typeface="Arial"/>
                        </a:rPr>
                        <a:t>36</a:t>
                      </a:r>
                      <a:r>
                        <a:rPr sz="1600" b="1" spc="15">
                          <a:solidFill>
                            <a:srgbClr val="2CAA27"/>
                          </a:solidFill>
                          <a:latin typeface="Arial"/>
                          <a:cs typeface="Arial"/>
                        </a:rPr>
                        <a:t> </a:t>
                      </a:r>
                      <a:r>
                        <a:rPr sz="1600" b="1">
                          <a:solidFill>
                            <a:srgbClr val="2CAA27"/>
                          </a:solidFill>
                          <a:latin typeface="Arial"/>
                          <a:cs typeface="Arial"/>
                        </a:rPr>
                        <a:t>(AKA</a:t>
                      </a:r>
                      <a:r>
                        <a:rPr sz="1600" b="1" spc="-15">
                          <a:solidFill>
                            <a:srgbClr val="2CAA27"/>
                          </a:solidFill>
                          <a:latin typeface="Arial"/>
                          <a:cs typeface="Arial"/>
                        </a:rPr>
                        <a:t> </a:t>
                      </a:r>
                      <a:r>
                        <a:rPr sz="1600" b="1" spc="-20">
                          <a:solidFill>
                            <a:srgbClr val="2CAA27"/>
                          </a:solidFill>
                          <a:latin typeface="Arial"/>
                          <a:cs typeface="Arial"/>
                        </a:rPr>
                        <a:t>High-</a:t>
                      </a:r>
                      <a:r>
                        <a:rPr sz="1600" b="1">
                          <a:solidFill>
                            <a:srgbClr val="2CAA27"/>
                          </a:solidFill>
                          <a:latin typeface="Arial"/>
                          <a:cs typeface="Arial"/>
                        </a:rPr>
                        <a:t>3)</a:t>
                      </a:r>
                      <a:r>
                        <a:rPr sz="1600" b="1" spc="30">
                          <a:solidFill>
                            <a:srgbClr val="2CAA27"/>
                          </a:solidFill>
                          <a:latin typeface="Arial"/>
                          <a:cs typeface="Arial"/>
                        </a:rPr>
                        <a:t> </a:t>
                      </a:r>
                      <a:r>
                        <a:rPr sz="1600" b="1">
                          <a:solidFill>
                            <a:srgbClr val="2CAA27"/>
                          </a:solidFill>
                          <a:latin typeface="Arial"/>
                          <a:cs typeface="Arial"/>
                        </a:rPr>
                        <a:t>Pay</a:t>
                      </a:r>
                      <a:r>
                        <a:rPr sz="1600" b="1" spc="-5">
                          <a:solidFill>
                            <a:srgbClr val="2CAA27"/>
                          </a:solidFill>
                          <a:latin typeface="Arial"/>
                          <a:cs typeface="Arial"/>
                        </a:rPr>
                        <a:t> </a:t>
                      </a:r>
                      <a:r>
                        <a:rPr sz="1600" b="1" spc="-20">
                          <a:solidFill>
                            <a:srgbClr val="2CAA27"/>
                          </a:solidFill>
                          <a:latin typeface="Arial"/>
                          <a:cs typeface="Arial"/>
                        </a:rPr>
                        <a:t>Plan</a:t>
                      </a:r>
                      <a:endParaRPr sz="1600">
                        <a:latin typeface="Arial"/>
                        <a:cs typeface="Arial"/>
                      </a:endParaRPr>
                    </a:p>
                    <a:p>
                      <a:pPr>
                        <a:lnSpc>
                          <a:spcPct val="100000"/>
                        </a:lnSpc>
                        <a:spcBef>
                          <a:spcPts val="80"/>
                        </a:spcBef>
                      </a:pPr>
                      <a:endParaRPr sz="1600">
                        <a:latin typeface="Times New Roman"/>
                        <a:cs typeface="Times New Roman"/>
                      </a:endParaRPr>
                    </a:p>
                    <a:p>
                      <a:pPr marL="91440" marR="348615">
                        <a:lnSpc>
                          <a:spcPct val="100000"/>
                        </a:lnSpc>
                      </a:pPr>
                      <a:r>
                        <a:rPr sz="1600" spc="-20">
                          <a:solidFill>
                            <a:srgbClr val="211F1F"/>
                          </a:solidFill>
                          <a:latin typeface="Arial"/>
                          <a:cs typeface="Arial"/>
                        </a:rPr>
                        <a:t>(Years</a:t>
                      </a:r>
                      <a:r>
                        <a:rPr sz="1600" spc="-5">
                          <a:solidFill>
                            <a:srgbClr val="211F1F"/>
                          </a:solidFill>
                          <a:latin typeface="Arial"/>
                          <a:cs typeface="Arial"/>
                        </a:rPr>
                        <a:t> </a:t>
                      </a:r>
                      <a:r>
                        <a:rPr sz="1600">
                          <a:solidFill>
                            <a:srgbClr val="211F1F"/>
                          </a:solidFill>
                          <a:latin typeface="Arial"/>
                          <a:cs typeface="Arial"/>
                        </a:rPr>
                        <a:t>of</a:t>
                      </a:r>
                      <a:r>
                        <a:rPr sz="1600" spc="-35">
                          <a:solidFill>
                            <a:srgbClr val="211F1F"/>
                          </a:solidFill>
                          <a:latin typeface="Arial"/>
                          <a:cs typeface="Arial"/>
                        </a:rPr>
                        <a:t> </a:t>
                      </a:r>
                      <a:r>
                        <a:rPr sz="1600">
                          <a:solidFill>
                            <a:srgbClr val="211F1F"/>
                          </a:solidFill>
                          <a:latin typeface="Arial"/>
                          <a:cs typeface="Arial"/>
                        </a:rPr>
                        <a:t>creditable</a:t>
                      </a:r>
                      <a:r>
                        <a:rPr sz="1600" spc="-45">
                          <a:solidFill>
                            <a:srgbClr val="211F1F"/>
                          </a:solidFill>
                          <a:latin typeface="Arial"/>
                          <a:cs typeface="Arial"/>
                        </a:rPr>
                        <a:t> </a:t>
                      </a:r>
                      <a:r>
                        <a:rPr sz="1600">
                          <a:solidFill>
                            <a:srgbClr val="211F1F"/>
                          </a:solidFill>
                          <a:latin typeface="Arial"/>
                          <a:cs typeface="Arial"/>
                        </a:rPr>
                        <a:t>service</a:t>
                      </a:r>
                      <a:r>
                        <a:rPr sz="1600" spc="-55">
                          <a:solidFill>
                            <a:srgbClr val="211F1F"/>
                          </a:solidFill>
                          <a:latin typeface="Arial"/>
                          <a:cs typeface="Arial"/>
                        </a:rPr>
                        <a:t> </a:t>
                      </a:r>
                      <a:r>
                        <a:rPr sz="1600">
                          <a:solidFill>
                            <a:srgbClr val="211F1F"/>
                          </a:solidFill>
                          <a:latin typeface="Arial"/>
                          <a:cs typeface="Arial"/>
                        </a:rPr>
                        <a:t>(points/360)</a:t>
                      </a:r>
                      <a:r>
                        <a:rPr sz="1600" spc="-30">
                          <a:solidFill>
                            <a:srgbClr val="211F1F"/>
                          </a:solidFill>
                          <a:latin typeface="Arial"/>
                          <a:cs typeface="Arial"/>
                        </a:rPr>
                        <a:t> </a:t>
                      </a:r>
                      <a:r>
                        <a:rPr sz="1600">
                          <a:solidFill>
                            <a:srgbClr val="211F1F"/>
                          </a:solidFill>
                          <a:latin typeface="Arial"/>
                          <a:cs typeface="Arial"/>
                        </a:rPr>
                        <a:t>x</a:t>
                      </a:r>
                      <a:r>
                        <a:rPr sz="1600" spc="-35">
                          <a:solidFill>
                            <a:srgbClr val="211F1F"/>
                          </a:solidFill>
                          <a:latin typeface="Arial"/>
                          <a:cs typeface="Arial"/>
                        </a:rPr>
                        <a:t> </a:t>
                      </a:r>
                      <a:r>
                        <a:rPr sz="1600">
                          <a:solidFill>
                            <a:srgbClr val="211F1F"/>
                          </a:solidFill>
                          <a:latin typeface="Arial"/>
                          <a:cs typeface="Arial"/>
                        </a:rPr>
                        <a:t>2.5%)</a:t>
                      </a:r>
                      <a:r>
                        <a:rPr sz="1600" spc="-25">
                          <a:solidFill>
                            <a:srgbClr val="211F1F"/>
                          </a:solidFill>
                          <a:latin typeface="Arial"/>
                          <a:cs typeface="Arial"/>
                        </a:rPr>
                        <a:t> </a:t>
                      </a:r>
                      <a:r>
                        <a:rPr sz="1600">
                          <a:solidFill>
                            <a:srgbClr val="211F1F"/>
                          </a:solidFill>
                          <a:latin typeface="Arial"/>
                          <a:cs typeface="Arial"/>
                        </a:rPr>
                        <a:t>x</a:t>
                      </a:r>
                      <a:r>
                        <a:rPr sz="1600" spc="-40">
                          <a:solidFill>
                            <a:srgbClr val="211F1F"/>
                          </a:solidFill>
                          <a:latin typeface="Arial"/>
                          <a:cs typeface="Arial"/>
                        </a:rPr>
                        <a:t> </a:t>
                      </a:r>
                      <a:r>
                        <a:rPr sz="1600">
                          <a:solidFill>
                            <a:srgbClr val="211F1F"/>
                          </a:solidFill>
                          <a:latin typeface="Arial"/>
                          <a:cs typeface="Arial"/>
                        </a:rPr>
                        <a:t>average</a:t>
                      </a:r>
                      <a:r>
                        <a:rPr sz="1600" spc="-30">
                          <a:solidFill>
                            <a:srgbClr val="211F1F"/>
                          </a:solidFill>
                          <a:latin typeface="Arial"/>
                          <a:cs typeface="Arial"/>
                        </a:rPr>
                        <a:t> </a:t>
                      </a:r>
                      <a:r>
                        <a:rPr sz="1600" spc="-25">
                          <a:solidFill>
                            <a:srgbClr val="211F1F"/>
                          </a:solidFill>
                          <a:latin typeface="Arial"/>
                          <a:cs typeface="Arial"/>
                        </a:rPr>
                        <a:t>of </a:t>
                      </a:r>
                      <a:r>
                        <a:rPr sz="1600">
                          <a:solidFill>
                            <a:srgbClr val="211F1F"/>
                          </a:solidFill>
                          <a:latin typeface="Arial"/>
                          <a:cs typeface="Arial"/>
                        </a:rPr>
                        <a:t>highest</a:t>
                      </a:r>
                      <a:r>
                        <a:rPr sz="1600" spc="-35">
                          <a:solidFill>
                            <a:srgbClr val="211F1F"/>
                          </a:solidFill>
                          <a:latin typeface="Arial"/>
                          <a:cs typeface="Arial"/>
                        </a:rPr>
                        <a:t> </a:t>
                      </a:r>
                      <a:r>
                        <a:rPr sz="1600">
                          <a:solidFill>
                            <a:srgbClr val="211F1F"/>
                          </a:solidFill>
                          <a:latin typeface="Arial"/>
                          <a:cs typeface="Arial"/>
                        </a:rPr>
                        <a:t>36</a:t>
                      </a:r>
                      <a:r>
                        <a:rPr sz="1600" spc="-30">
                          <a:solidFill>
                            <a:srgbClr val="211F1F"/>
                          </a:solidFill>
                          <a:latin typeface="Arial"/>
                          <a:cs typeface="Arial"/>
                        </a:rPr>
                        <a:t> </a:t>
                      </a:r>
                      <a:r>
                        <a:rPr sz="1600">
                          <a:solidFill>
                            <a:srgbClr val="211F1F"/>
                          </a:solidFill>
                          <a:latin typeface="Arial"/>
                          <a:cs typeface="Arial"/>
                        </a:rPr>
                        <a:t>months</a:t>
                      </a:r>
                      <a:r>
                        <a:rPr sz="1600" spc="-10">
                          <a:solidFill>
                            <a:srgbClr val="211F1F"/>
                          </a:solidFill>
                          <a:latin typeface="Arial"/>
                          <a:cs typeface="Arial"/>
                        </a:rPr>
                        <a:t> </a:t>
                      </a:r>
                      <a:r>
                        <a:rPr sz="1600">
                          <a:solidFill>
                            <a:srgbClr val="211F1F"/>
                          </a:solidFill>
                          <a:latin typeface="Arial"/>
                          <a:cs typeface="Arial"/>
                        </a:rPr>
                        <a:t>of</a:t>
                      </a:r>
                      <a:r>
                        <a:rPr sz="1600" spc="-15">
                          <a:solidFill>
                            <a:srgbClr val="211F1F"/>
                          </a:solidFill>
                          <a:latin typeface="Arial"/>
                          <a:cs typeface="Arial"/>
                        </a:rPr>
                        <a:t> </a:t>
                      </a:r>
                      <a:r>
                        <a:rPr sz="1600">
                          <a:solidFill>
                            <a:srgbClr val="211F1F"/>
                          </a:solidFill>
                          <a:latin typeface="Arial"/>
                          <a:cs typeface="Arial"/>
                        </a:rPr>
                        <a:t>basic</a:t>
                      </a:r>
                      <a:r>
                        <a:rPr sz="1600" spc="-35">
                          <a:solidFill>
                            <a:srgbClr val="211F1F"/>
                          </a:solidFill>
                          <a:latin typeface="Arial"/>
                          <a:cs typeface="Arial"/>
                        </a:rPr>
                        <a:t> </a:t>
                      </a:r>
                      <a:r>
                        <a:rPr sz="1600" spc="-25">
                          <a:solidFill>
                            <a:srgbClr val="211F1F"/>
                          </a:solidFill>
                          <a:latin typeface="Arial"/>
                          <a:cs typeface="Arial"/>
                        </a:rPr>
                        <a:t>pay</a:t>
                      </a:r>
                      <a:endParaRPr sz="1600">
                        <a:latin typeface="Arial"/>
                        <a:cs typeface="Arial"/>
                      </a:endParaRPr>
                    </a:p>
                  </a:txBody>
                  <a:tcPr marL="0" marR="0" marT="0"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tcPr>
                </a:tc>
                <a:tc>
                  <a:txBody>
                    <a:bodyPr/>
                    <a:lstStyle/>
                    <a:p>
                      <a:pPr>
                        <a:lnSpc>
                          <a:spcPct val="100000"/>
                        </a:lnSpc>
                        <a:spcBef>
                          <a:spcPts val="994"/>
                        </a:spcBef>
                      </a:pPr>
                      <a:endParaRPr sz="1600">
                        <a:latin typeface="Times New Roman"/>
                        <a:cs typeface="Times New Roman"/>
                      </a:endParaRPr>
                    </a:p>
                    <a:p>
                      <a:pPr marL="90805">
                        <a:lnSpc>
                          <a:spcPct val="100000"/>
                        </a:lnSpc>
                      </a:pPr>
                      <a:r>
                        <a:rPr sz="1600">
                          <a:solidFill>
                            <a:srgbClr val="211F1F"/>
                          </a:solidFill>
                          <a:latin typeface="Arial"/>
                          <a:cs typeface="Arial"/>
                        </a:rPr>
                        <a:t>Between</a:t>
                      </a:r>
                      <a:r>
                        <a:rPr sz="1600" spc="-35">
                          <a:solidFill>
                            <a:srgbClr val="211F1F"/>
                          </a:solidFill>
                          <a:latin typeface="Arial"/>
                          <a:cs typeface="Arial"/>
                        </a:rPr>
                        <a:t> </a:t>
                      </a:r>
                      <a:r>
                        <a:rPr sz="1600">
                          <a:solidFill>
                            <a:srgbClr val="211F1F"/>
                          </a:solidFill>
                          <a:latin typeface="Arial"/>
                          <a:cs typeface="Arial"/>
                        </a:rPr>
                        <a:t>8</a:t>
                      </a:r>
                      <a:r>
                        <a:rPr sz="1600" spc="-35">
                          <a:solidFill>
                            <a:srgbClr val="211F1F"/>
                          </a:solidFill>
                          <a:latin typeface="Arial"/>
                          <a:cs typeface="Arial"/>
                        </a:rPr>
                        <a:t> </a:t>
                      </a:r>
                      <a:r>
                        <a:rPr sz="1600">
                          <a:solidFill>
                            <a:srgbClr val="211F1F"/>
                          </a:solidFill>
                          <a:latin typeface="Arial"/>
                          <a:cs typeface="Arial"/>
                        </a:rPr>
                        <a:t>September</a:t>
                      </a:r>
                      <a:r>
                        <a:rPr sz="1600" spc="-35">
                          <a:solidFill>
                            <a:srgbClr val="211F1F"/>
                          </a:solidFill>
                          <a:latin typeface="Arial"/>
                          <a:cs typeface="Arial"/>
                        </a:rPr>
                        <a:t> </a:t>
                      </a:r>
                      <a:r>
                        <a:rPr sz="1600" spc="-20">
                          <a:solidFill>
                            <a:srgbClr val="211F1F"/>
                          </a:solidFill>
                          <a:latin typeface="Arial"/>
                          <a:cs typeface="Arial"/>
                        </a:rPr>
                        <a:t>1980</a:t>
                      </a:r>
                      <a:endParaRPr sz="1600">
                        <a:latin typeface="Arial"/>
                        <a:cs typeface="Arial"/>
                      </a:endParaRPr>
                    </a:p>
                    <a:p>
                      <a:pPr marL="90805">
                        <a:lnSpc>
                          <a:spcPct val="100000"/>
                        </a:lnSpc>
                      </a:pPr>
                      <a:r>
                        <a:rPr sz="1600">
                          <a:solidFill>
                            <a:srgbClr val="211F1F"/>
                          </a:solidFill>
                          <a:latin typeface="Arial"/>
                          <a:cs typeface="Arial"/>
                        </a:rPr>
                        <a:t>and</a:t>
                      </a:r>
                      <a:r>
                        <a:rPr sz="1600" spc="-25">
                          <a:solidFill>
                            <a:srgbClr val="211F1F"/>
                          </a:solidFill>
                          <a:latin typeface="Arial"/>
                          <a:cs typeface="Arial"/>
                        </a:rPr>
                        <a:t> </a:t>
                      </a:r>
                      <a:r>
                        <a:rPr sz="1600">
                          <a:solidFill>
                            <a:srgbClr val="211F1F"/>
                          </a:solidFill>
                          <a:latin typeface="Arial"/>
                          <a:cs typeface="Arial"/>
                        </a:rPr>
                        <a:t>31</a:t>
                      </a:r>
                      <a:r>
                        <a:rPr sz="1600" spc="-10">
                          <a:solidFill>
                            <a:srgbClr val="211F1F"/>
                          </a:solidFill>
                          <a:latin typeface="Arial"/>
                          <a:cs typeface="Arial"/>
                        </a:rPr>
                        <a:t> </a:t>
                      </a:r>
                      <a:r>
                        <a:rPr sz="1600">
                          <a:solidFill>
                            <a:srgbClr val="211F1F"/>
                          </a:solidFill>
                          <a:latin typeface="Arial"/>
                          <a:cs typeface="Arial"/>
                        </a:rPr>
                        <a:t>December</a:t>
                      </a:r>
                      <a:r>
                        <a:rPr sz="1600" spc="-15">
                          <a:solidFill>
                            <a:srgbClr val="211F1F"/>
                          </a:solidFill>
                          <a:latin typeface="Arial"/>
                          <a:cs typeface="Arial"/>
                        </a:rPr>
                        <a:t> </a:t>
                      </a:r>
                      <a:r>
                        <a:rPr sz="1600" spc="-20">
                          <a:solidFill>
                            <a:srgbClr val="211F1F"/>
                          </a:solidFill>
                          <a:latin typeface="Arial"/>
                          <a:cs typeface="Arial"/>
                        </a:rPr>
                        <a:t>2017</a:t>
                      </a:r>
                      <a:endParaRPr sz="1600">
                        <a:latin typeface="Arial"/>
                        <a:cs typeface="Arial"/>
                      </a:endParaRPr>
                    </a:p>
                  </a:txBody>
                  <a:tcPr marL="0" marR="0" marT="126364"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tcPr>
                </a:tc>
                <a:extLst>
                  <a:ext uri="{0D108BD9-81ED-4DB2-BD59-A6C34878D82A}">
                    <a16:rowId xmlns:a16="http://schemas.microsoft.com/office/drawing/2014/main" val="10002"/>
                  </a:ext>
                </a:extLst>
              </a:tr>
              <a:tr h="1219200">
                <a:tc>
                  <a:txBody>
                    <a:bodyPr/>
                    <a:lstStyle/>
                    <a:p>
                      <a:pPr marL="91440">
                        <a:lnSpc>
                          <a:spcPts val="1880"/>
                        </a:lnSpc>
                      </a:pPr>
                      <a:r>
                        <a:rPr sz="1600" b="1">
                          <a:solidFill>
                            <a:srgbClr val="2CAA27"/>
                          </a:solidFill>
                          <a:latin typeface="Arial"/>
                          <a:cs typeface="Arial"/>
                        </a:rPr>
                        <a:t>Blended</a:t>
                      </a:r>
                      <a:r>
                        <a:rPr sz="1600" b="1" spc="-75">
                          <a:solidFill>
                            <a:srgbClr val="2CAA27"/>
                          </a:solidFill>
                          <a:latin typeface="Arial"/>
                          <a:cs typeface="Arial"/>
                        </a:rPr>
                        <a:t> </a:t>
                      </a:r>
                      <a:r>
                        <a:rPr sz="1600" b="1">
                          <a:solidFill>
                            <a:srgbClr val="2CAA27"/>
                          </a:solidFill>
                          <a:latin typeface="Arial"/>
                          <a:cs typeface="Arial"/>
                        </a:rPr>
                        <a:t>Retirement</a:t>
                      </a:r>
                      <a:r>
                        <a:rPr sz="1600" b="1" spc="-40">
                          <a:solidFill>
                            <a:srgbClr val="2CAA27"/>
                          </a:solidFill>
                          <a:latin typeface="Arial"/>
                          <a:cs typeface="Arial"/>
                        </a:rPr>
                        <a:t> </a:t>
                      </a:r>
                      <a:r>
                        <a:rPr sz="1600" b="1">
                          <a:solidFill>
                            <a:srgbClr val="2CAA27"/>
                          </a:solidFill>
                          <a:latin typeface="Arial"/>
                          <a:cs typeface="Arial"/>
                        </a:rPr>
                        <a:t>System</a:t>
                      </a:r>
                      <a:r>
                        <a:rPr sz="1600" b="1" spc="-40">
                          <a:solidFill>
                            <a:srgbClr val="2CAA27"/>
                          </a:solidFill>
                          <a:latin typeface="Arial"/>
                          <a:cs typeface="Arial"/>
                        </a:rPr>
                        <a:t> </a:t>
                      </a:r>
                      <a:r>
                        <a:rPr sz="1600" b="1" spc="-10">
                          <a:solidFill>
                            <a:srgbClr val="2CAA27"/>
                          </a:solidFill>
                          <a:latin typeface="Arial"/>
                          <a:cs typeface="Arial"/>
                        </a:rPr>
                        <a:t>(BRS)</a:t>
                      </a:r>
                      <a:endParaRPr sz="1600">
                        <a:latin typeface="Arial"/>
                        <a:cs typeface="Arial"/>
                      </a:endParaRPr>
                    </a:p>
                    <a:p>
                      <a:pPr>
                        <a:lnSpc>
                          <a:spcPct val="100000"/>
                        </a:lnSpc>
                        <a:spcBef>
                          <a:spcPts val="80"/>
                        </a:spcBef>
                      </a:pPr>
                      <a:endParaRPr sz="1600">
                        <a:latin typeface="Times New Roman"/>
                        <a:cs typeface="Times New Roman"/>
                      </a:endParaRPr>
                    </a:p>
                    <a:p>
                      <a:pPr marL="91440" marR="348615">
                        <a:lnSpc>
                          <a:spcPct val="100000"/>
                        </a:lnSpc>
                      </a:pPr>
                      <a:r>
                        <a:rPr sz="1600" spc="-20">
                          <a:solidFill>
                            <a:srgbClr val="211F1F"/>
                          </a:solidFill>
                          <a:latin typeface="Arial"/>
                          <a:cs typeface="Arial"/>
                        </a:rPr>
                        <a:t>(Years</a:t>
                      </a:r>
                      <a:r>
                        <a:rPr sz="1600" spc="-5">
                          <a:solidFill>
                            <a:srgbClr val="211F1F"/>
                          </a:solidFill>
                          <a:latin typeface="Arial"/>
                          <a:cs typeface="Arial"/>
                        </a:rPr>
                        <a:t> </a:t>
                      </a:r>
                      <a:r>
                        <a:rPr sz="1600">
                          <a:solidFill>
                            <a:srgbClr val="211F1F"/>
                          </a:solidFill>
                          <a:latin typeface="Arial"/>
                          <a:cs typeface="Arial"/>
                        </a:rPr>
                        <a:t>of</a:t>
                      </a:r>
                      <a:r>
                        <a:rPr sz="1600" spc="-35">
                          <a:solidFill>
                            <a:srgbClr val="211F1F"/>
                          </a:solidFill>
                          <a:latin typeface="Arial"/>
                          <a:cs typeface="Arial"/>
                        </a:rPr>
                        <a:t> </a:t>
                      </a:r>
                      <a:r>
                        <a:rPr sz="1600">
                          <a:solidFill>
                            <a:srgbClr val="211F1F"/>
                          </a:solidFill>
                          <a:latin typeface="Arial"/>
                          <a:cs typeface="Arial"/>
                        </a:rPr>
                        <a:t>creditable</a:t>
                      </a:r>
                      <a:r>
                        <a:rPr sz="1600" spc="-45">
                          <a:solidFill>
                            <a:srgbClr val="211F1F"/>
                          </a:solidFill>
                          <a:latin typeface="Arial"/>
                          <a:cs typeface="Arial"/>
                        </a:rPr>
                        <a:t> </a:t>
                      </a:r>
                      <a:r>
                        <a:rPr sz="1600">
                          <a:solidFill>
                            <a:srgbClr val="211F1F"/>
                          </a:solidFill>
                          <a:latin typeface="Arial"/>
                          <a:cs typeface="Arial"/>
                        </a:rPr>
                        <a:t>service</a:t>
                      </a:r>
                      <a:r>
                        <a:rPr sz="1600" spc="-55">
                          <a:solidFill>
                            <a:srgbClr val="211F1F"/>
                          </a:solidFill>
                          <a:latin typeface="Arial"/>
                          <a:cs typeface="Arial"/>
                        </a:rPr>
                        <a:t> </a:t>
                      </a:r>
                      <a:r>
                        <a:rPr sz="1600">
                          <a:solidFill>
                            <a:srgbClr val="211F1F"/>
                          </a:solidFill>
                          <a:latin typeface="Arial"/>
                          <a:cs typeface="Arial"/>
                        </a:rPr>
                        <a:t>(points/360)</a:t>
                      </a:r>
                      <a:r>
                        <a:rPr sz="1600" spc="-30">
                          <a:solidFill>
                            <a:srgbClr val="211F1F"/>
                          </a:solidFill>
                          <a:latin typeface="Arial"/>
                          <a:cs typeface="Arial"/>
                        </a:rPr>
                        <a:t> </a:t>
                      </a:r>
                      <a:r>
                        <a:rPr sz="1600">
                          <a:solidFill>
                            <a:srgbClr val="211F1F"/>
                          </a:solidFill>
                          <a:latin typeface="Arial"/>
                          <a:cs typeface="Arial"/>
                        </a:rPr>
                        <a:t>x</a:t>
                      </a:r>
                      <a:r>
                        <a:rPr sz="1600" spc="-35">
                          <a:solidFill>
                            <a:srgbClr val="211F1F"/>
                          </a:solidFill>
                          <a:latin typeface="Arial"/>
                          <a:cs typeface="Arial"/>
                        </a:rPr>
                        <a:t> </a:t>
                      </a:r>
                      <a:r>
                        <a:rPr sz="1600">
                          <a:solidFill>
                            <a:srgbClr val="211F1F"/>
                          </a:solidFill>
                          <a:latin typeface="Arial"/>
                          <a:cs typeface="Arial"/>
                        </a:rPr>
                        <a:t>2.0%)</a:t>
                      </a:r>
                      <a:r>
                        <a:rPr sz="1600" spc="-25">
                          <a:solidFill>
                            <a:srgbClr val="211F1F"/>
                          </a:solidFill>
                          <a:latin typeface="Arial"/>
                          <a:cs typeface="Arial"/>
                        </a:rPr>
                        <a:t> </a:t>
                      </a:r>
                      <a:r>
                        <a:rPr sz="1600">
                          <a:solidFill>
                            <a:srgbClr val="211F1F"/>
                          </a:solidFill>
                          <a:latin typeface="Arial"/>
                          <a:cs typeface="Arial"/>
                        </a:rPr>
                        <a:t>x</a:t>
                      </a:r>
                      <a:r>
                        <a:rPr sz="1600" spc="-40">
                          <a:solidFill>
                            <a:srgbClr val="211F1F"/>
                          </a:solidFill>
                          <a:latin typeface="Arial"/>
                          <a:cs typeface="Arial"/>
                        </a:rPr>
                        <a:t> </a:t>
                      </a:r>
                      <a:r>
                        <a:rPr sz="1600">
                          <a:solidFill>
                            <a:srgbClr val="211F1F"/>
                          </a:solidFill>
                          <a:latin typeface="Arial"/>
                          <a:cs typeface="Arial"/>
                        </a:rPr>
                        <a:t>average</a:t>
                      </a:r>
                      <a:r>
                        <a:rPr sz="1600" spc="-30">
                          <a:solidFill>
                            <a:srgbClr val="211F1F"/>
                          </a:solidFill>
                          <a:latin typeface="Arial"/>
                          <a:cs typeface="Arial"/>
                        </a:rPr>
                        <a:t> </a:t>
                      </a:r>
                      <a:r>
                        <a:rPr sz="1600" spc="-25">
                          <a:solidFill>
                            <a:srgbClr val="211F1F"/>
                          </a:solidFill>
                          <a:latin typeface="Arial"/>
                          <a:cs typeface="Arial"/>
                        </a:rPr>
                        <a:t>of </a:t>
                      </a:r>
                      <a:r>
                        <a:rPr sz="1600">
                          <a:solidFill>
                            <a:srgbClr val="211F1F"/>
                          </a:solidFill>
                          <a:latin typeface="Arial"/>
                          <a:cs typeface="Arial"/>
                        </a:rPr>
                        <a:t>highest</a:t>
                      </a:r>
                      <a:r>
                        <a:rPr sz="1600" spc="-35">
                          <a:solidFill>
                            <a:srgbClr val="211F1F"/>
                          </a:solidFill>
                          <a:latin typeface="Arial"/>
                          <a:cs typeface="Arial"/>
                        </a:rPr>
                        <a:t> </a:t>
                      </a:r>
                      <a:r>
                        <a:rPr sz="1600">
                          <a:solidFill>
                            <a:srgbClr val="211F1F"/>
                          </a:solidFill>
                          <a:latin typeface="Arial"/>
                          <a:cs typeface="Arial"/>
                        </a:rPr>
                        <a:t>36</a:t>
                      </a:r>
                      <a:r>
                        <a:rPr sz="1600" spc="-30">
                          <a:solidFill>
                            <a:srgbClr val="211F1F"/>
                          </a:solidFill>
                          <a:latin typeface="Arial"/>
                          <a:cs typeface="Arial"/>
                        </a:rPr>
                        <a:t> </a:t>
                      </a:r>
                      <a:r>
                        <a:rPr sz="1600">
                          <a:solidFill>
                            <a:srgbClr val="211F1F"/>
                          </a:solidFill>
                          <a:latin typeface="Arial"/>
                          <a:cs typeface="Arial"/>
                        </a:rPr>
                        <a:t>months</a:t>
                      </a:r>
                      <a:r>
                        <a:rPr sz="1600" spc="-10">
                          <a:solidFill>
                            <a:srgbClr val="211F1F"/>
                          </a:solidFill>
                          <a:latin typeface="Arial"/>
                          <a:cs typeface="Arial"/>
                        </a:rPr>
                        <a:t> </a:t>
                      </a:r>
                      <a:r>
                        <a:rPr sz="1600">
                          <a:solidFill>
                            <a:srgbClr val="211F1F"/>
                          </a:solidFill>
                          <a:latin typeface="Arial"/>
                          <a:cs typeface="Arial"/>
                        </a:rPr>
                        <a:t>of</a:t>
                      </a:r>
                      <a:r>
                        <a:rPr sz="1600" spc="-15">
                          <a:solidFill>
                            <a:srgbClr val="211F1F"/>
                          </a:solidFill>
                          <a:latin typeface="Arial"/>
                          <a:cs typeface="Arial"/>
                        </a:rPr>
                        <a:t> </a:t>
                      </a:r>
                      <a:r>
                        <a:rPr sz="1600">
                          <a:solidFill>
                            <a:srgbClr val="211F1F"/>
                          </a:solidFill>
                          <a:latin typeface="Arial"/>
                          <a:cs typeface="Arial"/>
                        </a:rPr>
                        <a:t>basic</a:t>
                      </a:r>
                      <a:r>
                        <a:rPr sz="1600" spc="-35">
                          <a:solidFill>
                            <a:srgbClr val="211F1F"/>
                          </a:solidFill>
                          <a:latin typeface="Arial"/>
                          <a:cs typeface="Arial"/>
                        </a:rPr>
                        <a:t> </a:t>
                      </a:r>
                      <a:r>
                        <a:rPr sz="1600" spc="-25">
                          <a:solidFill>
                            <a:srgbClr val="211F1F"/>
                          </a:solidFill>
                          <a:latin typeface="Arial"/>
                          <a:cs typeface="Arial"/>
                        </a:rPr>
                        <a:t>pay</a:t>
                      </a:r>
                      <a:endParaRPr sz="1600">
                        <a:latin typeface="Arial"/>
                        <a:cs typeface="Arial"/>
                      </a:endParaRPr>
                    </a:p>
                  </a:txBody>
                  <a:tcPr marL="0" marR="0" marT="0"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tcPr>
                </a:tc>
                <a:tc>
                  <a:txBody>
                    <a:bodyPr/>
                    <a:lstStyle/>
                    <a:p>
                      <a:pPr>
                        <a:lnSpc>
                          <a:spcPct val="100000"/>
                        </a:lnSpc>
                        <a:spcBef>
                          <a:spcPts val="35"/>
                        </a:spcBef>
                      </a:pPr>
                      <a:endParaRPr sz="1600">
                        <a:latin typeface="Times New Roman"/>
                        <a:cs typeface="Times New Roman"/>
                      </a:endParaRPr>
                    </a:p>
                    <a:p>
                      <a:pPr marL="90805" marR="280670">
                        <a:lnSpc>
                          <a:spcPct val="100000"/>
                        </a:lnSpc>
                        <a:spcBef>
                          <a:spcPts val="5"/>
                        </a:spcBef>
                      </a:pPr>
                      <a:r>
                        <a:rPr sz="1600">
                          <a:solidFill>
                            <a:srgbClr val="211F1F"/>
                          </a:solidFill>
                          <a:latin typeface="Arial"/>
                          <a:cs typeface="Arial"/>
                        </a:rPr>
                        <a:t>1</a:t>
                      </a:r>
                      <a:r>
                        <a:rPr sz="1600" spc="-45">
                          <a:solidFill>
                            <a:srgbClr val="211F1F"/>
                          </a:solidFill>
                          <a:latin typeface="Arial"/>
                          <a:cs typeface="Arial"/>
                        </a:rPr>
                        <a:t> </a:t>
                      </a:r>
                      <a:r>
                        <a:rPr sz="1600">
                          <a:solidFill>
                            <a:srgbClr val="211F1F"/>
                          </a:solidFill>
                          <a:latin typeface="Arial"/>
                          <a:cs typeface="Arial"/>
                        </a:rPr>
                        <a:t>January</a:t>
                      </a:r>
                      <a:r>
                        <a:rPr sz="1600" spc="-30">
                          <a:solidFill>
                            <a:srgbClr val="211F1F"/>
                          </a:solidFill>
                          <a:latin typeface="Arial"/>
                          <a:cs typeface="Arial"/>
                        </a:rPr>
                        <a:t> </a:t>
                      </a:r>
                      <a:r>
                        <a:rPr sz="1600">
                          <a:solidFill>
                            <a:srgbClr val="211F1F"/>
                          </a:solidFill>
                          <a:latin typeface="Arial"/>
                          <a:cs typeface="Arial"/>
                        </a:rPr>
                        <a:t>2018</a:t>
                      </a:r>
                      <a:r>
                        <a:rPr sz="1600" spc="-45">
                          <a:solidFill>
                            <a:srgbClr val="211F1F"/>
                          </a:solidFill>
                          <a:latin typeface="Arial"/>
                          <a:cs typeface="Arial"/>
                        </a:rPr>
                        <a:t> </a:t>
                      </a:r>
                      <a:r>
                        <a:rPr sz="1600">
                          <a:solidFill>
                            <a:srgbClr val="211F1F"/>
                          </a:solidFill>
                          <a:latin typeface="Arial"/>
                          <a:cs typeface="Arial"/>
                        </a:rPr>
                        <a:t>or</a:t>
                      </a:r>
                      <a:r>
                        <a:rPr sz="1600" spc="-25">
                          <a:solidFill>
                            <a:srgbClr val="211F1F"/>
                          </a:solidFill>
                          <a:latin typeface="Arial"/>
                          <a:cs typeface="Arial"/>
                        </a:rPr>
                        <a:t> </a:t>
                      </a:r>
                      <a:r>
                        <a:rPr sz="1600">
                          <a:solidFill>
                            <a:srgbClr val="211F1F"/>
                          </a:solidFill>
                          <a:latin typeface="Arial"/>
                          <a:cs typeface="Arial"/>
                        </a:rPr>
                        <a:t>later,</a:t>
                      </a:r>
                      <a:r>
                        <a:rPr sz="1600" spc="-30">
                          <a:solidFill>
                            <a:srgbClr val="211F1F"/>
                          </a:solidFill>
                          <a:latin typeface="Arial"/>
                          <a:cs typeface="Arial"/>
                        </a:rPr>
                        <a:t> </a:t>
                      </a:r>
                      <a:r>
                        <a:rPr sz="1600" spc="-25">
                          <a:solidFill>
                            <a:srgbClr val="211F1F"/>
                          </a:solidFill>
                          <a:latin typeface="Arial"/>
                          <a:cs typeface="Arial"/>
                        </a:rPr>
                        <a:t>or </a:t>
                      </a:r>
                      <a:r>
                        <a:rPr sz="1600" spc="-20">
                          <a:solidFill>
                            <a:srgbClr val="211F1F"/>
                          </a:solidFill>
                          <a:latin typeface="Arial"/>
                          <a:cs typeface="Arial"/>
                        </a:rPr>
                        <a:t>opted-</a:t>
                      </a:r>
                      <a:r>
                        <a:rPr sz="1600">
                          <a:solidFill>
                            <a:srgbClr val="211F1F"/>
                          </a:solidFill>
                          <a:latin typeface="Arial"/>
                          <a:cs typeface="Arial"/>
                        </a:rPr>
                        <a:t>in</a:t>
                      </a:r>
                      <a:r>
                        <a:rPr sz="1600" spc="10">
                          <a:solidFill>
                            <a:srgbClr val="211F1F"/>
                          </a:solidFill>
                          <a:latin typeface="Arial"/>
                          <a:cs typeface="Arial"/>
                        </a:rPr>
                        <a:t> </a:t>
                      </a:r>
                      <a:r>
                        <a:rPr sz="1600">
                          <a:solidFill>
                            <a:srgbClr val="211F1F"/>
                          </a:solidFill>
                          <a:latin typeface="Arial"/>
                          <a:cs typeface="Arial"/>
                        </a:rPr>
                        <a:t>during</a:t>
                      </a:r>
                      <a:r>
                        <a:rPr sz="1600" spc="-5">
                          <a:solidFill>
                            <a:srgbClr val="211F1F"/>
                          </a:solidFill>
                          <a:latin typeface="Arial"/>
                          <a:cs typeface="Arial"/>
                        </a:rPr>
                        <a:t> </a:t>
                      </a:r>
                      <a:r>
                        <a:rPr sz="1600">
                          <a:solidFill>
                            <a:srgbClr val="211F1F"/>
                          </a:solidFill>
                          <a:latin typeface="Arial"/>
                          <a:cs typeface="Arial"/>
                        </a:rPr>
                        <a:t>the</a:t>
                      </a:r>
                      <a:r>
                        <a:rPr sz="1600" spc="10">
                          <a:solidFill>
                            <a:srgbClr val="211F1F"/>
                          </a:solidFill>
                          <a:latin typeface="Arial"/>
                          <a:cs typeface="Arial"/>
                        </a:rPr>
                        <a:t> </a:t>
                      </a:r>
                      <a:r>
                        <a:rPr sz="1600" spc="-10">
                          <a:solidFill>
                            <a:srgbClr val="211F1F"/>
                          </a:solidFill>
                          <a:latin typeface="Arial"/>
                          <a:cs typeface="Arial"/>
                        </a:rPr>
                        <a:t>opt-</a:t>
                      </a:r>
                      <a:r>
                        <a:rPr sz="1600" spc="-25">
                          <a:solidFill>
                            <a:srgbClr val="211F1F"/>
                          </a:solidFill>
                          <a:latin typeface="Arial"/>
                          <a:cs typeface="Arial"/>
                        </a:rPr>
                        <a:t>in </a:t>
                      </a:r>
                      <a:r>
                        <a:rPr sz="1600">
                          <a:solidFill>
                            <a:srgbClr val="211F1F"/>
                          </a:solidFill>
                          <a:latin typeface="Arial"/>
                          <a:cs typeface="Arial"/>
                        </a:rPr>
                        <a:t>period</a:t>
                      </a:r>
                      <a:r>
                        <a:rPr sz="1600" spc="-30">
                          <a:solidFill>
                            <a:srgbClr val="211F1F"/>
                          </a:solidFill>
                          <a:latin typeface="Arial"/>
                          <a:cs typeface="Arial"/>
                        </a:rPr>
                        <a:t> </a:t>
                      </a:r>
                      <a:r>
                        <a:rPr sz="1600">
                          <a:solidFill>
                            <a:srgbClr val="211F1F"/>
                          </a:solidFill>
                          <a:latin typeface="Arial"/>
                          <a:cs typeface="Arial"/>
                        </a:rPr>
                        <a:t>(if</a:t>
                      </a:r>
                      <a:r>
                        <a:rPr sz="1600" spc="-10">
                          <a:solidFill>
                            <a:srgbClr val="211F1F"/>
                          </a:solidFill>
                          <a:latin typeface="Arial"/>
                          <a:cs typeface="Arial"/>
                        </a:rPr>
                        <a:t> eligible)</a:t>
                      </a:r>
                      <a:endParaRPr sz="1600">
                        <a:latin typeface="Arial"/>
                        <a:cs typeface="Arial"/>
                      </a:endParaRPr>
                    </a:p>
                  </a:txBody>
                  <a:tcPr marL="0" marR="0" marT="444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tcPr>
                </a:tc>
                <a:extLst>
                  <a:ext uri="{0D108BD9-81ED-4DB2-BD59-A6C34878D82A}">
                    <a16:rowId xmlns:a16="http://schemas.microsoft.com/office/drawing/2014/main" val="10003"/>
                  </a:ext>
                </a:extLst>
              </a:tr>
            </a:tbl>
          </a:graphicData>
        </a:graphic>
      </p:graphicFrame>
      <p:sp>
        <p:nvSpPr>
          <p:cNvPr id="3" name="object 3"/>
          <p:cNvSpPr txBox="1">
            <a:spLocks noGrp="1"/>
          </p:cNvSpPr>
          <p:nvPr>
            <p:ph type="title"/>
          </p:nvPr>
        </p:nvSpPr>
        <p:spPr>
          <a:xfrm>
            <a:off x="4367910" y="84019"/>
            <a:ext cx="3456940" cy="1367682"/>
          </a:xfrm>
          <a:prstGeom prst="rect">
            <a:avLst/>
          </a:prstGeom>
        </p:spPr>
        <p:txBody>
          <a:bodyPr vert="horz" wrap="square" lIns="0" tIns="13335" rIns="0" bIns="0" rtlCol="0" anchor="ctr">
            <a:spAutoFit/>
          </a:bodyPr>
          <a:lstStyle/>
          <a:p>
            <a:pPr marL="12700">
              <a:lnSpc>
                <a:spcPct val="100000"/>
              </a:lnSpc>
              <a:spcBef>
                <a:spcPts val="105"/>
              </a:spcBef>
            </a:pPr>
            <a:r>
              <a:rPr>
                <a:solidFill>
                  <a:srgbClr val="211F1F"/>
                </a:solidFill>
              </a:rPr>
              <a:t>Retired</a:t>
            </a:r>
            <a:r>
              <a:rPr spc="-40">
                <a:solidFill>
                  <a:srgbClr val="211F1F"/>
                </a:solidFill>
              </a:rPr>
              <a:t> </a:t>
            </a:r>
            <a:r>
              <a:rPr>
                <a:solidFill>
                  <a:srgbClr val="211F1F"/>
                </a:solidFill>
              </a:rPr>
              <a:t>Pay</a:t>
            </a:r>
            <a:r>
              <a:rPr spc="-30">
                <a:solidFill>
                  <a:srgbClr val="211F1F"/>
                </a:solidFill>
              </a:rPr>
              <a:t> </a:t>
            </a:r>
            <a:r>
              <a:rPr spc="-20">
                <a:solidFill>
                  <a:srgbClr val="211F1F"/>
                </a:solidFill>
              </a:rPr>
              <a:t>Plans</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169</a:t>
            </a:fld>
            <a:endParaRPr sz="700" b="1" kern="0" spc="-25">
              <a:solidFill>
                <a:srgbClr val="2E372E"/>
              </a:solidFill>
              <a:latin typeface="Calibri"/>
              <a:cs typeface="Calibri"/>
            </a:endParaRPr>
          </a:p>
        </p:txBody>
      </p:sp>
      <p:sp>
        <p:nvSpPr>
          <p:cNvPr id="4" name="object 4"/>
          <p:cNvSpPr txBox="1"/>
          <p:nvPr/>
        </p:nvSpPr>
        <p:spPr>
          <a:xfrm>
            <a:off x="2675451" y="5219466"/>
            <a:ext cx="6797040" cy="970280"/>
          </a:xfrm>
          <a:prstGeom prst="rect">
            <a:avLst/>
          </a:prstGeom>
        </p:spPr>
        <p:txBody>
          <a:bodyPr vert="horz" wrap="square" lIns="0" tIns="12700" rIns="0" bIns="0" rtlCol="0">
            <a:spAutoFit/>
          </a:bodyPr>
          <a:lstStyle/>
          <a:p>
            <a:pPr marL="12700" marR="5080">
              <a:spcBef>
                <a:spcPts val="100"/>
              </a:spcBef>
              <a:defRPr/>
            </a:pPr>
            <a:r>
              <a:rPr kern="0">
                <a:solidFill>
                  <a:srgbClr val="211F1F"/>
                </a:solidFill>
                <a:latin typeface="Arial"/>
                <a:cs typeface="Arial"/>
              </a:rPr>
              <a:t>Calculate</a:t>
            </a:r>
            <a:r>
              <a:rPr kern="0" spc="-35">
                <a:solidFill>
                  <a:srgbClr val="211F1F"/>
                </a:solidFill>
                <a:latin typeface="Arial"/>
                <a:cs typeface="Arial"/>
              </a:rPr>
              <a:t> </a:t>
            </a:r>
            <a:r>
              <a:rPr kern="0">
                <a:solidFill>
                  <a:srgbClr val="211F1F"/>
                </a:solidFill>
                <a:latin typeface="Arial"/>
                <a:cs typeface="Arial"/>
              </a:rPr>
              <a:t>service</a:t>
            </a:r>
            <a:r>
              <a:rPr kern="0" spc="-45">
                <a:solidFill>
                  <a:srgbClr val="211F1F"/>
                </a:solidFill>
                <a:latin typeface="Arial"/>
                <a:cs typeface="Arial"/>
              </a:rPr>
              <a:t> </a:t>
            </a:r>
            <a:r>
              <a:rPr kern="0">
                <a:solidFill>
                  <a:srgbClr val="211F1F"/>
                </a:solidFill>
                <a:latin typeface="Arial"/>
                <a:cs typeface="Arial"/>
              </a:rPr>
              <a:t>time:</a:t>
            </a:r>
            <a:r>
              <a:rPr kern="0" spc="-35">
                <a:solidFill>
                  <a:srgbClr val="211F1F"/>
                </a:solidFill>
                <a:latin typeface="Arial"/>
                <a:cs typeface="Arial"/>
              </a:rPr>
              <a:t> </a:t>
            </a:r>
            <a:r>
              <a:rPr b="1" kern="0" spc="-20">
                <a:solidFill>
                  <a:srgbClr val="211F1F"/>
                </a:solidFill>
                <a:latin typeface="Arial"/>
                <a:cs typeface="Arial"/>
              </a:rPr>
              <a:t>Total</a:t>
            </a:r>
            <a:r>
              <a:rPr b="1" kern="0" spc="-45">
                <a:solidFill>
                  <a:srgbClr val="211F1F"/>
                </a:solidFill>
                <a:latin typeface="Arial"/>
                <a:cs typeface="Arial"/>
              </a:rPr>
              <a:t> </a:t>
            </a:r>
            <a:r>
              <a:rPr b="1" kern="0">
                <a:solidFill>
                  <a:srgbClr val="211F1F"/>
                </a:solidFill>
                <a:latin typeface="Arial"/>
                <a:cs typeface="Arial"/>
              </a:rPr>
              <a:t>Retirement</a:t>
            </a:r>
            <a:r>
              <a:rPr b="1" kern="0" spc="-25">
                <a:solidFill>
                  <a:srgbClr val="211F1F"/>
                </a:solidFill>
                <a:latin typeface="Arial"/>
                <a:cs typeface="Arial"/>
              </a:rPr>
              <a:t> </a:t>
            </a:r>
            <a:r>
              <a:rPr b="1" kern="0">
                <a:solidFill>
                  <a:srgbClr val="211F1F"/>
                </a:solidFill>
                <a:latin typeface="Arial"/>
                <a:cs typeface="Arial"/>
              </a:rPr>
              <a:t>Points</a:t>
            </a:r>
            <a:r>
              <a:rPr b="1" kern="0" spc="-55">
                <a:solidFill>
                  <a:srgbClr val="211F1F"/>
                </a:solidFill>
                <a:latin typeface="Arial"/>
                <a:cs typeface="Arial"/>
              </a:rPr>
              <a:t> </a:t>
            </a:r>
            <a:r>
              <a:rPr b="1" kern="0">
                <a:solidFill>
                  <a:srgbClr val="211F1F"/>
                </a:solidFill>
                <a:latin typeface="Arial"/>
                <a:cs typeface="Arial"/>
              </a:rPr>
              <a:t>Divided</a:t>
            </a:r>
            <a:r>
              <a:rPr b="1" kern="0" spc="-10">
                <a:solidFill>
                  <a:srgbClr val="211F1F"/>
                </a:solidFill>
                <a:latin typeface="Arial"/>
                <a:cs typeface="Arial"/>
              </a:rPr>
              <a:t> </a:t>
            </a:r>
            <a:r>
              <a:rPr b="1" kern="0">
                <a:solidFill>
                  <a:srgbClr val="211F1F"/>
                </a:solidFill>
                <a:latin typeface="Arial"/>
                <a:cs typeface="Arial"/>
              </a:rPr>
              <a:t>by</a:t>
            </a:r>
            <a:r>
              <a:rPr b="1" kern="0" spc="-45">
                <a:solidFill>
                  <a:srgbClr val="211F1F"/>
                </a:solidFill>
                <a:latin typeface="Arial"/>
                <a:cs typeface="Arial"/>
              </a:rPr>
              <a:t> </a:t>
            </a:r>
            <a:r>
              <a:rPr b="1" kern="0">
                <a:solidFill>
                  <a:srgbClr val="211F1F"/>
                </a:solidFill>
                <a:latin typeface="Arial"/>
                <a:cs typeface="Arial"/>
              </a:rPr>
              <a:t>360</a:t>
            </a:r>
            <a:r>
              <a:rPr b="1" kern="0" spc="-30">
                <a:solidFill>
                  <a:srgbClr val="211F1F"/>
                </a:solidFill>
                <a:latin typeface="Arial"/>
                <a:cs typeface="Arial"/>
              </a:rPr>
              <a:t> </a:t>
            </a:r>
            <a:r>
              <a:rPr b="1" kern="0" spc="-50">
                <a:solidFill>
                  <a:srgbClr val="211F1F"/>
                </a:solidFill>
                <a:latin typeface="Arial"/>
                <a:cs typeface="Arial"/>
              </a:rPr>
              <a:t>= </a:t>
            </a:r>
            <a:r>
              <a:rPr b="1" kern="0">
                <a:solidFill>
                  <a:srgbClr val="211F1F"/>
                </a:solidFill>
                <a:latin typeface="Arial"/>
                <a:cs typeface="Arial"/>
              </a:rPr>
              <a:t>Calculated</a:t>
            </a:r>
            <a:r>
              <a:rPr b="1" kern="0" spc="-55">
                <a:solidFill>
                  <a:srgbClr val="211F1F"/>
                </a:solidFill>
                <a:latin typeface="Arial"/>
                <a:cs typeface="Arial"/>
              </a:rPr>
              <a:t> </a:t>
            </a:r>
            <a:r>
              <a:rPr b="1" kern="0" spc="-10">
                <a:solidFill>
                  <a:srgbClr val="211F1F"/>
                </a:solidFill>
                <a:latin typeface="Arial"/>
                <a:cs typeface="Arial"/>
              </a:rPr>
              <a:t>Service</a:t>
            </a:r>
            <a:endParaRPr kern="0">
              <a:solidFill>
                <a:sysClr val="windowText" lastClr="000000"/>
              </a:solidFill>
              <a:latin typeface="Arial"/>
              <a:cs typeface="Arial"/>
            </a:endParaRPr>
          </a:p>
          <a:p>
            <a:pPr marL="12700">
              <a:spcBef>
                <a:spcPts val="960"/>
              </a:spcBef>
              <a:defRPr/>
            </a:pPr>
            <a:r>
              <a:rPr kern="0">
                <a:solidFill>
                  <a:srgbClr val="211F1F"/>
                </a:solidFill>
                <a:latin typeface="Arial"/>
                <a:cs typeface="Arial"/>
              </a:rPr>
              <a:t>Example:</a:t>
            </a:r>
            <a:r>
              <a:rPr kern="0" spc="-15">
                <a:solidFill>
                  <a:srgbClr val="211F1F"/>
                </a:solidFill>
                <a:latin typeface="Arial"/>
                <a:cs typeface="Arial"/>
              </a:rPr>
              <a:t> </a:t>
            </a:r>
            <a:r>
              <a:rPr kern="0">
                <a:solidFill>
                  <a:srgbClr val="211F1F"/>
                </a:solidFill>
                <a:latin typeface="Arial"/>
                <a:cs typeface="Arial"/>
              </a:rPr>
              <a:t>2560</a:t>
            </a:r>
            <a:r>
              <a:rPr kern="0" spc="-30">
                <a:solidFill>
                  <a:srgbClr val="211F1F"/>
                </a:solidFill>
                <a:latin typeface="Arial"/>
                <a:cs typeface="Arial"/>
              </a:rPr>
              <a:t> </a:t>
            </a:r>
            <a:r>
              <a:rPr kern="0">
                <a:solidFill>
                  <a:srgbClr val="211F1F"/>
                </a:solidFill>
                <a:latin typeface="Arial"/>
                <a:cs typeface="Arial"/>
              </a:rPr>
              <a:t>retirement</a:t>
            </a:r>
            <a:r>
              <a:rPr kern="0" spc="-40">
                <a:solidFill>
                  <a:srgbClr val="211F1F"/>
                </a:solidFill>
                <a:latin typeface="Arial"/>
                <a:cs typeface="Arial"/>
              </a:rPr>
              <a:t> </a:t>
            </a:r>
            <a:r>
              <a:rPr kern="0">
                <a:solidFill>
                  <a:srgbClr val="211F1F"/>
                </a:solidFill>
                <a:latin typeface="Arial"/>
                <a:cs typeface="Arial"/>
              </a:rPr>
              <a:t>points</a:t>
            </a:r>
            <a:r>
              <a:rPr kern="0" spc="-25">
                <a:solidFill>
                  <a:srgbClr val="211F1F"/>
                </a:solidFill>
                <a:latin typeface="Arial"/>
                <a:cs typeface="Arial"/>
              </a:rPr>
              <a:t> </a:t>
            </a:r>
            <a:r>
              <a:rPr kern="0">
                <a:solidFill>
                  <a:srgbClr val="211F1F"/>
                </a:solidFill>
                <a:latin typeface="Arial"/>
                <a:cs typeface="Arial"/>
              </a:rPr>
              <a:t>divided</a:t>
            </a:r>
            <a:r>
              <a:rPr kern="0" spc="-25">
                <a:solidFill>
                  <a:srgbClr val="211F1F"/>
                </a:solidFill>
                <a:latin typeface="Arial"/>
                <a:cs typeface="Arial"/>
              </a:rPr>
              <a:t> </a:t>
            </a:r>
            <a:r>
              <a:rPr kern="0">
                <a:solidFill>
                  <a:srgbClr val="211F1F"/>
                </a:solidFill>
                <a:latin typeface="Arial"/>
                <a:cs typeface="Arial"/>
              </a:rPr>
              <a:t>by</a:t>
            </a:r>
            <a:r>
              <a:rPr kern="0" spc="-40">
                <a:solidFill>
                  <a:srgbClr val="211F1F"/>
                </a:solidFill>
                <a:latin typeface="Arial"/>
                <a:cs typeface="Arial"/>
              </a:rPr>
              <a:t> </a:t>
            </a:r>
            <a:r>
              <a:rPr kern="0">
                <a:solidFill>
                  <a:srgbClr val="211F1F"/>
                </a:solidFill>
                <a:latin typeface="Arial"/>
                <a:cs typeface="Arial"/>
              </a:rPr>
              <a:t>360</a:t>
            </a:r>
            <a:r>
              <a:rPr kern="0" spc="-45">
                <a:solidFill>
                  <a:srgbClr val="211F1F"/>
                </a:solidFill>
                <a:latin typeface="Arial"/>
                <a:cs typeface="Arial"/>
              </a:rPr>
              <a:t> </a:t>
            </a:r>
            <a:r>
              <a:rPr kern="0">
                <a:solidFill>
                  <a:srgbClr val="211F1F"/>
                </a:solidFill>
                <a:latin typeface="Arial"/>
                <a:cs typeface="Arial"/>
              </a:rPr>
              <a:t>=</a:t>
            </a:r>
            <a:r>
              <a:rPr kern="0" spc="-35">
                <a:solidFill>
                  <a:srgbClr val="211F1F"/>
                </a:solidFill>
                <a:latin typeface="Arial"/>
                <a:cs typeface="Arial"/>
              </a:rPr>
              <a:t> </a:t>
            </a:r>
            <a:r>
              <a:rPr kern="0" spc="-10">
                <a:solidFill>
                  <a:srgbClr val="211F1F"/>
                </a:solidFill>
                <a:latin typeface="Arial"/>
                <a:cs typeface="Arial"/>
              </a:rPr>
              <a:t>7.11</a:t>
            </a:r>
            <a:r>
              <a:rPr kern="0" spc="-45">
                <a:solidFill>
                  <a:srgbClr val="211F1F"/>
                </a:solidFill>
                <a:latin typeface="Arial"/>
                <a:cs typeface="Arial"/>
              </a:rPr>
              <a:t> </a:t>
            </a:r>
            <a:r>
              <a:rPr kern="0">
                <a:solidFill>
                  <a:srgbClr val="211F1F"/>
                </a:solidFill>
                <a:latin typeface="Arial"/>
                <a:cs typeface="Arial"/>
              </a:rPr>
              <a:t>(years</a:t>
            </a:r>
            <a:r>
              <a:rPr kern="0" spc="-20">
                <a:solidFill>
                  <a:srgbClr val="211F1F"/>
                </a:solidFill>
                <a:latin typeface="Arial"/>
                <a:cs typeface="Arial"/>
              </a:rPr>
              <a:t> </a:t>
            </a:r>
            <a:r>
              <a:rPr kern="0" spc="-25">
                <a:solidFill>
                  <a:srgbClr val="211F1F"/>
                </a:solidFill>
                <a:latin typeface="Arial"/>
                <a:cs typeface="Arial"/>
              </a:rPr>
              <a:t>of</a:t>
            </a:r>
            <a:endParaRPr kern="0">
              <a:solidFill>
                <a:sysClr val="windowText" lastClr="000000"/>
              </a:solidFill>
              <a:latin typeface="Arial"/>
              <a:cs typeface="Arial"/>
            </a:endParaRPr>
          </a:p>
        </p:txBody>
      </p:sp>
      <p:sp>
        <p:nvSpPr>
          <p:cNvPr id="7" name="object 7"/>
          <p:cNvSpPr txBox="1"/>
          <p:nvPr/>
        </p:nvSpPr>
        <p:spPr>
          <a:xfrm>
            <a:off x="2675451" y="6185924"/>
            <a:ext cx="5782749" cy="269304"/>
          </a:xfrm>
          <a:prstGeom prst="rect">
            <a:avLst/>
          </a:prstGeom>
        </p:spPr>
        <p:txBody>
          <a:bodyPr vert="horz" wrap="square" lIns="0" tIns="0" rIns="0" bIns="0" rtlCol="0">
            <a:spAutoFit/>
          </a:bodyPr>
          <a:lstStyle/>
          <a:p>
            <a:pPr marL="12700">
              <a:lnSpc>
                <a:spcPts val="2090"/>
              </a:lnSpc>
              <a:defRPr/>
            </a:pPr>
            <a:r>
              <a:rPr kern="0">
                <a:solidFill>
                  <a:srgbClr val="211F1F"/>
                </a:solidFill>
                <a:latin typeface="Arial"/>
                <a:cs typeface="Arial"/>
              </a:rPr>
              <a:t>service)</a:t>
            </a:r>
            <a:r>
              <a:rPr kern="0" spc="-10">
                <a:solidFill>
                  <a:srgbClr val="211F1F"/>
                </a:solidFill>
                <a:latin typeface="Arial"/>
                <a:cs typeface="Arial"/>
              </a:rPr>
              <a:t> </a:t>
            </a:r>
            <a:r>
              <a:rPr lang="en-US" kern="0" spc="-10">
                <a:solidFill>
                  <a:srgbClr val="211F1F"/>
                </a:solidFill>
                <a:latin typeface="Arial"/>
                <a:cs typeface="Arial"/>
              </a:rPr>
              <a:t>or </a:t>
            </a:r>
            <a:r>
              <a:rPr kern="0">
                <a:solidFill>
                  <a:srgbClr val="211F1F"/>
                </a:solidFill>
                <a:latin typeface="Arial"/>
                <a:cs typeface="Arial"/>
              </a:rPr>
              <a:t>(7</a:t>
            </a:r>
            <a:r>
              <a:rPr kern="0" spc="-25">
                <a:solidFill>
                  <a:srgbClr val="211F1F"/>
                </a:solidFill>
                <a:latin typeface="Arial"/>
                <a:cs typeface="Arial"/>
              </a:rPr>
              <a:t> </a:t>
            </a:r>
            <a:r>
              <a:rPr kern="0">
                <a:solidFill>
                  <a:srgbClr val="211F1F"/>
                </a:solidFill>
                <a:latin typeface="Arial"/>
                <a:cs typeface="Arial"/>
              </a:rPr>
              <a:t>years,</a:t>
            </a:r>
            <a:r>
              <a:rPr kern="0" spc="5">
                <a:solidFill>
                  <a:srgbClr val="211F1F"/>
                </a:solidFill>
                <a:latin typeface="Arial"/>
                <a:cs typeface="Arial"/>
              </a:rPr>
              <a:t> </a:t>
            </a:r>
            <a:r>
              <a:rPr kern="0">
                <a:solidFill>
                  <a:srgbClr val="211F1F"/>
                </a:solidFill>
                <a:latin typeface="Arial"/>
                <a:cs typeface="Arial"/>
              </a:rPr>
              <a:t>1</a:t>
            </a:r>
            <a:r>
              <a:rPr kern="0" spc="-25">
                <a:solidFill>
                  <a:srgbClr val="211F1F"/>
                </a:solidFill>
                <a:latin typeface="Arial"/>
                <a:cs typeface="Arial"/>
              </a:rPr>
              <a:t> </a:t>
            </a:r>
            <a:r>
              <a:rPr kern="0">
                <a:solidFill>
                  <a:srgbClr val="211F1F"/>
                </a:solidFill>
                <a:latin typeface="Arial"/>
                <a:cs typeface="Arial"/>
              </a:rPr>
              <a:t>month,</a:t>
            </a:r>
            <a:r>
              <a:rPr kern="0" spc="-20">
                <a:solidFill>
                  <a:srgbClr val="211F1F"/>
                </a:solidFill>
                <a:latin typeface="Arial"/>
                <a:cs typeface="Arial"/>
              </a:rPr>
              <a:t> </a:t>
            </a:r>
            <a:r>
              <a:rPr kern="0">
                <a:solidFill>
                  <a:srgbClr val="211F1F"/>
                </a:solidFill>
                <a:latin typeface="Arial"/>
                <a:cs typeface="Arial"/>
              </a:rPr>
              <a:t>and</a:t>
            </a:r>
            <a:r>
              <a:rPr kern="0" spc="-25">
                <a:solidFill>
                  <a:srgbClr val="211F1F"/>
                </a:solidFill>
                <a:latin typeface="Arial"/>
                <a:cs typeface="Arial"/>
              </a:rPr>
              <a:t> </a:t>
            </a:r>
            <a:r>
              <a:rPr kern="0">
                <a:solidFill>
                  <a:srgbClr val="211F1F"/>
                </a:solidFill>
                <a:latin typeface="Arial"/>
                <a:cs typeface="Arial"/>
              </a:rPr>
              <a:t>10</a:t>
            </a:r>
            <a:r>
              <a:rPr kern="0" spc="-10">
                <a:solidFill>
                  <a:srgbClr val="211F1F"/>
                </a:solidFill>
                <a:latin typeface="Arial"/>
                <a:cs typeface="Arial"/>
              </a:rPr>
              <a:t> days)</a:t>
            </a:r>
            <a:endParaRPr kern="0">
              <a:solidFill>
                <a:sysClr val="windowText" lastClr="000000"/>
              </a:solidFill>
              <a:latin typeface="Arial"/>
              <a:cs typeface="Arial"/>
            </a:endParaRPr>
          </a:p>
        </p:txBody>
      </p:sp>
    </p:spTree>
    <p:extLst>
      <p:ext uri="{BB962C8B-B14F-4D97-AF65-F5344CB8AC3E}">
        <p14:creationId xmlns:p14="http://schemas.microsoft.com/office/powerpoint/2010/main" val="424815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1BD488-6EE0-F473-C6A1-94CBCFB5A93C}"/>
              </a:ext>
            </a:extLst>
          </p:cNvPr>
          <p:cNvSpPr/>
          <p:nvPr/>
        </p:nvSpPr>
        <p:spPr>
          <a:xfrm>
            <a:off x="7436679" y="1302027"/>
            <a:ext cx="2905125" cy="48444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latin typeface="Calibri" panose="020F0502020204030204"/>
            </a:endParaRPr>
          </a:p>
        </p:txBody>
      </p:sp>
      <p:sp>
        <p:nvSpPr>
          <p:cNvPr id="17" name="Rectangle 16">
            <a:extLst>
              <a:ext uri="{FF2B5EF4-FFF2-40B4-BE49-F238E27FC236}">
                <a16:creationId xmlns:a16="http://schemas.microsoft.com/office/drawing/2014/main" id="{DFB2E7D2-3AEF-E9C7-F346-FA9635B07344}"/>
              </a:ext>
            </a:extLst>
          </p:cNvPr>
          <p:cNvSpPr/>
          <p:nvPr/>
        </p:nvSpPr>
        <p:spPr>
          <a:xfrm>
            <a:off x="3295358" y="1292507"/>
            <a:ext cx="4172243" cy="4909018"/>
          </a:xfrm>
          <a:prstGeom prst="rect">
            <a:avLst/>
          </a:prstGeom>
          <a:solidFill>
            <a:schemeClr val="accent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a:solidFill>
                <a:srgbClr val="FF0000"/>
              </a:solidFill>
              <a:latin typeface="Calibri" panose="020F0502020204030204"/>
            </a:endParaRPr>
          </a:p>
        </p:txBody>
      </p:sp>
      <p:cxnSp>
        <p:nvCxnSpPr>
          <p:cNvPr id="6" name="Straight Connector 5">
            <a:extLst>
              <a:ext uri="{FF2B5EF4-FFF2-40B4-BE49-F238E27FC236}">
                <a16:creationId xmlns:a16="http://schemas.microsoft.com/office/drawing/2014/main" id="{56D5556C-4BB0-0973-43FE-87F3F1709585}"/>
              </a:ext>
            </a:extLst>
          </p:cNvPr>
          <p:cNvCxnSpPr>
            <a:cxnSpLocks/>
          </p:cNvCxnSpPr>
          <p:nvPr/>
        </p:nvCxnSpPr>
        <p:spPr>
          <a:xfrm>
            <a:off x="1981201" y="2205787"/>
            <a:ext cx="83343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ECDD13-3995-D263-6206-A4C66B275FF4}"/>
              </a:ext>
            </a:extLst>
          </p:cNvPr>
          <p:cNvCxnSpPr>
            <a:cxnSpLocks/>
          </p:cNvCxnSpPr>
          <p:nvPr/>
        </p:nvCxnSpPr>
        <p:spPr>
          <a:xfrm flipH="1">
            <a:off x="3292183" y="1292508"/>
            <a:ext cx="3175" cy="49201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3099BE-3918-13D7-0F7C-ED389F5333C8}"/>
              </a:ext>
            </a:extLst>
          </p:cNvPr>
          <p:cNvCxnSpPr>
            <a:cxnSpLocks/>
          </p:cNvCxnSpPr>
          <p:nvPr/>
        </p:nvCxnSpPr>
        <p:spPr>
          <a:xfrm>
            <a:off x="7460432" y="1292508"/>
            <a:ext cx="7169" cy="49201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681" name="TextBox 20">
            <a:extLst>
              <a:ext uri="{FF2B5EF4-FFF2-40B4-BE49-F238E27FC236}">
                <a16:creationId xmlns:a16="http://schemas.microsoft.com/office/drawing/2014/main" id="{73767629-3AF4-37F6-C843-C1F25744805B}"/>
              </a:ext>
            </a:extLst>
          </p:cNvPr>
          <p:cNvSpPr txBox="1">
            <a:spLocks noChangeArrowheads="1"/>
          </p:cNvSpPr>
          <p:nvPr/>
        </p:nvSpPr>
        <p:spPr bwMode="auto">
          <a:xfrm>
            <a:off x="3306764" y="1316788"/>
            <a:ext cx="4029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221F20"/>
                </a:solidFill>
              </a:rPr>
              <a:t>RCSBP Coverage</a:t>
            </a:r>
          </a:p>
        </p:txBody>
      </p:sp>
      <p:sp>
        <p:nvSpPr>
          <p:cNvPr id="28682" name="TextBox 21">
            <a:extLst>
              <a:ext uri="{FF2B5EF4-FFF2-40B4-BE49-F238E27FC236}">
                <a16:creationId xmlns:a16="http://schemas.microsoft.com/office/drawing/2014/main" id="{F9CC1282-31C7-BA7A-DFF2-0AAEA2500DFF}"/>
              </a:ext>
            </a:extLst>
          </p:cNvPr>
          <p:cNvSpPr txBox="1">
            <a:spLocks noChangeArrowheads="1"/>
          </p:cNvSpPr>
          <p:nvPr/>
        </p:nvSpPr>
        <p:spPr bwMode="auto">
          <a:xfrm>
            <a:off x="7696201" y="1323137"/>
            <a:ext cx="25130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221F20"/>
                </a:solidFill>
              </a:rPr>
              <a:t>SBP Coverage</a:t>
            </a:r>
          </a:p>
        </p:txBody>
      </p:sp>
      <p:sp>
        <p:nvSpPr>
          <p:cNvPr id="153" name="Rectangle 152">
            <a:extLst>
              <a:ext uri="{FF2B5EF4-FFF2-40B4-BE49-F238E27FC236}">
                <a16:creationId xmlns:a16="http://schemas.microsoft.com/office/drawing/2014/main" id="{568509BD-9008-6792-4697-1CDA6918FA05}"/>
              </a:ext>
            </a:extLst>
          </p:cNvPr>
          <p:cNvSpPr/>
          <p:nvPr/>
        </p:nvSpPr>
        <p:spPr>
          <a:xfrm>
            <a:off x="1676400" y="4469824"/>
            <a:ext cx="670574" cy="584775"/>
          </a:xfrm>
          <a:prstGeom prst="rect">
            <a:avLst/>
          </a:prstGeom>
          <a:noFill/>
        </p:spPr>
        <p:txBody>
          <a:bodyPr>
            <a:spAutoFit/>
          </a:bodyPr>
          <a:lstStyle/>
          <a:p>
            <a:pPr algn="ctr" defTabSz="457200">
              <a:defRPr/>
            </a:pPr>
            <a:r>
              <a:rPr lang="en-US" sz="32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rPr>
              <a:t>A</a:t>
            </a:r>
            <a:endParaRPr lang="en-US" sz="12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endParaRPr>
          </a:p>
        </p:txBody>
      </p:sp>
      <p:sp>
        <p:nvSpPr>
          <p:cNvPr id="163" name="Rectangle 162">
            <a:extLst>
              <a:ext uri="{FF2B5EF4-FFF2-40B4-BE49-F238E27FC236}">
                <a16:creationId xmlns:a16="http://schemas.microsoft.com/office/drawing/2014/main" id="{CEA26AB3-F113-8B8E-A7C1-2063E1807933}"/>
              </a:ext>
            </a:extLst>
          </p:cNvPr>
          <p:cNvSpPr/>
          <p:nvPr/>
        </p:nvSpPr>
        <p:spPr>
          <a:xfrm>
            <a:off x="2057401" y="4607294"/>
            <a:ext cx="1251413" cy="307777"/>
          </a:xfrm>
          <a:prstGeom prst="rect">
            <a:avLst/>
          </a:prstGeom>
          <a:noFill/>
        </p:spPr>
        <p:txBody>
          <a:bodyPr>
            <a:spAutoFit/>
          </a:bodyPr>
          <a:lstStyle/>
          <a:p>
            <a:pPr algn="ctr" defTabSz="457200">
              <a:defRPr/>
            </a:pPr>
            <a:r>
              <a:rPr lang="en-US" sz="12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rPr>
              <a:t>=</a:t>
            </a:r>
            <a:r>
              <a:rPr lang="en-US" sz="14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rPr>
              <a:t> </a:t>
            </a:r>
            <a:r>
              <a:rPr lang="en-US" sz="12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rPr>
              <a:t>Annuity Starts</a:t>
            </a:r>
          </a:p>
        </p:txBody>
      </p:sp>
      <p:sp>
        <p:nvSpPr>
          <p:cNvPr id="28686" name="Oval 22">
            <a:extLst>
              <a:ext uri="{FF2B5EF4-FFF2-40B4-BE49-F238E27FC236}">
                <a16:creationId xmlns:a16="http://schemas.microsoft.com/office/drawing/2014/main" id="{25A9D3E7-D919-4B64-613C-B3DADDDD03A6}"/>
              </a:ext>
            </a:extLst>
          </p:cNvPr>
          <p:cNvSpPr>
            <a:spLocks noChangeArrowheads="1"/>
          </p:cNvSpPr>
          <p:nvPr/>
        </p:nvSpPr>
        <p:spPr bwMode="auto">
          <a:xfrm>
            <a:off x="2865439" y="2037513"/>
            <a:ext cx="801687" cy="371475"/>
          </a:xfrm>
          <a:prstGeom prst="ellipse">
            <a:avLst/>
          </a:prstGeom>
          <a:solidFill>
            <a:schemeClr val="bg2"/>
          </a:solidFill>
          <a:ln w="2857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a:solidFill>
                  <a:srgbClr val="221F20"/>
                </a:solidFill>
              </a:rPr>
              <a:t>NOE</a:t>
            </a:r>
          </a:p>
        </p:txBody>
      </p:sp>
      <p:sp>
        <p:nvSpPr>
          <p:cNvPr id="28687" name="Oval 71">
            <a:extLst>
              <a:ext uri="{FF2B5EF4-FFF2-40B4-BE49-F238E27FC236}">
                <a16:creationId xmlns:a16="http://schemas.microsoft.com/office/drawing/2014/main" id="{293EDDC4-EAA9-49B0-6FEB-EDD5F5CE3F2B}"/>
              </a:ext>
            </a:extLst>
          </p:cNvPr>
          <p:cNvSpPr>
            <a:spLocks noChangeArrowheads="1"/>
          </p:cNvSpPr>
          <p:nvPr/>
        </p:nvSpPr>
        <p:spPr bwMode="auto">
          <a:xfrm>
            <a:off x="6626226" y="1981949"/>
            <a:ext cx="1603375" cy="603250"/>
          </a:xfrm>
          <a:prstGeom prst="ellipse">
            <a:avLst/>
          </a:prstGeom>
          <a:solidFill>
            <a:schemeClr val="bg2"/>
          </a:solidFill>
          <a:ln w="2857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221F20"/>
                </a:solidFill>
              </a:rPr>
              <a:t>Non-regular Retirement</a:t>
            </a:r>
          </a:p>
        </p:txBody>
      </p:sp>
      <p:cxnSp>
        <p:nvCxnSpPr>
          <p:cNvPr id="61" name="Straight Arrow Connector 60">
            <a:extLst>
              <a:ext uri="{FF2B5EF4-FFF2-40B4-BE49-F238E27FC236}">
                <a16:creationId xmlns:a16="http://schemas.microsoft.com/office/drawing/2014/main" id="{7A78ADA5-5146-FBAD-F31B-BC9A1AE8994D}"/>
              </a:ext>
            </a:extLst>
          </p:cNvPr>
          <p:cNvCxnSpPr/>
          <p:nvPr/>
        </p:nvCxnSpPr>
        <p:spPr>
          <a:xfrm>
            <a:off x="4191000" y="2770938"/>
            <a:ext cx="3009900" cy="2222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8689" name="TextBox 58">
            <a:extLst>
              <a:ext uri="{FF2B5EF4-FFF2-40B4-BE49-F238E27FC236}">
                <a16:creationId xmlns:a16="http://schemas.microsoft.com/office/drawing/2014/main" id="{D8FE75D4-1BF4-DC88-0727-309226ED758A}"/>
              </a:ext>
            </a:extLst>
          </p:cNvPr>
          <p:cNvSpPr txBox="1">
            <a:spLocks noChangeArrowheads="1"/>
          </p:cNvSpPr>
          <p:nvPr/>
        </p:nvSpPr>
        <p:spPr bwMode="auto">
          <a:xfrm>
            <a:off x="3328989" y="2945562"/>
            <a:ext cx="960437" cy="246062"/>
          </a:xfrm>
          <a:prstGeom prst="rect">
            <a:avLst/>
          </a:prstGeom>
          <a:solidFill>
            <a:schemeClr val="accent4"/>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Option B</a:t>
            </a:r>
          </a:p>
        </p:txBody>
      </p:sp>
      <p:sp>
        <p:nvSpPr>
          <p:cNvPr id="28690" name="TextBox 59">
            <a:extLst>
              <a:ext uri="{FF2B5EF4-FFF2-40B4-BE49-F238E27FC236}">
                <a16:creationId xmlns:a16="http://schemas.microsoft.com/office/drawing/2014/main" id="{FC2621FE-9550-2036-351D-71220A078D09}"/>
              </a:ext>
            </a:extLst>
          </p:cNvPr>
          <p:cNvSpPr txBox="1">
            <a:spLocks noChangeArrowheads="1"/>
          </p:cNvSpPr>
          <p:nvPr/>
        </p:nvSpPr>
        <p:spPr bwMode="auto">
          <a:xfrm>
            <a:off x="3328989" y="3299575"/>
            <a:ext cx="960437" cy="246063"/>
          </a:xfrm>
          <a:prstGeom prst="rect">
            <a:avLst/>
          </a:prstGeom>
          <a:solidFill>
            <a:schemeClr val="accent6"/>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Option C</a:t>
            </a:r>
          </a:p>
        </p:txBody>
      </p:sp>
      <p:sp>
        <p:nvSpPr>
          <p:cNvPr id="28691" name="TextBox 61">
            <a:extLst>
              <a:ext uri="{FF2B5EF4-FFF2-40B4-BE49-F238E27FC236}">
                <a16:creationId xmlns:a16="http://schemas.microsoft.com/office/drawing/2014/main" id="{A60A7261-06D3-CDB7-C16A-F638AA6074AC}"/>
              </a:ext>
            </a:extLst>
          </p:cNvPr>
          <p:cNvSpPr txBox="1">
            <a:spLocks noChangeArrowheads="1"/>
          </p:cNvSpPr>
          <p:nvPr/>
        </p:nvSpPr>
        <p:spPr bwMode="auto">
          <a:xfrm>
            <a:off x="6934200" y="2651875"/>
            <a:ext cx="992188" cy="246063"/>
          </a:xfrm>
          <a:prstGeom prst="rect">
            <a:avLst/>
          </a:prstGeom>
          <a:solidFill>
            <a:schemeClr val="accent5"/>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SBP Election</a:t>
            </a:r>
          </a:p>
        </p:txBody>
      </p:sp>
      <p:sp>
        <p:nvSpPr>
          <p:cNvPr id="28692" name="TextBox 57">
            <a:extLst>
              <a:ext uri="{FF2B5EF4-FFF2-40B4-BE49-F238E27FC236}">
                <a16:creationId xmlns:a16="http://schemas.microsoft.com/office/drawing/2014/main" id="{8F40B403-1197-0A5D-D771-E5BF15227D5B}"/>
              </a:ext>
            </a:extLst>
          </p:cNvPr>
          <p:cNvSpPr txBox="1">
            <a:spLocks noChangeArrowheads="1"/>
          </p:cNvSpPr>
          <p:nvPr/>
        </p:nvSpPr>
        <p:spPr bwMode="auto">
          <a:xfrm>
            <a:off x="3328989" y="2640762"/>
            <a:ext cx="960437" cy="246062"/>
          </a:xfrm>
          <a:prstGeom prst="rect">
            <a:avLst/>
          </a:prstGeom>
          <a:solidFill>
            <a:schemeClr val="accent5"/>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Option A</a:t>
            </a:r>
          </a:p>
        </p:txBody>
      </p:sp>
      <p:cxnSp>
        <p:nvCxnSpPr>
          <p:cNvPr id="64" name="Straight Arrow Connector 63">
            <a:extLst>
              <a:ext uri="{FF2B5EF4-FFF2-40B4-BE49-F238E27FC236}">
                <a16:creationId xmlns:a16="http://schemas.microsoft.com/office/drawing/2014/main" id="{A60442A7-DBFF-98B9-A13B-8590EA8ADDC3}"/>
              </a:ext>
            </a:extLst>
          </p:cNvPr>
          <p:cNvCxnSpPr/>
          <p:nvPr/>
        </p:nvCxnSpPr>
        <p:spPr>
          <a:xfrm flipV="1">
            <a:off x="4291014" y="3423399"/>
            <a:ext cx="5233987" cy="158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722E160-6CD0-61A1-9D5B-AF2BE8447F02}"/>
              </a:ext>
            </a:extLst>
          </p:cNvPr>
          <p:cNvCxnSpPr/>
          <p:nvPr/>
        </p:nvCxnSpPr>
        <p:spPr>
          <a:xfrm flipV="1">
            <a:off x="4289426" y="3075738"/>
            <a:ext cx="5235575" cy="1587"/>
          </a:xfrm>
          <a:prstGeom prst="straightConnector1">
            <a:avLst/>
          </a:prstGeom>
          <a:ln w="2857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695" name="TextBox 94">
            <a:extLst>
              <a:ext uri="{FF2B5EF4-FFF2-40B4-BE49-F238E27FC236}">
                <a16:creationId xmlns:a16="http://schemas.microsoft.com/office/drawing/2014/main" id="{18743600-29DB-5595-02C2-A0C4EEC09F98}"/>
              </a:ext>
            </a:extLst>
          </p:cNvPr>
          <p:cNvSpPr txBox="1">
            <a:spLocks noChangeArrowheads="1"/>
          </p:cNvSpPr>
          <p:nvPr/>
        </p:nvSpPr>
        <p:spPr bwMode="auto">
          <a:xfrm>
            <a:off x="6096000" y="3791699"/>
            <a:ext cx="762000" cy="400050"/>
          </a:xfrm>
          <a:prstGeom prst="rect">
            <a:avLst/>
          </a:prstGeom>
          <a:solidFill>
            <a:schemeClr val="tx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FFFFFF"/>
                </a:solidFill>
              </a:rPr>
              <a:t>Death of Soldier</a:t>
            </a:r>
          </a:p>
        </p:txBody>
      </p:sp>
      <p:cxnSp>
        <p:nvCxnSpPr>
          <p:cNvPr id="97" name="Straight Connector 96">
            <a:extLst>
              <a:ext uri="{FF2B5EF4-FFF2-40B4-BE49-F238E27FC236}">
                <a16:creationId xmlns:a16="http://schemas.microsoft.com/office/drawing/2014/main" id="{83CC9C3C-4BDC-5DFE-F2D6-B269ACD1415B}"/>
              </a:ext>
            </a:extLst>
          </p:cNvPr>
          <p:cNvCxnSpPr/>
          <p:nvPr/>
        </p:nvCxnSpPr>
        <p:spPr>
          <a:xfrm flipH="1">
            <a:off x="6475414" y="4277474"/>
            <a:ext cx="3175" cy="5286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697" name="Straight Arrow Connector 8">
            <a:extLst>
              <a:ext uri="{FF2B5EF4-FFF2-40B4-BE49-F238E27FC236}">
                <a16:creationId xmlns:a16="http://schemas.microsoft.com/office/drawing/2014/main" id="{8610C643-115A-EE01-1BA6-75343E8CEC42}"/>
              </a:ext>
            </a:extLst>
          </p:cNvPr>
          <p:cNvCxnSpPr>
            <a:cxnSpLocks noChangeShapeType="1"/>
          </p:cNvCxnSpPr>
          <p:nvPr/>
        </p:nvCxnSpPr>
        <p:spPr bwMode="auto">
          <a:xfrm>
            <a:off x="6324601" y="1524749"/>
            <a:ext cx="1069975" cy="0"/>
          </a:xfrm>
          <a:prstGeom prst="straightConnector1">
            <a:avLst/>
          </a:prstGeom>
          <a:noFill/>
          <a:ln w="57150" algn="ctr">
            <a:solidFill>
              <a:schemeClr val="tx1"/>
            </a:solidFill>
            <a:round/>
            <a:headEnd type="none" w="lg" len="lg"/>
            <a:tailEnd type="triangle" w="med" len="med"/>
          </a:ln>
          <a:extLst>
            <a:ext uri="{909E8E84-426E-40DD-AFC4-6F175D3DCCD1}">
              <a14:hiddenFill xmlns:a14="http://schemas.microsoft.com/office/drawing/2010/main">
                <a:noFill/>
              </a14:hiddenFill>
            </a:ext>
          </a:extLst>
        </p:spPr>
      </p:cxnSp>
      <p:cxnSp>
        <p:nvCxnSpPr>
          <p:cNvPr id="28698" name="Straight Arrow Connector 62">
            <a:extLst>
              <a:ext uri="{FF2B5EF4-FFF2-40B4-BE49-F238E27FC236}">
                <a16:creationId xmlns:a16="http://schemas.microsoft.com/office/drawing/2014/main" id="{2477E53A-DFFE-78DE-401A-BA1D445FD28C}"/>
              </a:ext>
            </a:extLst>
          </p:cNvPr>
          <p:cNvCxnSpPr>
            <a:cxnSpLocks noChangeShapeType="1"/>
          </p:cNvCxnSpPr>
          <p:nvPr/>
        </p:nvCxnSpPr>
        <p:spPr bwMode="auto">
          <a:xfrm flipH="1" flipV="1">
            <a:off x="3349625" y="1513638"/>
            <a:ext cx="901700" cy="3175"/>
          </a:xfrm>
          <a:prstGeom prst="straightConnector1">
            <a:avLst/>
          </a:prstGeom>
          <a:noFill/>
          <a:ln w="57150" algn="ctr">
            <a:solidFill>
              <a:schemeClr val="tx1"/>
            </a:solidFill>
            <a:round/>
            <a:headEnd type="none" w="lg" len="lg"/>
            <a:tailEnd type="triangle" w="med" len="med"/>
          </a:ln>
          <a:extLst>
            <a:ext uri="{909E8E84-426E-40DD-AFC4-6F175D3DCCD1}">
              <a14:hiddenFill xmlns:a14="http://schemas.microsoft.com/office/drawing/2010/main">
                <a:noFill/>
              </a14:hiddenFill>
            </a:ext>
          </a:extLst>
        </p:spPr>
      </p:cxnSp>
      <p:cxnSp>
        <p:nvCxnSpPr>
          <p:cNvPr id="28699" name="Straight Arrow Connector 64">
            <a:extLst>
              <a:ext uri="{FF2B5EF4-FFF2-40B4-BE49-F238E27FC236}">
                <a16:creationId xmlns:a16="http://schemas.microsoft.com/office/drawing/2014/main" id="{20F31170-B74D-F917-017F-5A8029408ED6}"/>
              </a:ext>
            </a:extLst>
          </p:cNvPr>
          <p:cNvCxnSpPr>
            <a:cxnSpLocks noChangeShapeType="1"/>
          </p:cNvCxnSpPr>
          <p:nvPr/>
        </p:nvCxnSpPr>
        <p:spPr bwMode="auto">
          <a:xfrm flipV="1">
            <a:off x="9793289" y="1500937"/>
            <a:ext cx="490537" cy="12700"/>
          </a:xfrm>
          <a:prstGeom prst="straightConnector1">
            <a:avLst/>
          </a:prstGeom>
          <a:noFill/>
          <a:ln w="57150" algn="ctr">
            <a:solidFill>
              <a:schemeClr val="tx1"/>
            </a:solidFill>
            <a:round/>
            <a:headEnd type="none" w="lg" len="lg"/>
            <a:tailEnd type="triangle" w="med" len="med"/>
          </a:ln>
          <a:extLst>
            <a:ext uri="{909E8E84-426E-40DD-AFC4-6F175D3DCCD1}">
              <a14:hiddenFill xmlns:a14="http://schemas.microsoft.com/office/drawing/2010/main">
                <a:noFill/>
              </a14:hiddenFill>
            </a:ext>
          </a:extLst>
        </p:spPr>
      </p:cxnSp>
      <p:cxnSp>
        <p:nvCxnSpPr>
          <p:cNvPr id="28700" name="Straight Arrow Connector 65">
            <a:extLst>
              <a:ext uri="{FF2B5EF4-FFF2-40B4-BE49-F238E27FC236}">
                <a16:creationId xmlns:a16="http://schemas.microsoft.com/office/drawing/2014/main" id="{E3F95BE5-2EC7-6CC6-BD83-579E890A871A}"/>
              </a:ext>
            </a:extLst>
          </p:cNvPr>
          <p:cNvCxnSpPr>
            <a:cxnSpLocks noChangeShapeType="1"/>
          </p:cNvCxnSpPr>
          <p:nvPr/>
        </p:nvCxnSpPr>
        <p:spPr bwMode="auto">
          <a:xfrm flipH="1">
            <a:off x="7543801" y="1513638"/>
            <a:ext cx="574675" cy="3175"/>
          </a:xfrm>
          <a:prstGeom prst="straightConnector1">
            <a:avLst/>
          </a:prstGeom>
          <a:noFill/>
          <a:ln w="57150" algn="ctr">
            <a:solidFill>
              <a:schemeClr val="tx1"/>
            </a:solidFill>
            <a:round/>
            <a:headEnd type="none" w="lg" len="lg"/>
            <a:tailEnd type="triangle" w="med" len="med"/>
          </a:ln>
          <a:extLst>
            <a:ext uri="{909E8E84-426E-40DD-AFC4-6F175D3DCCD1}">
              <a14:hiddenFill xmlns:a14="http://schemas.microsoft.com/office/drawing/2010/main">
                <a:noFill/>
              </a14:hiddenFill>
            </a:ext>
          </a:extLst>
        </p:spPr>
      </p:cxnSp>
      <p:cxnSp>
        <p:nvCxnSpPr>
          <p:cNvPr id="77" name="Straight Connector 76">
            <a:extLst>
              <a:ext uri="{FF2B5EF4-FFF2-40B4-BE49-F238E27FC236}">
                <a16:creationId xmlns:a16="http://schemas.microsoft.com/office/drawing/2014/main" id="{4D303C20-522F-D837-5224-9C506E0534A7}"/>
              </a:ext>
            </a:extLst>
          </p:cNvPr>
          <p:cNvCxnSpPr/>
          <p:nvPr/>
        </p:nvCxnSpPr>
        <p:spPr>
          <a:xfrm>
            <a:off x="1933575" y="3752013"/>
            <a:ext cx="8382000" cy="333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6DE4661-CE5D-D78C-A743-D1C8281FDA16}"/>
              </a:ext>
            </a:extLst>
          </p:cNvPr>
          <p:cNvCxnSpPr/>
          <p:nvPr/>
        </p:nvCxnSpPr>
        <p:spPr>
          <a:xfrm>
            <a:off x="1828800" y="5096625"/>
            <a:ext cx="8382000" cy="349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703" name="TextBox 78">
            <a:extLst>
              <a:ext uri="{FF2B5EF4-FFF2-40B4-BE49-F238E27FC236}">
                <a16:creationId xmlns:a16="http://schemas.microsoft.com/office/drawing/2014/main" id="{44A4EC83-CCA3-581D-A857-6A68C726E491}"/>
              </a:ext>
            </a:extLst>
          </p:cNvPr>
          <p:cNvSpPr txBox="1">
            <a:spLocks noChangeArrowheads="1"/>
          </p:cNvSpPr>
          <p:nvPr/>
        </p:nvSpPr>
        <p:spPr bwMode="auto">
          <a:xfrm>
            <a:off x="3352800" y="4402887"/>
            <a:ext cx="960438" cy="246062"/>
          </a:xfrm>
          <a:prstGeom prst="rect">
            <a:avLst/>
          </a:prstGeom>
          <a:solidFill>
            <a:schemeClr val="accent4"/>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Option B</a:t>
            </a:r>
          </a:p>
        </p:txBody>
      </p:sp>
      <p:sp>
        <p:nvSpPr>
          <p:cNvPr id="28704" name="TextBox 79">
            <a:extLst>
              <a:ext uri="{FF2B5EF4-FFF2-40B4-BE49-F238E27FC236}">
                <a16:creationId xmlns:a16="http://schemas.microsoft.com/office/drawing/2014/main" id="{C78F6F77-127E-3C28-6634-FE8F9AA97E7A}"/>
              </a:ext>
            </a:extLst>
          </p:cNvPr>
          <p:cNvSpPr txBox="1">
            <a:spLocks noChangeArrowheads="1"/>
          </p:cNvSpPr>
          <p:nvPr/>
        </p:nvSpPr>
        <p:spPr bwMode="auto">
          <a:xfrm>
            <a:off x="3352800" y="4756900"/>
            <a:ext cx="960438" cy="246063"/>
          </a:xfrm>
          <a:prstGeom prst="rect">
            <a:avLst/>
          </a:prstGeom>
          <a:solidFill>
            <a:schemeClr val="accent6"/>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Option C</a:t>
            </a:r>
          </a:p>
        </p:txBody>
      </p:sp>
      <p:cxnSp>
        <p:nvCxnSpPr>
          <p:cNvPr id="94" name="Straight Arrow Connector 93">
            <a:extLst>
              <a:ext uri="{FF2B5EF4-FFF2-40B4-BE49-F238E27FC236}">
                <a16:creationId xmlns:a16="http://schemas.microsoft.com/office/drawing/2014/main" id="{CD0FC385-09A7-965B-22AB-E4CE578C9177}"/>
              </a:ext>
            </a:extLst>
          </p:cNvPr>
          <p:cNvCxnSpPr/>
          <p:nvPr/>
        </p:nvCxnSpPr>
        <p:spPr>
          <a:xfrm flipV="1">
            <a:off x="4344989" y="4893424"/>
            <a:ext cx="5233987" cy="158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915EF5B-8286-9315-3A37-51D7A5795FF1}"/>
              </a:ext>
            </a:extLst>
          </p:cNvPr>
          <p:cNvCxnSpPr/>
          <p:nvPr/>
        </p:nvCxnSpPr>
        <p:spPr>
          <a:xfrm flipV="1">
            <a:off x="4343401" y="4545763"/>
            <a:ext cx="5235575" cy="1587"/>
          </a:xfrm>
          <a:prstGeom prst="straightConnector1">
            <a:avLst/>
          </a:prstGeom>
          <a:ln w="28575">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DA4920DF-FB7B-1FBD-3968-CB329F200DD9}"/>
              </a:ext>
            </a:extLst>
          </p:cNvPr>
          <p:cNvSpPr/>
          <p:nvPr/>
        </p:nvSpPr>
        <p:spPr>
          <a:xfrm>
            <a:off x="7319195" y="4277462"/>
            <a:ext cx="252360" cy="461665"/>
          </a:xfrm>
          <a:prstGeom prst="rect">
            <a:avLst/>
          </a:prstGeom>
          <a:noFill/>
        </p:spPr>
        <p:txBody>
          <a:bodyPr>
            <a:spAutoFit/>
          </a:bodyPr>
          <a:lstStyle/>
          <a:p>
            <a:pPr algn="ctr" defTabSz="457200">
              <a:defRPr/>
            </a:pPr>
            <a:r>
              <a:rPr lang="en-US" sz="24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rPr>
              <a:t>A</a:t>
            </a:r>
          </a:p>
        </p:txBody>
      </p:sp>
      <p:sp>
        <p:nvSpPr>
          <p:cNvPr id="112" name="Rectangle 111">
            <a:extLst>
              <a:ext uri="{FF2B5EF4-FFF2-40B4-BE49-F238E27FC236}">
                <a16:creationId xmlns:a16="http://schemas.microsoft.com/office/drawing/2014/main" id="{7FAE44AE-030E-7757-32F4-116324964714}"/>
              </a:ext>
            </a:extLst>
          </p:cNvPr>
          <p:cNvSpPr/>
          <p:nvPr/>
        </p:nvSpPr>
        <p:spPr>
          <a:xfrm>
            <a:off x="6350820" y="4617759"/>
            <a:ext cx="252360" cy="461665"/>
          </a:xfrm>
          <a:prstGeom prst="rect">
            <a:avLst/>
          </a:prstGeom>
          <a:noFill/>
        </p:spPr>
        <p:txBody>
          <a:bodyPr>
            <a:spAutoFit/>
          </a:bodyPr>
          <a:lstStyle/>
          <a:p>
            <a:pPr algn="ctr" defTabSz="457200">
              <a:defRPr/>
            </a:pPr>
            <a:r>
              <a:rPr lang="en-US" sz="2400" b="1">
                <a:ln w="12700">
                  <a:solidFill>
                    <a:srgbClr val="BFB8A6">
                      <a:lumMod val="50000"/>
                    </a:srgbClr>
                  </a:solidFill>
                  <a:prstDash val="solid"/>
                </a:ln>
                <a:solidFill>
                  <a:srgbClr val="FFCC01"/>
                </a:solidFill>
                <a:effectLst>
                  <a:innerShdw blurRad="177800">
                    <a:srgbClr val="BFB8A6">
                      <a:lumMod val="50000"/>
                    </a:srgbClr>
                  </a:innerShdw>
                </a:effectLst>
                <a:latin typeface="Calibri" panose="020F0502020204030204"/>
              </a:rPr>
              <a:t>A</a:t>
            </a:r>
          </a:p>
        </p:txBody>
      </p:sp>
      <p:sp>
        <p:nvSpPr>
          <p:cNvPr id="28709" name="TextBox 28672">
            <a:extLst>
              <a:ext uri="{FF2B5EF4-FFF2-40B4-BE49-F238E27FC236}">
                <a16:creationId xmlns:a16="http://schemas.microsoft.com/office/drawing/2014/main" id="{7056044E-FDC1-BFAF-1600-C343B3902C5A}"/>
              </a:ext>
            </a:extLst>
          </p:cNvPr>
          <p:cNvSpPr txBox="1">
            <a:spLocks noChangeArrowheads="1"/>
          </p:cNvSpPr>
          <p:nvPr/>
        </p:nvSpPr>
        <p:spPr bwMode="auto">
          <a:xfrm>
            <a:off x="1985964" y="2286749"/>
            <a:ext cx="1228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b="1">
                <a:solidFill>
                  <a:srgbClr val="221F20"/>
                </a:solidFill>
              </a:rPr>
              <a:t>RCSBP election affect on SBP</a:t>
            </a:r>
          </a:p>
        </p:txBody>
      </p:sp>
      <p:sp>
        <p:nvSpPr>
          <p:cNvPr id="28710" name="TextBox 99">
            <a:extLst>
              <a:ext uri="{FF2B5EF4-FFF2-40B4-BE49-F238E27FC236}">
                <a16:creationId xmlns:a16="http://schemas.microsoft.com/office/drawing/2014/main" id="{070162F4-9E0D-CB0D-4507-B7DBF75EB353}"/>
              </a:ext>
            </a:extLst>
          </p:cNvPr>
          <p:cNvSpPr txBox="1">
            <a:spLocks noChangeArrowheads="1"/>
          </p:cNvSpPr>
          <p:nvPr/>
        </p:nvSpPr>
        <p:spPr bwMode="auto">
          <a:xfrm>
            <a:off x="1927226" y="3802812"/>
            <a:ext cx="1228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b="1">
                <a:solidFill>
                  <a:srgbClr val="221F20"/>
                </a:solidFill>
              </a:rPr>
              <a:t>Annuity payout</a:t>
            </a:r>
          </a:p>
        </p:txBody>
      </p:sp>
      <p:sp>
        <p:nvSpPr>
          <p:cNvPr id="28711" name="TextBox 100">
            <a:extLst>
              <a:ext uri="{FF2B5EF4-FFF2-40B4-BE49-F238E27FC236}">
                <a16:creationId xmlns:a16="http://schemas.microsoft.com/office/drawing/2014/main" id="{F079BF00-0704-0CE3-1881-53FE32BA83F2}"/>
              </a:ext>
            </a:extLst>
          </p:cNvPr>
          <p:cNvSpPr txBox="1">
            <a:spLocks noChangeArrowheads="1"/>
          </p:cNvSpPr>
          <p:nvPr/>
        </p:nvSpPr>
        <p:spPr bwMode="auto">
          <a:xfrm>
            <a:off x="1822450" y="5141075"/>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b="1">
                <a:solidFill>
                  <a:srgbClr val="221F20"/>
                </a:solidFill>
              </a:rPr>
              <a:t>Premiums</a:t>
            </a:r>
          </a:p>
          <a:p>
            <a:pPr defTabSz="457200">
              <a:defRPr/>
            </a:pPr>
            <a:r>
              <a:rPr lang="en-US" altLang="en-US" b="1">
                <a:solidFill>
                  <a:srgbClr val="221F20"/>
                </a:solidFill>
              </a:rPr>
              <a:t>Start</a:t>
            </a:r>
          </a:p>
        </p:txBody>
      </p:sp>
      <p:sp>
        <p:nvSpPr>
          <p:cNvPr id="28712" name="TextBox 28673">
            <a:extLst>
              <a:ext uri="{FF2B5EF4-FFF2-40B4-BE49-F238E27FC236}">
                <a16:creationId xmlns:a16="http://schemas.microsoft.com/office/drawing/2014/main" id="{43C6FED1-96C7-4CA9-C280-C9CA744453E1}"/>
              </a:ext>
            </a:extLst>
          </p:cNvPr>
          <p:cNvSpPr txBox="1">
            <a:spLocks noChangeArrowheads="1"/>
          </p:cNvSpPr>
          <p:nvPr/>
        </p:nvSpPr>
        <p:spPr bwMode="auto">
          <a:xfrm>
            <a:off x="7264400" y="5101387"/>
            <a:ext cx="355600" cy="461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FF0000"/>
                </a:solidFill>
              </a:rPr>
              <a:t>$</a:t>
            </a:r>
          </a:p>
        </p:txBody>
      </p:sp>
      <p:sp>
        <p:nvSpPr>
          <p:cNvPr id="28713" name="TextBox 102">
            <a:extLst>
              <a:ext uri="{FF2B5EF4-FFF2-40B4-BE49-F238E27FC236}">
                <a16:creationId xmlns:a16="http://schemas.microsoft.com/office/drawing/2014/main" id="{C26F1C46-CE9E-C635-41D5-25D9A9A04B9B}"/>
              </a:ext>
            </a:extLst>
          </p:cNvPr>
          <p:cNvSpPr txBox="1">
            <a:spLocks noChangeArrowheads="1"/>
          </p:cNvSpPr>
          <p:nvPr/>
        </p:nvSpPr>
        <p:spPr bwMode="auto">
          <a:xfrm>
            <a:off x="7264400" y="5487150"/>
            <a:ext cx="355600"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FF0000"/>
                </a:solidFill>
              </a:rPr>
              <a:t>$</a:t>
            </a:r>
          </a:p>
        </p:txBody>
      </p:sp>
      <p:sp>
        <p:nvSpPr>
          <p:cNvPr id="28714" name="TextBox 20">
            <a:extLst>
              <a:ext uri="{FF2B5EF4-FFF2-40B4-BE49-F238E27FC236}">
                <a16:creationId xmlns:a16="http://schemas.microsoft.com/office/drawing/2014/main" id="{8C8E9C8E-CB49-1F82-05DB-1525780C53E7}"/>
              </a:ext>
            </a:extLst>
          </p:cNvPr>
          <p:cNvSpPr txBox="1">
            <a:spLocks noChangeArrowheads="1"/>
          </p:cNvSpPr>
          <p:nvPr/>
        </p:nvSpPr>
        <p:spPr bwMode="auto">
          <a:xfrm>
            <a:off x="7429501" y="5144249"/>
            <a:ext cx="2271713"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FF0000"/>
                </a:solidFill>
              </a:rPr>
              <a:t>RCSBP Premiums</a:t>
            </a:r>
          </a:p>
        </p:txBody>
      </p:sp>
      <p:sp>
        <p:nvSpPr>
          <p:cNvPr id="28715" name="TextBox 20">
            <a:extLst>
              <a:ext uri="{FF2B5EF4-FFF2-40B4-BE49-F238E27FC236}">
                <a16:creationId xmlns:a16="http://schemas.microsoft.com/office/drawing/2014/main" id="{D2180683-773E-7CE8-B64C-C8DC7CBDE90C}"/>
              </a:ext>
            </a:extLst>
          </p:cNvPr>
          <p:cNvSpPr txBox="1">
            <a:spLocks noChangeArrowheads="1"/>
          </p:cNvSpPr>
          <p:nvPr/>
        </p:nvSpPr>
        <p:spPr bwMode="auto">
          <a:xfrm>
            <a:off x="7467600" y="5563349"/>
            <a:ext cx="1835150"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FF0000"/>
                </a:solidFill>
              </a:rPr>
              <a:t>SBP Premiums</a:t>
            </a:r>
          </a:p>
        </p:txBody>
      </p:sp>
      <p:cxnSp>
        <p:nvCxnSpPr>
          <p:cNvPr id="28716" name="Straight Arrow Connector 64">
            <a:extLst>
              <a:ext uri="{FF2B5EF4-FFF2-40B4-BE49-F238E27FC236}">
                <a16:creationId xmlns:a16="http://schemas.microsoft.com/office/drawing/2014/main" id="{6B15650A-D0A0-137C-256A-00413038B1A6}"/>
              </a:ext>
            </a:extLst>
          </p:cNvPr>
          <p:cNvCxnSpPr>
            <a:cxnSpLocks noChangeShapeType="1"/>
            <a:stCxn id="28714" idx="3"/>
          </p:cNvCxnSpPr>
          <p:nvPr/>
        </p:nvCxnSpPr>
        <p:spPr bwMode="auto">
          <a:xfrm flipV="1">
            <a:off x="9701213" y="5325225"/>
            <a:ext cx="520700" cy="3175"/>
          </a:xfrm>
          <a:prstGeom prst="straightConnector1">
            <a:avLst/>
          </a:prstGeom>
          <a:noFill/>
          <a:ln w="57150" algn="ctr">
            <a:solidFill>
              <a:schemeClr val="tx1"/>
            </a:solidFill>
            <a:round/>
            <a:headEnd type="none" w="lg" len="lg"/>
            <a:tailEnd type="triangle" w="med" len="med"/>
          </a:ln>
          <a:extLst>
            <a:ext uri="{909E8E84-426E-40DD-AFC4-6F175D3DCCD1}">
              <a14:hiddenFill xmlns:a14="http://schemas.microsoft.com/office/drawing/2010/main">
                <a:noFill/>
              </a14:hiddenFill>
            </a:ext>
          </a:extLst>
        </p:spPr>
      </p:cxnSp>
      <p:cxnSp>
        <p:nvCxnSpPr>
          <p:cNvPr id="28717" name="Straight Arrow Connector 64">
            <a:extLst>
              <a:ext uri="{FF2B5EF4-FFF2-40B4-BE49-F238E27FC236}">
                <a16:creationId xmlns:a16="http://schemas.microsoft.com/office/drawing/2014/main" id="{F2244D75-C66A-9D32-6405-D4EC63B896CA}"/>
              </a:ext>
            </a:extLst>
          </p:cNvPr>
          <p:cNvCxnSpPr>
            <a:cxnSpLocks noChangeShapeType="1"/>
          </p:cNvCxnSpPr>
          <p:nvPr/>
        </p:nvCxnSpPr>
        <p:spPr bwMode="auto">
          <a:xfrm>
            <a:off x="9364663" y="5744324"/>
            <a:ext cx="857250" cy="0"/>
          </a:xfrm>
          <a:prstGeom prst="straightConnector1">
            <a:avLst/>
          </a:prstGeom>
          <a:noFill/>
          <a:ln w="57150" algn="ctr">
            <a:solidFill>
              <a:schemeClr val="tx1"/>
            </a:solidFill>
            <a:round/>
            <a:headEnd type="none" w="lg" len="lg"/>
            <a:tailEnd type="triangle" w="med" len="med"/>
          </a:ln>
          <a:extLst>
            <a:ext uri="{909E8E84-426E-40DD-AFC4-6F175D3DCCD1}">
              <a14:hiddenFill xmlns:a14="http://schemas.microsoft.com/office/drawing/2010/main">
                <a:noFill/>
              </a14:hiddenFill>
            </a:ext>
          </a:extLst>
        </p:spPr>
      </p:cxnSp>
      <p:cxnSp>
        <p:nvCxnSpPr>
          <p:cNvPr id="132" name="Straight Connector 131">
            <a:extLst>
              <a:ext uri="{FF2B5EF4-FFF2-40B4-BE49-F238E27FC236}">
                <a16:creationId xmlns:a16="http://schemas.microsoft.com/office/drawing/2014/main" id="{309A44F4-9B54-883F-684C-89CCE952554A}"/>
              </a:ext>
            </a:extLst>
          </p:cNvPr>
          <p:cNvCxnSpPr>
            <a:cxnSpLocks/>
          </p:cNvCxnSpPr>
          <p:nvPr/>
        </p:nvCxnSpPr>
        <p:spPr>
          <a:xfrm>
            <a:off x="1905001" y="6168187"/>
            <a:ext cx="8436803" cy="25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724" name="Oval 22">
            <a:extLst>
              <a:ext uri="{FF2B5EF4-FFF2-40B4-BE49-F238E27FC236}">
                <a16:creationId xmlns:a16="http://schemas.microsoft.com/office/drawing/2014/main" id="{B7FB8E2E-5969-81D7-A971-43109DEB062C}"/>
              </a:ext>
            </a:extLst>
          </p:cNvPr>
          <p:cNvSpPr>
            <a:spLocks noChangeArrowheads="1"/>
          </p:cNvSpPr>
          <p:nvPr/>
        </p:nvSpPr>
        <p:spPr bwMode="auto">
          <a:xfrm>
            <a:off x="2865439" y="5999913"/>
            <a:ext cx="801687" cy="371475"/>
          </a:xfrm>
          <a:prstGeom prst="ellipse">
            <a:avLst/>
          </a:prstGeom>
          <a:solidFill>
            <a:schemeClr val="bg2"/>
          </a:solidFill>
          <a:ln w="2857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a:solidFill>
                  <a:srgbClr val="221F20"/>
                </a:solidFill>
              </a:rPr>
              <a:t>NOE</a:t>
            </a:r>
          </a:p>
        </p:txBody>
      </p:sp>
      <p:sp>
        <p:nvSpPr>
          <p:cNvPr id="28725" name="Oval 71">
            <a:extLst>
              <a:ext uri="{FF2B5EF4-FFF2-40B4-BE49-F238E27FC236}">
                <a16:creationId xmlns:a16="http://schemas.microsoft.com/office/drawing/2014/main" id="{A228002D-C3F5-0C79-0ED3-60E393E9DC97}"/>
              </a:ext>
            </a:extLst>
          </p:cNvPr>
          <p:cNvSpPr>
            <a:spLocks noChangeArrowheads="1"/>
          </p:cNvSpPr>
          <p:nvPr/>
        </p:nvSpPr>
        <p:spPr bwMode="auto">
          <a:xfrm>
            <a:off x="6626226" y="5944349"/>
            <a:ext cx="1603375" cy="603250"/>
          </a:xfrm>
          <a:prstGeom prst="ellipse">
            <a:avLst/>
          </a:prstGeom>
          <a:solidFill>
            <a:schemeClr val="bg2"/>
          </a:solidFill>
          <a:ln w="2857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200" b="1" dirty="0">
                <a:solidFill>
                  <a:srgbClr val="221F20"/>
                </a:solidFill>
              </a:rPr>
              <a:t>Non-regular Retirement</a:t>
            </a:r>
          </a:p>
        </p:txBody>
      </p:sp>
      <p:sp>
        <p:nvSpPr>
          <p:cNvPr id="28727" name="TextBox 1">
            <a:extLst>
              <a:ext uri="{FF2B5EF4-FFF2-40B4-BE49-F238E27FC236}">
                <a16:creationId xmlns:a16="http://schemas.microsoft.com/office/drawing/2014/main" id="{73085C54-28AD-70AF-6A7C-E4BDC52D3F49}"/>
              </a:ext>
            </a:extLst>
          </p:cNvPr>
          <p:cNvSpPr txBox="1">
            <a:spLocks noChangeArrowheads="1"/>
          </p:cNvSpPr>
          <p:nvPr/>
        </p:nvSpPr>
        <p:spPr bwMode="auto">
          <a:xfrm>
            <a:off x="4495800" y="2502445"/>
            <a:ext cx="2216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1600" b="1">
                <a:solidFill>
                  <a:srgbClr val="221F20"/>
                </a:solidFill>
              </a:rPr>
              <a:t>No RCSBP Coverage</a:t>
            </a:r>
          </a:p>
        </p:txBody>
      </p:sp>
      <p:sp>
        <p:nvSpPr>
          <p:cNvPr id="28728" name="TextBox 53">
            <a:extLst>
              <a:ext uri="{FF2B5EF4-FFF2-40B4-BE49-F238E27FC236}">
                <a16:creationId xmlns:a16="http://schemas.microsoft.com/office/drawing/2014/main" id="{F8AA687A-7091-C667-BD98-9636CB417637}"/>
              </a:ext>
            </a:extLst>
          </p:cNvPr>
          <p:cNvSpPr txBox="1">
            <a:spLocks noChangeArrowheads="1"/>
          </p:cNvSpPr>
          <p:nvPr/>
        </p:nvSpPr>
        <p:spPr bwMode="auto">
          <a:xfrm>
            <a:off x="7362826" y="2947150"/>
            <a:ext cx="1281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Becomes SBP</a:t>
            </a:r>
          </a:p>
        </p:txBody>
      </p:sp>
      <p:sp>
        <p:nvSpPr>
          <p:cNvPr id="28729" name="TextBox 56">
            <a:extLst>
              <a:ext uri="{FF2B5EF4-FFF2-40B4-BE49-F238E27FC236}">
                <a16:creationId xmlns:a16="http://schemas.microsoft.com/office/drawing/2014/main" id="{DC5EC48A-4BCB-8BFC-CBAC-649BC369371A}"/>
              </a:ext>
            </a:extLst>
          </p:cNvPr>
          <p:cNvSpPr txBox="1">
            <a:spLocks noChangeArrowheads="1"/>
          </p:cNvSpPr>
          <p:nvPr/>
        </p:nvSpPr>
        <p:spPr bwMode="auto">
          <a:xfrm>
            <a:off x="7372351" y="3296400"/>
            <a:ext cx="12811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Becomes SBP</a:t>
            </a:r>
          </a:p>
        </p:txBody>
      </p:sp>
      <p:sp>
        <p:nvSpPr>
          <p:cNvPr id="28730" name="TextBox 62">
            <a:extLst>
              <a:ext uri="{FF2B5EF4-FFF2-40B4-BE49-F238E27FC236}">
                <a16:creationId xmlns:a16="http://schemas.microsoft.com/office/drawing/2014/main" id="{56331FD4-84F8-53DF-496C-8E4DA3995C4F}"/>
              </a:ext>
            </a:extLst>
          </p:cNvPr>
          <p:cNvSpPr txBox="1">
            <a:spLocks noChangeArrowheads="1"/>
          </p:cNvSpPr>
          <p:nvPr/>
        </p:nvSpPr>
        <p:spPr bwMode="auto">
          <a:xfrm>
            <a:off x="4319588" y="4050463"/>
            <a:ext cx="18081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1400" b="1">
                <a:solidFill>
                  <a:srgbClr val="221F20"/>
                </a:solidFill>
              </a:rPr>
              <a:t>No RCSBP Annuity</a:t>
            </a:r>
          </a:p>
        </p:txBody>
      </p:sp>
      <p:sp>
        <p:nvSpPr>
          <p:cNvPr id="28731" name="TextBox 64">
            <a:extLst>
              <a:ext uri="{FF2B5EF4-FFF2-40B4-BE49-F238E27FC236}">
                <a16:creationId xmlns:a16="http://schemas.microsoft.com/office/drawing/2014/main" id="{3857116A-98A1-5A83-A0AD-33ABB4EFE2DC}"/>
              </a:ext>
            </a:extLst>
          </p:cNvPr>
          <p:cNvSpPr txBox="1">
            <a:spLocks noChangeArrowheads="1"/>
          </p:cNvSpPr>
          <p:nvPr/>
        </p:nvSpPr>
        <p:spPr bwMode="auto">
          <a:xfrm>
            <a:off x="3349625" y="4093325"/>
            <a:ext cx="960438" cy="246063"/>
          </a:xfrm>
          <a:prstGeom prst="rect">
            <a:avLst/>
          </a:prstGeom>
          <a:solidFill>
            <a:schemeClr val="accent5"/>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000" b="1">
                <a:solidFill>
                  <a:srgbClr val="221F20"/>
                </a:solidFill>
              </a:rPr>
              <a:t>Option A</a:t>
            </a:r>
          </a:p>
        </p:txBody>
      </p:sp>
      <p:sp>
        <p:nvSpPr>
          <p:cNvPr id="9" name="Title 8">
            <a:extLst>
              <a:ext uri="{FF2B5EF4-FFF2-40B4-BE49-F238E27FC236}">
                <a16:creationId xmlns:a16="http://schemas.microsoft.com/office/drawing/2014/main" id="{64D88877-42D0-9393-9CF0-5D352CB924F0}"/>
              </a:ext>
            </a:extLst>
          </p:cNvPr>
          <p:cNvSpPr>
            <a:spLocks noGrp="1"/>
          </p:cNvSpPr>
          <p:nvPr>
            <p:ph type="title"/>
          </p:nvPr>
        </p:nvSpPr>
        <p:spPr>
          <a:xfrm>
            <a:off x="2152650" y="485722"/>
            <a:ext cx="7886700" cy="1009652"/>
          </a:xfrm>
        </p:spPr>
        <p:txBody>
          <a:bodyPr/>
          <a:lstStyle/>
          <a:p>
            <a:pPr algn="ctr"/>
            <a:r>
              <a:rPr lang="en-US" b="1"/>
              <a:t>RCSBP/SBP Timeline</a:t>
            </a:r>
          </a:p>
        </p:txBody>
      </p:sp>
    </p:spTree>
    <p:extLst>
      <p:ext uri="{BB962C8B-B14F-4D97-AF65-F5344CB8AC3E}">
        <p14:creationId xmlns:p14="http://schemas.microsoft.com/office/powerpoint/2010/main" val="592465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7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7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9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68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7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6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72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6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7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7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7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70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71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71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7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87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7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8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P spid="28682" grpId="0"/>
      <p:bldP spid="28689" grpId="0" animBg="1"/>
      <p:bldP spid="28690" grpId="0" animBg="1"/>
      <p:bldP spid="28691" grpId="0" animBg="1"/>
      <p:bldP spid="28692" grpId="0" animBg="1"/>
      <p:bldP spid="28695" grpId="0" animBg="1"/>
      <p:bldP spid="28703" grpId="0" animBg="1"/>
      <p:bldP spid="28704" grpId="0" animBg="1"/>
      <p:bldP spid="28712" grpId="0"/>
      <p:bldP spid="28713" grpId="0"/>
      <p:bldP spid="28714" grpId="0"/>
      <p:bldP spid="28715" grpId="0"/>
      <p:bldP spid="28727" grpId="0"/>
      <p:bldP spid="28728" grpId="0"/>
      <p:bldP spid="28729" grpId="0"/>
      <p:bldP spid="28730" grpId="0"/>
      <p:bldP spid="28731"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140" y="2015694"/>
            <a:ext cx="8628380" cy="4315925"/>
          </a:xfrm>
          <a:prstGeom prst="rect">
            <a:avLst/>
          </a:prstGeom>
        </p:spPr>
        <p:txBody>
          <a:bodyPr vert="horz" wrap="square" lIns="0" tIns="108585" rIns="0" bIns="0" rtlCol="0">
            <a:spAutoFit/>
          </a:bodyPr>
          <a:lstStyle/>
          <a:p>
            <a:pPr marL="1183005" indent="-228600">
              <a:spcBef>
                <a:spcPts val="855"/>
              </a:spcBef>
              <a:buClr>
                <a:srgbClr val="211F1F"/>
              </a:buClr>
              <a:buFont typeface="Arial"/>
              <a:buChar char="•"/>
              <a:tabLst>
                <a:tab pos="1183005" algn="l"/>
              </a:tabLst>
              <a:defRPr/>
            </a:pPr>
            <a:r>
              <a:rPr sz="2000" b="1" kern="0">
                <a:solidFill>
                  <a:srgbClr val="211F1F"/>
                </a:solidFill>
                <a:latin typeface="Arial"/>
                <a:cs typeface="Arial"/>
              </a:rPr>
              <a:t>DIEMS:</a:t>
            </a:r>
            <a:r>
              <a:rPr sz="2000" b="1" kern="0" spc="-45">
                <a:solidFill>
                  <a:srgbClr val="211F1F"/>
                </a:solidFill>
                <a:latin typeface="Arial"/>
                <a:cs typeface="Arial"/>
              </a:rPr>
              <a:t> </a:t>
            </a:r>
            <a:r>
              <a:rPr sz="2000" kern="0" spc="-10">
                <a:solidFill>
                  <a:srgbClr val="211F1F"/>
                </a:solidFill>
                <a:latin typeface="Arial"/>
                <a:cs typeface="Arial"/>
              </a:rPr>
              <a:t>19790731</a:t>
            </a:r>
            <a:endParaRPr sz="2000" kern="0">
              <a:solidFill>
                <a:sysClr val="windowText" lastClr="000000"/>
              </a:solidFill>
              <a:latin typeface="Arial"/>
              <a:cs typeface="Arial"/>
            </a:endParaRPr>
          </a:p>
          <a:p>
            <a:pPr marL="1183005" indent="-228600">
              <a:spcBef>
                <a:spcPts val="755"/>
              </a:spcBef>
              <a:buFont typeface="Arial"/>
              <a:buChar char="•"/>
              <a:tabLst>
                <a:tab pos="1183005" algn="l"/>
              </a:tabLst>
              <a:defRPr/>
            </a:pPr>
            <a:r>
              <a:rPr sz="2000" b="1" kern="0">
                <a:solidFill>
                  <a:srgbClr val="211F1F"/>
                </a:solidFill>
                <a:latin typeface="Arial"/>
                <a:cs typeface="Arial"/>
              </a:rPr>
              <a:t>Service</a:t>
            </a:r>
            <a:r>
              <a:rPr sz="2000" b="1" kern="0" spc="-15">
                <a:solidFill>
                  <a:srgbClr val="211F1F"/>
                </a:solidFill>
                <a:latin typeface="Arial"/>
                <a:cs typeface="Arial"/>
              </a:rPr>
              <a:t> </a:t>
            </a:r>
            <a:r>
              <a:rPr sz="2000" b="1" kern="0">
                <a:solidFill>
                  <a:srgbClr val="211F1F"/>
                </a:solidFill>
                <a:latin typeface="Arial"/>
                <a:cs typeface="Arial"/>
              </a:rPr>
              <a:t>for</a:t>
            </a:r>
            <a:r>
              <a:rPr sz="2000" b="1" kern="0" spc="-55">
                <a:solidFill>
                  <a:srgbClr val="211F1F"/>
                </a:solidFill>
                <a:latin typeface="Arial"/>
                <a:cs typeface="Arial"/>
              </a:rPr>
              <a:t> </a:t>
            </a:r>
            <a:r>
              <a:rPr sz="2000" b="1" kern="0">
                <a:solidFill>
                  <a:srgbClr val="211F1F"/>
                </a:solidFill>
                <a:latin typeface="Arial"/>
                <a:cs typeface="Arial"/>
              </a:rPr>
              <a:t>Retirement:</a:t>
            </a:r>
            <a:r>
              <a:rPr sz="2000" b="1" kern="0" spc="-75">
                <a:solidFill>
                  <a:srgbClr val="211F1F"/>
                </a:solidFill>
                <a:latin typeface="Arial"/>
                <a:cs typeface="Arial"/>
              </a:rPr>
              <a:t> </a:t>
            </a:r>
            <a:r>
              <a:rPr sz="2000" kern="0">
                <a:solidFill>
                  <a:srgbClr val="211F1F"/>
                </a:solidFill>
                <a:latin typeface="Arial"/>
                <a:cs typeface="Arial"/>
              </a:rPr>
              <a:t>Total</a:t>
            </a:r>
            <a:r>
              <a:rPr sz="2000" kern="0" spc="-30">
                <a:solidFill>
                  <a:srgbClr val="211F1F"/>
                </a:solidFill>
                <a:latin typeface="Arial"/>
                <a:cs typeface="Arial"/>
              </a:rPr>
              <a:t> </a:t>
            </a:r>
            <a:r>
              <a:rPr sz="2000" kern="0">
                <a:solidFill>
                  <a:srgbClr val="211F1F"/>
                </a:solidFill>
                <a:latin typeface="Arial"/>
                <a:cs typeface="Arial"/>
              </a:rPr>
              <a:t>Points</a:t>
            </a:r>
            <a:r>
              <a:rPr sz="2000" kern="0" spc="-30">
                <a:solidFill>
                  <a:srgbClr val="211F1F"/>
                </a:solidFill>
                <a:latin typeface="Arial"/>
                <a:cs typeface="Arial"/>
              </a:rPr>
              <a:t> </a:t>
            </a:r>
            <a:r>
              <a:rPr sz="2000" kern="0">
                <a:solidFill>
                  <a:srgbClr val="211F1F"/>
                </a:solidFill>
                <a:latin typeface="Arial"/>
                <a:cs typeface="Arial"/>
              </a:rPr>
              <a:t>2,846</a:t>
            </a:r>
            <a:r>
              <a:rPr sz="2000" kern="0" spc="-40">
                <a:solidFill>
                  <a:srgbClr val="211F1F"/>
                </a:solidFill>
                <a:latin typeface="Arial"/>
                <a:cs typeface="Arial"/>
              </a:rPr>
              <a:t> </a:t>
            </a:r>
            <a:r>
              <a:rPr sz="2000" kern="0">
                <a:solidFill>
                  <a:srgbClr val="211F1F"/>
                </a:solidFill>
                <a:latin typeface="Arial"/>
                <a:cs typeface="Arial"/>
              </a:rPr>
              <a:t>=</a:t>
            </a:r>
            <a:r>
              <a:rPr sz="2000" kern="0" spc="-45">
                <a:solidFill>
                  <a:srgbClr val="211F1F"/>
                </a:solidFill>
                <a:latin typeface="Arial"/>
                <a:cs typeface="Arial"/>
              </a:rPr>
              <a:t> </a:t>
            </a:r>
            <a:r>
              <a:rPr sz="2000" kern="0">
                <a:solidFill>
                  <a:srgbClr val="211F1F"/>
                </a:solidFill>
                <a:latin typeface="Arial"/>
                <a:cs typeface="Arial"/>
              </a:rPr>
              <a:t>7.91</a:t>
            </a:r>
            <a:r>
              <a:rPr sz="2000" kern="0" spc="-40">
                <a:solidFill>
                  <a:srgbClr val="211F1F"/>
                </a:solidFill>
                <a:latin typeface="Arial"/>
                <a:cs typeface="Arial"/>
              </a:rPr>
              <a:t> </a:t>
            </a:r>
            <a:r>
              <a:rPr sz="2000" kern="0" spc="-10">
                <a:solidFill>
                  <a:srgbClr val="211F1F"/>
                </a:solidFill>
                <a:latin typeface="Arial"/>
                <a:cs typeface="Arial"/>
              </a:rPr>
              <a:t>years</a:t>
            </a:r>
            <a:r>
              <a:rPr sz="2000" b="1" kern="0" spc="-10">
                <a:solidFill>
                  <a:srgbClr val="211F1F"/>
                </a:solidFill>
                <a:latin typeface="Arial"/>
                <a:cs typeface="Arial"/>
              </a:rPr>
              <a:t>*</a:t>
            </a:r>
            <a:endParaRPr sz="2000" kern="0">
              <a:solidFill>
                <a:sysClr val="windowText" lastClr="000000"/>
              </a:solidFill>
              <a:latin typeface="Arial"/>
              <a:cs typeface="Arial"/>
            </a:endParaRPr>
          </a:p>
          <a:p>
            <a:pPr marL="1183005" indent="-228600">
              <a:spcBef>
                <a:spcPts val="770"/>
              </a:spcBef>
              <a:buFont typeface="Arial"/>
              <a:buChar char="•"/>
              <a:tabLst>
                <a:tab pos="1183005" algn="l"/>
              </a:tabLst>
              <a:defRPr/>
            </a:pPr>
            <a:r>
              <a:rPr sz="2000" b="1" kern="0">
                <a:solidFill>
                  <a:srgbClr val="211F1F"/>
                </a:solidFill>
                <a:latin typeface="Arial"/>
                <a:cs typeface="Arial"/>
              </a:rPr>
              <a:t>Calculation:</a:t>
            </a:r>
            <a:r>
              <a:rPr sz="2000" b="1" kern="0" spc="-50">
                <a:solidFill>
                  <a:srgbClr val="211F1F"/>
                </a:solidFill>
                <a:latin typeface="Arial"/>
                <a:cs typeface="Arial"/>
              </a:rPr>
              <a:t> </a:t>
            </a:r>
            <a:r>
              <a:rPr sz="2000" kern="0">
                <a:solidFill>
                  <a:srgbClr val="211F1F"/>
                </a:solidFill>
                <a:latin typeface="Arial"/>
                <a:cs typeface="Arial"/>
              </a:rPr>
              <a:t>7.91</a:t>
            </a:r>
            <a:r>
              <a:rPr sz="2000" kern="0" spc="-25">
                <a:solidFill>
                  <a:srgbClr val="211F1F"/>
                </a:solidFill>
                <a:latin typeface="Arial"/>
                <a:cs typeface="Arial"/>
              </a:rPr>
              <a:t> </a:t>
            </a:r>
            <a:r>
              <a:rPr sz="2000" kern="0">
                <a:solidFill>
                  <a:srgbClr val="211F1F"/>
                </a:solidFill>
                <a:latin typeface="Arial"/>
                <a:cs typeface="Arial"/>
              </a:rPr>
              <a:t>x</a:t>
            </a:r>
            <a:r>
              <a:rPr sz="2000" kern="0" spc="-25">
                <a:solidFill>
                  <a:srgbClr val="211F1F"/>
                </a:solidFill>
                <a:latin typeface="Arial"/>
                <a:cs typeface="Arial"/>
              </a:rPr>
              <a:t> </a:t>
            </a:r>
            <a:r>
              <a:rPr sz="2000" kern="0">
                <a:solidFill>
                  <a:srgbClr val="211F1F"/>
                </a:solidFill>
                <a:latin typeface="Arial"/>
                <a:cs typeface="Arial"/>
              </a:rPr>
              <a:t>2.5%</a:t>
            </a:r>
            <a:r>
              <a:rPr sz="2000" kern="0" spc="-35">
                <a:solidFill>
                  <a:srgbClr val="211F1F"/>
                </a:solidFill>
                <a:latin typeface="Arial"/>
                <a:cs typeface="Arial"/>
              </a:rPr>
              <a:t> </a:t>
            </a:r>
            <a:r>
              <a:rPr sz="2000" kern="0">
                <a:solidFill>
                  <a:srgbClr val="211F1F"/>
                </a:solidFill>
                <a:latin typeface="Arial"/>
                <a:cs typeface="Arial"/>
              </a:rPr>
              <a:t>x</a:t>
            </a:r>
            <a:r>
              <a:rPr sz="2000" kern="0" spc="-25">
                <a:solidFill>
                  <a:srgbClr val="211F1F"/>
                </a:solidFill>
                <a:latin typeface="Arial"/>
                <a:cs typeface="Arial"/>
              </a:rPr>
              <a:t> </a:t>
            </a:r>
            <a:r>
              <a:rPr sz="2000" kern="0">
                <a:solidFill>
                  <a:srgbClr val="211F1F"/>
                </a:solidFill>
                <a:latin typeface="Arial"/>
                <a:cs typeface="Arial"/>
              </a:rPr>
              <a:t>$8,073.90</a:t>
            </a:r>
            <a:r>
              <a:rPr sz="2000" kern="0" spc="-40">
                <a:solidFill>
                  <a:srgbClr val="211F1F"/>
                </a:solidFill>
                <a:latin typeface="Arial"/>
                <a:cs typeface="Arial"/>
              </a:rPr>
              <a:t> </a:t>
            </a:r>
            <a:r>
              <a:rPr sz="2000" kern="0">
                <a:solidFill>
                  <a:srgbClr val="211F1F"/>
                </a:solidFill>
                <a:latin typeface="Arial"/>
                <a:cs typeface="Arial"/>
              </a:rPr>
              <a:t>=</a:t>
            </a:r>
            <a:r>
              <a:rPr sz="2000" kern="0" spc="-40">
                <a:solidFill>
                  <a:srgbClr val="211F1F"/>
                </a:solidFill>
                <a:latin typeface="Arial"/>
                <a:cs typeface="Arial"/>
              </a:rPr>
              <a:t> </a:t>
            </a:r>
            <a:r>
              <a:rPr sz="2000" kern="0" spc="-10">
                <a:solidFill>
                  <a:srgbClr val="2CAA27"/>
                </a:solidFill>
                <a:latin typeface="Arial"/>
                <a:cs typeface="Arial"/>
              </a:rPr>
              <a:t>$1,596</a:t>
            </a:r>
            <a:endParaRPr sz="2000" kern="0">
              <a:solidFill>
                <a:sysClr val="windowText" lastClr="000000"/>
              </a:solidFill>
              <a:latin typeface="Arial"/>
              <a:cs typeface="Arial"/>
            </a:endParaRPr>
          </a:p>
          <a:p>
            <a:pPr marL="1183005" indent="-228600">
              <a:spcBef>
                <a:spcPts val="755"/>
              </a:spcBef>
              <a:buFont typeface="Arial"/>
              <a:buChar char="•"/>
              <a:tabLst>
                <a:tab pos="1183005" algn="l"/>
              </a:tabLst>
              <a:defRPr/>
            </a:pPr>
            <a:r>
              <a:rPr sz="2000" b="1" kern="0">
                <a:solidFill>
                  <a:srgbClr val="211F1F"/>
                </a:solidFill>
                <a:latin typeface="Arial"/>
                <a:cs typeface="Arial"/>
              </a:rPr>
              <a:t>Monthly</a:t>
            </a:r>
            <a:r>
              <a:rPr sz="2000" b="1" kern="0" spc="-65">
                <a:solidFill>
                  <a:srgbClr val="211F1F"/>
                </a:solidFill>
                <a:latin typeface="Arial"/>
                <a:cs typeface="Arial"/>
              </a:rPr>
              <a:t> </a:t>
            </a:r>
            <a:r>
              <a:rPr sz="2000" b="1" kern="0">
                <a:solidFill>
                  <a:srgbClr val="211F1F"/>
                </a:solidFill>
                <a:latin typeface="Arial"/>
                <a:cs typeface="Arial"/>
              </a:rPr>
              <a:t>Retired</a:t>
            </a:r>
            <a:r>
              <a:rPr sz="2000" b="1" kern="0" spc="-60">
                <a:solidFill>
                  <a:srgbClr val="211F1F"/>
                </a:solidFill>
                <a:latin typeface="Arial"/>
                <a:cs typeface="Arial"/>
              </a:rPr>
              <a:t> </a:t>
            </a:r>
            <a:r>
              <a:rPr sz="2000" b="1" kern="0">
                <a:solidFill>
                  <a:srgbClr val="211F1F"/>
                </a:solidFill>
                <a:latin typeface="Arial"/>
                <a:cs typeface="Arial"/>
              </a:rPr>
              <a:t>Pay:</a:t>
            </a:r>
            <a:r>
              <a:rPr sz="2000" b="1" kern="0" spc="-5">
                <a:solidFill>
                  <a:srgbClr val="211F1F"/>
                </a:solidFill>
                <a:latin typeface="Arial"/>
                <a:cs typeface="Arial"/>
              </a:rPr>
              <a:t> </a:t>
            </a:r>
            <a:r>
              <a:rPr sz="2000" kern="0" spc="-10">
                <a:solidFill>
                  <a:srgbClr val="2CAA27"/>
                </a:solidFill>
                <a:latin typeface="Arial"/>
                <a:cs typeface="Arial"/>
              </a:rPr>
              <a:t>$1,596</a:t>
            </a:r>
            <a:endParaRPr sz="2000" kern="0">
              <a:solidFill>
                <a:sysClr val="windowText" lastClr="000000"/>
              </a:solidFill>
              <a:latin typeface="Arial"/>
              <a:cs typeface="Arial"/>
            </a:endParaRPr>
          </a:p>
          <a:p>
            <a:pPr marL="1183005" indent="-228600">
              <a:spcBef>
                <a:spcPts val="755"/>
              </a:spcBef>
              <a:buFont typeface="Arial"/>
              <a:buChar char="•"/>
              <a:tabLst>
                <a:tab pos="1183005" algn="l"/>
              </a:tabLst>
              <a:defRPr/>
            </a:pPr>
            <a:r>
              <a:rPr sz="2000" b="1" kern="0">
                <a:solidFill>
                  <a:srgbClr val="211F1F"/>
                </a:solidFill>
                <a:latin typeface="Arial"/>
                <a:cs typeface="Arial"/>
              </a:rPr>
              <a:t>SBP</a:t>
            </a:r>
            <a:r>
              <a:rPr sz="2000" b="1" kern="0" spc="-25">
                <a:solidFill>
                  <a:srgbClr val="211F1F"/>
                </a:solidFill>
                <a:latin typeface="Arial"/>
                <a:cs typeface="Arial"/>
              </a:rPr>
              <a:t> </a:t>
            </a:r>
            <a:r>
              <a:rPr sz="2000" b="1" kern="0">
                <a:solidFill>
                  <a:srgbClr val="211F1F"/>
                </a:solidFill>
                <a:latin typeface="Arial"/>
                <a:cs typeface="Arial"/>
              </a:rPr>
              <a:t>Monthly</a:t>
            </a:r>
            <a:r>
              <a:rPr sz="2000" b="1" kern="0" spc="-50">
                <a:solidFill>
                  <a:srgbClr val="211F1F"/>
                </a:solidFill>
                <a:latin typeface="Arial"/>
                <a:cs typeface="Arial"/>
              </a:rPr>
              <a:t> </a:t>
            </a:r>
            <a:r>
              <a:rPr sz="2000" b="1" kern="0">
                <a:solidFill>
                  <a:srgbClr val="211F1F"/>
                </a:solidFill>
                <a:latin typeface="Arial"/>
                <a:cs typeface="Arial"/>
              </a:rPr>
              <a:t>Premium:</a:t>
            </a:r>
            <a:r>
              <a:rPr sz="2000" b="1" kern="0" spc="-40">
                <a:solidFill>
                  <a:srgbClr val="211F1F"/>
                </a:solidFill>
                <a:latin typeface="Arial"/>
                <a:cs typeface="Arial"/>
              </a:rPr>
              <a:t> </a:t>
            </a:r>
            <a:r>
              <a:rPr sz="2000" kern="0">
                <a:solidFill>
                  <a:srgbClr val="211F1F"/>
                </a:solidFill>
                <a:latin typeface="Arial"/>
                <a:cs typeface="Arial"/>
              </a:rPr>
              <a:t>$1,596</a:t>
            </a:r>
            <a:r>
              <a:rPr sz="2000" kern="0" spc="-50">
                <a:solidFill>
                  <a:srgbClr val="211F1F"/>
                </a:solidFill>
                <a:latin typeface="Arial"/>
                <a:cs typeface="Arial"/>
              </a:rPr>
              <a:t> </a:t>
            </a:r>
            <a:r>
              <a:rPr sz="2000" kern="0">
                <a:solidFill>
                  <a:srgbClr val="211F1F"/>
                </a:solidFill>
                <a:latin typeface="Arial"/>
                <a:cs typeface="Arial"/>
              </a:rPr>
              <a:t>x</a:t>
            </a:r>
            <a:r>
              <a:rPr sz="2000" kern="0" spc="-35">
                <a:solidFill>
                  <a:srgbClr val="211F1F"/>
                </a:solidFill>
                <a:latin typeface="Arial"/>
                <a:cs typeface="Arial"/>
              </a:rPr>
              <a:t> </a:t>
            </a:r>
            <a:r>
              <a:rPr sz="2000" kern="0">
                <a:solidFill>
                  <a:srgbClr val="211F1F"/>
                </a:solidFill>
                <a:latin typeface="Arial"/>
                <a:cs typeface="Arial"/>
              </a:rPr>
              <a:t>6.5%</a:t>
            </a:r>
            <a:r>
              <a:rPr sz="2000" kern="0" spc="-45">
                <a:solidFill>
                  <a:srgbClr val="211F1F"/>
                </a:solidFill>
                <a:latin typeface="Arial"/>
                <a:cs typeface="Arial"/>
              </a:rPr>
              <a:t> </a:t>
            </a:r>
            <a:r>
              <a:rPr sz="2000" kern="0">
                <a:solidFill>
                  <a:srgbClr val="211F1F"/>
                </a:solidFill>
                <a:latin typeface="Arial"/>
                <a:cs typeface="Arial"/>
              </a:rPr>
              <a:t>=</a:t>
            </a:r>
            <a:r>
              <a:rPr sz="2000" kern="0" spc="-35">
                <a:solidFill>
                  <a:srgbClr val="211F1F"/>
                </a:solidFill>
                <a:latin typeface="Arial"/>
                <a:cs typeface="Arial"/>
              </a:rPr>
              <a:t> </a:t>
            </a:r>
            <a:r>
              <a:rPr sz="2000" kern="0" spc="-20">
                <a:solidFill>
                  <a:srgbClr val="CF0000"/>
                </a:solidFill>
                <a:latin typeface="Arial"/>
                <a:cs typeface="Arial"/>
              </a:rPr>
              <a:t>$103</a:t>
            </a:r>
            <a:endParaRPr sz="2000" kern="0">
              <a:solidFill>
                <a:sysClr val="windowText" lastClr="000000"/>
              </a:solidFill>
              <a:latin typeface="Arial"/>
              <a:cs typeface="Arial"/>
            </a:endParaRPr>
          </a:p>
          <a:p>
            <a:pPr marL="1183005" indent="-228600">
              <a:spcBef>
                <a:spcPts val="770"/>
              </a:spcBef>
              <a:buFont typeface="Arial"/>
              <a:buChar char="•"/>
              <a:tabLst>
                <a:tab pos="1183005" algn="l"/>
              </a:tabLst>
              <a:defRPr/>
            </a:pPr>
            <a:r>
              <a:rPr sz="2000" b="1" kern="0">
                <a:solidFill>
                  <a:srgbClr val="211F1F"/>
                </a:solidFill>
                <a:latin typeface="Arial"/>
                <a:cs typeface="Arial"/>
              </a:rPr>
              <a:t>RCSBP</a:t>
            </a:r>
            <a:r>
              <a:rPr sz="2000" b="1" kern="0" spc="-40">
                <a:solidFill>
                  <a:srgbClr val="211F1F"/>
                </a:solidFill>
                <a:latin typeface="Arial"/>
                <a:cs typeface="Arial"/>
              </a:rPr>
              <a:t> </a:t>
            </a:r>
            <a:r>
              <a:rPr sz="2000" b="1" kern="0">
                <a:solidFill>
                  <a:srgbClr val="211F1F"/>
                </a:solidFill>
                <a:latin typeface="Arial"/>
                <a:cs typeface="Arial"/>
              </a:rPr>
              <a:t>Monthly</a:t>
            </a:r>
            <a:r>
              <a:rPr sz="2000" b="1" kern="0" spc="-45">
                <a:solidFill>
                  <a:srgbClr val="211F1F"/>
                </a:solidFill>
                <a:latin typeface="Arial"/>
                <a:cs typeface="Arial"/>
              </a:rPr>
              <a:t> </a:t>
            </a:r>
            <a:r>
              <a:rPr sz="2000" b="1" kern="0">
                <a:solidFill>
                  <a:srgbClr val="211F1F"/>
                </a:solidFill>
                <a:latin typeface="Arial"/>
                <a:cs typeface="Arial"/>
              </a:rPr>
              <a:t>Premium:</a:t>
            </a:r>
            <a:r>
              <a:rPr sz="2000" b="1" kern="0" spc="-55">
                <a:solidFill>
                  <a:srgbClr val="211F1F"/>
                </a:solidFill>
                <a:latin typeface="Arial"/>
                <a:cs typeface="Arial"/>
              </a:rPr>
              <a:t> </a:t>
            </a:r>
            <a:r>
              <a:rPr sz="2000" kern="0">
                <a:solidFill>
                  <a:srgbClr val="211F1F"/>
                </a:solidFill>
                <a:latin typeface="Arial"/>
                <a:cs typeface="Arial"/>
              </a:rPr>
              <a:t>$1,596</a:t>
            </a:r>
            <a:r>
              <a:rPr sz="2000" kern="0" spc="-55">
                <a:solidFill>
                  <a:srgbClr val="211F1F"/>
                </a:solidFill>
                <a:latin typeface="Arial"/>
                <a:cs typeface="Arial"/>
              </a:rPr>
              <a:t> </a:t>
            </a:r>
            <a:r>
              <a:rPr sz="2000" kern="0">
                <a:solidFill>
                  <a:srgbClr val="211F1F"/>
                </a:solidFill>
                <a:latin typeface="Arial"/>
                <a:cs typeface="Arial"/>
              </a:rPr>
              <a:t>x</a:t>
            </a:r>
            <a:r>
              <a:rPr sz="2000" kern="0" spc="-30">
                <a:solidFill>
                  <a:srgbClr val="211F1F"/>
                </a:solidFill>
                <a:latin typeface="Arial"/>
                <a:cs typeface="Arial"/>
              </a:rPr>
              <a:t> </a:t>
            </a:r>
            <a:r>
              <a:rPr sz="2000" kern="0">
                <a:solidFill>
                  <a:srgbClr val="211F1F"/>
                </a:solidFill>
                <a:latin typeface="Arial"/>
                <a:cs typeface="Arial"/>
              </a:rPr>
              <a:t>3.5%</a:t>
            </a:r>
            <a:r>
              <a:rPr sz="2000" b="1" kern="0">
                <a:solidFill>
                  <a:srgbClr val="211F1F"/>
                </a:solidFill>
                <a:latin typeface="Arial"/>
                <a:cs typeface="Arial"/>
              </a:rPr>
              <a:t>**</a:t>
            </a:r>
            <a:r>
              <a:rPr sz="2000" b="1" kern="0" spc="-60">
                <a:solidFill>
                  <a:srgbClr val="211F1F"/>
                </a:solidFill>
                <a:latin typeface="Arial"/>
                <a:cs typeface="Arial"/>
              </a:rPr>
              <a:t> </a:t>
            </a:r>
            <a:r>
              <a:rPr sz="2000" kern="0">
                <a:solidFill>
                  <a:srgbClr val="211F1F"/>
                </a:solidFill>
                <a:latin typeface="Arial"/>
                <a:cs typeface="Arial"/>
              </a:rPr>
              <a:t>=</a:t>
            </a:r>
            <a:r>
              <a:rPr sz="2000" kern="0" spc="-50">
                <a:solidFill>
                  <a:srgbClr val="211F1F"/>
                </a:solidFill>
                <a:latin typeface="Arial"/>
                <a:cs typeface="Arial"/>
              </a:rPr>
              <a:t> </a:t>
            </a:r>
            <a:r>
              <a:rPr sz="2000" kern="0" spc="-25">
                <a:solidFill>
                  <a:srgbClr val="CF0000"/>
                </a:solidFill>
                <a:latin typeface="Arial"/>
                <a:cs typeface="Arial"/>
              </a:rPr>
              <a:t>$55</a:t>
            </a:r>
            <a:endParaRPr sz="2000" kern="0">
              <a:solidFill>
                <a:sysClr val="windowText" lastClr="000000"/>
              </a:solidFill>
              <a:latin typeface="Arial"/>
              <a:cs typeface="Arial"/>
            </a:endParaRPr>
          </a:p>
          <a:p>
            <a:pPr marL="1183005" indent="-228600">
              <a:spcBef>
                <a:spcPts val="755"/>
              </a:spcBef>
              <a:buFont typeface="Arial"/>
              <a:buChar char="•"/>
              <a:tabLst>
                <a:tab pos="1183005" algn="l"/>
              </a:tabLst>
              <a:defRPr/>
            </a:pPr>
            <a:r>
              <a:rPr sz="2000" b="1" kern="0">
                <a:solidFill>
                  <a:srgbClr val="211F1F"/>
                </a:solidFill>
                <a:latin typeface="Arial"/>
                <a:cs typeface="Arial"/>
              </a:rPr>
              <a:t>Monthly</a:t>
            </a:r>
            <a:r>
              <a:rPr sz="2000" b="1" kern="0" spc="-45">
                <a:solidFill>
                  <a:srgbClr val="211F1F"/>
                </a:solidFill>
                <a:latin typeface="Arial"/>
                <a:cs typeface="Arial"/>
              </a:rPr>
              <a:t> </a:t>
            </a:r>
            <a:r>
              <a:rPr sz="2000" b="1" kern="0">
                <a:solidFill>
                  <a:srgbClr val="211F1F"/>
                </a:solidFill>
                <a:latin typeface="Arial"/>
                <a:cs typeface="Arial"/>
              </a:rPr>
              <a:t>Taxable</a:t>
            </a:r>
            <a:r>
              <a:rPr sz="2000" b="1" kern="0" spc="-30">
                <a:solidFill>
                  <a:srgbClr val="211F1F"/>
                </a:solidFill>
                <a:latin typeface="Arial"/>
                <a:cs typeface="Arial"/>
              </a:rPr>
              <a:t> </a:t>
            </a:r>
            <a:r>
              <a:rPr sz="2000" b="1" kern="0">
                <a:solidFill>
                  <a:srgbClr val="211F1F"/>
                </a:solidFill>
                <a:latin typeface="Arial"/>
                <a:cs typeface="Arial"/>
              </a:rPr>
              <a:t>Retired</a:t>
            </a:r>
            <a:r>
              <a:rPr sz="2000" b="1" kern="0" spc="-45">
                <a:solidFill>
                  <a:srgbClr val="211F1F"/>
                </a:solidFill>
                <a:latin typeface="Arial"/>
                <a:cs typeface="Arial"/>
              </a:rPr>
              <a:t> </a:t>
            </a:r>
            <a:r>
              <a:rPr sz="2000" b="1" kern="0">
                <a:solidFill>
                  <a:srgbClr val="211F1F"/>
                </a:solidFill>
                <a:latin typeface="Arial"/>
                <a:cs typeface="Arial"/>
              </a:rPr>
              <a:t>Pay:</a:t>
            </a:r>
            <a:r>
              <a:rPr sz="2000" b="1" kern="0" spc="5">
                <a:solidFill>
                  <a:srgbClr val="211F1F"/>
                </a:solidFill>
                <a:latin typeface="Arial"/>
                <a:cs typeface="Arial"/>
              </a:rPr>
              <a:t> </a:t>
            </a:r>
            <a:r>
              <a:rPr sz="2000" kern="0">
                <a:solidFill>
                  <a:srgbClr val="211F1F"/>
                </a:solidFill>
                <a:latin typeface="Arial"/>
                <a:cs typeface="Arial"/>
              </a:rPr>
              <a:t>$1,596</a:t>
            </a:r>
            <a:r>
              <a:rPr sz="2000" kern="0" spc="-40">
                <a:solidFill>
                  <a:srgbClr val="211F1F"/>
                </a:solidFill>
                <a:latin typeface="Arial"/>
                <a:cs typeface="Arial"/>
              </a:rPr>
              <a:t> </a:t>
            </a:r>
            <a:r>
              <a:rPr sz="2000" kern="0">
                <a:solidFill>
                  <a:srgbClr val="211F1F"/>
                </a:solidFill>
                <a:latin typeface="Arial"/>
                <a:cs typeface="Arial"/>
              </a:rPr>
              <a:t>-</a:t>
            </a:r>
            <a:r>
              <a:rPr sz="2000" kern="0" spc="-30">
                <a:solidFill>
                  <a:srgbClr val="211F1F"/>
                </a:solidFill>
                <a:latin typeface="Arial"/>
                <a:cs typeface="Arial"/>
              </a:rPr>
              <a:t> </a:t>
            </a:r>
            <a:r>
              <a:rPr sz="2000" kern="0">
                <a:solidFill>
                  <a:srgbClr val="211F1F"/>
                </a:solidFill>
                <a:latin typeface="Arial"/>
                <a:cs typeface="Arial"/>
              </a:rPr>
              <a:t>$158</a:t>
            </a:r>
            <a:r>
              <a:rPr sz="2000" kern="0" spc="-30">
                <a:solidFill>
                  <a:srgbClr val="211F1F"/>
                </a:solidFill>
                <a:latin typeface="Arial"/>
                <a:cs typeface="Arial"/>
              </a:rPr>
              <a:t> </a:t>
            </a:r>
            <a:r>
              <a:rPr sz="2000" kern="0">
                <a:solidFill>
                  <a:srgbClr val="211F1F"/>
                </a:solidFill>
                <a:latin typeface="Arial"/>
                <a:cs typeface="Arial"/>
              </a:rPr>
              <a:t>=</a:t>
            </a:r>
            <a:r>
              <a:rPr sz="2000" kern="0" spc="-35">
                <a:solidFill>
                  <a:srgbClr val="211F1F"/>
                </a:solidFill>
                <a:latin typeface="Arial"/>
                <a:cs typeface="Arial"/>
              </a:rPr>
              <a:t> </a:t>
            </a:r>
            <a:r>
              <a:rPr sz="2000" kern="0" spc="-10">
                <a:solidFill>
                  <a:srgbClr val="2CAA27"/>
                </a:solidFill>
                <a:latin typeface="Arial"/>
                <a:cs typeface="Arial"/>
              </a:rPr>
              <a:t>$1,438</a:t>
            </a:r>
            <a:endParaRPr sz="2000" kern="0">
              <a:solidFill>
                <a:sysClr val="windowText" lastClr="000000"/>
              </a:solidFill>
              <a:latin typeface="Arial"/>
              <a:cs typeface="Arial"/>
            </a:endParaRPr>
          </a:p>
          <a:p>
            <a:pPr marL="1183005" indent="-228600">
              <a:spcBef>
                <a:spcPts val="755"/>
              </a:spcBef>
              <a:buFont typeface="Arial"/>
              <a:buChar char="•"/>
              <a:tabLst>
                <a:tab pos="1183005" algn="l"/>
              </a:tabLst>
              <a:defRPr/>
            </a:pPr>
            <a:r>
              <a:rPr sz="2000" b="1" kern="0">
                <a:solidFill>
                  <a:srgbClr val="211F1F"/>
                </a:solidFill>
                <a:latin typeface="Arial"/>
                <a:cs typeface="Arial"/>
              </a:rPr>
              <a:t>SBP</a:t>
            </a:r>
            <a:r>
              <a:rPr sz="2000" b="1" kern="0" spc="-20">
                <a:solidFill>
                  <a:srgbClr val="211F1F"/>
                </a:solidFill>
                <a:latin typeface="Arial"/>
                <a:cs typeface="Arial"/>
              </a:rPr>
              <a:t> </a:t>
            </a:r>
            <a:r>
              <a:rPr sz="2000" b="1" kern="0">
                <a:solidFill>
                  <a:srgbClr val="211F1F"/>
                </a:solidFill>
                <a:latin typeface="Arial"/>
                <a:cs typeface="Arial"/>
              </a:rPr>
              <a:t>Monthly</a:t>
            </a:r>
            <a:r>
              <a:rPr sz="2000" b="1" kern="0" spc="-45">
                <a:solidFill>
                  <a:srgbClr val="211F1F"/>
                </a:solidFill>
                <a:latin typeface="Arial"/>
                <a:cs typeface="Arial"/>
              </a:rPr>
              <a:t> </a:t>
            </a:r>
            <a:r>
              <a:rPr sz="2000" b="1" kern="0">
                <a:solidFill>
                  <a:srgbClr val="211F1F"/>
                </a:solidFill>
                <a:latin typeface="Arial"/>
                <a:cs typeface="Arial"/>
              </a:rPr>
              <a:t>Annuity:</a:t>
            </a:r>
            <a:r>
              <a:rPr sz="2000" b="1" kern="0" spc="-15">
                <a:solidFill>
                  <a:srgbClr val="211F1F"/>
                </a:solidFill>
                <a:latin typeface="Arial"/>
                <a:cs typeface="Arial"/>
              </a:rPr>
              <a:t> </a:t>
            </a:r>
            <a:r>
              <a:rPr sz="2000" kern="0">
                <a:solidFill>
                  <a:srgbClr val="211F1F"/>
                </a:solidFill>
                <a:latin typeface="Arial"/>
                <a:cs typeface="Arial"/>
              </a:rPr>
              <a:t>$1,596</a:t>
            </a:r>
            <a:r>
              <a:rPr sz="2000" kern="0" spc="-45">
                <a:solidFill>
                  <a:srgbClr val="211F1F"/>
                </a:solidFill>
                <a:latin typeface="Arial"/>
                <a:cs typeface="Arial"/>
              </a:rPr>
              <a:t> </a:t>
            </a:r>
            <a:r>
              <a:rPr sz="2000" kern="0">
                <a:solidFill>
                  <a:srgbClr val="211F1F"/>
                </a:solidFill>
                <a:latin typeface="Arial"/>
                <a:cs typeface="Arial"/>
              </a:rPr>
              <a:t>x</a:t>
            </a:r>
            <a:r>
              <a:rPr sz="2000" kern="0" spc="-25">
                <a:solidFill>
                  <a:srgbClr val="211F1F"/>
                </a:solidFill>
                <a:latin typeface="Arial"/>
                <a:cs typeface="Arial"/>
              </a:rPr>
              <a:t> </a:t>
            </a:r>
            <a:r>
              <a:rPr sz="2000" kern="0">
                <a:solidFill>
                  <a:srgbClr val="211F1F"/>
                </a:solidFill>
                <a:latin typeface="Arial"/>
                <a:cs typeface="Arial"/>
              </a:rPr>
              <a:t>55%</a:t>
            </a:r>
            <a:r>
              <a:rPr sz="2000" kern="0" spc="-40">
                <a:solidFill>
                  <a:srgbClr val="211F1F"/>
                </a:solidFill>
                <a:latin typeface="Arial"/>
                <a:cs typeface="Arial"/>
              </a:rPr>
              <a:t> </a:t>
            </a:r>
            <a:r>
              <a:rPr sz="2000" kern="0">
                <a:solidFill>
                  <a:srgbClr val="211F1F"/>
                </a:solidFill>
                <a:latin typeface="Arial"/>
                <a:cs typeface="Arial"/>
              </a:rPr>
              <a:t>=</a:t>
            </a:r>
            <a:r>
              <a:rPr sz="2000" kern="0" spc="-35">
                <a:solidFill>
                  <a:srgbClr val="211F1F"/>
                </a:solidFill>
                <a:latin typeface="Arial"/>
                <a:cs typeface="Arial"/>
              </a:rPr>
              <a:t> </a:t>
            </a:r>
            <a:r>
              <a:rPr sz="2000" kern="0" spc="-20">
                <a:solidFill>
                  <a:srgbClr val="2CAA27"/>
                </a:solidFill>
                <a:latin typeface="Arial"/>
                <a:cs typeface="Arial"/>
              </a:rPr>
              <a:t>$877</a:t>
            </a:r>
            <a:endParaRPr sz="2000" kern="0">
              <a:solidFill>
                <a:sysClr val="windowText" lastClr="000000"/>
              </a:solidFill>
              <a:latin typeface="Arial"/>
              <a:cs typeface="Arial"/>
            </a:endParaRPr>
          </a:p>
          <a:p>
            <a:pPr marL="64135">
              <a:spcBef>
                <a:spcPts val="1575"/>
              </a:spcBef>
              <a:defRPr/>
            </a:pPr>
            <a:r>
              <a:rPr sz="1500" b="1" kern="0" spc="-20">
                <a:solidFill>
                  <a:srgbClr val="211F1F"/>
                </a:solidFill>
                <a:latin typeface="Arial"/>
                <a:cs typeface="Arial"/>
              </a:rPr>
              <a:t>*</a:t>
            </a:r>
            <a:r>
              <a:rPr sz="1500" kern="0" spc="-20">
                <a:solidFill>
                  <a:srgbClr val="211F1F"/>
                </a:solidFill>
                <a:latin typeface="Arial"/>
                <a:cs typeface="Arial"/>
              </a:rPr>
              <a:t>Years</a:t>
            </a:r>
            <a:r>
              <a:rPr sz="1500" kern="0" spc="-30">
                <a:solidFill>
                  <a:srgbClr val="211F1F"/>
                </a:solidFill>
                <a:latin typeface="Arial"/>
                <a:cs typeface="Arial"/>
              </a:rPr>
              <a:t> </a:t>
            </a:r>
            <a:r>
              <a:rPr sz="1500" kern="0">
                <a:solidFill>
                  <a:srgbClr val="211F1F"/>
                </a:solidFill>
                <a:latin typeface="Arial"/>
                <a:cs typeface="Arial"/>
              </a:rPr>
              <a:t>of</a:t>
            </a:r>
            <a:r>
              <a:rPr sz="1500" kern="0" spc="-35">
                <a:solidFill>
                  <a:srgbClr val="211F1F"/>
                </a:solidFill>
                <a:latin typeface="Arial"/>
                <a:cs typeface="Arial"/>
              </a:rPr>
              <a:t> </a:t>
            </a:r>
            <a:r>
              <a:rPr sz="1500" kern="0">
                <a:solidFill>
                  <a:srgbClr val="211F1F"/>
                </a:solidFill>
                <a:latin typeface="Arial"/>
                <a:cs typeface="Arial"/>
              </a:rPr>
              <a:t>service</a:t>
            </a:r>
            <a:r>
              <a:rPr sz="1500" kern="0" spc="-30">
                <a:solidFill>
                  <a:srgbClr val="211F1F"/>
                </a:solidFill>
                <a:latin typeface="Arial"/>
                <a:cs typeface="Arial"/>
              </a:rPr>
              <a:t> </a:t>
            </a:r>
            <a:r>
              <a:rPr sz="1500" kern="0">
                <a:solidFill>
                  <a:srgbClr val="211F1F"/>
                </a:solidFill>
                <a:latin typeface="Arial"/>
                <a:cs typeface="Arial"/>
              </a:rPr>
              <a:t>are</a:t>
            </a:r>
            <a:r>
              <a:rPr sz="1500" kern="0" spc="-30">
                <a:solidFill>
                  <a:srgbClr val="211F1F"/>
                </a:solidFill>
                <a:latin typeface="Arial"/>
                <a:cs typeface="Arial"/>
              </a:rPr>
              <a:t> </a:t>
            </a:r>
            <a:r>
              <a:rPr sz="1500" kern="0">
                <a:solidFill>
                  <a:srgbClr val="211F1F"/>
                </a:solidFill>
                <a:latin typeface="Arial"/>
                <a:cs typeface="Arial"/>
              </a:rPr>
              <a:t>computed</a:t>
            </a:r>
            <a:r>
              <a:rPr sz="1500" kern="0" spc="-50">
                <a:solidFill>
                  <a:srgbClr val="211F1F"/>
                </a:solidFill>
                <a:latin typeface="Arial"/>
                <a:cs typeface="Arial"/>
              </a:rPr>
              <a:t> </a:t>
            </a:r>
            <a:r>
              <a:rPr sz="1500" kern="0">
                <a:solidFill>
                  <a:srgbClr val="211F1F"/>
                </a:solidFill>
                <a:latin typeface="Arial"/>
                <a:cs typeface="Arial"/>
              </a:rPr>
              <a:t>by</a:t>
            </a:r>
            <a:r>
              <a:rPr sz="1500" kern="0" spc="-30">
                <a:solidFill>
                  <a:srgbClr val="211F1F"/>
                </a:solidFill>
                <a:latin typeface="Arial"/>
                <a:cs typeface="Arial"/>
              </a:rPr>
              <a:t> </a:t>
            </a:r>
            <a:r>
              <a:rPr sz="1500" kern="0">
                <a:solidFill>
                  <a:srgbClr val="211F1F"/>
                </a:solidFill>
                <a:latin typeface="Arial"/>
                <a:cs typeface="Arial"/>
              </a:rPr>
              <a:t>dividing</a:t>
            </a:r>
            <a:r>
              <a:rPr sz="1500" kern="0" spc="-20">
                <a:solidFill>
                  <a:srgbClr val="211F1F"/>
                </a:solidFill>
                <a:latin typeface="Arial"/>
                <a:cs typeface="Arial"/>
              </a:rPr>
              <a:t> </a:t>
            </a:r>
            <a:r>
              <a:rPr sz="1500" kern="0">
                <a:solidFill>
                  <a:srgbClr val="211F1F"/>
                </a:solidFill>
                <a:latin typeface="Arial"/>
                <a:cs typeface="Arial"/>
              </a:rPr>
              <a:t>total</a:t>
            </a:r>
            <a:r>
              <a:rPr sz="1500" kern="0" spc="-45">
                <a:solidFill>
                  <a:srgbClr val="211F1F"/>
                </a:solidFill>
                <a:latin typeface="Arial"/>
                <a:cs typeface="Arial"/>
              </a:rPr>
              <a:t> </a:t>
            </a:r>
            <a:r>
              <a:rPr sz="1500" kern="0">
                <a:solidFill>
                  <a:srgbClr val="211F1F"/>
                </a:solidFill>
                <a:latin typeface="Arial"/>
                <a:cs typeface="Arial"/>
              </a:rPr>
              <a:t>creditable</a:t>
            </a:r>
            <a:r>
              <a:rPr sz="1500" kern="0" spc="-50">
                <a:solidFill>
                  <a:srgbClr val="211F1F"/>
                </a:solidFill>
                <a:latin typeface="Arial"/>
                <a:cs typeface="Arial"/>
              </a:rPr>
              <a:t> </a:t>
            </a:r>
            <a:r>
              <a:rPr sz="1500" kern="0">
                <a:solidFill>
                  <a:srgbClr val="211F1F"/>
                </a:solidFill>
                <a:latin typeface="Arial"/>
                <a:cs typeface="Arial"/>
              </a:rPr>
              <a:t>points</a:t>
            </a:r>
            <a:r>
              <a:rPr sz="1500" kern="0" spc="-40">
                <a:solidFill>
                  <a:srgbClr val="211F1F"/>
                </a:solidFill>
                <a:latin typeface="Arial"/>
                <a:cs typeface="Arial"/>
              </a:rPr>
              <a:t> </a:t>
            </a:r>
            <a:r>
              <a:rPr sz="1500" kern="0">
                <a:solidFill>
                  <a:srgbClr val="211F1F"/>
                </a:solidFill>
                <a:latin typeface="Arial"/>
                <a:cs typeface="Arial"/>
              </a:rPr>
              <a:t>by</a:t>
            </a:r>
            <a:r>
              <a:rPr sz="1500" kern="0" spc="-30">
                <a:solidFill>
                  <a:srgbClr val="211F1F"/>
                </a:solidFill>
                <a:latin typeface="Arial"/>
                <a:cs typeface="Arial"/>
              </a:rPr>
              <a:t> </a:t>
            </a:r>
            <a:r>
              <a:rPr sz="1500" kern="0" spc="-25">
                <a:solidFill>
                  <a:srgbClr val="211F1F"/>
                </a:solidFill>
                <a:latin typeface="Arial"/>
                <a:cs typeface="Arial"/>
              </a:rPr>
              <a:t>360</a:t>
            </a:r>
            <a:endParaRPr sz="1500" kern="0">
              <a:solidFill>
                <a:sysClr val="windowText" lastClr="000000"/>
              </a:solidFill>
              <a:latin typeface="Arial"/>
              <a:cs typeface="Arial"/>
            </a:endParaRPr>
          </a:p>
          <a:p>
            <a:pPr marL="169545" marR="5080" indent="-157480">
              <a:spcBef>
                <a:spcPts val="960"/>
              </a:spcBef>
              <a:defRPr/>
            </a:pPr>
            <a:r>
              <a:rPr sz="1500" b="1" kern="0">
                <a:solidFill>
                  <a:srgbClr val="211F1F"/>
                </a:solidFill>
                <a:latin typeface="Arial"/>
                <a:cs typeface="Arial"/>
              </a:rPr>
              <a:t>**</a:t>
            </a:r>
            <a:r>
              <a:rPr sz="1500" kern="0">
                <a:solidFill>
                  <a:srgbClr val="211F1F"/>
                </a:solidFill>
                <a:latin typeface="Arial"/>
                <a:cs typeface="Arial"/>
              </a:rPr>
              <a:t>RCSBP</a:t>
            </a:r>
            <a:r>
              <a:rPr sz="1500" kern="0" spc="-40">
                <a:solidFill>
                  <a:srgbClr val="211F1F"/>
                </a:solidFill>
                <a:latin typeface="Arial"/>
                <a:cs typeface="Arial"/>
              </a:rPr>
              <a:t> </a:t>
            </a:r>
            <a:r>
              <a:rPr sz="1500" kern="0">
                <a:solidFill>
                  <a:srgbClr val="211F1F"/>
                </a:solidFill>
                <a:latin typeface="Arial"/>
                <a:cs typeface="Arial"/>
              </a:rPr>
              <a:t>Monthly</a:t>
            </a:r>
            <a:r>
              <a:rPr sz="1500" kern="0" spc="-35">
                <a:solidFill>
                  <a:srgbClr val="211F1F"/>
                </a:solidFill>
                <a:latin typeface="Arial"/>
                <a:cs typeface="Arial"/>
              </a:rPr>
              <a:t> </a:t>
            </a:r>
            <a:r>
              <a:rPr sz="1500" kern="0">
                <a:solidFill>
                  <a:srgbClr val="211F1F"/>
                </a:solidFill>
                <a:latin typeface="Arial"/>
                <a:cs typeface="Arial"/>
              </a:rPr>
              <a:t>Premium</a:t>
            </a:r>
            <a:r>
              <a:rPr sz="1500" kern="0" spc="-25">
                <a:solidFill>
                  <a:srgbClr val="211F1F"/>
                </a:solidFill>
                <a:latin typeface="Arial"/>
                <a:cs typeface="Arial"/>
              </a:rPr>
              <a:t> </a:t>
            </a:r>
            <a:r>
              <a:rPr sz="1500" kern="0">
                <a:solidFill>
                  <a:srgbClr val="211F1F"/>
                </a:solidFill>
                <a:latin typeface="Arial"/>
                <a:cs typeface="Arial"/>
              </a:rPr>
              <a:t>percentage</a:t>
            </a:r>
            <a:r>
              <a:rPr sz="1500" kern="0" spc="-60">
                <a:solidFill>
                  <a:srgbClr val="211F1F"/>
                </a:solidFill>
                <a:latin typeface="Arial"/>
                <a:cs typeface="Arial"/>
              </a:rPr>
              <a:t> </a:t>
            </a:r>
            <a:r>
              <a:rPr sz="1500" kern="0">
                <a:solidFill>
                  <a:srgbClr val="211F1F"/>
                </a:solidFill>
                <a:latin typeface="Arial"/>
                <a:cs typeface="Arial"/>
              </a:rPr>
              <a:t>is</a:t>
            </a:r>
            <a:r>
              <a:rPr sz="1500" kern="0" spc="-30">
                <a:solidFill>
                  <a:srgbClr val="211F1F"/>
                </a:solidFill>
                <a:latin typeface="Arial"/>
                <a:cs typeface="Arial"/>
              </a:rPr>
              <a:t> </a:t>
            </a:r>
            <a:r>
              <a:rPr sz="1500" kern="0">
                <a:solidFill>
                  <a:srgbClr val="211F1F"/>
                </a:solidFill>
                <a:latin typeface="Arial"/>
                <a:cs typeface="Arial"/>
              </a:rPr>
              <a:t>dependent</a:t>
            </a:r>
            <a:r>
              <a:rPr sz="1500" kern="0" spc="-50">
                <a:solidFill>
                  <a:srgbClr val="211F1F"/>
                </a:solidFill>
                <a:latin typeface="Arial"/>
                <a:cs typeface="Arial"/>
              </a:rPr>
              <a:t> </a:t>
            </a:r>
            <a:r>
              <a:rPr sz="1500" kern="0">
                <a:solidFill>
                  <a:srgbClr val="211F1F"/>
                </a:solidFill>
                <a:latin typeface="Arial"/>
                <a:cs typeface="Arial"/>
              </a:rPr>
              <a:t>on</a:t>
            </a:r>
            <a:r>
              <a:rPr sz="1500" kern="0" spc="-30">
                <a:solidFill>
                  <a:srgbClr val="211F1F"/>
                </a:solidFill>
                <a:latin typeface="Arial"/>
                <a:cs typeface="Arial"/>
              </a:rPr>
              <a:t> </a:t>
            </a:r>
            <a:r>
              <a:rPr sz="1500" kern="0">
                <a:solidFill>
                  <a:srgbClr val="211F1F"/>
                </a:solidFill>
                <a:latin typeface="Arial"/>
                <a:cs typeface="Arial"/>
              </a:rPr>
              <a:t>age</a:t>
            </a:r>
            <a:r>
              <a:rPr sz="1500" kern="0" spc="-25">
                <a:solidFill>
                  <a:srgbClr val="211F1F"/>
                </a:solidFill>
                <a:latin typeface="Arial"/>
                <a:cs typeface="Arial"/>
              </a:rPr>
              <a:t> </a:t>
            </a:r>
            <a:r>
              <a:rPr sz="1500" kern="0">
                <a:solidFill>
                  <a:srgbClr val="211F1F"/>
                </a:solidFill>
                <a:latin typeface="Arial"/>
                <a:cs typeface="Arial"/>
              </a:rPr>
              <a:t>of</a:t>
            </a:r>
            <a:r>
              <a:rPr sz="1500" kern="0" spc="-45">
                <a:solidFill>
                  <a:srgbClr val="211F1F"/>
                </a:solidFill>
                <a:latin typeface="Arial"/>
                <a:cs typeface="Arial"/>
              </a:rPr>
              <a:t> </a:t>
            </a:r>
            <a:r>
              <a:rPr sz="1500" kern="0">
                <a:solidFill>
                  <a:srgbClr val="211F1F"/>
                </a:solidFill>
                <a:latin typeface="Arial"/>
                <a:cs typeface="Arial"/>
              </a:rPr>
              <a:t>Soldier</a:t>
            </a:r>
            <a:r>
              <a:rPr sz="1500" kern="0" spc="-25">
                <a:solidFill>
                  <a:srgbClr val="211F1F"/>
                </a:solidFill>
                <a:latin typeface="Arial"/>
                <a:cs typeface="Arial"/>
              </a:rPr>
              <a:t> </a:t>
            </a:r>
            <a:r>
              <a:rPr sz="1500" kern="0">
                <a:solidFill>
                  <a:srgbClr val="211F1F"/>
                </a:solidFill>
                <a:latin typeface="Arial"/>
                <a:cs typeface="Arial"/>
              </a:rPr>
              <a:t>at</a:t>
            </a:r>
            <a:r>
              <a:rPr sz="1500" kern="0" spc="-35">
                <a:solidFill>
                  <a:srgbClr val="211F1F"/>
                </a:solidFill>
                <a:latin typeface="Arial"/>
                <a:cs typeface="Arial"/>
              </a:rPr>
              <a:t> </a:t>
            </a:r>
            <a:r>
              <a:rPr sz="1500" kern="0">
                <a:solidFill>
                  <a:srgbClr val="211F1F"/>
                </a:solidFill>
                <a:latin typeface="Arial"/>
                <a:cs typeface="Arial"/>
              </a:rPr>
              <a:t>NOE,</a:t>
            </a:r>
            <a:r>
              <a:rPr sz="1500" kern="0" spc="-15">
                <a:solidFill>
                  <a:srgbClr val="211F1F"/>
                </a:solidFill>
                <a:latin typeface="Arial"/>
                <a:cs typeface="Arial"/>
              </a:rPr>
              <a:t> </a:t>
            </a:r>
            <a:r>
              <a:rPr sz="1500" kern="0">
                <a:solidFill>
                  <a:srgbClr val="211F1F"/>
                </a:solidFill>
                <a:latin typeface="Arial"/>
                <a:cs typeface="Arial"/>
              </a:rPr>
              <a:t>age</a:t>
            </a:r>
            <a:r>
              <a:rPr sz="1500" kern="0" spc="-40">
                <a:solidFill>
                  <a:srgbClr val="211F1F"/>
                </a:solidFill>
                <a:latin typeface="Arial"/>
                <a:cs typeface="Arial"/>
              </a:rPr>
              <a:t> </a:t>
            </a:r>
            <a:r>
              <a:rPr sz="1500" kern="0">
                <a:solidFill>
                  <a:srgbClr val="211F1F"/>
                </a:solidFill>
                <a:latin typeface="Arial"/>
                <a:cs typeface="Arial"/>
              </a:rPr>
              <a:t>of</a:t>
            </a:r>
            <a:r>
              <a:rPr sz="1500" kern="0" spc="-30">
                <a:solidFill>
                  <a:srgbClr val="211F1F"/>
                </a:solidFill>
                <a:latin typeface="Arial"/>
                <a:cs typeface="Arial"/>
              </a:rPr>
              <a:t> </a:t>
            </a:r>
            <a:r>
              <a:rPr sz="1500" kern="0">
                <a:solidFill>
                  <a:srgbClr val="211F1F"/>
                </a:solidFill>
                <a:latin typeface="Arial"/>
                <a:cs typeface="Arial"/>
              </a:rPr>
              <a:t>beneficiary</a:t>
            </a:r>
            <a:r>
              <a:rPr sz="1500" kern="0" spc="-60">
                <a:solidFill>
                  <a:srgbClr val="211F1F"/>
                </a:solidFill>
                <a:latin typeface="Arial"/>
                <a:cs typeface="Arial"/>
              </a:rPr>
              <a:t> </a:t>
            </a:r>
            <a:r>
              <a:rPr sz="1500" kern="0" spc="-25">
                <a:solidFill>
                  <a:srgbClr val="211F1F"/>
                </a:solidFill>
                <a:latin typeface="Arial"/>
                <a:cs typeface="Arial"/>
              </a:rPr>
              <a:t>at </a:t>
            </a:r>
            <a:r>
              <a:rPr sz="1500" kern="0">
                <a:solidFill>
                  <a:srgbClr val="211F1F"/>
                </a:solidFill>
                <a:latin typeface="Arial"/>
                <a:cs typeface="Arial"/>
              </a:rPr>
              <a:t>NOE,</a:t>
            </a:r>
            <a:r>
              <a:rPr sz="1500" kern="0" spc="-20">
                <a:solidFill>
                  <a:srgbClr val="211F1F"/>
                </a:solidFill>
                <a:latin typeface="Arial"/>
                <a:cs typeface="Arial"/>
              </a:rPr>
              <a:t> </a:t>
            </a:r>
            <a:r>
              <a:rPr sz="1500" kern="0">
                <a:solidFill>
                  <a:srgbClr val="211F1F"/>
                </a:solidFill>
                <a:latin typeface="Arial"/>
                <a:cs typeface="Arial"/>
              </a:rPr>
              <a:t>and</a:t>
            </a:r>
            <a:r>
              <a:rPr sz="1500" kern="0" spc="-35">
                <a:solidFill>
                  <a:srgbClr val="211F1F"/>
                </a:solidFill>
                <a:latin typeface="Arial"/>
                <a:cs typeface="Arial"/>
              </a:rPr>
              <a:t> </a:t>
            </a:r>
            <a:r>
              <a:rPr sz="1500" kern="0">
                <a:solidFill>
                  <a:srgbClr val="211F1F"/>
                </a:solidFill>
                <a:latin typeface="Arial"/>
                <a:cs typeface="Arial"/>
              </a:rPr>
              <a:t>age</a:t>
            </a:r>
            <a:r>
              <a:rPr sz="1500" kern="0" spc="-25">
                <a:solidFill>
                  <a:srgbClr val="211F1F"/>
                </a:solidFill>
                <a:latin typeface="Arial"/>
                <a:cs typeface="Arial"/>
              </a:rPr>
              <a:t> </a:t>
            </a:r>
            <a:r>
              <a:rPr sz="1500" kern="0">
                <a:solidFill>
                  <a:srgbClr val="211F1F"/>
                </a:solidFill>
                <a:latin typeface="Arial"/>
                <a:cs typeface="Arial"/>
              </a:rPr>
              <a:t>at</a:t>
            </a:r>
            <a:r>
              <a:rPr sz="1500" kern="0" spc="-30">
                <a:solidFill>
                  <a:srgbClr val="211F1F"/>
                </a:solidFill>
                <a:latin typeface="Arial"/>
                <a:cs typeface="Arial"/>
              </a:rPr>
              <a:t> </a:t>
            </a:r>
            <a:r>
              <a:rPr sz="1500" kern="0" spc="-10">
                <a:solidFill>
                  <a:srgbClr val="211F1F"/>
                </a:solidFill>
                <a:latin typeface="Arial"/>
                <a:cs typeface="Arial"/>
              </a:rPr>
              <a:t>non-</a:t>
            </a:r>
            <a:r>
              <a:rPr sz="1500" kern="0">
                <a:solidFill>
                  <a:srgbClr val="211F1F"/>
                </a:solidFill>
                <a:latin typeface="Arial"/>
                <a:cs typeface="Arial"/>
              </a:rPr>
              <a:t>regular</a:t>
            </a:r>
            <a:r>
              <a:rPr sz="1500" kern="0" spc="-45">
                <a:solidFill>
                  <a:srgbClr val="211F1F"/>
                </a:solidFill>
                <a:latin typeface="Arial"/>
                <a:cs typeface="Arial"/>
              </a:rPr>
              <a:t> </a:t>
            </a:r>
            <a:r>
              <a:rPr sz="1500" kern="0">
                <a:solidFill>
                  <a:srgbClr val="211F1F"/>
                </a:solidFill>
                <a:latin typeface="Arial"/>
                <a:cs typeface="Arial"/>
              </a:rPr>
              <a:t>retirement.</a:t>
            </a:r>
            <a:r>
              <a:rPr sz="1500" kern="0" spc="-65">
                <a:solidFill>
                  <a:srgbClr val="211F1F"/>
                </a:solidFill>
                <a:latin typeface="Arial"/>
                <a:cs typeface="Arial"/>
              </a:rPr>
              <a:t> </a:t>
            </a:r>
            <a:r>
              <a:rPr sz="1500" kern="0">
                <a:solidFill>
                  <a:srgbClr val="211F1F"/>
                </a:solidFill>
                <a:latin typeface="Arial"/>
                <a:cs typeface="Arial"/>
              </a:rPr>
              <a:t>Use</a:t>
            </a:r>
            <a:r>
              <a:rPr sz="1500" kern="0" spc="-25">
                <a:solidFill>
                  <a:srgbClr val="211F1F"/>
                </a:solidFill>
                <a:latin typeface="Arial"/>
                <a:cs typeface="Arial"/>
              </a:rPr>
              <a:t> </a:t>
            </a:r>
            <a:r>
              <a:rPr sz="1500" kern="0">
                <a:solidFill>
                  <a:srgbClr val="211F1F"/>
                </a:solidFill>
                <a:latin typeface="Arial"/>
                <a:cs typeface="Arial"/>
              </a:rPr>
              <a:t>the</a:t>
            </a:r>
            <a:r>
              <a:rPr sz="1500" kern="0" spc="-25">
                <a:solidFill>
                  <a:srgbClr val="211F1F"/>
                </a:solidFill>
                <a:latin typeface="Arial"/>
                <a:cs typeface="Arial"/>
              </a:rPr>
              <a:t> </a:t>
            </a:r>
            <a:r>
              <a:rPr sz="1500" kern="0">
                <a:solidFill>
                  <a:srgbClr val="211F1F"/>
                </a:solidFill>
                <a:latin typeface="Arial"/>
                <a:cs typeface="Arial"/>
              </a:rPr>
              <a:t>SBP</a:t>
            </a:r>
            <a:r>
              <a:rPr sz="1500" kern="0" spc="-50">
                <a:solidFill>
                  <a:srgbClr val="211F1F"/>
                </a:solidFill>
                <a:latin typeface="Arial"/>
                <a:cs typeface="Arial"/>
              </a:rPr>
              <a:t> </a:t>
            </a:r>
            <a:r>
              <a:rPr sz="1500" kern="0">
                <a:solidFill>
                  <a:srgbClr val="211F1F"/>
                </a:solidFill>
                <a:latin typeface="Arial"/>
                <a:cs typeface="Arial"/>
              </a:rPr>
              <a:t>Premium</a:t>
            </a:r>
            <a:r>
              <a:rPr sz="1500" kern="0" spc="-35">
                <a:solidFill>
                  <a:srgbClr val="211F1F"/>
                </a:solidFill>
                <a:latin typeface="Arial"/>
                <a:cs typeface="Arial"/>
              </a:rPr>
              <a:t> </a:t>
            </a:r>
            <a:r>
              <a:rPr sz="1500" kern="0">
                <a:solidFill>
                  <a:srgbClr val="211F1F"/>
                </a:solidFill>
                <a:latin typeface="Arial"/>
                <a:cs typeface="Arial"/>
              </a:rPr>
              <a:t>Calculator</a:t>
            </a:r>
            <a:r>
              <a:rPr sz="1500" kern="0" spc="-40">
                <a:solidFill>
                  <a:srgbClr val="211F1F"/>
                </a:solidFill>
                <a:latin typeface="Arial"/>
                <a:cs typeface="Arial"/>
              </a:rPr>
              <a:t> </a:t>
            </a:r>
            <a:r>
              <a:rPr sz="1500" kern="0">
                <a:solidFill>
                  <a:srgbClr val="211F1F"/>
                </a:solidFill>
                <a:latin typeface="Arial"/>
                <a:cs typeface="Arial"/>
              </a:rPr>
              <a:t>for</a:t>
            </a:r>
            <a:r>
              <a:rPr sz="1500" kern="0" spc="-40">
                <a:solidFill>
                  <a:srgbClr val="211F1F"/>
                </a:solidFill>
                <a:latin typeface="Arial"/>
                <a:cs typeface="Arial"/>
              </a:rPr>
              <a:t> </a:t>
            </a:r>
            <a:r>
              <a:rPr sz="1500" kern="0">
                <a:solidFill>
                  <a:srgbClr val="211F1F"/>
                </a:solidFill>
                <a:latin typeface="Arial"/>
                <a:cs typeface="Arial"/>
              </a:rPr>
              <a:t>your</a:t>
            </a:r>
            <a:r>
              <a:rPr sz="1500" kern="0" spc="-5">
                <a:solidFill>
                  <a:srgbClr val="211F1F"/>
                </a:solidFill>
                <a:latin typeface="Arial"/>
                <a:cs typeface="Arial"/>
              </a:rPr>
              <a:t> </a:t>
            </a:r>
            <a:r>
              <a:rPr sz="1500" kern="0">
                <a:solidFill>
                  <a:srgbClr val="211F1F"/>
                </a:solidFill>
                <a:latin typeface="Arial"/>
                <a:cs typeface="Arial"/>
              </a:rPr>
              <a:t>specific</a:t>
            </a:r>
            <a:r>
              <a:rPr sz="1500" kern="0" spc="-50">
                <a:solidFill>
                  <a:srgbClr val="211F1F"/>
                </a:solidFill>
                <a:latin typeface="Arial"/>
                <a:cs typeface="Arial"/>
              </a:rPr>
              <a:t> </a:t>
            </a:r>
            <a:r>
              <a:rPr sz="1500" kern="0" spc="-10">
                <a:solidFill>
                  <a:srgbClr val="211F1F"/>
                </a:solidFill>
                <a:latin typeface="Arial"/>
                <a:cs typeface="Arial"/>
              </a:rPr>
              <a:t>estimate</a:t>
            </a:r>
            <a:endParaRPr sz="1500" kern="0">
              <a:solidFill>
                <a:sysClr val="windowText" lastClr="000000"/>
              </a:solidFill>
              <a:latin typeface="Arial"/>
              <a:cs typeface="Arial"/>
            </a:endParaRPr>
          </a:p>
        </p:txBody>
      </p:sp>
      <p:sp>
        <p:nvSpPr>
          <p:cNvPr id="3" name="object 3"/>
          <p:cNvSpPr txBox="1">
            <a:spLocks noGrp="1"/>
          </p:cNvSpPr>
          <p:nvPr>
            <p:ph type="title"/>
          </p:nvPr>
        </p:nvSpPr>
        <p:spPr>
          <a:xfrm>
            <a:off x="2665602" y="84019"/>
            <a:ext cx="6860540" cy="1367682"/>
          </a:xfrm>
          <a:prstGeom prst="rect">
            <a:avLst/>
          </a:prstGeom>
        </p:spPr>
        <p:txBody>
          <a:bodyPr vert="horz" wrap="square" lIns="0" tIns="13335" rIns="0" bIns="0" rtlCol="0" anchor="ctr">
            <a:spAutoFit/>
          </a:bodyPr>
          <a:lstStyle/>
          <a:p>
            <a:pPr marL="12700">
              <a:lnSpc>
                <a:spcPct val="100000"/>
              </a:lnSpc>
              <a:spcBef>
                <a:spcPts val="105"/>
              </a:spcBef>
            </a:pPr>
            <a:r>
              <a:rPr>
                <a:solidFill>
                  <a:srgbClr val="211F1F"/>
                </a:solidFill>
              </a:rPr>
              <a:t>Final</a:t>
            </a:r>
            <a:r>
              <a:rPr spc="-60">
                <a:solidFill>
                  <a:srgbClr val="211F1F"/>
                </a:solidFill>
              </a:rPr>
              <a:t> </a:t>
            </a:r>
            <a:r>
              <a:rPr>
                <a:solidFill>
                  <a:srgbClr val="211F1F"/>
                </a:solidFill>
              </a:rPr>
              <a:t>Pay</a:t>
            </a:r>
            <a:r>
              <a:rPr spc="-40">
                <a:solidFill>
                  <a:srgbClr val="211F1F"/>
                </a:solidFill>
              </a:rPr>
              <a:t> </a:t>
            </a:r>
            <a:r>
              <a:rPr>
                <a:solidFill>
                  <a:srgbClr val="211F1F"/>
                </a:solidFill>
              </a:rPr>
              <a:t>Plan</a:t>
            </a:r>
            <a:r>
              <a:rPr spc="-40">
                <a:solidFill>
                  <a:srgbClr val="211F1F"/>
                </a:solidFill>
              </a:rPr>
              <a:t> </a:t>
            </a:r>
            <a:r>
              <a:rPr>
                <a:solidFill>
                  <a:srgbClr val="211F1F"/>
                </a:solidFill>
              </a:rPr>
              <a:t>Calculation</a:t>
            </a:r>
            <a:r>
              <a:rPr spc="-55">
                <a:solidFill>
                  <a:srgbClr val="211F1F"/>
                </a:solidFill>
              </a:rPr>
              <a:t> </a:t>
            </a:r>
            <a:r>
              <a:rPr spc="-10">
                <a:solidFill>
                  <a:srgbClr val="211F1F"/>
                </a:solidFill>
              </a:rPr>
              <a:t>Example</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170</a:t>
            </a:fld>
            <a:endParaRPr sz="700" b="1" kern="0" spc="-25">
              <a:solidFill>
                <a:srgbClr val="2E372E"/>
              </a:solidFill>
              <a:latin typeface="Calibri"/>
              <a:cs typeface="Calibri"/>
            </a:endParaRPr>
          </a:p>
        </p:txBody>
      </p:sp>
      <p:grpSp>
        <p:nvGrpSpPr>
          <p:cNvPr id="4" name="object 4"/>
          <p:cNvGrpSpPr/>
          <p:nvPr/>
        </p:nvGrpSpPr>
        <p:grpSpPr>
          <a:xfrm>
            <a:off x="8821594" y="3200293"/>
            <a:ext cx="1534160" cy="831850"/>
            <a:chOff x="7297594" y="3200293"/>
            <a:chExt cx="1534160" cy="831850"/>
          </a:xfrm>
        </p:grpSpPr>
        <p:sp>
          <p:nvSpPr>
            <p:cNvPr id="5" name="object 5"/>
            <p:cNvSpPr/>
            <p:nvPr/>
          </p:nvSpPr>
          <p:spPr>
            <a:xfrm>
              <a:off x="7303944" y="3206643"/>
              <a:ext cx="1521460" cy="819150"/>
            </a:xfrm>
            <a:custGeom>
              <a:avLst/>
              <a:gdLst/>
              <a:ahLst/>
              <a:cxnLst/>
              <a:rect l="l" t="t" r="r" b="b"/>
              <a:pathLst>
                <a:path w="1521459" h="819150">
                  <a:moveTo>
                    <a:pt x="432739" y="0"/>
                  </a:moveTo>
                  <a:lnTo>
                    <a:pt x="429386" y="178053"/>
                  </a:lnTo>
                  <a:lnTo>
                    <a:pt x="144627" y="85750"/>
                  </a:lnTo>
                  <a:lnTo>
                    <a:pt x="279311" y="280720"/>
                  </a:lnTo>
                  <a:lnTo>
                    <a:pt x="0" y="226148"/>
                  </a:lnTo>
                  <a:lnTo>
                    <a:pt x="184289" y="405104"/>
                  </a:lnTo>
                  <a:lnTo>
                    <a:pt x="13131" y="443026"/>
                  </a:lnTo>
                  <a:lnTo>
                    <a:pt x="240233" y="549859"/>
                  </a:lnTo>
                  <a:lnTo>
                    <a:pt x="198780" y="677367"/>
                  </a:lnTo>
                  <a:lnTo>
                    <a:pt x="422186" y="616305"/>
                  </a:lnTo>
                  <a:lnTo>
                    <a:pt x="476796" y="705624"/>
                  </a:lnTo>
                  <a:lnTo>
                    <a:pt x="588479" y="649223"/>
                  </a:lnTo>
                  <a:lnTo>
                    <a:pt x="682320" y="749007"/>
                  </a:lnTo>
                  <a:lnTo>
                    <a:pt x="762215" y="655954"/>
                  </a:lnTo>
                  <a:lnTo>
                    <a:pt x="924280" y="780922"/>
                  </a:lnTo>
                  <a:lnTo>
                    <a:pt x="948194" y="661085"/>
                  </a:lnTo>
                  <a:lnTo>
                    <a:pt x="1210170" y="818692"/>
                  </a:lnTo>
                  <a:lnTo>
                    <a:pt x="1093114" y="630631"/>
                  </a:lnTo>
                  <a:lnTo>
                    <a:pt x="1233131" y="641908"/>
                  </a:lnTo>
                  <a:lnTo>
                    <a:pt x="1175486" y="538505"/>
                  </a:lnTo>
                  <a:lnTo>
                    <a:pt x="1521244" y="556158"/>
                  </a:lnTo>
                  <a:lnTo>
                    <a:pt x="1177150" y="416356"/>
                  </a:lnTo>
                  <a:lnTo>
                    <a:pt x="1333792" y="334022"/>
                  </a:lnTo>
                  <a:lnTo>
                    <a:pt x="1065275" y="340169"/>
                  </a:lnTo>
                  <a:lnTo>
                    <a:pt x="1166863" y="132829"/>
                  </a:lnTo>
                  <a:lnTo>
                    <a:pt x="883284" y="207390"/>
                  </a:lnTo>
                  <a:lnTo>
                    <a:pt x="803744" y="71145"/>
                  </a:lnTo>
                  <a:lnTo>
                    <a:pt x="660742" y="207390"/>
                  </a:lnTo>
                  <a:lnTo>
                    <a:pt x="432739" y="0"/>
                  </a:lnTo>
                  <a:close/>
                </a:path>
              </a:pathLst>
            </a:custGeom>
            <a:solidFill>
              <a:srgbClr val="FFCC01"/>
            </a:solidFill>
          </p:spPr>
          <p:txBody>
            <a:bodyPr wrap="square" lIns="0" tIns="0" rIns="0" bIns="0" rtlCol="0"/>
            <a:lstStyle/>
            <a:p>
              <a:pPr>
                <a:defRPr/>
              </a:pPr>
              <a:endParaRPr kern="0">
                <a:solidFill>
                  <a:sysClr val="windowText" lastClr="000000"/>
                </a:solidFill>
              </a:endParaRPr>
            </a:p>
          </p:txBody>
        </p:sp>
        <p:sp>
          <p:nvSpPr>
            <p:cNvPr id="6" name="object 6"/>
            <p:cNvSpPr/>
            <p:nvPr/>
          </p:nvSpPr>
          <p:spPr>
            <a:xfrm>
              <a:off x="7303944" y="3206643"/>
              <a:ext cx="1521460" cy="819150"/>
            </a:xfrm>
            <a:custGeom>
              <a:avLst/>
              <a:gdLst/>
              <a:ahLst/>
              <a:cxnLst/>
              <a:rect l="l" t="t" r="r" b="b"/>
              <a:pathLst>
                <a:path w="1521459" h="819150">
                  <a:moveTo>
                    <a:pt x="883284" y="207390"/>
                  </a:moveTo>
                  <a:lnTo>
                    <a:pt x="1166863" y="132829"/>
                  </a:lnTo>
                  <a:lnTo>
                    <a:pt x="1065275" y="340169"/>
                  </a:lnTo>
                  <a:lnTo>
                    <a:pt x="1333792" y="334022"/>
                  </a:lnTo>
                  <a:lnTo>
                    <a:pt x="1177150" y="416356"/>
                  </a:lnTo>
                  <a:lnTo>
                    <a:pt x="1521244" y="556158"/>
                  </a:lnTo>
                  <a:lnTo>
                    <a:pt x="1175486" y="538505"/>
                  </a:lnTo>
                  <a:lnTo>
                    <a:pt x="1233131" y="641908"/>
                  </a:lnTo>
                  <a:lnTo>
                    <a:pt x="1093114" y="630631"/>
                  </a:lnTo>
                  <a:lnTo>
                    <a:pt x="1210170" y="818692"/>
                  </a:lnTo>
                  <a:lnTo>
                    <a:pt x="948194" y="661085"/>
                  </a:lnTo>
                  <a:lnTo>
                    <a:pt x="924280" y="780922"/>
                  </a:lnTo>
                  <a:lnTo>
                    <a:pt x="762215" y="655954"/>
                  </a:lnTo>
                  <a:lnTo>
                    <a:pt x="682320" y="749007"/>
                  </a:lnTo>
                  <a:lnTo>
                    <a:pt x="588479" y="649223"/>
                  </a:lnTo>
                  <a:lnTo>
                    <a:pt x="476796" y="705624"/>
                  </a:lnTo>
                  <a:lnTo>
                    <a:pt x="422186" y="616305"/>
                  </a:lnTo>
                  <a:lnTo>
                    <a:pt x="198780" y="677367"/>
                  </a:lnTo>
                  <a:lnTo>
                    <a:pt x="240233" y="549859"/>
                  </a:lnTo>
                  <a:lnTo>
                    <a:pt x="13131" y="443026"/>
                  </a:lnTo>
                  <a:lnTo>
                    <a:pt x="184289" y="405104"/>
                  </a:lnTo>
                  <a:lnTo>
                    <a:pt x="0" y="226148"/>
                  </a:lnTo>
                  <a:lnTo>
                    <a:pt x="279311" y="280720"/>
                  </a:lnTo>
                  <a:lnTo>
                    <a:pt x="144627" y="85750"/>
                  </a:lnTo>
                  <a:lnTo>
                    <a:pt x="429386" y="178053"/>
                  </a:lnTo>
                  <a:lnTo>
                    <a:pt x="432739" y="0"/>
                  </a:lnTo>
                  <a:lnTo>
                    <a:pt x="660742" y="207390"/>
                  </a:lnTo>
                  <a:lnTo>
                    <a:pt x="803744" y="71145"/>
                  </a:lnTo>
                  <a:lnTo>
                    <a:pt x="883284" y="207390"/>
                  </a:lnTo>
                  <a:close/>
                </a:path>
              </a:pathLst>
            </a:custGeom>
            <a:ln w="12700">
              <a:solidFill>
                <a:srgbClr val="211F1F"/>
              </a:solidFill>
            </a:ln>
          </p:spPr>
          <p:txBody>
            <a:bodyPr wrap="square" lIns="0" tIns="0" rIns="0" bIns="0" rtlCol="0"/>
            <a:lstStyle/>
            <a:p>
              <a:pPr>
                <a:defRPr/>
              </a:pPr>
              <a:endParaRPr kern="0">
                <a:solidFill>
                  <a:sysClr val="windowText" lastClr="000000"/>
                </a:solidFill>
              </a:endParaRPr>
            </a:p>
          </p:txBody>
        </p:sp>
        <p:sp>
          <p:nvSpPr>
            <p:cNvPr id="7" name="object 7"/>
            <p:cNvSpPr/>
            <p:nvPr/>
          </p:nvSpPr>
          <p:spPr>
            <a:xfrm>
              <a:off x="7732801" y="3390506"/>
              <a:ext cx="709930" cy="458470"/>
            </a:xfrm>
            <a:custGeom>
              <a:avLst/>
              <a:gdLst/>
              <a:ahLst/>
              <a:cxnLst/>
              <a:rect l="l" t="t" r="r" b="b"/>
              <a:pathLst>
                <a:path w="709929" h="458470">
                  <a:moveTo>
                    <a:pt x="124828" y="274154"/>
                  </a:moveTo>
                  <a:lnTo>
                    <a:pt x="113106" y="235851"/>
                  </a:lnTo>
                  <a:lnTo>
                    <a:pt x="107848" y="229971"/>
                  </a:lnTo>
                  <a:lnTo>
                    <a:pt x="107848" y="273088"/>
                  </a:lnTo>
                  <a:lnTo>
                    <a:pt x="106997" y="279781"/>
                  </a:lnTo>
                  <a:lnTo>
                    <a:pt x="85242" y="319849"/>
                  </a:lnTo>
                  <a:lnTo>
                    <a:pt x="60820" y="329031"/>
                  </a:lnTo>
                  <a:lnTo>
                    <a:pt x="52197" y="328345"/>
                  </a:lnTo>
                  <a:lnTo>
                    <a:pt x="19278" y="302069"/>
                  </a:lnTo>
                  <a:lnTo>
                    <a:pt x="16510" y="286702"/>
                  </a:lnTo>
                  <a:lnTo>
                    <a:pt x="16459" y="285826"/>
                  </a:lnTo>
                  <a:lnTo>
                    <a:pt x="33032" y="241896"/>
                  </a:lnTo>
                  <a:lnTo>
                    <a:pt x="64643" y="226707"/>
                  </a:lnTo>
                  <a:lnTo>
                    <a:pt x="74028" y="227584"/>
                  </a:lnTo>
                  <a:lnTo>
                    <a:pt x="73304" y="227584"/>
                  </a:lnTo>
                  <a:lnTo>
                    <a:pt x="81292" y="229920"/>
                  </a:lnTo>
                  <a:lnTo>
                    <a:pt x="107480" y="258102"/>
                  </a:lnTo>
                  <a:lnTo>
                    <a:pt x="107848" y="273088"/>
                  </a:lnTo>
                  <a:lnTo>
                    <a:pt x="107848" y="229971"/>
                  </a:lnTo>
                  <a:lnTo>
                    <a:pt x="107645" y="229743"/>
                  </a:lnTo>
                  <a:lnTo>
                    <a:pt x="104051" y="226707"/>
                  </a:lnTo>
                  <a:lnTo>
                    <a:pt x="101396" y="224459"/>
                  </a:lnTo>
                  <a:lnTo>
                    <a:pt x="94361" y="220002"/>
                  </a:lnTo>
                  <a:lnTo>
                    <a:pt x="86525" y="216357"/>
                  </a:lnTo>
                  <a:lnTo>
                    <a:pt x="74129" y="212712"/>
                  </a:lnTo>
                  <a:lnTo>
                    <a:pt x="62064" y="211594"/>
                  </a:lnTo>
                  <a:lnTo>
                    <a:pt x="50342" y="213029"/>
                  </a:lnTo>
                  <a:lnTo>
                    <a:pt x="11379" y="243497"/>
                  </a:lnTo>
                  <a:lnTo>
                    <a:pt x="0" y="279781"/>
                  </a:lnTo>
                  <a:lnTo>
                    <a:pt x="114" y="289699"/>
                  </a:lnTo>
                  <a:lnTo>
                    <a:pt x="16725" y="325501"/>
                  </a:lnTo>
                  <a:lnTo>
                    <a:pt x="53898" y="343319"/>
                  </a:lnTo>
                  <a:lnTo>
                    <a:pt x="61874" y="343801"/>
                  </a:lnTo>
                  <a:lnTo>
                    <a:pt x="69278" y="343319"/>
                  </a:lnTo>
                  <a:lnTo>
                    <a:pt x="69735" y="343319"/>
                  </a:lnTo>
                  <a:lnTo>
                    <a:pt x="105168" y="323659"/>
                  </a:lnTo>
                  <a:lnTo>
                    <a:pt x="123964" y="282727"/>
                  </a:lnTo>
                  <a:lnTo>
                    <a:pt x="124828" y="274154"/>
                  </a:lnTo>
                  <a:close/>
                </a:path>
                <a:path w="709929" h="458470">
                  <a:moveTo>
                    <a:pt x="168529" y="303618"/>
                  </a:moveTo>
                  <a:lnTo>
                    <a:pt x="138988" y="303618"/>
                  </a:lnTo>
                  <a:lnTo>
                    <a:pt x="114211" y="366750"/>
                  </a:lnTo>
                  <a:lnTo>
                    <a:pt x="128803" y="372478"/>
                  </a:lnTo>
                  <a:lnTo>
                    <a:pt x="151574" y="314439"/>
                  </a:lnTo>
                  <a:lnTo>
                    <a:pt x="156756" y="307848"/>
                  </a:lnTo>
                  <a:lnTo>
                    <a:pt x="168529" y="303618"/>
                  </a:lnTo>
                  <a:close/>
                </a:path>
                <a:path w="709929" h="458470">
                  <a:moveTo>
                    <a:pt x="175018" y="303618"/>
                  </a:moveTo>
                  <a:lnTo>
                    <a:pt x="168871" y="303491"/>
                  </a:lnTo>
                  <a:lnTo>
                    <a:pt x="168529" y="303618"/>
                  </a:lnTo>
                  <a:lnTo>
                    <a:pt x="175018" y="303618"/>
                  </a:lnTo>
                  <a:close/>
                </a:path>
                <a:path w="709929" h="458470">
                  <a:moveTo>
                    <a:pt x="197739" y="34290"/>
                  </a:moveTo>
                  <a:lnTo>
                    <a:pt x="162725" y="20320"/>
                  </a:lnTo>
                  <a:lnTo>
                    <a:pt x="111823" y="0"/>
                  </a:lnTo>
                  <a:lnTo>
                    <a:pt x="65214" y="119380"/>
                  </a:lnTo>
                  <a:lnTo>
                    <a:pt x="153885" y="153670"/>
                  </a:lnTo>
                  <a:lnTo>
                    <a:pt x="159385" y="139700"/>
                  </a:lnTo>
                  <a:lnTo>
                    <a:pt x="86436" y="111760"/>
                  </a:lnTo>
                  <a:lnTo>
                    <a:pt x="102298" y="71120"/>
                  </a:lnTo>
                  <a:lnTo>
                    <a:pt x="168033" y="96520"/>
                  </a:lnTo>
                  <a:lnTo>
                    <a:pt x="173507" y="82550"/>
                  </a:lnTo>
                  <a:lnTo>
                    <a:pt x="143916" y="71120"/>
                  </a:lnTo>
                  <a:lnTo>
                    <a:pt x="107772" y="57150"/>
                  </a:lnTo>
                  <a:lnTo>
                    <a:pt x="122047" y="20320"/>
                  </a:lnTo>
                  <a:lnTo>
                    <a:pt x="192239" y="48260"/>
                  </a:lnTo>
                  <a:lnTo>
                    <a:pt x="197739" y="34290"/>
                  </a:lnTo>
                  <a:close/>
                </a:path>
                <a:path w="709929" h="458470">
                  <a:moveTo>
                    <a:pt x="202946" y="303491"/>
                  </a:moveTo>
                  <a:lnTo>
                    <a:pt x="172085" y="291973"/>
                  </a:lnTo>
                  <a:lnTo>
                    <a:pt x="164020" y="293928"/>
                  </a:lnTo>
                  <a:lnTo>
                    <a:pt x="156311" y="298069"/>
                  </a:lnTo>
                  <a:lnTo>
                    <a:pt x="161112" y="285826"/>
                  </a:lnTo>
                  <a:lnTo>
                    <a:pt x="147980" y="280670"/>
                  </a:lnTo>
                  <a:lnTo>
                    <a:pt x="139026" y="303491"/>
                  </a:lnTo>
                  <a:lnTo>
                    <a:pt x="168871" y="303491"/>
                  </a:lnTo>
                  <a:lnTo>
                    <a:pt x="202946" y="303491"/>
                  </a:lnTo>
                  <a:close/>
                </a:path>
                <a:path w="709929" h="458470">
                  <a:moveTo>
                    <a:pt x="210439" y="322262"/>
                  </a:moveTo>
                  <a:lnTo>
                    <a:pt x="210337" y="318071"/>
                  </a:lnTo>
                  <a:lnTo>
                    <a:pt x="208394" y="310324"/>
                  </a:lnTo>
                  <a:lnTo>
                    <a:pt x="206095" y="306603"/>
                  </a:lnTo>
                  <a:lnTo>
                    <a:pt x="203073" y="303618"/>
                  </a:lnTo>
                  <a:lnTo>
                    <a:pt x="175018" y="303618"/>
                  </a:lnTo>
                  <a:lnTo>
                    <a:pt x="185115" y="307594"/>
                  </a:lnTo>
                  <a:lnTo>
                    <a:pt x="186956" y="308914"/>
                  </a:lnTo>
                  <a:lnTo>
                    <a:pt x="188239" y="309892"/>
                  </a:lnTo>
                  <a:lnTo>
                    <a:pt x="192570" y="315582"/>
                  </a:lnTo>
                  <a:lnTo>
                    <a:pt x="193446" y="318071"/>
                  </a:lnTo>
                  <a:lnTo>
                    <a:pt x="193560" y="325793"/>
                  </a:lnTo>
                  <a:lnTo>
                    <a:pt x="192544" y="329768"/>
                  </a:lnTo>
                  <a:lnTo>
                    <a:pt x="192443" y="330161"/>
                  </a:lnTo>
                  <a:lnTo>
                    <a:pt x="169570" y="388467"/>
                  </a:lnTo>
                  <a:lnTo>
                    <a:pt x="184162" y="394195"/>
                  </a:lnTo>
                  <a:lnTo>
                    <a:pt x="207568" y="334505"/>
                  </a:lnTo>
                  <a:lnTo>
                    <a:pt x="209130" y="329768"/>
                  </a:lnTo>
                  <a:lnTo>
                    <a:pt x="209842" y="325793"/>
                  </a:lnTo>
                  <a:lnTo>
                    <a:pt x="210439" y="322262"/>
                  </a:lnTo>
                  <a:close/>
                </a:path>
                <a:path w="709929" h="458470">
                  <a:moveTo>
                    <a:pt x="267309" y="289699"/>
                  </a:moveTo>
                  <a:lnTo>
                    <a:pt x="252869" y="284035"/>
                  </a:lnTo>
                  <a:lnTo>
                    <a:pt x="252704" y="284035"/>
                  </a:lnTo>
                  <a:lnTo>
                    <a:pt x="245059" y="303491"/>
                  </a:lnTo>
                  <a:lnTo>
                    <a:pt x="202946" y="303491"/>
                  </a:lnTo>
                  <a:lnTo>
                    <a:pt x="245021" y="303618"/>
                  </a:lnTo>
                  <a:lnTo>
                    <a:pt x="206108" y="402793"/>
                  </a:lnTo>
                  <a:lnTo>
                    <a:pt x="220700" y="408520"/>
                  </a:lnTo>
                  <a:lnTo>
                    <a:pt x="267309" y="289699"/>
                  </a:lnTo>
                  <a:close/>
                </a:path>
                <a:path w="709929" h="458470">
                  <a:moveTo>
                    <a:pt x="276021" y="102870"/>
                  </a:moveTo>
                  <a:lnTo>
                    <a:pt x="258597" y="95250"/>
                  </a:lnTo>
                  <a:lnTo>
                    <a:pt x="236105" y="110490"/>
                  </a:lnTo>
                  <a:lnTo>
                    <a:pt x="233032" y="111760"/>
                  </a:lnTo>
                  <a:lnTo>
                    <a:pt x="229603" y="114300"/>
                  </a:lnTo>
                  <a:lnTo>
                    <a:pt x="225818" y="116840"/>
                  </a:lnTo>
                  <a:lnTo>
                    <a:pt x="223608" y="105410"/>
                  </a:lnTo>
                  <a:lnTo>
                    <a:pt x="218313" y="80010"/>
                  </a:lnTo>
                  <a:lnTo>
                    <a:pt x="200075" y="72390"/>
                  </a:lnTo>
                  <a:lnTo>
                    <a:pt x="212966" y="125730"/>
                  </a:lnTo>
                  <a:lnTo>
                    <a:pt x="163969" y="157480"/>
                  </a:lnTo>
                  <a:lnTo>
                    <a:pt x="181635" y="165100"/>
                  </a:lnTo>
                  <a:lnTo>
                    <a:pt x="217563" y="139700"/>
                  </a:lnTo>
                  <a:lnTo>
                    <a:pt x="219443" y="148590"/>
                  </a:lnTo>
                  <a:lnTo>
                    <a:pt x="226618" y="182880"/>
                  </a:lnTo>
                  <a:lnTo>
                    <a:pt x="244525" y="189230"/>
                  </a:lnTo>
                  <a:lnTo>
                    <a:pt x="232524" y="139700"/>
                  </a:lnTo>
                  <a:lnTo>
                    <a:pt x="230378" y="130810"/>
                  </a:lnTo>
                  <a:lnTo>
                    <a:pt x="253199" y="116840"/>
                  </a:lnTo>
                  <a:lnTo>
                    <a:pt x="276021" y="102870"/>
                  </a:lnTo>
                  <a:close/>
                </a:path>
                <a:path w="709929" h="458470">
                  <a:moveTo>
                    <a:pt x="347687" y="359003"/>
                  </a:moveTo>
                  <a:lnTo>
                    <a:pt x="333095" y="353288"/>
                  </a:lnTo>
                  <a:lnTo>
                    <a:pt x="290195" y="401701"/>
                  </a:lnTo>
                  <a:lnTo>
                    <a:pt x="285623" y="407454"/>
                  </a:lnTo>
                  <a:lnTo>
                    <a:pt x="281330" y="413499"/>
                  </a:lnTo>
                  <a:lnTo>
                    <a:pt x="282219" y="405803"/>
                  </a:lnTo>
                  <a:lnTo>
                    <a:pt x="282752" y="398348"/>
                  </a:lnTo>
                  <a:lnTo>
                    <a:pt x="282841" y="394195"/>
                  </a:lnTo>
                  <a:lnTo>
                    <a:pt x="282905" y="391109"/>
                  </a:lnTo>
                  <a:lnTo>
                    <a:pt x="284276" y="343801"/>
                  </a:lnTo>
                  <a:lnTo>
                    <a:pt x="284340" y="341642"/>
                  </a:lnTo>
                  <a:lnTo>
                    <a:pt x="284416" y="338848"/>
                  </a:lnTo>
                  <a:lnTo>
                    <a:pt x="284543" y="334505"/>
                  </a:lnTo>
                  <a:lnTo>
                    <a:pt x="284543" y="334238"/>
                  </a:lnTo>
                  <a:lnTo>
                    <a:pt x="268820" y="328066"/>
                  </a:lnTo>
                  <a:lnTo>
                    <a:pt x="267652" y="427126"/>
                  </a:lnTo>
                  <a:lnTo>
                    <a:pt x="266446" y="428459"/>
                  </a:lnTo>
                  <a:lnTo>
                    <a:pt x="247319" y="442277"/>
                  </a:lnTo>
                  <a:lnTo>
                    <a:pt x="244513" y="441794"/>
                  </a:lnTo>
                  <a:lnTo>
                    <a:pt x="238887" y="439597"/>
                  </a:lnTo>
                  <a:lnTo>
                    <a:pt x="236499" y="438200"/>
                  </a:lnTo>
                  <a:lnTo>
                    <a:pt x="233426" y="435952"/>
                  </a:lnTo>
                  <a:lnTo>
                    <a:pt x="229679" y="450291"/>
                  </a:lnTo>
                  <a:lnTo>
                    <a:pt x="232664" y="452831"/>
                  </a:lnTo>
                  <a:lnTo>
                    <a:pt x="235572" y="454660"/>
                  </a:lnTo>
                  <a:lnTo>
                    <a:pt x="243027" y="457581"/>
                  </a:lnTo>
                  <a:lnTo>
                    <a:pt x="247459" y="458025"/>
                  </a:lnTo>
                  <a:lnTo>
                    <a:pt x="255917" y="456171"/>
                  </a:lnTo>
                  <a:lnTo>
                    <a:pt x="260273" y="453809"/>
                  </a:lnTo>
                  <a:lnTo>
                    <a:pt x="268097" y="447217"/>
                  </a:lnTo>
                  <a:lnTo>
                    <a:pt x="272897" y="442277"/>
                  </a:lnTo>
                  <a:lnTo>
                    <a:pt x="273367" y="441794"/>
                  </a:lnTo>
                  <a:lnTo>
                    <a:pt x="298742" y="413499"/>
                  </a:lnTo>
                  <a:lnTo>
                    <a:pt x="347687" y="359003"/>
                  </a:lnTo>
                  <a:close/>
                </a:path>
                <a:path w="709929" h="458470">
                  <a:moveTo>
                    <a:pt x="351294" y="147320"/>
                  </a:moveTo>
                  <a:lnTo>
                    <a:pt x="351078" y="143510"/>
                  </a:lnTo>
                  <a:lnTo>
                    <a:pt x="348818" y="135890"/>
                  </a:lnTo>
                  <a:lnTo>
                    <a:pt x="346290" y="132080"/>
                  </a:lnTo>
                  <a:lnTo>
                    <a:pt x="340017" y="127000"/>
                  </a:lnTo>
                  <a:lnTo>
                    <a:pt x="338455" y="125730"/>
                  </a:lnTo>
                  <a:lnTo>
                    <a:pt x="332828" y="121920"/>
                  </a:lnTo>
                  <a:lnTo>
                    <a:pt x="318071" y="116840"/>
                  </a:lnTo>
                  <a:lnTo>
                    <a:pt x="311162" y="115570"/>
                  </a:lnTo>
                  <a:lnTo>
                    <a:pt x="298335" y="114300"/>
                  </a:lnTo>
                  <a:lnTo>
                    <a:pt x="292912" y="115570"/>
                  </a:lnTo>
                  <a:lnTo>
                    <a:pt x="284022" y="120650"/>
                  </a:lnTo>
                  <a:lnTo>
                    <a:pt x="279946" y="125730"/>
                  </a:lnTo>
                  <a:lnTo>
                    <a:pt x="276263" y="130810"/>
                  </a:lnTo>
                  <a:lnTo>
                    <a:pt x="289763" y="138430"/>
                  </a:lnTo>
                  <a:lnTo>
                    <a:pt x="293725" y="133350"/>
                  </a:lnTo>
                  <a:lnTo>
                    <a:pt x="297815" y="129540"/>
                  </a:lnTo>
                  <a:lnTo>
                    <a:pt x="306235" y="127000"/>
                  </a:lnTo>
                  <a:lnTo>
                    <a:pt x="311772" y="128270"/>
                  </a:lnTo>
                  <a:lnTo>
                    <a:pt x="325983" y="133350"/>
                  </a:lnTo>
                  <a:lnTo>
                    <a:pt x="330873" y="137160"/>
                  </a:lnTo>
                  <a:lnTo>
                    <a:pt x="335114" y="146050"/>
                  </a:lnTo>
                  <a:lnTo>
                    <a:pt x="335026" y="147320"/>
                  </a:lnTo>
                  <a:lnTo>
                    <a:pt x="334937" y="148590"/>
                  </a:lnTo>
                  <a:lnTo>
                    <a:pt x="334848" y="149860"/>
                  </a:lnTo>
                  <a:lnTo>
                    <a:pt x="332308" y="157480"/>
                  </a:lnTo>
                  <a:lnTo>
                    <a:pt x="330936" y="160020"/>
                  </a:lnTo>
                  <a:lnTo>
                    <a:pt x="326453" y="160020"/>
                  </a:lnTo>
                  <a:lnTo>
                    <a:pt x="326453" y="171450"/>
                  </a:lnTo>
                  <a:lnTo>
                    <a:pt x="321843" y="182880"/>
                  </a:lnTo>
                  <a:lnTo>
                    <a:pt x="319151" y="187960"/>
                  </a:lnTo>
                  <a:lnTo>
                    <a:pt x="316293" y="190500"/>
                  </a:lnTo>
                  <a:lnTo>
                    <a:pt x="312559" y="194310"/>
                  </a:lnTo>
                  <a:lnTo>
                    <a:pt x="308025" y="195580"/>
                  </a:lnTo>
                  <a:lnTo>
                    <a:pt x="297345" y="198120"/>
                  </a:lnTo>
                  <a:lnTo>
                    <a:pt x="291858" y="196850"/>
                  </a:lnTo>
                  <a:lnTo>
                    <a:pt x="280568" y="193040"/>
                  </a:lnTo>
                  <a:lnTo>
                    <a:pt x="276771" y="189230"/>
                  </a:lnTo>
                  <a:lnTo>
                    <a:pt x="272910" y="181610"/>
                  </a:lnTo>
                  <a:lnTo>
                    <a:pt x="272707" y="177800"/>
                  </a:lnTo>
                  <a:lnTo>
                    <a:pt x="275234" y="171450"/>
                  </a:lnTo>
                  <a:lnTo>
                    <a:pt x="276821" y="170180"/>
                  </a:lnTo>
                  <a:lnTo>
                    <a:pt x="281152" y="166370"/>
                  </a:lnTo>
                  <a:lnTo>
                    <a:pt x="283692" y="166370"/>
                  </a:lnTo>
                  <a:lnTo>
                    <a:pt x="286600" y="165100"/>
                  </a:lnTo>
                  <a:lnTo>
                    <a:pt x="289509" y="165100"/>
                  </a:lnTo>
                  <a:lnTo>
                    <a:pt x="294132" y="166370"/>
                  </a:lnTo>
                  <a:lnTo>
                    <a:pt x="300469" y="167640"/>
                  </a:lnTo>
                  <a:lnTo>
                    <a:pt x="308381" y="168910"/>
                  </a:lnTo>
                  <a:lnTo>
                    <a:pt x="315353" y="170180"/>
                  </a:lnTo>
                  <a:lnTo>
                    <a:pt x="321373" y="171450"/>
                  </a:lnTo>
                  <a:lnTo>
                    <a:pt x="326453" y="171450"/>
                  </a:lnTo>
                  <a:lnTo>
                    <a:pt x="326453" y="160020"/>
                  </a:lnTo>
                  <a:lnTo>
                    <a:pt x="325628" y="160020"/>
                  </a:lnTo>
                  <a:lnTo>
                    <a:pt x="319189" y="158750"/>
                  </a:lnTo>
                  <a:lnTo>
                    <a:pt x="311632" y="157480"/>
                  </a:lnTo>
                  <a:lnTo>
                    <a:pt x="302958" y="154940"/>
                  </a:lnTo>
                  <a:lnTo>
                    <a:pt x="296900" y="153670"/>
                  </a:lnTo>
                  <a:lnTo>
                    <a:pt x="292290" y="152400"/>
                  </a:lnTo>
                  <a:lnTo>
                    <a:pt x="289128" y="152400"/>
                  </a:lnTo>
                  <a:lnTo>
                    <a:pt x="284810" y="151130"/>
                  </a:lnTo>
                  <a:lnTo>
                    <a:pt x="280682" y="152400"/>
                  </a:lnTo>
                  <a:lnTo>
                    <a:pt x="272821" y="153670"/>
                  </a:lnTo>
                  <a:lnTo>
                    <a:pt x="269214" y="154940"/>
                  </a:lnTo>
                  <a:lnTo>
                    <a:pt x="262636" y="161290"/>
                  </a:lnTo>
                  <a:lnTo>
                    <a:pt x="260172" y="163830"/>
                  </a:lnTo>
                  <a:lnTo>
                    <a:pt x="255701" y="175260"/>
                  </a:lnTo>
                  <a:lnTo>
                    <a:pt x="255727" y="176530"/>
                  </a:lnTo>
                  <a:lnTo>
                    <a:pt x="255841" y="180340"/>
                  </a:lnTo>
                  <a:lnTo>
                    <a:pt x="255917" y="182880"/>
                  </a:lnTo>
                  <a:lnTo>
                    <a:pt x="262458" y="195580"/>
                  </a:lnTo>
                  <a:lnTo>
                    <a:pt x="268820" y="200660"/>
                  </a:lnTo>
                  <a:lnTo>
                    <a:pt x="283997" y="207010"/>
                  </a:lnTo>
                  <a:lnTo>
                    <a:pt x="289737" y="208280"/>
                  </a:lnTo>
                  <a:lnTo>
                    <a:pt x="301218" y="208280"/>
                  </a:lnTo>
                  <a:lnTo>
                    <a:pt x="307695" y="207010"/>
                  </a:lnTo>
                  <a:lnTo>
                    <a:pt x="314896" y="204470"/>
                  </a:lnTo>
                  <a:lnTo>
                    <a:pt x="313740" y="208280"/>
                  </a:lnTo>
                  <a:lnTo>
                    <a:pt x="313321" y="213360"/>
                  </a:lnTo>
                  <a:lnTo>
                    <a:pt x="313651" y="215900"/>
                  </a:lnTo>
                  <a:lnTo>
                    <a:pt x="328891" y="222250"/>
                  </a:lnTo>
                  <a:lnTo>
                    <a:pt x="328345" y="218440"/>
                  </a:lnTo>
                  <a:lnTo>
                    <a:pt x="328460" y="214630"/>
                  </a:lnTo>
                  <a:lnTo>
                    <a:pt x="334848" y="194310"/>
                  </a:lnTo>
                  <a:lnTo>
                    <a:pt x="338416" y="184150"/>
                  </a:lnTo>
                  <a:lnTo>
                    <a:pt x="346036" y="165100"/>
                  </a:lnTo>
                  <a:lnTo>
                    <a:pt x="348081" y="160020"/>
                  </a:lnTo>
                  <a:lnTo>
                    <a:pt x="348589" y="158750"/>
                  </a:lnTo>
                  <a:lnTo>
                    <a:pt x="350100" y="153670"/>
                  </a:lnTo>
                  <a:lnTo>
                    <a:pt x="350596" y="151130"/>
                  </a:lnTo>
                  <a:lnTo>
                    <a:pt x="351294" y="147320"/>
                  </a:lnTo>
                  <a:close/>
                </a:path>
                <a:path w="709929" h="458470">
                  <a:moveTo>
                    <a:pt x="489902" y="203200"/>
                  </a:moveTo>
                  <a:lnTo>
                    <a:pt x="489775" y="199390"/>
                  </a:lnTo>
                  <a:lnTo>
                    <a:pt x="489699" y="196850"/>
                  </a:lnTo>
                  <a:lnTo>
                    <a:pt x="488264" y="191770"/>
                  </a:lnTo>
                  <a:lnTo>
                    <a:pt x="485533" y="185420"/>
                  </a:lnTo>
                  <a:lnTo>
                    <a:pt x="481304" y="181610"/>
                  </a:lnTo>
                  <a:lnTo>
                    <a:pt x="479894" y="180340"/>
                  </a:lnTo>
                  <a:lnTo>
                    <a:pt x="471360" y="176530"/>
                  </a:lnTo>
                  <a:lnTo>
                    <a:pt x="463181" y="173990"/>
                  </a:lnTo>
                  <a:lnTo>
                    <a:pt x="446925" y="176530"/>
                  </a:lnTo>
                  <a:lnTo>
                    <a:pt x="438861" y="181610"/>
                  </a:lnTo>
                  <a:lnTo>
                    <a:pt x="438899" y="180340"/>
                  </a:lnTo>
                  <a:lnTo>
                    <a:pt x="439000" y="177800"/>
                  </a:lnTo>
                  <a:lnTo>
                    <a:pt x="439051" y="176530"/>
                  </a:lnTo>
                  <a:lnTo>
                    <a:pt x="437616" y="171450"/>
                  </a:lnTo>
                  <a:lnTo>
                    <a:pt x="434136" y="166370"/>
                  </a:lnTo>
                  <a:lnTo>
                    <a:pt x="431533" y="162560"/>
                  </a:lnTo>
                  <a:lnTo>
                    <a:pt x="428396" y="160020"/>
                  </a:lnTo>
                  <a:lnTo>
                    <a:pt x="426834" y="158750"/>
                  </a:lnTo>
                  <a:lnTo>
                    <a:pt x="414731" y="154940"/>
                  </a:lnTo>
                  <a:lnTo>
                    <a:pt x="409117" y="153670"/>
                  </a:lnTo>
                  <a:lnTo>
                    <a:pt x="398132" y="154940"/>
                  </a:lnTo>
                  <a:lnTo>
                    <a:pt x="393204" y="157480"/>
                  </a:lnTo>
                  <a:lnTo>
                    <a:pt x="388861" y="160020"/>
                  </a:lnTo>
                  <a:lnTo>
                    <a:pt x="393598" y="148590"/>
                  </a:lnTo>
                  <a:lnTo>
                    <a:pt x="380542" y="143510"/>
                  </a:lnTo>
                  <a:lnTo>
                    <a:pt x="346786" y="229870"/>
                  </a:lnTo>
                  <a:lnTo>
                    <a:pt x="361365" y="234950"/>
                  </a:lnTo>
                  <a:lnTo>
                    <a:pt x="381965" y="182880"/>
                  </a:lnTo>
                  <a:lnTo>
                    <a:pt x="385102" y="176530"/>
                  </a:lnTo>
                  <a:lnTo>
                    <a:pt x="391490" y="170180"/>
                  </a:lnTo>
                  <a:lnTo>
                    <a:pt x="395262" y="167640"/>
                  </a:lnTo>
                  <a:lnTo>
                    <a:pt x="403923" y="166370"/>
                  </a:lnTo>
                  <a:lnTo>
                    <a:pt x="408152" y="166370"/>
                  </a:lnTo>
                  <a:lnTo>
                    <a:pt x="417652" y="170180"/>
                  </a:lnTo>
                  <a:lnTo>
                    <a:pt x="420916" y="173990"/>
                  </a:lnTo>
                  <a:lnTo>
                    <a:pt x="423125" y="181610"/>
                  </a:lnTo>
                  <a:lnTo>
                    <a:pt x="422402" y="186690"/>
                  </a:lnTo>
                  <a:lnTo>
                    <a:pt x="397929" y="248920"/>
                  </a:lnTo>
                  <a:lnTo>
                    <a:pt x="412508" y="255270"/>
                  </a:lnTo>
                  <a:lnTo>
                    <a:pt x="435610" y="196850"/>
                  </a:lnTo>
                  <a:lnTo>
                    <a:pt x="440131" y="190500"/>
                  </a:lnTo>
                  <a:lnTo>
                    <a:pt x="451281" y="185420"/>
                  </a:lnTo>
                  <a:lnTo>
                    <a:pt x="457098" y="185420"/>
                  </a:lnTo>
                  <a:lnTo>
                    <a:pt x="466509" y="189230"/>
                  </a:lnTo>
                  <a:lnTo>
                    <a:pt x="469112" y="191770"/>
                  </a:lnTo>
                  <a:lnTo>
                    <a:pt x="472859" y="196850"/>
                  </a:lnTo>
                  <a:lnTo>
                    <a:pt x="473760" y="199390"/>
                  </a:lnTo>
                  <a:lnTo>
                    <a:pt x="473633" y="204470"/>
                  </a:lnTo>
                  <a:lnTo>
                    <a:pt x="472465" y="209550"/>
                  </a:lnTo>
                  <a:lnTo>
                    <a:pt x="448906" y="269240"/>
                  </a:lnTo>
                  <a:lnTo>
                    <a:pt x="463410" y="275590"/>
                  </a:lnTo>
                  <a:lnTo>
                    <a:pt x="486587" y="215900"/>
                  </a:lnTo>
                  <a:lnTo>
                    <a:pt x="488861" y="209550"/>
                  </a:lnTo>
                  <a:lnTo>
                    <a:pt x="489902" y="203200"/>
                  </a:lnTo>
                  <a:close/>
                </a:path>
                <a:path w="709929" h="458470">
                  <a:moveTo>
                    <a:pt x="581025" y="252730"/>
                  </a:moveTo>
                  <a:lnTo>
                    <a:pt x="580898" y="246380"/>
                  </a:lnTo>
                  <a:lnTo>
                    <a:pt x="580796" y="241300"/>
                  </a:lnTo>
                  <a:lnTo>
                    <a:pt x="580694" y="236220"/>
                  </a:lnTo>
                  <a:lnTo>
                    <a:pt x="578548" y="229870"/>
                  </a:lnTo>
                  <a:lnTo>
                    <a:pt x="571093" y="218440"/>
                  </a:lnTo>
                  <a:lnTo>
                    <a:pt x="570268" y="217170"/>
                  </a:lnTo>
                  <a:lnTo>
                    <a:pt x="565429" y="213969"/>
                  </a:lnTo>
                  <a:lnTo>
                    <a:pt x="565429" y="241300"/>
                  </a:lnTo>
                  <a:lnTo>
                    <a:pt x="565327" y="247650"/>
                  </a:lnTo>
                  <a:lnTo>
                    <a:pt x="544461" y="285750"/>
                  </a:lnTo>
                  <a:lnTo>
                    <a:pt x="537692" y="289560"/>
                  </a:lnTo>
                  <a:lnTo>
                    <a:pt x="531063" y="289560"/>
                  </a:lnTo>
                  <a:lnTo>
                    <a:pt x="518198" y="284480"/>
                  </a:lnTo>
                  <a:lnTo>
                    <a:pt x="513803" y="280670"/>
                  </a:lnTo>
                  <a:lnTo>
                    <a:pt x="511403" y="273050"/>
                  </a:lnTo>
                  <a:lnTo>
                    <a:pt x="510222" y="267970"/>
                  </a:lnTo>
                  <a:lnTo>
                    <a:pt x="510311" y="261620"/>
                  </a:lnTo>
                  <a:lnTo>
                    <a:pt x="531406" y="223520"/>
                  </a:lnTo>
                  <a:lnTo>
                    <a:pt x="565429" y="241300"/>
                  </a:lnTo>
                  <a:lnTo>
                    <a:pt x="565429" y="213969"/>
                  </a:lnTo>
                  <a:lnTo>
                    <a:pt x="564527" y="213360"/>
                  </a:lnTo>
                  <a:lnTo>
                    <a:pt x="551561" y="208280"/>
                  </a:lnTo>
                  <a:lnTo>
                    <a:pt x="546354" y="207010"/>
                  </a:lnTo>
                  <a:lnTo>
                    <a:pt x="536752" y="208280"/>
                  </a:lnTo>
                  <a:lnTo>
                    <a:pt x="527075" y="213360"/>
                  </a:lnTo>
                  <a:lnTo>
                    <a:pt x="531456" y="201930"/>
                  </a:lnTo>
                  <a:lnTo>
                    <a:pt x="518160" y="196850"/>
                  </a:lnTo>
                  <a:lnTo>
                    <a:pt x="471462" y="316230"/>
                  </a:lnTo>
                  <a:lnTo>
                    <a:pt x="486054" y="322580"/>
                  </a:lnTo>
                  <a:lnTo>
                    <a:pt x="502488" y="280670"/>
                  </a:lnTo>
                  <a:lnTo>
                    <a:pt x="503745" y="284480"/>
                  </a:lnTo>
                  <a:lnTo>
                    <a:pt x="534555" y="303530"/>
                  </a:lnTo>
                  <a:lnTo>
                    <a:pt x="549554" y="300990"/>
                  </a:lnTo>
                  <a:lnTo>
                    <a:pt x="576262" y="269240"/>
                  </a:lnTo>
                  <a:lnTo>
                    <a:pt x="579488" y="260350"/>
                  </a:lnTo>
                  <a:lnTo>
                    <a:pt x="581025" y="252730"/>
                  </a:lnTo>
                  <a:close/>
                </a:path>
                <a:path w="709929" h="458470">
                  <a:moveTo>
                    <a:pt x="637489" y="205740"/>
                  </a:moveTo>
                  <a:lnTo>
                    <a:pt x="622896" y="200660"/>
                  </a:lnTo>
                  <a:lnTo>
                    <a:pt x="576300" y="320040"/>
                  </a:lnTo>
                  <a:lnTo>
                    <a:pt x="590892" y="325120"/>
                  </a:lnTo>
                  <a:lnTo>
                    <a:pt x="637489" y="205740"/>
                  </a:lnTo>
                  <a:close/>
                </a:path>
                <a:path w="709929" h="458470">
                  <a:moveTo>
                    <a:pt x="709625" y="299720"/>
                  </a:moveTo>
                  <a:lnTo>
                    <a:pt x="695210" y="267169"/>
                  </a:lnTo>
                  <a:lnTo>
                    <a:pt x="695210" y="292100"/>
                  </a:lnTo>
                  <a:lnTo>
                    <a:pt x="695032" y="295910"/>
                  </a:lnTo>
                  <a:lnTo>
                    <a:pt x="694918" y="298450"/>
                  </a:lnTo>
                  <a:lnTo>
                    <a:pt x="692721" y="306070"/>
                  </a:lnTo>
                  <a:lnTo>
                    <a:pt x="673493" y="298450"/>
                  </a:lnTo>
                  <a:lnTo>
                    <a:pt x="644652" y="287020"/>
                  </a:lnTo>
                  <a:lnTo>
                    <a:pt x="648093" y="279400"/>
                  </a:lnTo>
                  <a:lnTo>
                    <a:pt x="652970" y="274320"/>
                  </a:lnTo>
                  <a:lnTo>
                    <a:pt x="665619" y="269240"/>
                  </a:lnTo>
                  <a:lnTo>
                    <a:pt x="672134" y="269240"/>
                  </a:lnTo>
                  <a:lnTo>
                    <a:pt x="686231" y="274320"/>
                  </a:lnTo>
                  <a:lnTo>
                    <a:pt x="691159" y="279400"/>
                  </a:lnTo>
                  <a:lnTo>
                    <a:pt x="695210" y="292100"/>
                  </a:lnTo>
                  <a:lnTo>
                    <a:pt x="695210" y="267169"/>
                  </a:lnTo>
                  <a:lnTo>
                    <a:pt x="691311" y="264160"/>
                  </a:lnTo>
                  <a:lnTo>
                    <a:pt x="683374" y="260350"/>
                  </a:lnTo>
                  <a:lnTo>
                    <a:pt x="674573" y="257810"/>
                  </a:lnTo>
                  <a:lnTo>
                    <a:pt x="666026" y="256540"/>
                  </a:lnTo>
                  <a:lnTo>
                    <a:pt x="657720" y="257810"/>
                  </a:lnTo>
                  <a:lnTo>
                    <a:pt x="625246" y="289560"/>
                  </a:lnTo>
                  <a:lnTo>
                    <a:pt x="620687" y="309880"/>
                  </a:lnTo>
                  <a:lnTo>
                    <a:pt x="621169" y="318770"/>
                  </a:lnTo>
                  <a:lnTo>
                    <a:pt x="648893" y="350520"/>
                  </a:lnTo>
                  <a:lnTo>
                    <a:pt x="656234" y="353060"/>
                  </a:lnTo>
                  <a:lnTo>
                    <a:pt x="676402" y="353060"/>
                  </a:lnTo>
                  <a:lnTo>
                    <a:pt x="682409" y="350520"/>
                  </a:lnTo>
                  <a:lnTo>
                    <a:pt x="687959" y="346710"/>
                  </a:lnTo>
                  <a:lnTo>
                    <a:pt x="693039" y="342900"/>
                  </a:lnTo>
                  <a:lnTo>
                    <a:pt x="695337" y="340360"/>
                  </a:lnTo>
                  <a:lnTo>
                    <a:pt x="697649" y="337820"/>
                  </a:lnTo>
                  <a:lnTo>
                    <a:pt x="683310" y="328930"/>
                  </a:lnTo>
                  <a:lnTo>
                    <a:pt x="678675" y="335280"/>
                  </a:lnTo>
                  <a:lnTo>
                    <a:pt x="673912" y="337820"/>
                  </a:lnTo>
                  <a:lnTo>
                    <a:pt x="664146" y="340360"/>
                  </a:lnTo>
                  <a:lnTo>
                    <a:pt x="659028" y="340360"/>
                  </a:lnTo>
                  <a:lnTo>
                    <a:pt x="636638" y="312420"/>
                  </a:lnTo>
                  <a:lnTo>
                    <a:pt x="637324" y="306070"/>
                  </a:lnTo>
                  <a:lnTo>
                    <a:pt x="639140" y="298450"/>
                  </a:lnTo>
                  <a:lnTo>
                    <a:pt x="703338" y="323850"/>
                  </a:lnTo>
                  <a:lnTo>
                    <a:pt x="704608" y="321310"/>
                  </a:lnTo>
                  <a:lnTo>
                    <a:pt x="704938" y="320040"/>
                  </a:lnTo>
                  <a:lnTo>
                    <a:pt x="708190" y="309880"/>
                  </a:lnTo>
                  <a:lnTo>
                    <a:pt x="708736" y="306070"/>
                  </a:lnTo>
                  <a:lnTo>
                    <a:pt x="709625" y="299720"/>
                  </a:lnTo>
                  <a:close/>
                </a:path>
              </a:pathLst>
            </a:custGeom>
            <a:solidFill>
              <a:srgbClr val="211F1F"/>
            </a:solidFill>
          </p:spPr>
          <p:txBody>
            <a:bodyPr wrap="square" lIns="0" tIns="0" rIns="0" bIns="0" rtlCol="0"/>
            <a:lstStyle/>
            <a:p>
              <a:pPr>
                <a:defRPr/>
              </a:pPr>
              <a:endParaRPr kern="0">
                <a:solidFill>
                  <a:sysClr val="windowText" lastClr="000000"/>
                </a:solidFill>
              </a:endParaRPr>
            </a:p>
          </p:txBody>
        </p:sp>
      </p:grpSp>
      <p:sp>
        <p:nvSpPr>
          <p:cNvPr id="8" name="object 8"/>
          <p:cNvSpPr txBox="1"/>
          <p:nvPr/>
        </p:nvSpPr>
        <p:spPr>
          <a:xfrm>
            <a:off x="2763325" y="1187504"/>
            <a:ext cx="2336800" cy="330835"/>
          </a:xfrm>
          <a:prstGeom prst="rect">
            <a:avLst/>
          </a:prstGeom>
        </p:spPr>
        <p:txBody>
          <a:bodyPr vert="horz" wrap="square" lIns="0" tIns="13335" rIns="0" bIns="0" rtlCol="0">
            <a:spAutoFit/>
          </a:bodyPr>
          <a:lstStyle/>
          <a:p>
            <a:pPr marL="12700">
              <a:spcBef>
                <a:spcPts val="105"/>
              </a:spcBef>
              <a:defRPr/>
            </a:pPr>
            <a:r>
              <a:rPr sz="2000" kern="0" spc="-40">
                <a:solidFill>
                  <a:srgbClr val="211F1F"/>
                </a:solidFill>
                <a:latin typeface="Arial"/>
                <a:cs typeface="Arial"/>
              </a:rPr>
              <a:t>Total</a:t>
            </a:r>
            <a:r>
              <a:rPr sz="2000" kern="0" spc="-35">
                <a:solidFill>
                  <a:srgbClr val="211F1F"/>
                </a:solidFill>
                <a:latin typeface="Arial"/>
                <a:cs typeface="Arial"/>
              </a:rPr>
              <a:t> </a:t>
            </a:r>
            <a:r>
              <a:rPr sz="2000" kern="0">
                <a:solidFill>
                  <a:srgbClr val="211F1F"/>
                </a:solidFill>
                <a:latin typeface="Arial"/>
                <a:cs typeface="Arial"/>
              </a:rPr>
              <a:t>Pts</a:t>
            </a:r>
            <a:r>
              <a:rPr sz="2000" kern="0" spc="-15">
                <a:solidFill>
                  <a:srgbClr val="211F1F"/>
                </a:solidFill>
                <a:latin typeface="Arial"/>
                <a:cs typeface="Arial"/>
              </a:rPr>
              <a:t> </a:t>
            </a:r>
            <a:r>
              <a:rPr sz="2000" kern="0">
                <a:solidFill>
                  <a:srgbClr val="211F1F"/>
                </a:solidFill>
                <a:latin typeface="Arial"/>
                <a:cs typeface="Arial"/>
              </a:rPr>
              <a:t>for</a:t>
            </a:r>
            <a:r>
              <a:rPr sz="2000" kern="0" spc="-40">
                <a:solidFill>
                  <a:srgbClr val="211F1F"/>
                </a:solidFill>
                <a:latin typeface="Arial"/>
                <a:cs typeface="Arial"/>
              </a:rPr>
              <a:t> </a:t>
            </a:r>
            <a:r>
              <a:rPr sz="2000" kern="0">
                <a:solidFill>
                  <a:srgbClr val="211F1F"/>
                </a:solidFill>
                <a:latin typeface="Arial"/>
                <a:cs typeface="Arial"/>
              </a:rPr>
              <a:t>Ret</a:t>
            </a:r>
            <a:r>
              <a:rPr sz="2000" kern="0" spc="-40">
                <a:solidFill>
                  <a:srgbClr val="211F1F"/>
                </a:solidFill>
                <a:latin typeface="Arial"/>
                <a:cs typeface="Arial"/>
              </a:rPr>
              <a:t> </a:t>
            </a:r>
            <a:r>
              <a:rPr sz="2000" kern="0" spc="-25">
                <a:solidFill>
                  <a:srgbClr val="211F1F"/>
                </a:solidFill>
                <a:latin typeface="Arial"/>
                <a:cs typeface="Arial"/>
              </a:rPr>
              <a:t>Pay</a:t>
            </a:r>
            <a:endParaRPr sz="2000" kern="0">
              <a:solidFill>
                <a:sysClr val="windowText" lastClr="000000"/>
              </a:solidFill>
              <a:latin typeface="Arial"/>
              <a:cs typeface="Arial"/>
            </a:endParaRPr>
          </a:p>
        </p:txBody>
      </p:sp>
      <p:sp>
        <p:nvSpPr>
          <p:cNvPr id="9" name="object 9"/>
          <p:cNvSpPr/>
          <p:nvPr/>
        </p:nvSpPr>
        <p:spPr>
          <a:xfrm>
            <a:off x="2812542" y="1550669"/>
            <a:ext cx="2220595" cy="0"/>
          </a:xfrm>
          <a:custGeom>
            <a:avLst/>
            <a:gdLst/>
            <a:ahLst/>
            <a:cxnLst/>
            <a:rect l="l" t="t" r="r" b="b"/>
            <a:pathLst>
              <a:path w="2220595">
                <a:moveTo>
                  <a:pt x="0" y="0"/>
                </a:moveTo>
                <a:lnTo>
                  <a:pt x="2220163" y="0"/>
                </a:lnTo>
              </a:path>
            </a:pathLst>
          </a:custGeom>
          <a:ln w="19050">
            <a:solidFill>
              <a:srgbClr val="211F1F"/>
            </a:solidFill>
          </a:ln>
        </p:spPr>
        <p:txBody>
          <a:bodyPr wrap="square" lIns="0" tIns="0" rIns="0" bIns="0" rtlCol="0"/>
          <a:lstStyle/>
          <a:p>
            <a:pPr>
              <a:defRPr/>
            </a:pPr>
            <a:endParaRPr kern="0">
              <a:solidFill>
                <a:sysClr val="windowText" lastClr="000000"/>
              </a:solidFill>
            </a:endParaRPr>
          </a:p>
        </p:txBody>
      </p:sp>
      <p:sp>
        <p:nvSpPr>
          <p:cNvPr id="10" name="object 10"/>
          <p:cNvSpPr txBox="1"/>
          <p:nvPr/>
        </p:nvSpPr>
        <p:spPr>
          <a:xfrm>
            <a:off x="3747844" y="1491579"/>
            <a:ext cx="414655" cy="330835"/>
          </a:xfrm>
          <a:prstGeom prst="rect">
            <a:avLst/>
          </a:prstGeom>
        </p:spPr>
        <p:txBody>
          <a:bodyPr vert="horz" wrap="square" lIns="0" tIns="13335" rIns="0" bIns="0" rtlCol="0">
            <a:spAutoFit/>
          </a:bodyPr>
          <a:lstStyle/>
          <a:p>
            <a:pPr marL="12700">
              <a:spcBef>
                <a:spcPts val="105"/>
              </a:spcBef>
              <a:defRPr/>
            </a:pPr>
            <a:r>
              <a:rPr sz="2000" kern="0" spc="-25">
                <a:solidFill>
                  <a:srgbClr val="211F1F"/>
                </a:solidFill>
                <a:latin typeface="Calibri"/>
                <a:cs typeface="Calibri"/>
              </a:rPr>
              <a:t>360</a:t>
            </a:r>
            <a:endParaRPr sz="2000" kern="0">
              <a:solidFill>
                <a:sysClr val="windowText" lastClr="000000"/>
              </a:solidFill>
              <a:latin typeface="Calibri"/>
              <a:cs typeface="Calibri"/>
            </a:endParaRPr>
          </a:p>
        </p:txBody>
      </p:sp>
      <p:sp>
        <p:nvSpPr>
          <p:cNvPr id="11" name="object 11"/>
          <p:cNvSpPr/>
          <p:nvPr/>
        </p:nvSpPr>
        <p:spPr>
          <a:xfrm>
            <a:off x="2635759" y="1187958"/>
            <a:ext cx="105410" cy="632460"/>
          </a:xfrm>
          <a:custGeom>
            <a:avLst/>
            <a:gdLst/>
            <a:ahLst/>
            <a:cxnLst/>
            <a:rect l="l" t="t" r="r" b="b"/>
            <a:pathLst>
              <a:path w="105409" h="632460">
                <a:moveTo>
                  <a:pt x="105409" y="632460"/>
                </a:moveTo>
                <a:lnTo>
                  <a:pt x="64379" y="624176"/>
                </a:lnTo>
                <a:lnTo>
                  <a:pt x="30873" y="601586"/>
                </a:lnTo>
                <a:lnTo>
                  <a:pt x="8283" y="568080"/>
                </a:lnTo>
                <a:lnTo>
                  <a:pt x="0" y="527050"/>
                </a:lnTo>
                <a:lnTo>
                  <a:pt x="0" y="105410"/>
                </a:lnTo>
                <a:lnTo>
                  <a:pt x="8283" y="64379"/>
                </a:lnTo>
                <a:lnTo>
                  <a:pt x="30873" y="30873"/>
                </a:lnTo>
                <a:lnTo>
                  <a:pt x="64379" y="8283"/>
                </a:lnTo>
                <a:lnTo>
                  <a:pt x="105409" y="0"/>
                </a:lnTo>
              </a:path>
            </a:pathLst>
          </a:custGeom>
          <a:ln w="28575">
            <a:solidFill>
              <a:srgbClr val="211F1F"/>
            </a:solidFill>
          </a:ln>
        </p:spPr>
        <p:txBody>
          <a:bodyPr wrap="square" lIns="0" tIns="0" rIns="0" bIns="0" rtlCol="0"/>
          <a:lstStyle/>
          <a:p>
            <a:pPr>
              <a:defRPr/>
            </a:pPr>
            <a:endParaRPr kern="0">
              <a:solidFill>
                <a:sysClr val="windowText" lastClr="000000"/>
              </a:solidFill>
            </a:endParaRPr>
          </a:p>
        </p:txBody>
      </p:sp>
      <p:sp>
        <p:nvSpPr>
          <p:cNvPr id="12" name="object 12"/>
          <p:cNvSpPr/>
          <p:nvPr/>
        </p:nvSpPr>
        <p:spPr>
          <a:xfrm>
            <a:off x="5989829" y="1187958"/>
            <a:ext cx="105410" cy="632460"/>
          </a:xfrm>
          <a:custGeom>
            <a:avLst/>
            <a:gdLst/>
            <a:ahLst/>
            <a:cxnLst/>
            <a:rect l="l" t="t" r="r" b="b"/>
            <a:pathLst>
              <a:path w="105410" h="632460">
                <a:moveTo>
                  <a:pt x="0" y="0"/>
                </a:moveTo>
                <a:lnTo>
                  <a:pt x="41030" y="8283"/>
                </a:lnTo>
                <a:lnTo>
                  <a:pt x="74536" y="30873"/>
                </a:lnTo>
                <a:lnTo>
                  <a:pt x="97126" y="64379"/>
                </a:lnTo>
                <a:lnTo>
                  <a:pt x="105410" y="105410"/>
                </a:lnTo>
                <a:lnTo>
                  <a:pt x="105410" y="527050"/>
                </a:lnTo>
                <a:lnTo>
                  <a:pt x="97126" y="568080"/>
                </a:lnTo>
                <a:lnTo>
                  <a:pt x="74536" y="601586"/>
                </a:lnTo>
                <a:lnTo>
                  <a:pt x="41030" y="624176"/>
                </a:lnTo>
                <a:lnTo>
                  <a:pt x="0" y="632460"/>
                </a:lnTo>
              </a:path>
            </a:pathLst>
          </a:custGeom>
          <a:ln w="28574">
            <a:solidFill>
              <a:srgbClr val="211F1F"/>
            </a:solidFill>
          </a:ln>
        </p:spPr>
        <p:txBody>
          <a:bodyPr wrap="square" lIns="0" tIns="0" rIns="0" bIns="0" rtlCol="0"/>
          <a:lstStyle/>
          <a:p>
            <a:pPr>
              <a:defRPr/>
            </a:pPr>
            <a:endParaRPr kern="0">
              <a:solidFill>
                <a:sysClr val="windowText" lastClr="000000"/>
              </a:solidFill>
            </a:endParaRPr>
          </a:p>
        </p:txBody>
      </p:sp>
      <p:sp>
        <p:nvSpPr>
          <p:cNvPr id="13" name="object 13"/>
          <p:cNvSpPr txBox="1"/>
          <p:nvPr/>
        </p:nvSpPr>
        <p:spPr>
          <a:xfrm>
            <a:off x="5210419" y="1358677"/>
            <a:ext cx="4185920" cy="330835"/>
          </a:xfrm>
          <a:prstGeom prst="rect">
            <a:avLst/>
          </a:prstGeom>
        </p:spPr>
        <p:txBody>
          <a:bodyPr vert="horz" wrap="square" lIns="0" tIns="13335" rIns="0" bIns="0" rtlCol="0">
            <a:spAutoFit/>
          </a:bodyPr>
          <a:lstStyle/>
          <a:p>
            <a:pPr marL="12700">
              <a:spcBef>
                <a:spcPts val="105"/>
              </a:spcBef>
              <a:tabLst>
                <a:tab pos="297180" algn="l"/>
                <a:tab pos="1003300" algn="l"/>
              </a:tabLst>
              <a:defRPr/>
            </a:pPr>
            <a:r>
              <a:rPr sz="3000" b="1" kern="0" spc="-75" baseline="1388">
                <a:solidFill>
                  <a:srgbClr val="211F1F"/>
                </a:solidFill>
                <a:latin typeface="Calibri"/>
                <a:cs typeface="Calibri"/>
              </a:rPr>
              <a:t>X</a:t>
            </a:r>
            <a:r>
              <a:rPr sz="3000" b="1" kern="0" baseline="1388">
                <a:solidFill>
                  <a:srgbClr val="211F1F"/>
                </a:solidFill>
                <a:latin typeface="Calibri"/>
                <a:cs typeface="Calibri"/>
              </a:rPr>
              <a:t>	</a:t>
            </a:r>
            <a:r>
              <a:rPr sz="3000" kern="0" spc="-30" baseline="1388">
                <a:solidFill>
                  <a:srgbClr val="211F1F"/>
                </a:solidFill>
                <a:latin typeface="Calibri"/>
                <a:cs typeface="Calibri"/>
              </a:rPr>
              <a:t>2.5%</a:t>
            </a:r>
            <a:r>
              <a:rPr sz="3000" kern="0" baseline="1388">
                <a:solidFill>
                  <a:srgbClr val="211F1F"/>
                </a:solidFill>
                <a:latin typeface="Calibri"/>
                <a:cs typeface="Calibri"/>
              </a:rPr>
              <a:t>	</a:t>
            </a:r>
            <a:r>
              <a:rPr sz="2000" b="1" kern="0">
                <a:solidFill>
                  <a:srgbClr val="211F1F"/>
                </a:solidFill>
                <a:latin typeface="Calibri"/>
                <a:cs typeface="Calibri"/>
              </a:rPr>
              <a:t>X</a:t>
            </a:r>
            <a:r>
              <a:rPr sz="2000" b="1" kern="0" spc="405">
                <a:solidFill>
                  <a:srgbClr val="211F1F"/>
                </a:solidFill>
                <a:latin typeface="Calibri"/>
                <a:cs typeface="Calibri"/>
              </a:rPr>
              <a:t> </a:t>
            </a:r>
            <a:r>
              <a:rPr sz="2000" kern="0">
                <a:solidFill>
                  <a:srgbClr val="211F1F"/>
                </a:solidFill>
                <a:latin typeface="Calibri"/>
                <a:cs typeface="Calibri"/>
              </a:rPr>
              <a:t>final</a:t>
            </a:r>
            <a:r>
              <a:rPr sz="2000" kern="0" spc="-20">
                <a:solidFill>
                  <a:srgbClr val="211F1F"/>
                </a:solidFill>
                <a:latin typeface="Calibri"/>
                <a:cs typeface="Calibri"/>
              </a:rPr>
              <a:t> </a:t>
            </a:r>
            <a:r>
              <a:rPr sz="2000" kern="0">
                <a:solidFill>
                  <a:srgbClr val="211F1F"/>
                </a:solidFill>
                <a:latin typeface="Calibri"/>
                <a:cs typeface="Calibri"/>
              </a:rPr>
              <a:t>basic</a:t>
            </a:r>
            <a:r>
              <a:rPr sz="2000" kern="0" spc="-20">
                <a:solidFill>
                  <a:srgbClr val="211F1F"/>
                </a:solidFill>
                <a:latin typeface="Calibri"/>
                <a:cs typeface="Calibri"/>
              </a:rPr>
              <a:t> </a:t>
            </a:r>
            <a:r>
              <a:rPr sz="2000" kern="0">
                <a:solidFill>
                  <a:srgbClr val="211F1F"/>
                </a:solidFill>
                <a:latin typeface="Calibri"/>
                <a:cs typeface="Calibri"/>
              </a:rPr>
              <a:t>pay</a:t>
            </a:r>
            <a:r>
              <a:rPr sz="2000" kern="0" spc="-35">
                <a:solidFill>
                  <a:srgbClr val="211F1F"/>
                </a:solidFill>
                <a:latin typeface="Calibri"/>
                <a:cs typeface="Calibri"/>
              </a:rPr>
              <a:t> </a:t>
            </a:r>
            <a:r>
              <a:rPr sz="2000" b="1" kern="0">
                <a:solidFill>
                  <a:srgbClr val="211F1F"/>
                </a:solidFill>
                <a:latin typeface="Calibri"/>
                <a:cs typeface="Calibri"/>
              </a:rPr>
              <a:t>=</a:t>
            </a:r>
            <a:r>
              <a:rPr sz="2000" b="1" kern="0" spc="415">
                <a:solidFill>
                  <a:srgbClr val="211F1F"/>
                </a:solidFill>
                <a:latin typeface="Calibri"/>
                <a:cs typeface="Calibri"/>
              </a:rPr>
              <a:t> </a:t>
            </a:r>
            <a:r>
              <a:rPr sz="2000" kern="0" spc="-10">
                <a:solidFill>
                  <a:srgbClr val="211F1F"/>
                </a:solidFill>
                <a:latin typeface="Calibri"/>
                <a:cs typeface="Calibri"/>
              </a:rPr>
              <a:t>Retired</a:t>
            </a:r>
            <a:r>
              <a:rPr sz="2000" kern="0" spc="-15">
                <a:solidFill>
                  <a:srgbClr val="211F1F"/>
                </a:solidFill>
                <a:latin typeface="Calibri"/>
                <a:cs typeface="Calibri"/>
              </a:rPr>
              <a:t> </a:t>
            </a:r>
            <a:r>
              <a:rPr sz="2000" kern="0" spc="-25">
                <a:solidFill>
                  <a:srgbClr val="211F1F"/>
                </a:solidFill>
                <a:latin typeface="Calibri"/>
                <a:cs typeface="Calibri"/>
              </a:rPr>
              <a:t>Pay</a:t>
            </a:r>
            <a:endParaRPr sz="2000" kern="0">
              <a:solidFill>
                <a:sysClr val="windowText" lastClr="000000"/>
              </a:solidFill>
              <a:latin typeface="Calibri"/>
              <a:cs typeface="Calibri"/>
            </a:endParaRPr>
          </a:p>
        </p:txBody>
      </p:sp>
      <p:sp>
        <p:nvSpPr>
          <p:cNvPr id="14" name="object 14"/>
          <p:cNvSpPr txBox="1"/>
          <p:nvPr/>
        </p:nvSpPr>
        <p:spPr>
          <a:xfrm>
            <a:off x="1912111" y="6251272"/>
            <a:ext cx="6808470" cy="238760"/>
          </a:xfrm>
          <a:prstGeom prst="rect">
            <a:avLst/>
          </a:prstGeom>
        </p:spPr>
        <p:txBody>
          <a:bodyPr vert="horz" wrap="square" lIns="0" tIns="0" rIns="0" bIns="0" rtlCol="0">
            <a:spAutoFit/>
          </a:bodyPr>
          <a:lstStyle/>
          <a:p>
            <a:pPr marL="12700">
              <a:lnSpc>
                <a:spcPts val="1760"/>
              </a:lnSpc>
              <a:defRPr/>
            </a:pPr>
            <a:r>
              <a:rPr sz="1500" u="sng" kern="0" spc="-10">
                <a:solidFill>
                  <a:srgbClr val="0562C1"/>
                </a:solidFill>
                <a:uFill>
                  <a:solidFill>
                    <a:srgbClr val="0562C1"/>
                  </a:solidFill>
                </a:uFill>
                <a:latin typeface="Arial"/>
                <a:cs typeface="Arial"/>
                <a:hlinkClick r:id="rId2"/>
              </a:rPr>
              <a:t>https://myarmybenefits.us.army.mil/Benefit-Calculators/SBP-Premium-Calculator</a:t>
            </a:r>
            <a:endParaRPr sz="1500" kern="0">
              <a:solidFill>
                <a:sysClr val="windowText" lastClr="000000"/>
              </a:solidFill>
              <a:latin typeface="Arial"/>
              <a:cs typeface="Arial"/>
            </a:endParaRPr>
          </a:p>
        </p:txBody>
      </p:sp>
    </p:spTree>
    <p:extLst>
      <p:ext uri="{BB962C8B-B14F-4D97-AF65-F5344CB8AC3E}">
        <p14:creationId xmlns:p14="http://schemas.microsoft.com/office/powerpoint/2010/main" val="38599820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5140" y="2082868"/>
            <a:ext cx="8628380" cy="4572406"/>
          </a:xfrm>
          <a:prstGeom prst="rect">
            <a:avLst/>
          </a:prstGeom>
        </p:spPr>
        <p:txBody>
          <a:bodyPr vert="horz" wrap="square" lIns="0" tIns="108585" rIns="0" bIns="0" rtlCol="0">
            <a:spAutoFit/>
          </a:bodyPr>
          <a:lstStyle/>
          <a:p>
            <a:pPr marL="1327785" indent="-228600">
              <a:spcBef>
                <a:spcPts val="855"/>
              </a:spcBef>
              <a:buClr>
                <a:srgbClr val="211F1F"/>
              </a:buClr>
              <a:buFont typeface="Arial"/>
              <a:buChar char="•"/>
              <a:tabLst>
                <a:tab pos="1327785" algn="l"/>
              </a:tabLst>
              <a:defRPr/>
            </a:pPr>
            <a:r>
              <a:rPr sz="2000" b="1" kern="0">
                <a:solidFill>
                  <a:srgbClr val="211F1F"/>
                </a:solidFill>
                <a:latin typeface="Arial"/>
                <a:cs typeface="Arial"/>
              </a:rPr>
              <a:t>DIEMS:</a:t>
            </a:r>
            <a:r>
              <a:rPr sz="2000" b="1" kern="0" spc="-45">
                <a:solidFill>
                  <a:srgbClr val="211F1F"/>
                </a:solidFill>
                <a:latin typeface="Arial"/>
                <a:cs typeface="Arial"/>
              </a:rPr>
              <a:t> </a:t>
            </a:r>
            <a:r>
              <a:rPr sz="2000" kern="0" spc="-10">
                <a:solidFill>
                  <a:srgbClr val="211F1F"/>
                </a:solidFill>
                <a:latin typeface="Arial"/>
                <a:cs typeface="Arial"/>
              </a:rPr>
              <a:t>19850731</a:t>
            </a:r>
            <a:endParaRPr sz="2000" kern="0">
              <a:solidFill>
                <a:sysClr val="windowText" lastClr="000000"/>
              </a:solidFill>
              <a:latin typeface="Arial"/>
              <a:cs typeface="Arial"/>
            </a:endParaRPr>
          </a:p>
          <a:p>
            <a:pPr marL="1327785" indent="-228600">
              <a:spcBef>
                <a:spcPts val="755"/>
              </a:spcBef>
              <a:buFont typeface="Arial"/>
              <a:buChar char="•"/>
              <a:tabLst>
                <a:tab pos="1327785" algn="l"/>
              </a:tabLst>
              <a:defRPr/>
            </a:pPr>
            <a:r>
              <a:rPr sz="2000" b="1" kern="0">
                <a:solidFill>
                  <a:srgbClr val="211F1F"/>
                </a:solidFill>
                <a:latin typeface="Arial"/>
                <a:cs typeface="Arial"/>
              </a:rPr>
              <a:t>Service</a:t>
            </a:r>
            <a:r>
              <a:rPr sz="2000" b="1" kern="0" spc="-15">
                <a:solidFill>
                  <a:srgbClr val="211F1F"/>
                </a:solidFill>
                <a:latin typeface="Arial"/>
                <a:cs typeface="Arial"/>
              </a:rPr>
              <a:t> </a:t>
            </a:r>
            <a:r>
              <a:rPr sz="2000" b="1" kern="0">
                <a:solidFill>
                  <a:srgbClr val="211F1F"/>
                </a:solidFill>
                <a:latin typeface="Arial"/>
                <a:cs typeface="Arial"/>
              </a:rPr>
              <a:t>for</a:t>
            </a:r>
            <a:r>
              <a:rPr sz="2000" b="1" kern="0" spc="-55">
                <a:solidFill>
                  <a:srgbClr val="211F1F"/>
                </a:solidFill>
                <a:latin typeface="Arial"/>
                <a:cs typeface="Arial"/>
              </a:rPr>
              <a:t> </a:t>
            </a:r>
            <a:r>
              <a:rPr sz="2000" b="1" kern="0">
                <a:solidFill>
                  <a:srgbClr val="211F1F"/>
                </a:solidFill>
                <a:latin typeface="Arial"/>
                <a:cs typeface="Arial"/>
              </a:rPr>
              <a:t>Retirement:</a:t>
            </a:r>
            <a:r>
              <a:rPr sz="2000" b="1" kern="0" spc="-75">
                <a:solidFill>
                  <a:srgbClr val="211F1F"/>
                </a:solidFill>
                <a:latin typeface="Arial"/>
                <a:cs typeface="Arial"/>
              </a:rPr>
              <a:t> </a:t>
            </a:r>
            <a:r>
              <a:rPr sz="2000" kern="0">
                <a:solidFill>
                  <a:srgbClr val="211F1F"/>
                </a:solidFill>
                <a:latin typeface="Arial"/>
                <a:cs typeface="Arial"/>
              </a:rPr>
              <a:t>Total</a:t>
            </a:r>
            <a:r>
              <a:rPr sz="2000" kern="0" spc="-30">
                <a:solidFill>
                  <a:srgbClr val="211F1F"/>
                </a:solidFill>
                <a:latin typeface="Arial"/>
                <a:cs typeface="Arial"/>
              </a:rPr>
              <a:t> </a:t>
            </a:r>
            <a:r>
              <a:rPr sz="2000" kern="0">
                <a:solidFill>
                  <a:srgbClr val="211F1F"/>
                </a:solidFill>
                <a:latin typeface="Arial"/>
                <a:cs typeface="Arial"/>
              </a:rPr>
              <a:t>Points</a:t>
            </a:r>
            <a:r>
              <a:rPr sz="2000" kern="0" spc="-30">
                <a:solidFill>
                  <a:srgbClr val="211F1F"/>
                </a:solidFill>
                <a:latin typeface="Arial"/>
                <a:cs typeface="Arial"/>
              </a:rPr>
              <a:t> </a:t>
            </a:r>
            <a:r>
              <a:rPr sz="2000" kern="0">
                <a:solidFill>
                  <a:srgbClr val="211F1F"/>
                </a:solidFill>
                <a:latin typeface="Arial"/>
                <a:cs typeface="Arial"/>
              </a:rPr>
              <a:t>2,846</a:t>
            </a:r>
            <a:r>
              <a:rPr sz="2000" kern="0" spc="-40">
                <a:solidFill>
                  <a:srgbClr val="211F1F"/>
                </a:solidFill>
                <a:latin typeface="Arial"/>
                <a:cs typeface="Arial"/>
              </a:rPr>
              <a:t> </a:t>
            </a:r>
            <a:r>
              <a:rPr sz="2000" kern="0">
                <a:solidFill>
                  <a:srgbClr val="211F1F"/>
                </a:solidFill>
                <a:latin typeface="Arial"/>
                <a:cs typeface="Arial"/>
              </a:rPr>
              <a:t>=</a:t>
            </a:r>
            <a:r>
              <a:rPr sz="2000" kern="0" spc="-45">
                <a:solidFill>
                  <a:srgbClr val="211F1F"/>
                </a:solidFill>
                <a:latin typeface="Arial"/>
                <a:cs typeface="Arial"/>
              </a:rPr>
              <a:t> </a:t>
            </a:r>
            <a:r>
              <a:rPr sz="2000" kern="0">
                <a:solidFill>
                  <a:srgbClr val="211F1F"/>
                </a:solidFill>
                <a:latin typeface="Arial"/>
                <a:cs typeface="Arial"/>
              </a:rPr>
              <a:t>7.91</a:t>
            </a:r>
            <a:r>
              <a:rPr sz="2000" kern="0" spc="-45">
                <a:solidFill>
                  <a:srgbClr val="211F1F"/>
                </a:solidFill>
                <a:latin typeface="Arial"/>
                <a:cs typeface="Arial"/>
              </a:rPr>
              <a:t> </a:t>
            </a:r>
            <a:r>
              <a:rPr sz="2000" kern="0" spc="-20">
                <a:solidFill>
                  <a:srgbClr val="211F1F"/>
                </a:solidFill>
                <a:latin typeface="Arial"/>
                <a:cs typeface="Arial"/>
              </a:rPr>
              <a:t>yrs</a:t>
            </a:r>
            <a:r>
              <a:rPr sz="2000" b="1" kern="0" spc="-20">
                <a:solidFill>
                  <a:srgbClr val="211F1F"/>
                </a:solidFill>
                <a:latin typeface="Arial"/>
                <a:cs typeface="Arial"/>
              </a:rPr>
              <a:t>*</a:t>
            </a:r>
            <a:endParaRPr sz="2000" kern="0">
              <a:solidFill>
                <a:sysClr val="windowText" lastClr="000000"/>
              </a:solidFill>
              <a:latin typeface="Arial"/>
              <a:cs typeface="Arial"/>
            </a:endParaRPr>
          </a:p>
          <a:p>
            <a:pPr marL="1327785" indent="-228600">
              <a:spcBef>
                <a:spcPts val="770"/>
              </a:spcBef>
              <a:buFont typeface="Arial"/>
              <a:buChar char="•"/>
              <a:tabLst>
                <a:tab pos="1327785" algn="l"/>
              </a:tabLst>
              <a:defRPr/>
            </a:pPr>
            <a:r>
              <a:rPr sz="2000" b="1" kern="0">
                <a:solidFill>
                  <a:srgbClr val="211F1F"/>
                </a:solidFill>
                <a:latin typeface="Arial"/>
                <a:cs typeface="Arial"/>
              </a:rPr>
              <a:t>Calculation:</a:t>
            </a:r>
            <a:r>
              <a:rPr sz="2000" b="1" kern="0" spc="-50">
                <a:solidFill>
                  <a:srgbClr val="211F1F"/>
                </a:solidFill>
                <a:latin typeface="Arial"/>
                <a:cs typeface="Arial"/>
              </a:rPr>
              <a:t> </a:t>
            </a:r>
            <a:r>
              <a:rPr sz="2000" kern="0">
                <a:solidFill>
                  <a:srgbClr val="211F1F"/>
                </a:solidFill>
                <a:latin typeface="Arial"/>
                <a:cs typeface="Arial"/>
              </a:rPr>
              <a:t>7.91</a:t>
            </a:r>
            <a:r>
              <a:rPr sz="2000" kern="0" spc="-25">
                <a:solidFill>
                  <a:srgbClr val="211F1F"/>
                </a:solidFill>
                <a:latin typeface="Arial"/>
                <a:cs typeface="Arial"/>
              </a:rPr>
              <a:t> </a:t>
            </a:r>
            <a:r>
              <a:rPr sz="2000" kern="0">
                <a:solidFill>
                  <a:srgbClr val="211F1F"/>
                </a:solidFill>
                <a:latin typeface="Arial"/>
                <a:cs typeface="Arial"/>
              </a:rPr>
              <a:t>x</a:t>
            </a:r>
            <a:r>
              <a:rPr sz="2000" kern="0" spc="-20">
                <a:solidFill>
                  <a:srgbClr val="211F1F"/>
                </a:solidFill>
                <a:latin typeface="Arial"/>
                <a:cs typeface="Arial"/>
              </a:rPr>
              <a:t> </a:t>
            </a:r>
            <a:r>
              <a:rPr sz="2000" kern="0">
                <a:solidFill>
                  <a:srgbClr val="211F1F"/>
                </a:solidFill>
                <a:latin typeface="Arial"/>
                <a:cs typeface="Arial"/>
              </a:rPr>
              <a:t>2.5%</a:t>
            </a:r>
            <a:r>
              <a:rPr sz="2000" kern="0" spc="-40">
                <a:solidFill>
                  <a:srgbClr val="211F1F"/>
                </a:solidFill>
                <a:latin typeface="Arial"/>
                <a:cs typeface="Arial"/>
              </a:rPr>
              <a:t> </a:t>
            </a:r>
            <a:r>
              <a:rPr sz="2000" kern="0">
                <a:solidFill>
                  <a:srgbClr val="211F1F"/>
                </a:solidFill>
                <a:latin typeface="Arial"/>
                <a:cs typeface="Arial"/>
              </a:rPr>
              <a:t>x</a:t>
            </a:r>
            <a:r>
              <a:rPr sz="2000" kern="0" spc="-20">
                <a:solidFill>
                  <a:srgbClr val="211F1F"/>
                </a:solidFill>
                <a:latin typeface="Arial"/>
                <a:cs typeface="Arial"/>
              </a:rPr>
              <a:t> </a:t>
            </a:r>
            <a:r>
              <a:rPr sz="2000" kern="0">
                <a:solidFill>
                  <a:srgbClr val="211F1F"/>
                </a:solidFill>
                <a:latin typeface="Arial"/>
                <a:cs typeface="Arial"/>
              </a:rPr>
              <a:t>$7,817</a:t>
            </a:r>
            <a:r>
              <a:rPr sz="2000" kern="0" spc="-40">
                <a:solidFill>
                  <a:srgbClr val="211F1F"/>
                </a:solidFill>
                <a:latin typeface="Arial"/>
                <a:cs typeface="Arial"/>
              </a:rPr>
              <a:t> </a:t>
            </a:r>
            <a:r>
              <a:rPr sz="2000" kern="0">
                <a:solidFill>
                  <a:srgbClr val="211F1F"/>
                </a:solidFill>
                <a:latin typeface="Arial"/>
                <a:cs typeface="Arial"/>
              </a:rPr>
              <a:t>=</a:t>
            </a:r>
            <a:r>
              <a:rPr sz="2000" kern="0" spc="-25">
                <a:solidFill>
                  <a:srgbClr val="211F1F"/>
                </a:solidFill>
                <a:latin typeface="Arial"/>
                <a:cs typeface="Arial"/>
              </a:rPr>
              <a:t> </a:t>
            </a:r>
            <a:r>
              <a:rPr sz="2000" kern="0" spc="-10">
                <a:solidFill>
                  <a:srgbClr val="2CAA27"/>
                </a:solidFill>
                <a:latin typeface="Arial"/>
                <a:cs typeface="Arial"/>
              </a:rPr>
              <a:t>$1,545</a:t>
            </a:r>
            <a:endParaRPr sz="2000" kern="0">
              <a:solidFill>
                <a:sysClr val="windowText" lastClr="000000"/>
              </a:solidFill>
              <a:latin typeface="Arial"/>
              <a:cs typeface="Arial"/>
            </a:endParaRPr>
          </a:p>
          <a:p>
            <a:pPr marL="1327785" indent="-228600">
              <a:spcBef>
                <a:spcPts val="755"/>
              </a:spcBef>
              <a:buFont typeface="Arial"/>
              <a:buChar char="•"/>
              <a:tabLst>
                <a:tab pos="1327785" algn="l"/>
              </a:tabLst>
              <a:defRPr/>
            </a:pPr>
            <a:r>
              <a:rPr sz="2000" b="1" kern="0">
                <a:solidFill>
                  <a:srgbClr val="211F1F"/>
                </a:solidFill>
                <a:latin typeface="Arial"/>
                <a:cs typeface="Arial"/>
              </a:rPr>
              <a:t>Monthly</a:t>
            </a:r>
            <a:r>
              <a:rPr sz="2000" b="1" kern="0" spc="-65">
                <a:solidFill>
                  <a:srgbClr val="211F1F"/>
                </a:solidFill>
                <a:latin typeface="Arial"/>
                <a:cs typeface="Arial"/>
              </a:rPr>
              <a:t> </a:t>
            </a:r>
            <a:r>
              <a:rPr sz="2000" b="1" kern="0">
                <a:solidFill>
                  <a:srgbClr val="211F1F"/>
                </a:solidFill>
                <a:latin typeface="Arial"/>
                <a:cs typeface="Arial"/>
              </a:rPr>
              <a:t>Retired</a:t>
            </a:r>
            <a:r>
              <a:rPr sz="2000" b="1" kern="0" spc="-60">
                <a:solidFill>
                  <a:srgbClr val="211F1F"/>
                </a:solidFill>
                <a:latin typeface="Arial"/>
                <a:cs typeface="Arial"/>
              </a:rPr>
              <a:t> </a:t>
            </a:r>
            <a:r>
              <a:rPr sz="2000" b="1" kern="0">
                <a:solidFill>
                  <a:srgbClr val="211F1F"/>
                </a:solidFill>
                <a:latin typeface="Arial"/>
                <a:cs typeface="Arial"/>
              </a:rPr>
              <a:t>Pay:</a:t>
            </a:r>
            <a:r>
              <a:rPr sz="2000" b="1" kern="0" spc="-5">
                <a:solidFill>
                  <a:srgbClr val="211F1F"/>
                </a:solidFill>
                <a:latin typeface="Arial"/>
                <a:cs typeface="Arial"/>
              </a:rPr>
              <a:t> </a:t>
            </a:r>
            <a:r>
              <a:rPr sz="2000" kern="0" spc="-10">
                <a:solidFill>
                  <a:srgbClr val="2CAA27"/>
                </a:solidFill>
                <a:latin typeface="Arial"/>
                <a:cs typeface="Arial"/>
              </a:rPr>
              <a:t>$1,545</a:t>
            </a:r>
            <a:endParaRPr sz="2000" kern="0">
              <a:solidFill>
                <a:sysClr val="windowText" lastClr="000000"/>
              </a:solidFill>
              <a:latin typeface="Arial"/>
              <a:cs typeface="Arial"/>
            </a:endParaRPr>
          </a:p>
          <a:p>
            <a:pPr marL="1327785" indent="-228600">
              <a:spcBef>
                <a:spcPts val="755"/>
              </a:spcBef>
              <a:buFont typeface="Arial"/>
              <a:buChar char="•"/>
              <a:tabLst>
                <a:tab pos="1327785" algn="l"/>
              </a:tabLst>
              <a:defRPr/>
            </a:pPr>
            <a:r>
              <a:rPr sz="2000" b="1" kern="0">
                <a:solidFill>
                  <a:srgbClr val="211F1F"/>
                </a:solidFill>
                <a:latin typeface="Arial"/>
                <a:cs typeface="Arial"/>
              </a:rPr>
              <a:t>SBP</a:t>
            </a:r>
            <a:r>
              <a:rPr sz="2000" b="1" kern="0" spc="-25">
                <a:solidFill>
                  <a:srgbClr val="211F1F"/>
                </a:solidFill>
                <a:latin typeface="Arial"/>
                <a:cs typeface="Arial"/>
              </a:rPr>
              <a:t> </a:t>
            </a:r>
            <a:r>
              <a:rPr sz="2000" b="1" kern="0">
                <a:solidFill>
                  <a:srgbClr val="211F1F"/>
                </a:solidFill>
                <a:latin typeface="Arial"/>
                <a:cs typeface="Arial"/>
              </a:rPr>
              <a:t>Monthly</a:t>
            </a:r>
            <a:r>
              <a:rPr sz="2000" b="1" kern="0" spc="-50">
                <a:solidFill>
                  <a:srgbClr val="211F1F"/>
                </a:solidFill>
                <a:latin typeface="Arial"/>
                <a:cs typeface="Arial"/>
              </a:rPr>
              <a:t> </a:t>
            </a:r>
            <a:r>
              <a:rPr sz="2000" b="1" kern="0">
                <a:solidFill>
                  <a:srgbClr val="211F1F"/>
                </a:solidFill>
                <a:latin typeface="Arial"/>
                <a:cs typeface="Arial"/>
              </a:rPr>
              <a:t>Premium:</a:t>
            </a:r>
            <a:r>
              <a:rPr sz="2000" b="1" kern="0" spc="-40">
                <a:solidFill>
                  <a:srgbClr val="211F1F"/>
                </a:solidFill>
                <a:latin typeface="Arial"/>
                <a:cs typeface="Arial"/>
              </a:rPr>
              <a:t> </a:t>
            </a:r>
            <a:r>
              <a:rPr sz="2000" kern="0">
                <a:solidFill>
                  <a:srgbClr val="211F1F"/>
                </a:solidFill>
                <a:latin typeface="Arial"/>
                <a:cs typeface="Arial"/>
              </a:rPr>
              <a:t>$1,545</a:t>
            </a:r>
            <a:r>
              <a:rPr sz="2000" kern="0" spc="-50">
                <a:solidFill>
                  <a:srgbClr val="211F1F"/>
                </a:solidFill>
                <a:latin typeface="Arial"/>
                <a:cs typeface="Arial"/>
              </a:rPr>
              <a:t> </a:t>
            </a:r>
            <a:r>
              <a:rPr sz="2000" kern="0">
                <a:solidFill>
                  <a:srgbClr val="211F1F"/>
                </a:solidFill>
                <a:latin typeface="Arial"/>
                <a:cs typeface="Arial"/>
              </a:rPr>
              <a:t>x</a:t>
            </a:r>
            <a:r>
              <a:rPr sz="2000" kern="0" spc="-35">
                <a:solidFill>
                  <a:srgbClr val="211F1F"/>
                </a:solidFill>
                <a:latin typeface="Arial"/>
                <a:cs typeface="Arial"/>
              </a:rPr>
              <a:t> </a:t>
            </a:r>
            <a:r>
              <a:rPr sz="2000" kern="0">
                <a:solidFill>
                  <a:srgbClr val="211F1F"/>
                </a:solidFill>
                <a:latin typeface="Arial"/>
                <a:cs typeface="Arial"/>
              </a:rPr>
              <a:t>6.5%</a:t>
            </a:r>
            <a:r>
              <a:rPr sz="2000" kern="0" spc="-45">
                <a:solidFill>
                  <a:srgbClr val="211F1F"/>
                </a:solidFill>
                <a:latin typeface="Arial"/>
                <a:cs typeface="Arial"/>
              </a:rPr>
              <a:t> </a:t>
            </a:r>
            <a:r>
              <a:rPr sz="2000" kern="0">
                <a:solidFill>
                  <a:srgbClr val="211F1F"/>
                </a:solidFill>
                <a:latin typeface="Arial"/>
                <a:cs typeface="Arial"/>
              </a:rPr>
              <a:t>=</a:t>
            </a:r>
            <a:r>
              <a:rPr sz="2000" kern="0" spc="-35">
                <a:solidFill>
                  <a:srgbClr val="211F1F"/>
                </a:solidFill>
                <a:latin typeface="Arial"/>
                <a:cs typeface="Arial"/>
              </a:rPr>
              <a:t> </a:t>
            </a:r>
            <a:r>
              <a:rPr sz="2000" kern="0" spc="-20">
                <a:solidFill>
                  <a:srgbClr val="CF0000"/>
                </a:solidFill>
                <a:latin typeface="Arial"/>
                <a:cs typeface="Arial"/>
              </a:rPr>
              <a:t>$100</a:t>
            </a:r>
            <a:endParaRPr sz="2000" kern="0">
              <a:solidFill>
                <a:sysClr val="windowText" lastClr="000000"/>
              </a:solidFill>
              <a:latin typeface="Arial"/>
              <a:cs typeface="Arial"/>
            </a:endParaRPr>
          </a:p>
          <a:p>
            <a:pPr marL="1327785" indent="-228600">
              <a:spcBef>
                <a:spcPts val="770"/>
              </a:spcBef>
              <a:buFont typeface="Arial"/>
              <a:buChar char="•"/>
              <a:tabLst>
                <a:tab pos="1327785" algn="l"/>
              </a:tabLst>
              <a:defRPr/>
            </a:pPr>
            <a:r>
              <a:rPr sz="2000" b="1" kern="0">
                <a:solidFill>
                  <a:srgbClr val="211F1F"/>
                </a:solidFill>
                <a:latin typeface="Arial"/>
                <a:cs typeface="Arial"/>
              </a:rPr>
              <a:t>RCSBP</a:t>
            </a:r>
            <a:r>
              <a:rPr sz="2000" b="1" kern="0" spc="-40">
                <a:solidFill>
                  <a:srgbClr val="211F1F"/>
                </a:solidFill>
                <a:latin typeface="Arial"/>
                <a:cs typeface="Arial"/>
              </a:rPr>
              <a:t> </a:t>
            </a:r>
            <a:r>
              <a:rPr sz="2000" b="1" kern="0">
                <a:solidFill>
                  <a:srgbClr val="211F1F"/>
                </a:solidFill>
                <a:latin typeface="Arial"/>
                <a:cs typeface="Arial"/>
              </a:rPr>
              <a:t>Monthly</a:t>
            </a:r>
            <a:r>
              <a:rPr sz="2000" b="1" kern="0" spc="-45">
                <a:solidFill>
                  <a:srgbClr val="211F1F"/>
                </a:solidFill>
                <a:latin typeface="Arial"/>
                <a:cs typeface="Arial"/>
              </a:rPr>
              <a:t> </a:t>
            </a:r>
            <a:r>
              <a:rPr sz="2000" b="1" kern="0">
                <a:solidFill>
                  <a:srgbClr val="211F1F"/>
                </a:solidFill>
                <a:latin typeface="Arial"/>
                <a:cs typeface="Arial"/>
              </a:rPr>
              <a:t>Premium:</a:t>
            </a:r>
            <a:r>
              <a:rPr sz="2000" b="1" kern="0" spc="-55">
                <a:solidFill>
                  <a:srgbClr val="211F1F"/>
                </a:solidFill>
                <a:latin typeface="Arial"/>
                <a:cs typeface="Arial"/>
              </a:rPr>
              <a:t> </a:t>
            </a:r>
            <a:r>
              <a:rPr sz="2000" kern="0">
                <a:solidFill>
                  <a:srgbClr val="211F1F"/>
                </a:solidFill>
                <a:latin typeface="Arial"/>
                <a:cs typeface="Arial"/>
              </a:rPr>
              <a:t>$1,545</a:t>
            </a:r>
            <a:r>
              <a:rPr sz="2000" kern="0" spc="-55">
                <a:solidFill>
                  <a:srgbClr val="211F1F"/>
                </a:solidFill>
                <a:latin typeface="Arial"/>
                <a:cs typeface="Arial"/>
              </a:rPr>
              <a:t> </a:t>
            </a:r>
            <a:r>
              <a:rPr sz="2000" kern="0">
                <a:solidFill>
                  <a:srgbClr val="211F1F"/>
                </a:solidFill>
                <a:latin typeface="Arial"/>
                <a:cs typeface="Arial"/>
              </a:rPr>
              <a:t>x</a:t>
            </a:r>
            <a:r>
              <a:rPr sz="2000" kern="0" spc="-30">
                <a:solidFill>
                  <a:srgbClr val="211F1F"/>
                </a:solidFill>
                <a:latin typeface="Arial"/>
                <a:cs typeface="Arial"/>
              </a:rPr>
              <a:t> </a:t>
            </a:r>
            <a:r>
              <a:rPr sz="2000" kern="0">
                <a:solidFill>
                  <a:srgbClr val="211F1F"/>
                </a:solidFill>
                <a:latin typeface="Arial"/>
                <a:cs typeface="Arial"/>
              </a:rPr>
              <a:t>3.5%</a:t>
            </a:r>
            <a:r>
              <a:rPr sz="2000" b="1" kern="0">
                <a:solidFill>
                  <a:srgbClr val="211F1F"/>
                </a:solidFill>
                <a:latin typeface="Arial"/>
                <a:cs typeface="Arial"/>
              </a:rPr>
              <a:t>**</a:t>
            </a:r>
            <a:r>
              <a:rPr sz="2000" b="1" kern="0" spc="-60">
                <a:solidFill>
                  <a:srgbClr val="211F1F"/>
                </a:solidFill>
                <a:latin typeface="Arial"/>
                <a:cs typeface="Arial"/>
              </a:rPr>
              <a:t> </a:t>
            </a:r>
            <a:r>
              <a:rPr sz="2000" kern="0">
                <a:solidFill>
                  <a:srgbClr val="211F1F"/>
                </a:solidFill>
                <a:latin typeface="Arial"/>
                <a:cs typeface="Arial"/>
              </a:rPr>
              <a:t>=</a:t>
            </a:r>
            <a:r>
              <a:rPr sz="2000" kern="0" spc="-50">
                <a:solidFill>
                  <a:srgbClr val="211F1F"/>
                </a:solidFill>
                <a:latin typeface="Arial"/>
                <a:cs typeface="Arial"/>
              </a:rPr>
              <a:t> </a:t>
            </a:r>
            <a:r>
              <a:rPr sz="2000" kern="0" spc="-25">
                <a:solidFill>
                  <a:srgbClr val="CF0000"/>
                </a:solidFill>
                <a:latin typeface="Arial"/>
                <a:cs typeface="Arial"/>
              </a:rPr>
              <a:t>$54</a:t>
            </a:r>
            <a:endParaRPr sz="2000" kern="0">
              <a:solidFill>
                <a:sysClr val="windowText" lastClr="000000"/>
              </a:solidFill>
              <a:latin typeface="Arial"/>
              <a:cs typeface="Arial"/>
            </a:endParaRPr>
          </a:p>
          <a:p>
            <a:pPr marL="1327785" indent="-228600">
              <a:spcBef>
                <a:spcPts val="755"/>
              </a:spcBef>
              <a:buFont typeface="Arial"/>
              <a:buChar char="•"/>
              <a:tabLst>
                <a:tab pos="1327785" algn="l"/>
              </a:tabLst>
              <a:defRPr/>
            </a:pPr>
            <a:r>
              <a:rPr sz="2000" b="1" kern="0">
                <a:solidFill>
                  <a:srgbClr val="211F1F"/>
                </a:solidFill>
                <a:latin typeface="Arial"/>
                <a:cs typeface="Arial"/>
              </a:rPr>
              <a:t>Monthly</a:t>
            </a:r>
            <a:r>
              <a:rPr sz="2000" b="1" kern="0" spc="-45">
                <a:solidFill>
                  <a:srgbClr val="211F1F"/>
                </a:solidFill>
                <a:latin typeface="Arial"/>
                <a:cs typeface="Arial"/>
              </a:rPr>
              <a:t> </a:t>
            </a:r>
            <a:r>
              <a:rPr sz="2000" b="1" kern="0">
                <a:solidFill>
                  <a:srgbClr val="211F1F"/>
                </a:solidFill>
                <a:latin typeface="Arial"/>
                <a:cs typeface="Arial"/>
              </a:rPr>
              <a:t>Taxable</a:t>
            </a:r>
            <a:r>
              <a:rPr sz="2000" b="1" kern="0" spc="-30">
                <a:solidFill>
                  <a:srgbClr val="211F1F"/>
                </a:solidFill>
                <a:latin typeface="Arial"/>
                <a:cs typeface="Arial"/>
              </a:rPr>
              <a:t> </a:t>
            </a:r>
            <a:r>
              <a:rPr sz="2000" b="1" kern="0">
                <a:solidFill>
                  <a:srgbClr val="211F1F"/>
                </a:solidFill>
                <a:latin typeface="Arial"/>
                <a:cs typeface="Arial"/>
              </a:rPr>
              <a:t>Retired</a:t>
            </a:r>
            <a:r>
              <a:rPr sz="2000" b="1" kern="0" spc="-45">
                <a:solidFill>
                  <a:srgbClr val="211F1F"/>
                </a:solidFill>
                <a:latin typeface="Arial"/>
                <a:cs typeface="Arial"/>
              </a:rPr>
              <a:t> </a:t>
            </a:r>
            <a:r>
              <a:rPr sz="2000" b="1" kern="0">
                <a:solidFill>
                  <a:srgbClr val="211F1F"/>
                </a:solidFill>
                <a:latin typeface="Arial"/>
                <a:cs typeface="Arial"/>
              </a:rPr>
              <a:t>Pay:</a:t>
            </a:r>
            <a:r>
              <a:rPr sz="2000" b="1" kern="0" spc="5">
                <a:solidFill>
                  <a:srgbClr val="211F1F"/>
                </a:solidFill>
                <a:latin typeface="Arial"/>
                <a:cs typeface="Arial"/>
              </a:rPr>
              <a:t> </a:t>
            </a:r>
            <a:r>
              <a:rPr sz="2000" kern="0">
                <a:solidFill>
                  <a:srgbClr val="211F1F"/>
                </a:solidFill>
                <a:latin typeface="Arial"/>
                <a:cs typeface="Arial"/>
              </a:rPr>
              <a:t>$1,545</a:t>
            </a:r>
            <a:r>
              <a:rPr sz="2000" kern="0" spc="-40">
                <a:solidFill>
                  <a:srgbClr val="211F1F"/>
                </a:solidFill>
                <a:latin typeface="Arial"/>
                <a:cs typeface="Arial"/>
              </a:rPr>
              <a:t> </a:t>
            </a:r>
            <a:r>
              <a:rPr sz="2000" kern="0">
                <a:solidFill>
                  <a:srgbClr val="211F1F"/>
                </a:solidFill>
                <a:latin typeface="Arial"/>
                <a:cs typeface="Arial"/>
              </a:rPr>
              <a:t>-</a:t>
            </a:r>
            <a:r>
              <a:rPr sz="2000" kern="0" spc="-30">
                <a:solidFill>
                  <a:srgbClr val="211F1F"/>
                </a:solidFill>
                <a:latin typeface="Arial"/>
                <a:cs typeface="Arial"/>
              </a:rPr>
              <a:t> </a:t>
            </a:r>
            <a:r>
              <a:rPr sz="2000" kern="0">
                <a:solidFill>
                  <a:srgbClr val="211F1F"/>
                </a:solidFill>
                <a:latin typeface="Arial"/>
                <a:cs typeface="Arial"/>
              </a:rPr>
              <a:t>$154</a:t>
            </a:r>
            <a:r>
              <a:rPr sz="2000" kern="0" spc="-30">
                <a:solidFill>
                  <a:srgbClr val="211F1F"/>
                </a:solidFill>
                <a:latin typeface="Arial"/>
                <a:cs typeface="Arial"/>
              </a:rPr>
              <a:t> </a:t>
            </a:r>
            <a:r>
              <a:rPr sz="2000" kern="0">
                <a:solidFill>
                  <a:srgbClr val="211F1F"/>
                </a:solidFill>
                <a:latin typeface="Arial"/>
                <a:cs typeface="Arial"/>
              </a:rPr>
              <a:t>=</a:t>
            </a:r>
            <a:r>
              <a:rPr sz="2000" kern="0" spc="-35">
                <a:solidFill>
                  <a:srgbClr val="211F1F"/>
                </a:solidFill>
                <a:latin typeface="Arial"/>
                <a:cs typeface="Arial"/>
              </a:rPr>
              <a:t> </a:t>
            </a:r>
            <a:r>
              <a:rPr sz="2000" kern="0" spc="-10">
                <a:solidFill>
                  <a:srgbClr val="2CAA27"/>
                </a:solidFill>
                <a:latin typeface="Arial"/>
                <a:cs typeface="Arial"/>
              </a:rPr>
              <a:t>$1,391</a:t>
            </a:r>
            <a:endParaRPr sz="2000" kern="0">
              <a:solidFill>
                <a:sysClr val="windowText" lastClr="000000"/>
              </a:solidFill>
              <a:latin typeface="Arial"/>
              <a:cs typeface="Arial"/>
            </a:endParaRPr>
          </a:p>
          <a:p>
            <a:pPr marL="1327785" indent="-228600">
              <a:spcBef>
                <a:spcPts val="755"/>
              </a:spcBef>
              <a:buFont typeface="Arial"/>
              <a:buChar char="•"/>
              <a:tabLst>
                <a:tab pos="1327785" algn="l"/>
              </a:tabLst>
              <a:defRPr/>
            </a:pPr>
            <a:r>
              <a:rPr sz="2000" b="1" kern="0">
                <a:solidFill>
                  <a:srgbClr val="211F1F"/>
                </a:solidFill>
                <a:latin typeface="Arial"/>
                <a:cs typeface="Arial"/>
              </a:rPr>
              <a:t>SBP</a:t>
            </a:r>
            <a:r>
              <a:rPr sz="2000" b="1" kern="0" spc="-20">
                <a:solidFill>
                  <a:srgbClr val="211F1F"/>
                </a:solidFill>
                <a:latin typeface="Arial"/>
                <a:cs typeface="Arial"/>
              </a:rPr>
              <a:t> </a:t>
            </a:r>
            <a:r>
              <a:rPr sz="2000" b="1" kern="0">
                <a:solidFill>
                  <a:srgbClr val="211F1F"/>
                </a:solidFill>
                <a:latin typeface="Arial"/>
                <a:cs typeface="Arial"/>
              </a:rPr>
              <a:t>Monthly</a:t>
            </a:r>
            <a:r>
              <a:rPr sz="2000" b="1" kern="0" spc="-45">
                <a:solidFill>
                  <a:srgbClr val="211F1F"/>
                </a:solidFill>
                <a:latin typeface="Arial"/>
                <a:cs typeface="Arial"/>
              </a:rPr>
              <a:t> </a:t>
            </a:r>
            <a:r>
              <a:rPr sz="2000" b="1" kern="0">
                <a:solidFill>
                  <a:srgbClr val="211F1F"/>
                </a:solidFill>
                <a:latin typeface="Arial"/>
                <a:cs typeface="Arial"/>
              </a:rPr>
              <a:t>Annuity:</a:t>
            </a:r>
            <a:r>
              <a:rPr sz="2000" b="1" kern="0" spc="-15">
                <a:solidFill>
                  <a:srgbClr val="211F1F"/>
                </a:solidFill>
                <a:latin typeface="Arial"/>
                <a:cs typeface="Arial"/>
              </a:rPr>
              <a:t> </a:t>
            </a:r>
            <a:r>
              <a:rPr sz="2000" kern="0">
                <a:solidFill>
                  <a:srgbClr val="211F1F"/>
                </a:solidFill>
                <a:latin typeface="Arial"/>
                <a:cs typeface="Arial"/>
              </a:rPr>
              <a:t>$1,545</a:t>
            </a:r>
            <a:r>
              <a:rPr sz="2000" kern="0" spc="-45">
                <a:solidFill>
                  <a:srgbClr val="211F1F"/>
                </a:solidFill>
                <a:latin typeface="Arial"/>
                <a:cs typeface="Arial"/>
              </a:rPr>
              <a:t> </a:t>
            </a:r>
            <a:r>
              <a:rPr sz="2000" kern="0">
                <a:solidFill>
                  <a:srgbClr val="211F1F"/>
                </a:solidFill>
                <a:latin typeface="Arial"/>
                <a:cs typeface="Arial"/>
              </a:rPr>
              <a:t>x</a:t>
            </a:r>
            <a:r>
              <a:rPr sz="2000" kern="0" spc="-25">
                <a:solidFill>
                  <a:srgbClr val="211F1F"/>
                </a:solidFill>
                <a:latin typeface="Arial"/>
                <a:cs typeface="Arial"/>
              </a:rPr>
              <a:t> </a:t>
            </a:r>
            <a:r>
              <a:rPr sz="2000" kern="0">
                <a:solidFill>
                  <a:srgbClr val="211F1F"/>
                </a:solidFill>
                <a:latin typeface="Arial"/>
                <a:cs typeface="Arial"/>
              </a:rPr>
              <a:t>55%</a:t>
            </a:r>
            <a:r>
              <a:rPr sz="2000" kern="0" spc="-40">
                <a:solidFill>
                  <a:srgbClr val="211F1F"/>
                </a:solidFill>
                <a:latin typeface="Arial"/>
                <a:cs typeface="Arial"/>
              </a:rPr>
              <a:t> </a:t>
            </a:r>
            <a:r>
              <a:rPr sz="2000" kern="0">
                <a:solidFill>
                  <a:srgbClr val="211F1F"/>
                </a:solidFill>
                <a:latin typeface="Arial"/>
                <a:cs typeface="Arial"/>
              </a:rPr>
              <a:t>=</a:t>
            </a:r>
            <a:r>
              <a:rPr sz="2000" kern="0" spc="-35">
                <a:solidFill>
                  <a:srgbClr val="211F1F"/>
                </a:solidFill>
                <a:latin typeface="Arial"/>
                <a:cs typeface="Arial"/>
              </a:rPr>
              <a:t> </a:t>
            </a:r>
            <a:r>
              <a:rPr sz="2000" kern="0" spc="-20">
                <a:solidFill>
                  <a:srgbClr val="2CAA27"/>
                </a:solidFill>
                <a:latin typeface="Arial"/>
                <a:cs typeface="Arial"/>
              </a:rPr>
              <a:t>$849</a:t>
            </a:r>
            <a:endParaRPr sz="2000" kern="0">
              <a:solidFill>
                <a:sysClr val="windowText" lastClr="000000"/>
              </a:solidFill>
              <a:latin typeface="Arial"/>
              <a:cs typeface="Arial"/>
            </a:endParaRPr>
          </a:p>
          <a:p>
            <a:pPr marL="64135">
              <a:spcBef>
                <a:spcPts val="1795"/>
              </a:spcBef>
              <a:defRPr/>
            </a:pPr>
            <a:r>
              <a:rPr sz="1500" b="1" kern="0" spc="-20">
                <a:solidFill>
                  <a:srgbClr val="211F1F"/>
                </a:solidFill>
                <a:latin typeface="Arial"/>
                <a:cs typeface="Arial"/>
              </a:rPr>
              <a:t>*</a:t>
            </a:r>
            <a:r>
              <a:rPr sz="1500" kern="0" spc="-20">
                <a:solidFill>
                  <a:srgbClr val="211F1F"/>
                </a:solidFill>
                <a:latin typeface="Arial"/>
                <a:cs typeface="Arial"/>
              </a:rPr>
              <a:t>Years</a:t>
            </a:r>
            <a:r>
              <a:rPr sz="1500" kern="0" spc="-30">
                <a:solidFill>
                  <a:srgbClr val="211F1F"/>
                </a:solidFill>
                <a:latin typeface="Arial"/>
                <a:cs typeface="Arial"/>
              </a:rPr>
              <a:t> </a:t>
            </a:r>
            <a:r>
              <a:rPr sz="1500" kern="0">
                <a:solidFill>
                  <a:srgbClr val="211F1F"/>
                </a:solidFill>
                <a:latin typeface="Arial"/>
                <a:cs typeface="Arial"/>
              </a:rPr>
              <a:t>of</a:t>
            </a:r>
            <a:r>
              <a:rPr sz="1500" kern="0" spc="-35">
                <a:solidFill>
                  <a:srgbClr val="211F1F"/>
                </a:solidFill>
                <a:latin typeface="Arial"/>
                <a:cs typeface="Arial"/>
              </a:rPr>
              <a:t> </a:t>
            </a:r>
            <a:r>
              <a:rPr sz="1500" kern="0">
                <a:solidFill>
                  <a:srgbClr val="211F1F"/>
                </a:solidFill>
                <a:latin typeface="Arial"/>
                <a:cs typeface="Arial"/>
              </a:rPr>
              <a:t>service</a:t>
            </a:r>
            <a:r>
              <a:rPr sz="1500" kern="0" spc="-30">
                <a:solidFill>
                  <a:srgbClr val="211F1F"/>
                </a:solidFill>
                <a:latin typeface="Arial"/>
                <a:cs typeface="Arial"/>
              </a:rPr>
              <a:t> </a:t>
            </a:r>
            <a:r>
              <a:rPr sz="1500" kern="0">
                <a:solidFill>
                  <a:srgbClr val="211F1F"/>
                </a:solidFill>
                <a:latin typeface="Arial"/>
                <a:cs typeface="Arial"/>
              </a:rPr>
              <a:t>are</a:t>
            </a:r>
            <a:r>
              <a:rPr sz="1500" kern="0" spc="-30">
                <a:solidFill>
                  <a:srgbClr val="211F1F"/>
                </a:solidFill>
                <a:latin typeface="Arial"/>
                <a:cs typeface="Arial"/>
              </a:rPr>
              <a:t> </a:t>
            </a:r>
            <a:r>
              <a:rPr sz="1500" kern="0">
                <a:solidFill>
                  <a:srgbClr val="211F1F"/>
                </a:solidFill>
                <a:latin typeface="Arial"/>
                <a:cs typeface="Arial"/>
              </a:rPr>
              <a:t>computed</a:t>
            </a:r>
            <a:r>
              <a:rPr sz="1500" kern="0" spc="-50">
                <a:solidFill>
                  <a:srgbClr val="211F1F"/>
                </a:solidFill>
                <a:latin typeface="Arial"/>
                <a:cs typeface="Arial"/>
              </a:rPr>
              <a:t> </a:t>
            </a:r>
            <a:r>
              <a:rPr sz="1500" kern="0">
                <a:solidFill>
                  <a:srgbClr val="211F1F"/>
                </a:solidFill>
                <a:latin typeface="Arial"/>
                <a:cs typeface="Arial"/>
              </a:rPr>
              <a:t>by</a:t>
            </a:r>
            <a:r>
              <a:rPr sz="1500" kern="0" spc="-30">
                <a:solidFill>
                  <a:srgbClr val="211F1F"/>
                </a:solidFill>
                <a:latin typeface="Arial"/>
                <a:cs typeface="Arial"/>
              </a:rPr>
              <a:t> </a:t>
            </a:r>
            <a:r>
              <a:rPr sz="1500" kern="0">
                <a:solidFill>
                  <a:srgbClr val="211F1F"/>
                </a:solidFill>
                <a:latin typeface="Arial"/>
                <a:cs typeface="Arial"/>
              </a:rPr>
              <a:t>dividing</a:t>
            </a:r>
            <a:r>
              <a:rPr sz="1500" kern="0" spc="-20">
                <a:solidFill>
                  <a:srgbClr val="211F1F"/>
                </a:solidFill>
                <a:latin typeface="Arial"/>
                <a:cs typeface="Arial"/>
              </a:rPr>
              <a:t> </a:t>
            </a:r>
            <a:r>
              <a:rPr sz="1500" kern="0">
                <a:solidFill>
                  <a:srgbClr val="211F1F"/>
                </a:solidFill>
                <a:latin typeface="Arial"/>
                <a:cs typeface="Arial"/>
              </a:rPr>
              <a:t>total</a:t>
            </a:r>
            <a:r>
              <a:rPr sz="1500" kern="0" spc="-45">
                <a:solidFill>
                  <a:srgbClr val="211F1F"/>
                </a:solidFill>
                <a:latin typeface="Arial"/>
                <a:cs typeface="Arial"/>
              </a:rPr>
              <a:t> </a:t>
            </a:r>
            <a:r>
              <a:rPr sz="1500" kern="0">
                <a:solidFill>
                  <a:srgbClr val="211F1F"/>
                </a:solidFill>
                <a:latin typeface="Arial"/>
                <a:cs typeface="Arial"/>
              </a:rPr>
              <a:t>creditable</a:t>
            </a:r>
            <a:r>
              <a:rPr sz="1500" kern="0" spc="-50">
                <a:solidFill>
                  <a:srgbClr val="211F1F"/>
                </a:solidFill>
                <a:latin typeface="Arial"/>
                <a:cs typeface="Arial"/>
              </a:rPr>
              <a:t> </a:t>
            </a:r>
            <a:r>
              <a:rPr sz="1500" kern="0">
                <a:solidFill>
                  <a:srgbClr val="211F1F"/>
                </a:solidFill>
                <a:latin typeface="Arial"/>
                <a:cs typeface="Arial"/>
              </a:rPr>
              <a:t>points</a:t>
            </a:r>
            <a:r>
              <a:rPr sz="1500" kern="0" spc="-40">
                <a:solidFill>
                  <a:srgbClr val="211F1F"/>
                </a:solidFill>
                <a:latin typeface="Arial"/>
                <a:cs typeface="Arial"/>
              </a:rPr>
              <a:t> </a:t>
            </a:r>
            <a:r>
              <a:rPr sz="1500" kern="0">
                <a:solidFill>
                  <a:srgbClr val="211F1F"/>
                </a:solidFill>
                <a:latin typeface="Arial"/>
                <a:cs typeface="Arial"/>
              </a:rPr>
              <a:t>by</a:t>
            </a:r>
            <a:r>
              <a:rPr sz="1500" kern="0" spc="-30">
                <a:solidFill>
                  <a:srgbClr val="211F1F"/>
                </a:solidFill>
                <a:latin typeface="Arial"/>
                <a:cs typeface="Arial"/>
              </a:rPr>
              <a:t> </a:t>
            </a:r>
            <a:r>
              <a:rPr sz="1500" kern="0" spc="-25">
                <a:solidFill>
                  <a:srgbClr val="211F1F"/>
                </a:solidFill>
                <a:latin typeface="Arial"/>
                <a:cs typeface="Arial"/>
              </a:rPr>
              <a:t>360</a:t>
            </a:r>
            <a:endParaRPr sz="1500" kern="0">
              <a:solidFill>
                <a:sysClr val="windowText" lastClr="000000"/>
              </a:solidFill>
              <a:latin typeface="Arial"/>
              <a:cs typeface="Arial"/>
            </a:endParaRPr>
          </a:p>
          <a:p>
            <a:pPr marL="169545" marR="5080" indent="-157480">
              <a:spcBef>
                <a:spcPts val="960"/>
              </a:spcBef>
              <a:defRPr/>
            </a:pPr>
            <a:r>
              <a:rPr sz="1500" b="1" kern="0">
                <a:solidFill>
                  <a:srgbClr val="211F1F"/>
                </a:solidFill>
                <a:latin typeface="Arial"/>
                <a:cs typeface="Arial"/>
              </a:rPr>
              <a:t>**</a:t>
            </a:r>
            <a:r>
              <a:rPr sz="1500" kern="0">
                <a:solidFill>
                  <a:srgbClr val="211F1F"/>
                </a:solidFill>
                <a:latin typeface="Arial"/>
                <a:cs typeface="Arial"/>
              </a:rPr>
              <a:t>RCSBP</a:t>
            </a:r>
            <a:r>
              <a:rPr sz="1500" kern="0" spc="-40">
                <a:solidFill>
                  <a:srgbClr val="211F1F"/>
                </a:solidFill>
                <a:latin typeface="Arial"/>
                <a:cs typeface="Arial"/>
              </a:rPr>
              <a:t> </a:t>
            </a:r>
            <a:r>
              <a:rPr sz="1500" kern="0">
                <a:solidFill>
                  <a:srgbClr val="211F1F"/>
                </a:solidFill>
                <a:latin typeface="Arial"/>
                <a:cs typeface="Arial"/>
              </a:rPr>
              <a:t>Monthly</a:t>
            </a:r>
            <a:r>
              <a:rPr sz="1500" kern="0" spc="-35">
                <a:solidFill>
                  <a:srgbClr val="211F1F"/>
                </a:solidFill>
                <a:latin typeface="Arial"/>
                <a:cs typeface="Arial"/>
              </a:rPr>
              <a:t> </a:t>
            </a:r>
            <a:r>
              <a:rPr sz="1500" kern="0">
                <a:solidFill>
                  <a:srgbClr val="211F1F"/>
                </a:solidFill>
                <a:latin typeface="Arial"/>
                <a:cs typeface="Arial"/>
              </a:rPr>
              <a:t>Premium</a:t>
            </a:r>
            <a:r>
              <a:rPr sz="1500" kern="0" spc="-25">
                <a:solidFill>
                  <a:srgbClr val="211F1F"/>
                </a:solidFill>
                <a:latin typeface="Arial"/>
                <a:cs typeface="Arial"/>
              </a:rPr>
              <a:t> </a:t>
            </a:r>
            <a:r>
              <a:rPr sz="1500" kern="0">
                <a:solidFill>
                  <a:srgbClr val="211F1F"/>
                </a:solidFill>
                <a:latin typeface="Arial"/>
                <a:cs typeface="Arial"/>
              </a:rPr>
              <a:t>percentage</a:t>
            </a:r>
            <a:r>
              <a:rPr sz="1500" kern="0" spc="-60">
                <a:solidFill>
                  <a:srgbClr val="211F1F"/>
                </a:solidFill>
                <a:latin typeface="Arial"/>
                <a:cs typeface="Arial"/>
              </a:rPr>
              <a:t> </a:t>
            </a:r>
            <a:r>
              <a:rPr sz="1500" kern="0">
                <a:solidFill>
                  <a:srgbClr val="211F1F"/>
                </a:solidFill>
                <a:latin typeface="Arial"/>
                <a:cs typeface="Arial"/>
              </a:rPr>
              <a:t>is</a:t>
            </a:r>
            <a:r>
              <a:rPr sz="1500" kern="0" spc="-30">
                <a:solidFill>
                  <a:srgbClr val="211F1F"/>
                </a:solidFill>
                <a:latin typeface="Arial"/>
                <a:cs typeface="Arial"/>
              </a:rPr>
              <a:t> </a:t>
            </a:r>
            <a:r>
              <a:rPr sz="1500" kern="0">
                <a:solidFill>
                  <a:srgbClr val="211F1F"/>
                </a:solidFill>
                <a:latin typeface="Arial"/>
                <a:cs typeface="Arial"/>
              </a:rPr>
              <a:t>dependent</a:t>
            </a:r>
            <a:r>
              <a:rPr sz="1500" kern="0" spc="-50">
                <a:solidFill>
                  <a:srgbClr val="211F1F"/>
                </a:solidFill>
                <a:latin typeface="Arial"/>
                <a:cs typeface="Arial"/>
              </a:rPr>
              <a:t> </a:t>
            </a:r>
            <a:r>
              <a:rPr sz="1500" kern="0">
                <a:solidFill>
                  <a:srgbClr val="211F1F"/>
                </a:solidFill>
                <a:latin typeface="Arial"/>
                <a:cs typeface="Arial"/>
              </a:rPr>
              <a:t>on</a:t>
            </a:r>
            <a:r>
              <a:rPr sz="1500" kern="0" spc="-30">
                <a:solidFill>
                  <a:srgbClr val="211F1F"/>
                </a:solidFill>
                <a:latin typeface="Arial"/>
                <a:cs typeface="Arial"/>
              </a:rPr>
              <a:t> </a:t>
            </a:r>
            <a:r>
              <a:rPr sz="1500" kern="0">
                <a:solidFill>
                  <a:srgbClr val="211F1F"/>
                </a:solidFill>
                <a:latin typeface="Arial"/>
                <a:cs typeface="Arial"/>
              </a:rPr>
              <a:t>age</a:t>
            </a:r>
            <a:r>
              <a:rPr sz="1500" kern="0" spc="-25">
                <a:solidFill>
                  <a:srgbClr val="211F1F"/>
                </a:solidFill>
                <a:latin typeface="Arial"/>
                <a:cs typeface="Arial"/>
              </a:rPr>
              <a:t> </a:t>
            </a:r>
            <a:r>
              <a:rPr sz="1500" kern="0">
                <a:solidFill>
                  <a:srgbClr val="211F1F"/>
                </a:solidFill>
                <a:latin typeface="Arial"/>
                <a:cs typeface="Arial"/>
              </a:rPr>
              <a:t>of</a:t>
            </a:r>
            <a:r>
              <a:rPr sz="1500" kern="0" spc="-45">
                <a:solidFill>
                  <a:srgbClr val="211F1F"/>
                </a:solidFill>
                <a:latin typeface="Arial"/>
                <a:cs typeface="Arial"/>
              </a:rPr>
              <a:t> </a:t>
            </a:r>
            <a:r>
              <a:rPr sz="1500" kern="0">
                <a:solidFill>
                  <a:srgbClr val="211F1F"/>
                </a:solidFill>
                <a:latin typeface="Arial"/>
                <a:cs typeface="Arial"/>
              </a:rPr>
              <a:t>Soldier</a:t>
            </a:r>
            <a:r>
              <a:rPr sz="1500" kern="0" spc="-25">
                <a:solidFill>
                  <a:srgbClr val="211F1F"/>
                </a:solidFill>
                <a:latin typeface="Arial"/>
                <a:cs typeface="Arial"/>
              </a:rPr>
              <a:t> </a:t>
            </a:r>
            <a:r>
              <a:rPr sz="1500" kern="0">
                <a:solidFill>
                  <a:srgbClr val="211F1F"/>
                </a:solidFill>
                <a:latin typeface="Arial"/>
                <a:cs typeface="Arial"/>
              </a:rPr>
              <a:t>at</a:t>
            </a:r>
            <a:r>
              <a:rPr sz="1500" kern="0" spc="-35">
                <a:solidFill>
                  <a:srgbClr val="211F1F"/>
                </a:solidFill>
                <a:latin typeface="Arial"/>
                <a:cs typeface="Arial"/>
              </a:rPr>
              <a:t> </a:t>
            </a:r>
            <a:r>
              <a:rPr sz="1500" kern="0">
                <a:solidFill>
                  <a:srgbClr val="211F1F"/>
                </a:solidFill>
                <a:latin typeface="Arial"/>
                <a:cs typeface="Arial"/>
              </a:rPr>
              <a:t>NOE,</a:t>
            </a:r>
            <a:r>
              <a:rPr sz="1500" kern="0" spc="-15">
                <a:solidFill>
                  <a:srgbClr val="211F1F"/>
                </a:solidFill>
                <a:latin typeface="Arial"/>
                <a:cs typeface="Arial"/>
              </a:rPr>
              <a:t> </a:t>
            </a:r>
            <a:r>
              <a:rPr sz="1500" kern="0">
                <a:solidFill>
                  <a:srgbClr val="211F1F"/>
                </a:solidFill>
                <a:latin typeface="Arial"/>
                <a:cs typeface="Arial"/>
              </a:rPr>
              <a:t>age</a:t>
            </a:r>
            <a:r>
              <a:rPr sz="1500" kern="0" spc="-40">
                <a:solidFill>
                  <a:srgbClr val="211F1F"/>
                </a:solidFill>
                <a:latin typeface="Arial"/>
                <a:cs typeface="Arial"/>
              </a:rPr>
              <a:t> </a:t>
            </a:r>
            <a:r>
              <a:rPr sz="1500" kern="0">
                <a:solidFill>
                  <a:srgbClr val="211F1F"/>
                </a:solidFill>
                <a:latin typeface="Arial"/>
                <a:cs typeface="Arial"/>
              </a:rPr>
              <a:t>of</a:t>
            </a:r>
            <a:r>
              <a:rPr sz="1500" kern="0" spc="-30">
                <a:solidFill>
                  <a:srgbClr val="211F1F"/>
                </a:solidFill>
                <a:latin typeface="Arial"/>
                <a:cs typeface="Arial"/>
              </a:rPr>
              <a:t> </a:t>
            </a:r>
            <a:r>
              <a:rPr sz="1500" kern="0">
                <a:solidFill>
                  <a:srgbClr val="211F1F"/>
                </a:solidFill>
                <a:latin typeface="Arial"/>
                <a:cs typeface="Arial"/>
              </a:rPr>
              <a:t>beneficiary</a:t>
            </a:r>
            <a:r>
              <a:rPr sz="1500" kern="0" spc="-60">
                <a:solidFill>
                  <a:srgbClr val="211F1F"/>
                </a:solidFill>
                <a:latin typeface="Arial"/>
                <a:cs typeface="Arial"/>
              </a:rPr>
              <a:t> </a:t>
            </a:r>
            <a:r>
              <a:rPr sz="1500" kern="0" spc="-25">
                <a:solidFill>
                  <a:srgbClr val="211F1F"/>
                </a:solidFill>
                <a:latin typeface="Arial"/>
                <a:cs typeface="Arial"/>
              </a:rPr>
              <a:t>at </a:t>
            </a:r>
            <a:r>
              <a:rPr sz="1500" kern="0">
                <a:solidFill>
                  <a:srgbClr val="211F1F"/>
                </a:solidFill>
                <a:latin typeface="Arial"/>
                <a:cs typeface="Arial"/>
              </a:rPr>
              <a:t>NOE,</a:t>
            </a:r>
            <a:r>
              <a:rPr sz="1500" kern="0" spc="-20">
                <a:solidFill>
                  <a:srgbClr val="211F1F"/>
                </a:solidFill>
                <a:latin typeface="Arial"/>
                <a:cs typeface="Arial"/>
              </a:rPr>
              <a:t> </a:t>
            </a:r>
            <a:r>
              <a:rPr sz="1500" kern="0">
                <a:solidFill>
                  <a:srgbClr val="211F1F"/>
                </a:solidFill>
                <a:latin typeface="Arial"/>
                <a:cs typeface="Arial"/>
              </a:rPr>
              <a:t>and</a:t>
            </a:r>
            <a:r>
              <a:rPr sz="1500" kern="0" spc="-35">
                <a:solidFill>
                  <a:srgbClr val="211F1F"/>
                </a:solidFill>
                <a:latin typeface="Arial"/>
                <a:cs typeface="Arial"/>
              </a:rPr>
              <a:t> </a:t>
            </a:r>
            <a:r>
              <a:rPr sz="1500" kern="0">
                <a:solidFill>
                  <a:srgbClr val="211F1F"/>
                </a:solidFill>
                <a:latin typeface="Arial"/>
                <a:cs typeface="Arial"/>
              </a:rPr>
              <a:t>age</a:t>
            </a:r>
            <a:r>
              <a:rPr sz="1500" kern="0" spc="-25">
                <a:solidFill>
                  <a:srgbClr val="211F1F"/>
                </a:solidFill>
                <a:latin typeface="Arial"/>
                <a:cs typeface="Arial"/>
              </a:rPr>
              <a:t> </a:t>
            </a:r>
            <a:r>
              <a:rPr sz="1500" kern="0">
                <a:solidFill>
                  <a:srgbClr val="211F1F"/>
                </a:solidFill>
                <a:latin typeface="Arial"/>
                <a:cs typeface="Arial"/>
              </a:rPr>
              <a:t>at</a:t>
            </a:r>
            <a:r>
              <a:rPr sz="1500" kern="0" spc="-30">
                <a:solidFill>
                  <a:srgbClr val="211F1F"/>
                </a:solidFill>
                <a:latin typeface="Arial"/>
                <a:cs typeface="Arial"/>
              </a:rPr>
              <a:t> </a:t>
            </a:r>
            <a:r>
              <a:rPr sz="1500" kern="0" spc="-10">
                <a:solidFill>
                  <a:srgbClr val="211F1F"/>
                </a:solidFill>
                <a:latin typeface="Arial"/>
                <a:cs typeface="Arial"/>
              </a:rPr>
              <a:t>non-</a:t>
            </a:r>
            <a:r>
              <a:rPr sz="1500" kern="0">
                <a:solidFill>
                  <a:srgbClr val="211F1F"/>
                </a:solidFill>
                <a:latin typeface="Arial"/>
                <a:cs typeface="Arial"/>
              </a:rPr>
              <a:t>regular</a:t>
            </a:r>
            <a:r>
              <a:rPr sz="1500" kern="0" spc="-45">
                <a:solidFill>
                  <a:srgbClr val="211F1F"/>
                </a:solidFill>
                <a:latin typeface="Arial"/>
                <a:cs typeface="Arial"/>
              </a:rPr>
              <a:t> </a:t>
            </a:r>
            <a:r>
              <a:rPr sz="1500" kern="0">
                <a:solidFill>
                  <a:srgbClr val="211F1F"/>
                </a:solidFill>
                <a:latin typeface="Arial"/>
                <a:cs typeface="Arial"/>
              </a:rPr>
              <a:t>retirement.</a:t>
            </a:r>
            <a:r>
              <a:rPr sz="1500" kern="0" spc="-65">
                <a:solidFill>
                  <a:srgbClr val="211F1F"/>
                </a:solidFill>
                <a:latin typeface="Arial"/>
                <a:cs typeface="Arial"/>
              </a:rPr>
              <a:t> </a:t>
            </a:r>
            <a:r>
              <a:rPr sz="1500" kern="0">
                <a:solidFill>
                  <a:srgbClr val="211F1F"/>
                </a:solidFill>
                <a:latin typeface="Arial"/>
                <a:cs typeface="Arial"/>
              </a:rPr>
              <a:t>Use</a:t>
            </a:r>
            <a:r>
              <a:rPr sz="1500" kern="0" spc="-25">
                <a:solidFill>
                  <a:srgbClr val="211F1F"/>
                </a:solidFill>
                <a:latin typeface="Arial"/>
                <a:cs typeface="Arial"/>
              </a:rPr>
              <a:t> </a:t>
            </a:r>
            <a:r>
              <a:rPr sz="1500" kern="0">
                <a:solidFill>
                  <a:srgbClr val="211F1F"/>
                </a:solidFill>
                <a:latin typeface="Arial"/>
                <a:cs typeface="Arial"/>
              </a:rPr>
              <a:t>the</a:t>
            </a:r>
            <a:r>
              <a:rPr sz="1500" kern="0" spc="-25">
                <a:solidFill>
                  <a:srgbClr val="211F1F"/>
                </a:solidFill>
                <a:latin typeface="Arial"/>
                <a:cs typeface="Arial"/>
              </a:rPr>
              <a:t> </a:t>
            </a:r>
            <a:r>
              <a:rPr sz="1500" kern="0">
                <a:solidFill>
                  <a:srgbClr val="211F1F"/>
                </a:solidFill>
                <a:latin typeface="Arial"/>
                <a:cs typeface="Arial"/>
              </a:rPr>
              <a:t>SBP</a:t>
            </a:r>
            <a:r>
              <a:rPr sz="1500" kern="0" spc="-50">
                <a:solidFill>
                  <a:srgbClr val="211F1F"/>
                </a:solidFill>
                <a:latin typeface="Arial"/>
                <a:cs typeface="Arial"/>
              </a:rPr>
              <a:t> </a:t>
            </a:r>
            <a:r>
              <a:rPr sz="1500" kern="0">
                <a:solidFill>
                  <a:srgbClr val="211F1F"/>
                </a:solidFill>
                <a:latin typeface="Arial"/>
                <a:cs typeface="Arial"/>
              </a:rPr>
              <a:t>Premium</a:t>
            </a:r>
            <a:r>
              <a:rPr sz="1500" kern="0" spc="-35">
                <a:solidFill>
                  <a:srgbClr val="211F1F"/>
                </a:solidFill>
                <a:latin typeface="Arial"/>
                <a:cs typeface="Arial"/>
              </a:rPr>
              <a:t> </a:t>
            </a:r>
            <a:r>
              <a:rPr sz="1500" kern="0">
                <a:solidFill>
                  <a:srgbClr val="211F1F"/>
                </a:solidFill>
                <a:latin typeface="Arial"/>
                <a:cs typeface="Arial"/>
              </a:rPr>
              <a:t>Calculator</a:t>
            </a:r>
            <a:r>
              <a:rPr sz="1500" kern="0" spc="-40">
                <a:solidFill>
                  <a:srgbClr val="211F1F"/>
                </a:solidFill>
                <a:latin typeface="Arial"/>
                <a:cs typeface="Arial"/>
              </a:rPr>
              <a:t> </a:t>
            </a:r>
            <a:r>
              <a:rPr sz="1500" kern="0">
                <a:solidFill>
                  <a:srgbClr val="211F1F"/>
                </a:solidFill>
                <a:latin typeface="Arial"/>
                <a:cs typeface="Arial"/>
              </a:rPr>
              <a:t>for</a:t>
            </a:r>
            <a:r>
              <a:rPr sz="1500" kern="0" spc="-40">
                <a:solidFill>
                  <a:srgbClr val="211F1F"/>
                </a:solidFill>
                <a:latin typeface="Arial"/>
                <a:cs typeface="Arial"/>
              </a:rPr>
              <a:t> </a:t>
            </a:r>
            <a:r>
              <a:rPr sz="1500" kern="0">
                <a:solidFill>
                  <a:srgbClr val="211F1F"/>
                </a:solidFill>
                <a:latin typeface="Arial"/>
                <a:cs typeface="Arial"/>
              </a:rPr>
              <a:t>your</a:t>
            </a:r>
            <a:r>
              <a:rPr sz="1500" kern="0" spc="-5">
                <a:solidFill>
                  <a:srgbClr val="211F1F"/>
                </a:solidFill>
                <a:latin typeface="Arial"/>
                <a:cs typeface="Arial"/>
              </a:rPr>
              <a:t> </a:t>
            </a:r>
            <a:r>
              <a:rPr sz="1500" kern="0">
                <a:solidFill>
                  <a:srgbClr val="211F1F"/>
                </a:solidFill>
                <a:latin typeface="Arial"/>
                <a:cs typeface="Arial"/>
              </a:rPr>
              <a:t>specific</a:t>
            </a:r>
            <a:r>
              <a:rPr sz="1500" kern="0" spc="-50">
                <a:solidFill>
                  <a:srgbClr val="211F1F"/>
                </a:solidFill>
                <a:latin typeface="Arial"/>
                <a:cs typeface="Arial"/>
              </a:rPr>
              <a:t> </a:t>
            </a:r>
            <a:r>
              <a:rPr sz="1500" kern="0" spc="-10">
                <a:solidFill>
                  <a:srgbClr val="211F1F"/>
                </a:solidFill>
                <a:latin typeface="Arial"/>
                <a:cs typeface="Arial"/>
              </a:rPr>
              <a:t>estimate </a:t>
            </a:r>
            <a:r>
              <a:rPr sz="1500" u="sng" kern="0" spc="-10">
                <a:solidFill>
                  <a:srgbClr val="0562C1"/>
                </a:solidFill>
                <a:uFill>
                  <a:solidFill>
                    <a:srgbClr val="0562C1"/>
                  </a:solidFill>
                </a:uFill>
                <a:latin typeface="Arial"/>
                <a:cs typeface="Arial"/>
                <a:hlinkClick r:id="rId2"/>
              </a:rPr>
              <a:t>https://myarmybenefits.us.army.mil/Benefit-Calculators/SBP-Premium-Calculator</a:t>
            </a:r>
            <a:endParaRPr sz="1500" kern="0">
              <a:solidFill>
                <a:sysClr val="windowText" lastClr="000000"/>
              </a:solidFill>
              <a:latin typeface="Arial"/>
              <a:cs typeface="Arial"/>
            </a:endParaRPr>
          </a:p>
        </p:txBody>
      </p:sp>
      <p:sp>
        <p:nvSpPr>
          <p:cNvPr id="3" name="object 3"/>
          <p:cNvSpPr txBox="1">
            <a:spLocks noGrp="1"/>
          </p:cNvSpPr>
          <p:nvPr>
            <p:ph type="title"/>
          </p:nvPr>
        </p:nvSpPr>
        <p:spPr>
          <a:xfrm>
            <a:off x="2395886" y="84019"/>
            <a:ext cx="7400290" cy="1367682"/>
          </a:xfrm>
          <a:prstGeom prst="rect">
            <a:avLst/>
          </a:prstGeom>
        </p:spPr>
        <p:txBody>
          <a:bodyPr vert="horz" wrap="square" lIns="0" tIns="13335" rIns="0" bIns="0" rtlCol="0" anchor="ctr">
            <a:spAutoFit/>
          </a:bodyPr>
          <a:lstStyle/>
          <a:p>
            <a:pPr marL="12700">
              <a:lnSpc>
                <a:spcPct val="100000"/>
              </a:lnSpc>
              <a:spcBef>
                <a:spcPts val="105"/>
              </a:spcBef>
            </a:pPr>
            <a:r>
              <a:rPr spc="-10">
                <a:solidFill>
                  <a:srgbClr val="211F1F"/>
                </a:solidFill>
              </a:rPr>
              <a:t>High-</a:t>
            </a:r>
            <a:r>
              <a:rPr>
                <a:solidFill>
                  <a:srgbClr val="211F1F"/>
                </a:solidFill>
              </a:rPr>
              <a:t>36</a:t>
            </a:r>
            <a:r>
              <a:rPr spc="-65">
                <a:solidFill>
                  <a:srgbClr val="211F1F"/>
                </a:solidFill>
              </a:rPr>
              <a:t> </a:t>
            </a:r>
            <a:r>
              <a:rPr>
                <a:solidFill>
                  <a:srgbClr val="211F1F"/>
                </a:solidFill>
              </a:rPr>
              <a:t>Pay</a:t>
            </a:r>
            <a:r>
              <a:rPr spc="-35">
                <a:solidFill>
                  <a:srgbClr val="211F1F"/>
                </a:solidFill>
              </a:rPr>
              <a:t> </a:t>
            </a:r>
            <a:r>
              <a:rPr>
                <a:solidFill>
                  <a:srgbClr val="211F1F"/>
                </a:solidFill>
              </a:rPr>
              <a:t>Plan</a:t>
            </a:r>
            <a:r>
              <a:rPr spc="-45">
                <a:solidFill>
                  <a:srgbClr val="211F1F"/>
                </a:solidFill>
              </a:rPr>
              <a:t> </a:t>
            </a:r>
            <a:r>
              <a:rPr>
                <a:solidFill>
                  <a:srgbClr val="211F1F"/>
                </a:solidFill>
              </a:rPr>
              <a:t>Calculation</a:t>
            </a:r>
            <a:r>
              <a:rPr spc="-55">
                <a:solidFill>
                  <a:srgbClr val="211F1F"/>
                </a:solidFill>
              </a:rPr>
              <a:t> </a:t>
            </a:r>
            <a:r>
              <a:rPr spc="-10">
                <a:solidFill>
                  <a:srgbClr val="211F1F"/>
                </a:solidFill>
              </a:rPr>
              <a:t>Example</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171</a:t>
            </a:fld>
            <a:endParaRPr sz="700" b="1" kern="0" spc="-25">
              <a:solidFill>
                <a:srgbClr val="2E372E"/>
              </a:solidFill>
              <a:latin typeface="Calibri"/>
              <a:cs typeface="Calibri"/>
            </a:endParaRPr>
          </a:p>
        </p:txBody>
      </p:sp>
      <p:grpSp>
        <p:nvGrpSpPr>
          <p:cNvPr id="4" name="object 4"/>
          <p:cNvGrpSpPr/>
          <p:nvPr/>
        </p:nvGrpSpPr>
        <p:grpSpPr>
          <a:xfrm>
            <a:off x="8899006" y="3284341"/>
            <a:ext cx="1508125" cy="888365"/>
            <a:chOff x="7375005" y="3284340"/>
            <a:chExt cx="1508125" cy="888365"/>
          </a:xfrm>
        </p:grpSpPr>
        <p:sp>
          <p:nvSpPr>
            <p:cNvPr id="5" name="object 5"/>
            <p:cNvSpPr/>
            <p:nvPr/>
          </p:nvSpPr>
          <p:spPr>
            <a:xfrm>
              <a:off x="7381355" y="3290691"/>
              <a:ext cx="1495425" cy="875665"/>
            </a:xfrm>
            <a:custGeom>
              <a:avLst/>
              <a:gdLst/>
              <a:ahLst/>
              <a:cxnLst/>
              <a:rect l="l" t="t" r="r" b="b"/>
              <a:pathLst>
                <a:path w="1495425" h="875664">
                  <a:moveTo>
                    <a:pt x="452081" y="0"/>
                  </a:moveTo>
                  <a:lnTo>
                    <a:pt x="435190" y="177279"/>
                  </a:lnTo>
                  <a:lnTo>
                    <a:pt x="158280" y="63588"/>
                  </a:lnTo>
                  <a:lnTo>
                    <a:pt x="277748" y="268236"/>
                  </a:lnTo>
                  <a:lnTo>
                    <a:pt x="3390" y="192595"/>
                  </a:lnTo>
                  <a:lnTo>
                    <a:pt x="173545" y="385038"/>
                  </a:lnTo>
                  <a:lnTo>
                    <a:pt x="0" y="409829"/>
                  </a:lnTo>
                  <a:lnTo>
                    <a:pt x="218312" y="533615"/>
                  </a:lnTo>
                  <a:lnTo>
                    <a:pt x="167284" y="657618"/>
                  </a:lnTo>
                  <a:lnTo>
                    <a:pt x="394690" y="613714"/>
                  </a:lnTo>
                  <a:lnTo>
                    <a:pt x="442353" y="706932"/>
                  </a:lnTo>
                  <a:lnTo>
                    <a:pt x="557999" y="659180"/>
                  </a:lnTo>
                  <a:lnTo>
                    <a:pt x="643978" y="765810"/>
                  </a:lnTo>
                  <a:lnTo>
                    <a:pt x="730719" y="679107"/>
                  </a:lnTo>
                  <a:lnTo>
                    <a:pt x="882802" y="816038"/>
                  </a:lnTo>
                  <a:lnTo>
                    <a:pt x="915771" y="698360"/>
                  </a:lnTo>
                  <a:lnTo>
                    <a:pt x="1165009" y="875436"/>
                  </a:lnTo>
                  <a:lnTo>
                    <a:pt x="1062583" y="679018"/>
                  </a:lnTo>
                  <a:lnTo>
                    <a:pt x="1201331" y="700900"/>
                  </a:lnTo>
                  <a:lnTo>
                    <a:pt x="1151724" y="593420"/>
                  </a:lnTo>
                  <a:lnTo>
                    <a:pt x="1495132" y="637311"/>
                  </a:lnTo>
                  <a:lnTo>
                    <a:pt x="1162672" y="471754"/>
                  </a:lnTo>
                  <a:lnTo>
                    <a:pt x="1325117" y="401561"/>
                  </a:lnTo>
                  <a:lnTo>
                    <a:pt x="1056919" y="387286"/>
                  </a:lnTo>
                  <a:lnTo>
                    <a:pt x="1173962" y="188252"/>
                  </a:lnTo>
                  <a:lnTo>
                    <a:pt x="885545" y="241046"/>
                  </a:lnTo>
                  <a:lnTo>
                    <a:pt x="816597" y="99148"/>
                  </a:lnTo>
                  <a:lnTo>
                    <a:pt x="663651" y="224129"/>
                  </a:lnTo>
                  <a:lnTo>
                    <a:pt x="452081" y="0"/>
                  </a:lnTo>
                  <a:close/>
                </a:path>
              </a:pathLst>
            </a:custGeom>
            <a:solidFill>
              <a:srgbClr val="FFCC01"/>
            </a:solidFill>
          </p:spPr>
          <p:txBody>
            <a:bodyPr wrap="square" lIns="0" tIns="0" rIns="0" bIns="0" rtlCol="0"/>
            <a:lstStyle/>
            <a:p>
              <a:pPr>
                <a:defRPr/>
              </a:pPr>
              <a:endParaRPr kern="0">
                <a:solidFill>
                  <a:sysClr val="windowText" lastClr="000000"/>
                </a:solidFill>
              </a:endParaRPr>
            </a:p>
          </p:txBody>
        </p:sp>
        <p:sp>
          <p:nvSpPr>
            <p:cNvPr id="6" name="object 6"/>
            <p:cNvSpPr/>
            <p:nvPr/>
          </p:nvSpPr>
          <p:spPr>
            <a:xfrm>
              <a:off x="7381355" y="3290690"/>
              <a:ext cx="1495425" cy="875665"/>
            </a:xfrm>
            <a:custGeom>
              <a:avLst/>
              <a:gdLst/>
              <a:ahLst/>
              <a:cxnLst/>
              <a:rect l="l" t="t" r="r" b="b"/>
              <a:pathLst>
                <a:path w="1495425" h="875664">
                  <a:moveTo>
                    <a:pt x="885545" y="241046"/>
                  </a:moveTo>
                  <a:lnTo>
                    <a:pt x="1173962" y="188252"/>
                  </a:lnTo>
                  <a:lnTo>
                    <a:pt x="1056919" y="387286"/>
                  </a:lnTo>
                  <a:lnTo>
                    <a:pt x="1325117" y="401561"/>
                  </a:lnTo>
                  <a:lnTo>
                    <a:pt x="1162672" y="471754"/>
                  </a:lnTo>
                  <a:lnTo>
                    <a:pt x="1495132" y="637311"/>
                  </a:lnTo>
                  <a:lnTo>
                    <a:pt x="1151724" y="593420"/>
                  </a:lnTo>
                  <a:lnTo>
                    <a:pt x="1201331" y="700900"/>
                  </a:lnTo>
                  <a:lnTo>
                    <a:pt x="1062583" y="679018"/>
                  </a:lnTo>
                  <a:lnTo>
                    <a:pt x="1165009" y="875436"/>
                  </a:lnTo>
                  <a:lnTo>
                    <a:pt x="915771" y="698360"/>
                  </a:lnTo>
                  <a:lnTo>
                    <a:pt x="882802" y="816038"/>
                  </a:lnTo>
                  <a:lnTo>
                    <a:pt x="730719" y="679107"/>
                  </a:lnTo>
                  <a:lnTo>
                    <a:pt x="643978" y="765810"/>
                  </a:lnTo>
                  <a:lnTo>
                    <a:pt x="557999" y="659180"/>
                  </a:lnTo>
                  <a:lnTo>
                    <a:pt x="442353" y="706932"/>
                  </a:lnTo>
                  <a:lnTo>
                    <a:pt x="394690" y="613714"/>
                  </a:lnTo>
                  <a:lnTo>
                    <a:pt x="167284" y="657618"/>
                  </a:lnTo>
                  <a:lnTo>
                    <a:pt x="218312" y="533615"/>
                  </a:lnTo>
                  <a:lnTo>
                    <a:pt x="0" y="409829"/>
                  </a:lnTo>
                  <a:lnTo>
                    <a:pt x="173545" y="385038"/>
                  </a:lnTo>
                  <a:lnTo>
                    <a:pt x="3390" y="192595"/>
                  </a:lnTo>
                  <a:lnTo>
                    <a:pt x="277748" y="268236"/>
                  </a:lnTo>
                  <a:lnTo>
                    <a:pt x="158280" y="63588"/>
                  </a:lnTo>
                  <a:lnTo>
                    <a:pt x="435190" y="177279"/>
                  </a:lnTo>
                  <a:lnTo>
                    <a:pt x="452081" y="0"/>
                  </a:lnTo>
                  <a:lnTo>
                    <a:pt x="663651" y="224129"/>
                  </a:lnTo>
                  <a:lnTo>
                    <a:pt x="816597" y="99148"/>
                  </a:lnTo>
                  <a:lnTo>
                    <a:pt x="885545" y="241046"/>
                  </a:lnTo>
                  <a:close/>
                </a:path>
              </a:pathLst>
            </a:custGeom>
            <a:ln w="12700">
              <a:solidFill>
                <a:srgbClr val="211F1F"/>
              </a:solidFill>
            </a:ln>
          </p:spPr>
          <p:txBody>
            <a:bodyPr wrap="square" lIns="0" tIns="0" rIns="0" bIns="0" rtlCol="0"/>
            <a:lstStyle/>
            <a:p>
              <a:pPr>
                <a:defRPr/>
              </a:pPr>
              <a:endParaRPr kern="0">
                <a:solidFill>
                  <a:sysClr val="windowText" lastClr="000000"/>
                </a:solidFill>
              </a:endParaRPr>
            </a:p>
          </p:txBody>
        </p:sp>
        <p:sp>
          <p:nvSpPr>
            <p:cNvPr id="7" name="object 7"/>
            <p:cNvSpPr/>
            <p:nvPr/>
          </p:nvSpPr>
          <p:spPr>
            <a:xfrm>
              <a:off x="7793634" y="3483000"/>
              <a:ext cx="707390" cy="466725"/>
            </a:xfrm>
            <a:custGeom>
              <a:avLst/>
              <a:gdLst/>
              <a:ahLst/>
              <a:cxnLst/>
              <a:rect l="l" t="t" r="r" b="b"/>
              <a:pathLst>
                <a:path w="707390" h="466725">
                  <a:moveTo>
                    <a:pt x="126009" y="264756"/>
                  </a:moveTo>
                  <a:lnTo>
                    <a:pt x="111810" y="227990"/>
                  </a:lnTo>
                  <a:lnTo>
                    <a:pt x="109486" y="225704"/>
                  </a:lnTo>
                  <a:lnTo>
                    <a:pt x="109486" y="256247"/>
                  </a:lnTo>
                  <a:lnTo>
                    <a:pt x="109321" y="262991"/>
                  </a:lnTo>
                  <a:lnTo>
                    <a:pt x="109220" y="265430"/>
                  </a:lnTo>
                  <a:lnTo>
                    <a:pt x="108737" y="271056"/>
                  </a:lnTo>
                  <a:lnTo>
                    <a:pt x="108724" y="271221"/>
                  </a:lnTo>
                  <a:lnTo>
                    <a:pt x="107353" y="277837"/>
                  </a:lnTo>
                  <a:lnTo>
                    <a:pt x="105181" y="284619"/>
                  </a:lnTo>
                  <a:lnTo>
                    <a:pt x="102196" y="291541"/>
                  </a:lnTo>
                  <a:lnTo>
                    <a:pt x="96647" y="301307"/>
                  </a:lnTo>
                  <a:lnTo>
                    <a:pt x="96558" y="301485"/>
                  </a:lnTo>
                  <a:lnTo>
                    <a:pt x="57569" y="323418"/>
                  </a:lnTo>
                  <a:lnTo>
                    <a:pt x="49022" y="322084"/>
                  </a:lnTo>
                  <a:lnTo>
                    <a:pt x="18211" y="293382"/>
                  </a:lnTo>
                  <a:lnTo>
                    <a:pt x="16497" y="284619"/>
                  </a:lnTo>
                  <a:lnTo>
                    <a:pt x="16611" y="277837"/>
                  </a:lnTo>
                  <a:lnTo>
                    <a:pt x="36449" y="234492"/>
                  </a:lnTo>
                  <a:lnTo>
                    <a:pt x="69164" y="221678"/>
                  </a:lnTo>
                  <a:lnTo>
                    <a:pt x="77393" y="223088"/>
                  </a:lnTo>
                  <a:lnTo>
                    <a:pt x="107480" y="248602"/>
                  </a:lnTo>
                  <a:lnTo>
                    <a:pt x="109486" y="256247"/>
                  </a:lnTo>
                  <a:lnTo>
                    <a:pt x="109486" y="225704"/>
                  </a:lnTo>
                  <a:lnTo>
                    <a:pt x="67741" y="206425"/>
                  </a:lnTo>
                  <a:lnTo>
                    <a:pt x="55943" y="206959"/>
                  </a:lnTo>
                  <a:lnTo>
                    <a:pt x="14706" y="234492"/>
                  </a:lnTo>
                  <a:lnTo>
                    <a:pt x="444" y="271056"/>
                  </a:lnTo>
                  <a:lnTo>
                    <a:pt x="0" y="279323"/>
                  </a:lnTo>
                  <a:lnTo>
                    <a:pt x="571" y="287528"/>
                  </a:lnTo>
                  <a:lnTo>
                    <a:pt x="19824" y="322554"/>
                  </a:lnTo>
                  <a:lnTo>
                    <a:pt x="58102" y="338315"/>
                  </a:lnTo>
                  <a:lnTo>
                    <a:pt x="65595" y="338315"/>
                  </a:lnTo>
                  <a:lnTo>
                    <a:pt x="102209" y="321437"/>
                  </a:lnTo>
                  <a:lnTo>
                    <a:pt x="124053" y="282054"/>
                  </a:lnTo>
                  <a:lnTo>
                    <a:pt x="126009" y="265430"/>
                  </a:lnTo>
                  <a:lnTo>
                    <a:pt x="126009" y="264756"/>
                  </a:lnTo>
                  <a:close/>
                </a:path>
                <a:path w="707390" h="466725">
                  <a:moveTo>
                    <a:pt x="207289" y="328053"/>
                  </a:moveTo>
                  <a:lnTo>
                    <a:pt x="207187" y="322084"/>
                  </a:lnTo>
                  <a:lnTo>
                    <a:pt x="206260" y="316712"/>
                  </a:lnTo>
                  <a:lnTo>
                    <a:pt x="206146" y="315988"/>
                  </a:lnTo>
                  <a:lnTo>
                    <a:pt x="204139" y="312102"/>
                  </a:lnTo>
                  <a:lnTo>
                    <a:pt x="198970" y="306171"/>
                  </a:lnTo>
                  <a:lnTo>
                    <a:pt x="197459" y="304431"/>
                  </a:lnTo>
                  <a:lnTo>
                    <a:pt x="193281" y="301307"/>
                  </a:lnTo>
                  <a:lnTo>
                    <a:pt x="190360" y="299897"/>
                  </a:lnTo>
                  <a:lnTo>
                    <a:pt x="188264" y="298881"/>
                  </a:lnTo>
                  <a:lnTo>
                    <a:pt x="179692" y="295808"/>
                  </a:lnTo>
                  <a:lnTo>
                    <a:pt x="171323" y="294932"/>
                  </a:lnTo>
                  <a:lnTo>
                    <a:pt x="163131" y="296265"/>
                  </a:lnTo>
                  <a:lnTo>
                    <a:pt x="155130" y="299821"/>
                  </a:lnTo>
                  <a:lnTo>
                    <a:pt x="160858" y="287972"/>
                  </a:lnTo>
                  <a:lnTo>
                    <a:pt x="148158" y="281838"/>
                  </a:lnTo>
                  <a:lnTo>
                    <a:pt x="107950" y="365099"/>
                  </a:lnTo>
                  <a:lnTo>
                    <a:pt x="122059" y="371906"/>
                  </a:lnTo>
                  <a:lnTo>
                    <a:pt x="148996" y="316128"/>
                  </a:lnTo>
                  <a:lnTo>
                    <a:pt x="149072" y="315988"/>
                  </a:lnTo>
                  <a:lnTo>
                    <a:pt x="149174" y="315772"/>
                  </a:lnTo>
                  <a:lnTo>
                    <a:pt x="154851" y="309587"/>
                  </a:lnTo>
                  <a:lnTo>
                    <a:pt x="167259" y="306171"/>
                  </a:lnTo>
                  <a:lnTo>
                    <a:pt x="173367" y="306768"/>
                  </a:lnTo>
                  <a:lnTo>
                    <a:pt x="190627" y="322554"/>
                  </a:lnTo>
                  <a:lnTo>
                    <a:pt x="190715" y="322872"/>
                  </a:lnTo>
                  <a:lnTo>
                    <a:pt x="190766" y="323862"/>
                  </a:lnTo>
                  <a:lnTo>
                    <a:pt x="190258" y="329996"/>
                  </a:lnTo>
                  <a:lnTo>
                    <a:pt x="188734" y="334556"/>
                  </a:lnTo>
                  <a:lnTo>
                    <a:pt x="161493" y="390956"/>
                  </a:lnTo>
                  <a:lnTo>
                    <a:pt x="175615" y="397776"/>
                  </a:lnTo>
                  <a:lnTo>
                    <a:pt x="203492" y="340042"/>
                  </a:lnTo>
                  <a:lnTo>
                    <a:pt x="205435" y="335343"/>
                  </a:lnTo>
                  <a:lnTo>
                    <a:pt x="207289" y="328053"/>
                  </a:lnTo>
                  <a:close/>
                </a:path>
                <a:path w="707390" h="466725">
                  <a:moveTo>
                    <a:pt x="216573" y="39370"/>
                  </a:moveTo>
                  <a:lnTo>
                    <a:pt x="176352" y="20320"/>
                  </a:lnTo>
                  <a:lnTo>
                    <a:pt x="133464" y="0"/>
                  </a:lnTo>
                  <a:lnTo>
                    <a:pt x="77965" y="114300"/>
                  </a:lnTo>
                  <a:lnTo>
                    <a:pt x="163741" y="156210"/>
                  </a:lnTo>
                  <a:lnTo>
                    <a:pt x="170281" y="142240"/>
                  </a:lnTo>
                  <a:lnTo>
                    <a:pt x="99720" y="107950"/>
                  </a:lnTo>
                  <a:lnTo>
                    <a:pt x="118618" y="68580"/>
                  </a:lnTo>
                  <a:lnTo>
                    <a:pt x="182206" y="99060"/>
                  </a:lnTo>
                  <a:lnTo>
                    <a:pt x="188709" y="86360"/>
                  </a:lnTo>
                  <a:lnTo>
                    <a:pt x="151625" y="68580"/>
                  </a:lnTo>
                  <a:lnTo>
                    <a:pt x="125133" y="55880"/>
                  </a:lnTo>
                  <a:lnTo>
                    <a:pt x="142125" y="20320"/>
                  </a:lnTo>
                  <a:lnTo>
                    <a:pt x="210019" y="53340"/>
                  </a:lnTo>
                  <a:lnTo>
                    <a:pt x="216573" y="39370"/>
                  </a:lnTo>
                  <a:close/>
                </a:path>
                <a:path w="707390" h="466725">
                  <a:moveTo>
                    <a:pt x="266458" y="299897"/>
                  </a:moveTo>
                  <a:lnTo>
                    <a:pt x="252349" y="293090"/>
                  </a:lnTo>
                  <a:lnTo>
                    <a:pt x="196837" y="408025"/>
                  </a:lnTo>
                  <a:lnTo>
                    <a:pt x="210947" y="414845"/>
                  </a:lnTo>
                  <a:lnTo>
                    <a:pt x="266458" y="299897"/>
                  </a:lnTo>
                  <a:close/>
                </a:path>
                <a:path w="707390" h="466725">
                  <a:moveTo>
                    <a:pt x="289433" y="114300"/>
                  </a:moveTo>
                  <a:lnTo>
                    <a:pt x="272567" y="105410"/>
                  </a:lnTo>
                  <a:lnTo>
                    <a:pt x="249034" y="118110"/>
                  </a:lnTo>
                  <a:lnTo>
                    <a:pt x="245808" y="120650"/>
                  </a:lnTo>
                  <a:lnTo>
                    <a:pt x="242214" y="121920"/>
                  </a:lnTo>
                  <a:lnTo>
                    <a:pt x="238252" y="124460"/>
                  </a:lnTo>
                  <a:lnTo>
                    <a:pt x="237998" y="121920"/>
                  </a:lnTo>
                  <a:lnTo>
                    <a:pt x="237667" y="118110"/>
                  </a:lnTo>
                  <a:lnTo>
                    <a:pt x="237566" y="116840"/>
                  </a:lnTo>
                  <a:lnTo>
                    <a:pt x="236956" y="113030"/>
                  </a:lnTo>
                  <a:lnTo>
                    <a:pt x="233603" y="86360"/>
                  </a:lnTo>
                  <a:lnTo>
                    <a:pt x="215963" y="78740"/>
                  </a:lnTo>
                  <a:lnTo>
                    <a:pt x="224802" y="132080"/>
                  </a:lnTo>
                  <a:lnTo>
                    <a:pt x="173482" y="160020"/>
                  </a:lnTo>
                  <a:lnTo>
                    <a:pt x="190576" y="168910"/>
                  </a:lnTo>
                  <a:lnTo>
                    <a:pt x="228307" y="146050"/>
                  </a:lnTo>
                  <a:lnTo>
                    <a:pt x="229489" y="156210"/>
                  </a:lnTo>
                  <a:lnTo>
                    <a:pt x="234086" y="189230"/>
                  </a:lnTo>
                  <a:lnTo>
                    <a:pt x="251409" y="198120"/>
                  </a:lnTo>
                  <a:lnTo>
                    <a:pt x="242951" y="146050"/>
                  </a:lnTo>
                  <a:lnTo>
                    <a:pt x="241719" y="138430"/>
                  </a:lnTo>
                  <a:lnTo>
                    <a:pt x="269341" y="124460"/>
                  </a:lnTo>
                  <a:lnTo>
                    <a:pt x="289433" y="114300"/>
                  </a:lnTo>
                  <a:close/>
                </a:path>
                <a:path w="707390" h="466725">
                  <a:moveTo>
                    <a:pt x="341325" y="375119"/>
                  </a:moveTo>
                  <a:lnTo>
                    <a:pt x="327215" y="368312"/>
                  </a:lnTo>
                  <a:lnTo>
                    <a:pt x="280758" y="413321"/>
                  </a:lnTo>
                  <a:lnTo>
                    <a:pt x="275767" y="418719"/>
                  </a:lnTo>
                  <a:lnTo>
                    <a:pt x="271018" y="424408"/>
                  </a:lnTo>
                  <a:lnTo>
                    <a:pt x="272503" y="416814"/>
                  </a:lnTo>
                  <a:lnTo>
                    <a:pt x="273596" y="409409"/>
                  </a:lnTo>
                  <a:lnTo>
                    <a:pt x="274294" y="402209"/>
                  </a:lnTo>
                  <a:lnTo>
                    <a:pt x="280250" y="345630"/>
                  </a:lnTo>
                  <a:lnTo>
                    <a:pt x="265125" y="338315"/>
                  </a:lnTo>
                  <a:lnTo>
                    <a:pt x="264896" y="340042"/>
                  </a:lnTo>
                  <a:lnTo>
                    <a:pt x="256362" y="436956"/>
                  </a:lnTo>
                  <a:lnTo>
                    <a:pt x="254076" y="439140"/>
                  </a:lnTo>
                  <a:lnTo>
                    <a:pt x="239293" y="450380"/>
                  </a:lnTo>
                  <a:lnTo>
                    <a:pt x="237299" y="450380"/>
                  </a:lnTo>
                  <a:lnTo>
                    <a:pt x="234924" y="450519"/>
                  </a:lnTo>
                  <a:lnTo>
                    <a:pt x="232156" y="449834"/>
                  </a:lnTo>
                  <a:lnTo>
                    <a:pt x="226796" y="447243"/>
                  </a:lnTo>
                  <a:lnTo>
                    <a:pt x="224231" y="445490"/>
                  </a:lnTo>
                  <a:lnTo>
                    <a:pt x="221551" y="443166"/>
                  </a:lnTo>
                  <a:lnTo>
                    <a:pt x="216776" y="457034"/>
                  </a:lnTo>
                  <a:lnTo>
                    <a:pt x="233870" y="466242"/>
                  </a:lnTo>
                  <a:lnTo>
                    <a:pt x="242443" y="465035"/>
                  </a:lnTo>
                  <a:lnTo>
                    <a:pt x="246964" y="463003"/>
                  </a:lnTo>
                  <a:lnTo>
                    <a:pt x="255270" y="457034"/>
                  </a:lnTo>
                  <a:lnTo>
                    <a:pt x="260946" y="452005"/>
                  </a:lnTo>
                  <a:lnTo>
                    <a:pt x="262496" y="450519"/>
                  </a:lnTo>
                  <a:lnTo>
                    <a:pt x="289775" y="424408"/>
                  </a:lnTo>
                  <a:lnTo>
                    <a:pt x="341325" y="375119"/>
                  </a:lnTo>
                  <a:close/>
                </a:path>
                <a:path w="707390" h="466725">
                  <a:moveTo>
                    <a:pt x="361175" y="160020"/>
                  </a:moveTo>
                  <a:lnTo>
                    <a:pt x="359435" y="152400"/>
                  </a:lnTo>
                  <a:lnTo>
                    <a:pt x="357187" y="149860"/>
                  </a:lnTo>
                  <a:lnTo>
                    <a:pt x="349910" y="142240"/>
                  </a:lnTo>
                  <a:lnTo>
                    <a:pt x="348119" y="140970"/>
                  </a:lnTo>
                  <a:lnTo>
                    <a:pt x="344538" y="138430"/>
                  </a:lnTo>
                  <a:lnTo>
                    <a:pt x="330276" y="130810"/>
                  </a:lnTo>
                  <a:lnTo>
                    <a:pt x="323507" y="129540"/>
                  </a:lnTo>
                  <a:lnTo>
                    <a:pt x="310743" y="128270"/>
                  </a:lnTo>
                  <a:lnTo>
                    <a:pt x="305231" y="128270"/>
                  </a:lnTo>
                  <a:lnTo>
                    <a:pt x="295973" y="133350"/>
                  </a:lnTo>
                  <a:lnTo>
                    <a:pt x="291604" y="137160"/>
                  </a:lnTo>
                  <a:lnTo>
                    <a:pt x="287502" y="142240"/>
                  </a:lnTo>
                  <a:lnTo>
                    <a:pt x="300393" y="151130"/>
                  </a:lnTo>
                  <a:lnTo>
                    <a:pt x="304761" y="146050"/>
                  </a:lnTo>
                  <a:lnTo>
                    <a:pt x="309079" y="142240"/>
                  </a:lnTo>
                  <a:lnTo>
                    <a:pt x="317652" y="140970"/>
                  </a:lnTo>
                  <a:lnTo>
                    <a:pt x="323113" y="142240"/>
                  </a:lnTo>
                  <a:lnTo>
                    <a:pt x="336867" y="148590"/>
                  </a:lnTo>
                  <a:lnTo>
                    <a:pt x="341452" y="152400"/>
                  </a:lnTo>
                  <a:lnTo>
                    <a:pt x="345046" y="161290"/>
                  </a:lnTo>
                  <a:lnTo>
                    <a:pt x="344424" y="166370"/>
                  </a:lnTo>
                  <a:lnTo>
                    <a:pt x="341401" y="172720"/>
                  </a:lnTo>
                  <a:lnTo>
                    <a:pt x="339788" y="175260"/>
                  </a:lnTo>
                  <a:lnTo>
                    <a:pt x="334530" y="175260"/>
                  </a:lnTo>
                  <a:lnTo>
                    <a:pt x="334454" y="186690"/>
                  </a:lnTo>
                  <a:lnTo>
                    <a:pt x="303441" y="210820"/>
                  </a:lnTo>
                  <a:lnTo>
                    <a:pt x="298030" y="209550"/>
                  </a:lnTo>
                  <a:lnTo>
                    <a:pt x="287108" y="204470"/>
                  </a:lnTo>
                  <a:lnTo>
                    <a:pt x="283540" y="200660"/>
                  </a:lnTo>
                  <a:lnTo>
                    <a:pt x="280276" y="193040"/>
                  </a:lnTo>
                  <a:lnTo>
                    <a:pt x="280365" y="189230"/>
                  </a:lnTo>
                  <a:lnTo>
                    <a:pt x="283362" y="182880"/>
                  </a:lnTo>
                  <a:lnTo>
                    <a:pt x="285102" y="181610"/>
                  </a:lnTo>
                  <a:lnTo>
                    <a:pt x="289648" y="177800"/>
                  </a:lnTo>
                  <a:lnTo>
                    <a:pt x="298069" y="177800"/>
                  </a:lnTo>
                  <a:lnTo>
                    <a:pt x="302628" y="179070"/>
                  </a:lnTo>
                  <a:lnTo>
                    <a:pt x="308825" y="180340"/>
                  </a:lnTo>
                  <a:lnTo>
                    <a:pt x="316585" y="182880"/>
                  </a:lnTo>
                  <a:lnTo>
                    <a:pt x="323443" y="185420"/>
                  </a:lnTo>
                  <a:lnTo>
                    <a:pt x="329399" y="186690"/>
                  </a:lnTo>
                  <a:lnTo>
                    <a:pt x="334454" y="186690"/>
                  </a:lnTo>
                  <a:lnTo>
                    <a:pt x="334454" y="175234"/>
                  </a:lnTo>
                  <a:lnTo>
                    <a:pt x="328193" y="172720"/>
                  </a:lnTo>
                  <a:lnTo>
                    <a:pt x="320776" y="171450"/>
                  </a:lnTo>
                  <a:lnTo>
                    <a:pt x="312280" y="168910"/>
                  </a:lnTo>
                  <a:lnTo>
                    <a:pt x="306362" y="166370"/>
                  </a:lnTo>
                  <a:lnTo>
                    <a:pt x="301828" y="165100"/>
                  </a:lnTo>
                  <a:lnTo>
                    <a:pt x="298704" y="163830"/>
                  </a:lnTo>
                  <a:lnTo>
                    <a:pt x="290309" y="163830"/>
                  </a:lnTo>
                  <a:lnTo>
                    <a:pt x="282333" y="165100"/>
                  </a:lnTo>
                  <a:lnTo>
                    <a:pt x="263398" y="189230"/>
                  </a:lnTo>
                  <a:lnTo>
                    <a:pt x="263271" y="191770"/>
                  </a:lnTo>
                  <a:lnTo>
                    <a:pt x="268782" y="205740"/>
                  </a:lnTo>
                  <a:lnTo>
                    <a:pt x="274739" y="212090"/>
                  </a:lnTo>
                  <a:lnTo>
                    <a:pt x="289420" y="218440"/>
                  </a:lnTo>
                  <a:lnTo>
                    <a:pt x="295059" y="220980"/>
                  </a:lnTo>
                  <a:lnTo>
                    <a:pt x="313029" y="220980"/>
                  </a:lnTo>
                  <a:lnTo>
                    <a:pt x="320408" y="218440"/>
                  </a:lnTo>
                  <a:lnTo>
                    <a:pt x="318935" y="222250"/>
                  </a:lnTo>
                  <a:lnTo>
                    <a:pt x="318401" y="226060"/>
                  </a:lnTo>
                  <a:lnTo>
                    <a:pt x="318274" y="229870"/>
                  </a:lnTo>
                  <a:lnTo>
                    <a:pt x="333006" y="237490"/>
                  </a:lnTo>
                  <a:lnTo>
                    <a:pt x="332930" y="236220"/>
                  </a:lnTo>
                  <a:lnTo>
                    <a:pt x="332854" y="234950"/>
                  </a:lnTo>
                  <a:lnTo>
                    <a:pt x="337286" y="218440"/>
                  </a:lnTo>
                  <a:lnTo>
                    <a:pt x="337858" y="217170"/>
                  </a:lnTo>
                  <a:lnTo>
                    <a:pt x="340575" y="210820"/>
                  </a:lnTo>
                  <a:lnTo>
                    <a:pt x="341122" y="209550"/>
                  </a:lnTo>
                  <a:lnTo>
                    <a:pt x="356298" y="177800"/>
                  </a:lnTo>
                  <a:lnTo>
                    <a:pt x="357505" y="175260"/>
                  </a:lnTo>
                  <a:lnTo>
                    <a:pt x="359359" y="171450"/>
                  </a:lnTo>
                  <a:lnTo>
                    <a:pt x="360057" y="167640"/>
                  </a:lnTo>
                  <a:lnTo>
                    <a:pt x="361086" y="163830"/>
                  </a:lnTo>
                  <a:lnTo>
                    <a:pt x="361175" y="160020"/>
                  </a:lnTo>
                  <a:close/>
                </a:path>
                <a:path w="707390" h="466725">
                  <a:moveTo>
                    <a:pt x="495312" y="223520"/>
                  </a:moveTo>
                  <a:lnTo>
                    <a:pt x="481291" y="204470"/>
                  </a:lnTo>
                  <a:lnTo>
                    <a:pt x="478536" y="203200"/>
                  </a:lnTo>
                  <a:lnTo>
                    <a:pt x="470547" y="200660"/>
                  </a:lnTo>
                  <a:lnTo>
                    <a:pt x="462432" y="199390"/>
                  </a:lnTo>
                  <a:lnTo>
                    <a:pt x="454177" y="200660"/>
                  </a:lnTo>
                  <a:lnTo>
                    <a:pt x="445782" y="204470"/>
                  </a:lnTo>
                  <a:lnTo>
                    <a:pt x="446379" y="199390"/>
                  </a:lnTo>
                  <a:lnTo>
                    <a:pt x="432536" y="180340"/>
                  </a:lnTo>
                  <a:lnTo>
                    <a:pt x="423760" y="176530"/>
                  </a:lnTo>
                  <a:lnTo>
                    <a:pt x="418223" y="175260"/>
                  </a:lnTo>
                  <a:lnTo>
                    <a:pt x="407149" y="176530"/>
                  </a:lnTo>
                  <a:lnTo>
                    <a:pt x="402094" y="177800"/>
                  </a:lnTo>
                  <a:lnTo>
                    <a:pt x="397510" y="180340"/>
                  </a:lnTo>
                  <a:lnTo>
                    <a:pt x="403148" y="168910"/>
                  </a:lnTo>
                  <a:lnTo>
                    <a:pt x="390525" y="162560"/>
                  </a:lnTo>
                  <a:lnTo>
                    <a:pt x="350316" y="246380"/>
                  </a:lnTo>
                  <a:lnTo>
                    <a:pt x="364426" y="252730"/>
                  </a:lnTo>
                  <a:lnTo>
                    <a:pt x="388950" y="201930"/>
                  </a:lnTo>
                  <a:lnTo>
                    <a:pt x="392518" y="196850"/>
                  </a:lnTo>
                  <a:lnTo>
                    <a:pt x="399427" y="189230"/>
                  </a:lnTo>
                  <a:lnTo>
                    <a:pt x="403352" y="187960"/>
                  </a:lnTo>
                  <a:lnTo>
                    <a:pt x="412115" y="186690"/>
                  </a:lnTo>
                  <a:lnTo>
                    <a:pt x="416293" y="187960"/>
                  </a:lnTo>
                  <a:lnTo>
                    <a:pt x="425488" y="191770"/>
                  </a:lnTo>
                  <a:lnTo>
                    <a:pt x="428498" y="195580"/>
                  </a:lnTo>
                  <a:lnTo>
                    <a:pt x="430060" y="204470"/>
                  </a:lnTo>
                  <a:lnTo>
                    <a:pt x="428942" y="209550"/>
                  </a:lnTo>
                  <a:lnTo>
                    <a:pt x="399796" y="269240"/>
                  </a:lnTo>
                  <a:lnTo>
                    <a:pt x="413905" y="276860"/>
                  </a:lnTo>
                  <a:lnTo>
                    <a:pt x="441401" y="219710"/>
                  </a:lnTo>
                  <a:lnTo>
                    <a:pt x="446341" y="214630"/>
                  </a:lnTo>
                  <a:lnTo>
                    <a:pt x="457847" y="210820"/>
                  </a:lnTo>
                  <a:lnTo>
                    <a:pt x="463638" y="210820"/>
                  </a:lnTo>
                  <a:lnTo>
                    <a:pt x="472732" y="214630"/>
                  </a:lnTo>
                  <a:lnTo>
                    <a:pt x="475195" y="217170"/>
                  </a:lnTo>
                  <a:lnTo>
                    <a:pt x="478536" y="222250"/>
                  </a:lnTo>
                  <a:lnTo>
                    <a:pt x="479234" y="224790"/>
                  </a:lnTo>
                  <a:lnTo>
                    <a:pt x="478777" y="229870"/>
                  </a:lnTo>
                  <a:lnTo>
                    <a:pt x="478663" y="231140"/>
                  </a:lnTo>
                  <a:lnTo>
                    <a:pt x="477164" y="234950"/>
                  </a:lnTo>
                  <a:lnTo>
                    <a:pt x="449110" y="293370"/>
                  </a:lnTo>
                  <a:lnTo>
                    <a:pt x="463143" y="299720"/>
                  </a:lnTo>
                  <a:lnTo>
                    <a:pt x="490740" y="242570"/>
                  </a:lnTo>
                  <a:lnTo>
                    <a:pt x="493547" y="236220"/>
                  </a:lnTo>
                  <a:lnTo>
                    <a:pt x="495071" y="229870"/>
                  </a:lnTo>
                  <a:lnTo>
                    <a:pt x="495173" y="227330"/>
                  </a:lnTo>
                  <a:lnTo>
                    <a:pt x="495274" y="224790"/>
                  </a:lnTo>
                  <a:lnTo>
                    <a:pt x="495312" y="223520"/>
                  </a:lnTo>
                  <a:close/>
                </a:path>
                <a:path w="707390" h="466725">
                  <a:moveTo>
                    <a:pt x="583006" y="270510"/>
                  </a:moveTo>
                  <a:lnTo>
                    <a:pt x="581393" y="264160"/>
                  </a:lnTo>
                  <a:lnTo>
                    <a:pt x="574052" y="251460"/>
                  </a:lnTo>
                  <a:lnTo>
                    <a:pt x="572706" y="250190"/>
                  </a:lnTo>
                  <a:lnTo>
                    <a:pt x="568667" y="246380"/>
                  </a:lnTo>
                  <a:lnTo>
                    <a:pt x="567410" y="245745"/>
                  </a:lnTo>
                  <a:lnTo>
                    <a:pt x="567410" y="274320"/>
                  </a:lnTo>
                  <a:lnTo>
                    <a:pt x="566826" y="280670"/>
                  </a:lnTo>
                  <a:lnTo>
                    <a:pt x="543128" y="317500"/>
                  </a:lnTo>
                  <a:lnTo>
                    <a:pt x="536105" y="320040"/>
                  </a:lnTo>
                  <a:lnTo>
                    <a:pt x="529450" y="320040"/>
                  </a:lnTo>
                  <a:lnTo>
                    <a:pt x="510387" y="295910"/>
                  </a:lnTo>
                  <a:lnTo>
                    <a:pt x="510971" y="289560"/>
                  </a:lnTo>
                  <a:lnTo>
                    <a:pt x="534860" y="254000"/>
                  </a:lnTo>
                  <a:lnTo>
                    <a:pt x="542201" y="250190"/>
                  </a:lnTo>
                  <a:lnTo>
                    <a:pt x="548881" y="250190"/>
                  </a:lnTo>
                  <a:lnTo>
                    <a:pt x="560946" y="256540"/>
                  </a:lnTo>
                  <a:lnTo>
                    <a:pt x="564896" y="261620"/>
                  </a:lnTo>
                  <a:lnTo>
                    <a:pt x="566712" y="269240"/>
                  </a:lnTo>
                  <a:lnTo>
                    <a:pt x="567410" y="274320"/>
                  </a:lnTo>
                  <a:lnTo>
                    <a:pt x="567410" y="245745"/>
                  </a:lnTo>
                  <a:lnTo>
                    <a:pt x="563651" y="243840"/>
                  </a:lnTo>
                  <a:lnTo>
                    <a:pt x="556120" y="240030"/>
                  </a:lnTo>
                  <a:lnTo>
                    <a:pt x="550989" y="238760"/>
                  </a:lnTo>
                  <a:lnTo>
                    <a:pt x="541312" y="240030"/>
                  </a:lnTo>
                  <a:lnTo>
                    <a:pt x="536359" y="241300"/>
                  </a:lnTo>
                  <a:lnTo>
                    <a:pt x="531279" y="243840"/>
                  </a:lnTo>
                  <a:lnTo>
                    <a:pt x="536498" y="233680"/>
                  </a:lnTo>
                  <a:lnTo>
                    <a:pt x="523646" y="227330"/>
                  </a:lnTo>
                  <a:lnTo>
                    <a:pt x="468033" y="341630"/>
                  </a:lnTo>
                  <a:lnTo>
                    <a:pt x="482142" y="349250"/>
                  </a:lnTo>
                  <a:lnTo>
                    <a:pt x="501713" y="308610"/>
                  </a:lnTo>
                  <a:lnTo>
                    <a:pt x="502653" y="312420"/>
                  </a:lnTo>
                  <a:lnTo>
                    <a:pt x="531952" y="334010"/>
                  </a:lnTo>
                  <a:lnTo>
                    <a:pt x="547116" y="331470"/>
                  </a:lnTo>
                  <a:lnTo>
                    <a:pt x="554075" y="328930"/>
                  </a:lnTo>
                  <a:lnTo>
                    <a:pt x="560438" y="323850"/>
                  </a:lnTo>
                  <a:lnTo>
                    <a:pt x="563854" y="320040"/>
                  </a:lnTo>
                  <a:lnTo>
                    <a:pt x="564984" y="318770"/>
                  </a:lnTo>
                  <a:lnTo>
                    <a:pt x="569125" y="314960"/>
                  </a:lnTo>
                  <a:lnTo>
                    <a:pt x="572833" y="308610"/>
                  </a:lnTo>
                  <a:lnTo>
                    <a:pt x="576135" y="302260"/>
                  </a:lnTo>
                  <a:lnTo>
                    <a:pt x="579970" y="294640"/>
                  </a:lnTo>
                  <a:lnTo>
                    <a:pt x="582104" y="287020"/>
                  </a:lnTo>
                  <a:lnTo>
                    <a:pt x="583006" y="270510"/>
                  </a:lnTo>
                  <a:close/>
                </a:path>
                <a:path w="707390" h="466725">
                  <a:moveTo>
                    <a:pt x="641946" y="245110"/>
                  </a:moveTo>
                  <a:lnTo>
                    <a:pt x="627837" y="237490"/>
                  </a:lnTo>
                  <a:lnTo>
                    <a:pt x="572325" y="353060"/>
                  </a:lnTo>
                  <a:lnTo>
                    <a:pt x="586435" y="359410"/>
                  </a:lnTo>
                  <a:lnTo>
                    <a:pt x="641946" y="245110"/>
                  </a:lnTo>
                  <a:close/>
                </a:path>
                <a:path w="707390" h="466725">
                  <a:moveTo>
                    <a:pt x="707021" y="335280"/>
                  </a:moveTo>
                  <a:lnTo>
                    <a:pt x="692962" y="307835"/>
                  </a:lnTo>
                  <a:lnTo>
                    <a:pt x="692962" y="335280"/>
                  </a:lnTo>
                  <a:lnTo>
                    <a:pt x="692200" y="341630"/>
                  </a:lnTo>
                  <a:lnTo>
                    <a:pt x="689444" y="347980"/>
                  </a:lnTo>
                  <a:lnTo>
                    <a:pt x="667562" y="337820"/>
                  </a:lnTo>
                  <a:lnTo>
                    <a:pt x="642950" y="326390"/>
                  </a:lnTo>
                  <a:lnTo>
                    <a:pt x="646925" y="318770"/>
                  </a:lnTo>
                  <a:lnTo>
                    <a:pt x="652170" y="313690"/>
                  </a:lnTo>
                  <a:lnTo>
                    <a:pt x="665200" y="309880"/>
                  </a:lnTo>
                  <a:lnTo>
                    <a:pt x="671690" y="309880"/>
                  </a:lnTo>
                  <a:lnTo>
                    <a:pt x="685330" y="317500"/>
                  </a:lnTo>
                  <a:lnTo>
                    <a:pt x="689851" y="322580"/>
                  </a:lnTo>
                  <a:lnTo>
                    <a:pt x="692962" y="335280"/>
                  </a:lnTo>
                  <a:lnTo>
                    <a:pt x="692962" y="307835"/>
                  </a:lnTo>
                  <a:lnTo>
                    <a:pt x="691248" y="306070"/>
                  </a:lnTo>
                  <a:lnTo>
                    <a:pt x="683628" y="302260"/>
                  </a:lnTo>
                  <a:lnTo>
                    <a:pt x="675055" y="298450"/>
                  </a:lnTo>
                  <a:lnTo>
                    <a:pt x="666572" y="297180"/>
                  </a:lnTo>
                  <a:lnTo>
                    <a:pt x="658215" y="297180"/>
                  </a:lnTo>
                  <a:lnTo>
                    <a:pt x="623379" y="327660"/>
                  </a:lnTo>
                  <a:lnTo>
                    <a:pt x="617258" y="350520"/>
                  </a:lnTo>
                  <a:lnTo>
                    <a:pt x="617143" y="355600"/>
                  </a:lnTo>
                  <a:lnTo>
                    <a:pt x="642378" y="388620"/>
                  </a:lnTo>
                  <a:lnTo>
                    <a:pt x="649516" y="392430"/>
                  </a:lnTo>
                  <a:lnTo>
                    <a:pt x="656437" y="393700"/>
                  </a:lnTo>
                  <a:lnTo>
                    <a:pt x="669620" y="393700"/>
                  </a:lnTo>
                  <a:lnTo>
                    <a:pt x="675792" y="392430"/>
                  </a:lnTo>
                  <a:lnTo>
                    <a:pt x="681583" y="388620"/>
                  </a:lnTo>
                  <a:lnTo>
                    <a:pt x="686981" y="384810"/>
                  </a:lnTo>
                  <a:lnTo>
                    <a:pt x="690727" y="381000"/>
                  </a:lnTo>
                  <a:lnTo>
                    <a:pt x="691984" y="379730"/>
                  </a:lnTo>
                  <a:lnTo>
                    <a:pt x="678268" y="370840"/>
                  </a:lnTo>
                  <a:lnTo>
                    <a:pt x="673252" y="375920"/>
                  </a:lnTo>
                  <a:lnTo>
                    <a:pt x="668248" y="378460"/>
                  </a:lnTo>
                  <a:lnTo>
                    <a:pt x="658304" y="381000"/>
                  </a:lnTo>
                  <a:lnTo>
                    <a:pt x="653237" y="379730"/>
                  </a:lnTo>
                  <a:lnTo>
                    <a:pt x="641108" y="374650"/>
                  </a:lnTo>
                  <a:lnTo>
                    <a:pt x="636485" y="369570"/>
                  </a:lnTo>
                  <a:lnTo>
                    <a:pt x="634174" y="361950"/>
                  </a:lnTo>
                  <a:lnTo>
                    <a:pt x="633031" y="356870"/>
                  </a:lnTo>
                  <a:lnTo>
                    <a:pt x="633044" y="350520"/>
                  </a:lnTo>
                  <a:lnTo>
                    <a:pt x="634225" y="344170"/>
                  </a:lnTo>
                  <a:lnTo>
                    <a:pt x="636562" y="337820"/>
                  </a:lnTo>
                  <a:lnTo>
                    <a:pt x="698652" y="367030"/>
                  </a:lnTo>
                  <a:lnTo>
                    <a:pt x="699516" y="365760"/>
                  </a:lnTo>
                  <a:lnTo>
                    <a:pt x="706945" y="337820"/>
                  </a:lnTo>
                  <a:lnTo>
                    <a:pt x="707021" y="335280"/>
                  </a:lnTo>
                  <a:close/>
                </a:path>
              </a:pathLst>
            </a:custGeom>
            <a:solidFill>
              <a:srgbClr val="211F1F"/>
            </a:solidFill>
          </p:spPr>
          <p:txBody>
            <a:bodyPr wrap="square" lIns="0" tIns="0" rIns="0" bIns="0" rtlCol="0"/>
            <a:lstStyle/>
            <a:p>
              <a:pPr>
                <a:defRPr/>
              </a:pPr>
              <a:endParaRPr kern="0">
                <a:solidFill>
                  <a:sysClr val="windowText" lastClr="000000"/>
                </a:solidFill>
              </a:endParaRPr>
            </a:p>
          </p:txBody>
        </p:sp>
      </p:grpSp>
      <p:sp>
        <p:nvSpPr>
          <p:cNvPr id="8" name="object 8"/>
          <p:cNvSpPr txBox="1"/>
          <p:nvPr/>
        </p:nvSpPr>
        <p:spPr>
          <a:xfrm>
            <a:off x="1963229" y="1178712"/>
            <a:ext cx="2336800" cy="330835"/>
          </a:xfrm>
          <a:prstGeom prst="rect">
            <a:avLst/>
          </a:prstGeom>
        </p:spPr>
        <p:txBody>
          <a:bodyPr vert="horz" wrap="square" lIns="0" tIns="13335" rIns="0" bIns="0" rtlCol="0">
            <a:spAutoFit/>
          </a:bodyPr>
          <a:lstStyle/>
          <a:p>
            <a:pPr marL="12700">
              <a:spcBef>
                <a:spcPts val="105"/>
              </a:spcBef>
              <a:defRPr/>
            </a:pPr>
            <a:r>
              <a:rPr sz="2000" kern="0" spc="-40">
                <a:solidFill>
                  <a:srgbClr val="211F1F"/>
                </a:solidFill>
                <a:latin typeface="Arial"/>
                <a:cs typeface="Arial"/>
              </a:rPr>
              <a:t>Total</a:t>
            </a:r>
            <a:r>
              <a:rPr sz="2000" kern="0" spc="-35">
                <a:solidFill>
                  <a:srgbClr val="211F1F"/>
                </a:solidFill>
                <a:latin typeface="Arial"/>
                <a:cs typeface="Arial"/>
              </a:rPr>
              <a:t> </a:t>
            </a:r>
            <a:r>
              <a:rPr sz="2000" kern="0">
                <a:solidFill>
                  <a:srgbClr val="211F1F"/>
                </a:solidFill>
                <a:latin typeface="Arial"/>
                <a:cs typeface="Arial"/>
              </a:rPr>
              <a:t>Pts</a:t>
            </a:r>
            <a:r>
              <a:rPr sz="2000" kern="0" spc="-15">
                <a:solidFill>
                  <a:srgbClr val="211F1F"/>
                </a:solidFill>
                <a:latin typeface="Arial"/>
                <a:cs typeface="Arial"/>
              </a:rPr>
              <a:t> </a:t>
            </a:r>
            <a:r>
              <a:rPr sz="2000" kern="0">
                <a:solidFill>
                  <a:srgbClr val="211F1F"/>
                </a:solidFill>
                <a:latin typeface="Arial"/>
                <a:cs typeface="Arial"/>
              </a:rPr>
              <a:t>for</a:t>
            </a:r>
            <a:r>
              <a:rPr sz="2000" kern="0" spc="-40">
                <a:solidFill>
                  <a:srgbClr val="211F1F"/>
                </a:solidFill>
                <a:latin typeface="Arial"/>
                <a:cs typeface="Arial"/>
              </a:rPr>
              <a:t> </a:t>
            </a:r>
            <a:r>
              <a:rPr sz="2000" kern="0">
                <a:solidFill>
                  <a:srgbClr val="211F1F"/>
                </a:solidFill>
                <a:latin typeface="Arial"/>
                <a:cs typeface="Arial"/>
              </a:rPr>
              <a:t>Ret</a:t>
            </a:r>
            <a:r>
              <a:rPr sz="2000" kern="0" spc="-40">
                <a:solidFill>
                  <a:srgbClr val="211F1F"/>
                </a:solidFill>
                <a:latin typeface="Arial"/>
                <a:cs typeface="Arial"/>
              </a:rPr>
              <a:t> </a:t>
            </a:r>
            <a:r>
              <a:rPr sz="2000" kern="0" spc="-25">
                <a:solidFill>
                  <a:srgbClr val="211F1F"/>
                </a:solidFill>
                <a:latin typeface="Arial"/>
                <a:cs typeface="Arial"/>
              </a:rPr>
              <a:t>Pay</a:t>
            </a:r>
            <a:endParaRPr sz="2000" kern="0">
              <a:solidFill>
                <a:sysClr val="windowText" lastClr="000000"/>
              </a:solidFill>
              <a:latin typeface="Arial"/>
              <a:cs typeface="Arial"/>
            </a:endParaRPr>
          </a:p>
        </p:txBody>
      </p:sp>
      <p:sp>
        <p:nvSpPr>
          <p:cNvPr id="9" name="object 9"/>
          <p:cNvSpPr/>
          <p:nvPr/>
        </p:nvSpPr>
        <p:spPr>
          <a:xfrm>
            <a:off x="2012442" y="1541525"/>
            <a:ext cx="2220595" cy="0"/>
          </a:xfrm>
          <a:custGeom>
            <a:avLst/>
            <a:gdLst/>
            <a:ahLst/>
            <a:cxnLst/>
            <a:rect l="l" t="t" r="r" b="b"/>
            <a:pathLst>
              <a:path w="2220595">
                <a:moveTo>
                  <a:pt x="0" y="0"/>
                </a:moveTo>
                <a:lnTo>
                  <a:pt x="2220163" y="0"/>
                </a:lnTo>
              </a:path>
            </a:pathLst>
          </a:custGeom>
          <a:ln w="19050">
            <a:solidFill>
              <a:srgbClr val="211F1F"/>
            </a:solidFill>
          </a:ln>
        </p:spPr>
        <p:txBody>
          <a:bodyPr wrap="square" lIns="0" tIns="0" rIns="0" bIns="0" rtlCol="0"/>
          <a:lstStyle/>
          <a:p>
            <a:pPr>
              <a:defRPr/>
            </a:pPr>
            <a:endParaRPr kern="0">
              <a:solidFill>
                <a:sysClr val="windowText" lastClr="000000"/>
              </a:solidFill>
            </a:endParaRPr>
          </a:p>
        </p:txBody>
      </p:sp>
      <p:sp>
        <p:nvSpPr>
          <p:cNvPr id="10" name="object 10"/>
          <p:cNvSpPr txBox="1"/>
          <p:nvPr/>
        </p:nvSpPr>
        <p:spPr>
          <a:xfrm>
            <a:off x="2947748" y="1482786"/>
            <a:ext cx="414655" cy="330835"/>
          </a:xfrm>
          <a:prstGeom prst="rect">
            <a:avLst/>
          </a:prstGeom>
        </p:spPr>
        <p:txBody>
          <a:bodyPr vert="horz" wrap="square" lIns="0" tIns="13335" rIns="0" bIns="0" rtlCol="0">
            <a:spAutoFit/>
          </a:bodyPr>
          <a:lstStyle/>
          <a:p>
            <a:pPr marL="12700">
              <a:spcBef>
                <a:spcPts val="105"/>
              </a:spcBef>
              <a:defRPr/>
            </a:pPr>
            <a:r>
              <a:rPr sz="2000" kern="0" spc="-25">
                <a:solidFill>
                  <a:srgbClr val="211F1F"/>
                </a:solidFill>
                <a:latin typeface="Calibri"/>
                <a:cs typeface="Calibri"/>
              </a:rPr>
              <a:t>360</a:t>
            </a:r>
            <a:endParaRPr sz="2000" kern="0">
              <a:solidFill>
                <a:sysClr val="windowText" lastClr="000000"/>
              </a:solidFill>
              <a:latin typeface="Calibri"/>
              <a:cs typeface="Calibri"/>
            </a:endParaRPr>
          </a:p>
        </p:txBody>
      </p:sp>
      <p:sp>
        <p:nvSpPr>
          <p:cNvPr id="11" name="object 11"/>
          <p:cNvSpPr/>
          <p:nvPr/>
        </p:nvSpPr>
        <p:spPr>
          <a:xfrm>
            <a:off x="1835659" y="1178813"/>
            <a:ext cx="105410" cy="632460"/>
          </a:xfrm>
          <a:custGeom>
            <a:avLst/>
            <a:gdLst/>
            <a:ahLst/>
            <a:cxnLst/>
            <a:rect l="l" t="t" r="r" b="b"/>
            <a:pathLst>
              <a:path w="105409" h="632460">
                <a:moveTo>
                  <a:pt x="105410" y="632460"/>
                </a:moveTo>
                <a:lnTo>
                  <a:pt x="64379" y="624176"/>
                </a:lnTo>
                <a:lnTo>
                  <a:pt x="30873" y="601586"/>
                </a:lnTo>
                <a:lnTo>
                  <a:pt x="8283" y="568080"/>
                </a:lnTo>
                <a:lnTo>
                  <a:pt x="0" y="527050"/>
                </a:lnTo>
                <a:lnTo>
                  <a:pt x="0" y="105410"/>
                </a:lnTo>
                <a:lnTo>
                  <a:pt x="8283" y="64379"/>
                </a:lnTo>
                <a:lnTo>
                  <a:pt x="30873" y="30873"/>
                </a:lnTo>
                <a:lnTo>
                  <a:pt x="64379" y="8283"/>
                </a:lnTo>
                <a:lnTo>
                  <a:pt x="105410" y="0"/>
                </a:lnTo>
              </a:path>
            </a:pathLst>
          </a:custGeom>
          <a:ln w="28575">
            <a:solidFill>
              <a:srgbClr val="211F1F"/>
            </a:solidFill>
          </a:ln>
        </p:spPr>
        <p:txBody>
          <a:bodyPr wrap="square" lIns="0" tIns="0" rIns="0" bIns="0" rtlCol="0"/>
          <a:lstStyle/>
          <a:p>
            <a:pPr>
              <a:defRPr/>
            </a:pPr>
            <a:endParaRPr kern="0">
              <a:solidFill>
                <a:sysClr val="windowText" lastClr="000000"/>
              </a:solidFill>
            </a:endParaRPr>
          </a:p>
        </p:txBody>
      </p:sp>
      <p:sp>
        <p:nvSpPr>
          <p:cNvPr id="12" name="object 12"/>
          <p:cNvSpPr/>
          <p:nvPr/>
        </p:nvSpPr>
        <p:spPr>
          <a:xfrm>
            <a:off x="5189729" y="1178813"/>
            <a:ext cx="105410" cy="632460"/>
          </a:xfrm>
          <a:custGeom>
            <a:avLst/>
            <a:gdLst/>
            <a:ahLst/>
            <a:cxnLst/>
            <a:rect l="l" t="t" r="r" b="b"/>
            <a:pathLst>
              <a:path w="105410" h="632460">
                <a:moveTo>
                  <a:pt x="0" y="0"/>
                </a:moveTo>
                <a:lnTo>
                  <a:pt x="41030" y="8283"/>
                </a:lnTo>
                <a:lnTo>
                  <a:pt x="74536" y="30873"/>
                </a:lnTo>
                <a:lnTo>
                  <a:pt x="97126" y="64379"/>
                </a:lnTo>
                <a:lnTo>
                  <a:pt x="105410" y="105410"/>
                </a:lnTo>
                <a:lnTo>
                  <a:pt x="105410" y="527050"/>
                </a:lnTo>
                <a:lnTo>
                  <a:pt x="97126" y="568080"/>
                </a:lnTo>
                <a:lnTo>
                  <a:pt x="74536" y="601586"/>
                </a:lnTo>
                <a:lnTo>
                  <a:pt x="41030" y="624176"/>
                </a:lnTo>
                <a:lnTo>
                  <a:pt x="0" y="632460"/>
                </a:lnTo>
              </a:path>
            </a:pathLst>
          </a:custGeom>
          <a:ln w="28574">
            <a:solidFill>
              <a:srgbClr val="211F1F"/>
            </a:solidFill>
          </a:ln>
        </p:spPr>
        <p:txBody>
          <a:bodyPr wrap="square" lIns="0" tIns="0" rIns="0" bIns="0" rtlCol="0"/>
          <a:lstStyle/>
          <a:p>
            <a:pPr>
              <a:defRPr/>
            </a:pPr>
            <a:endParaRPr kern="0">
              <a:solidFill>
                <a:sysClr val="windowText" lastClr="000000"/>
              </a:solidFill>
            </a:endParaRPr>
          </a:p>
        </p:txBody>
      </p:sp>
      <p:sp>
        <p:nvSpPr>
          <p:cNvPr id="13" name="object 13"/>
          <p:cNvSpPr txBox="1"/>
          <p:nvPr/>
        </p:nvSpPr>
        <p:spPr>
          <a:xfrm>
            <a:off x="4410325" y="1349885"/>
            <a:ext cx="5973445" cy="330835"/>
          </a:xfrm>
          <a:prstGeom prst="rect">
            <a:avLst/>
          </a:prstGeom>
        </p:spPr>
        <p:txBody>
          <a:bodyPr vert="horz" wrap="square" lIns="0" tIns="13335" rIns="0" bIns="0" rtlCol="0">
            <a:spAutoFit/>
          </a:bodyPr>
          <a:lstStyle/>
          <a:p>
            <a:pPr marL="12700">
              <a:spcBef>
                <a:spcPts val="105"/>
              </a:spcBef>
              <a:tabLst>
                <a:tab pos="297180" algn="l"/>
                <a:tab pos="1003300" algn="l"/>
              </a:tabLst>
              <a:defRPr/>
            </a:pPr>
            <a:r>
              <a:rPr sz="3000" b="1" kern="0" spc="-75" baseline="1388">
                <a:solidFill>
                  <a:srgbClr val="211F1F"/>
                </a:solidFill>
                <a:latin typeface="Calibri"/>
                <a:cs typeface="Calibri"/>
              </a:rPr>
              <a:t>X</a:t>
            </a:r>
            <a:r>
              <a:rPr sz="3000" b="1" kern="0" baseline="1388">
                <a:solidFill>
                  <a:srgbClr val="211F1F"/>
                </a:solidFill>
                <a:latin typeface="Calibri"/>
                <a:cs typeface="Calibri"/>
              </a:rPr>
              <a:t>	</a:t>
            </a:r>
            <a:r>
              <a:rPr sz="3000" kern="0" spc="-30" baseline="1388">
                <a:solidFill>
                  <a:srgbClr val="211F1F"/>
                </a:solidFill>
                <a:latin typeface="Calibri"/>
                <a:cs typeface="Calibri"/>
              </a:rPr>
              <a:t>2.5%</a:t>
            </a:r>
            <a:r>
              <a:rPr sz="3000" kern="0" baseline="1388">
                <a:solidFill>
                  <a:srgbClr val="211F1F"/>
                </a:solidFill>
                <a:latin typeface="Calibri"/>
                <a:cs typeface="Calibri"/>
              </a:rPr>
              <a:t>	</a:t>
            </a:r>
            <a:r>
              <a:rPr sz="2000" b="1" kern="0">
                <a:solidFill>
                  <a:srgbClr val="211F1F"/>
                </a:solidFill>
                <a:latin typeface="Calibri"/>
                <a:cs typeface="Calibri"/>
              </a:rPr>
              <a:t>X</a:t>
            </a:r>
            <a:r>
              <a:rPr sz="2000" b="1" kern="0" spc="400">
                <a:solidFill>
                  <a:srgbClr val="211F1F"/>
                </a:solidFill>
                <a:latin typeface="Calibri"/>
                <a:cs typeface="Calibri"/>
              </a:rPr>
              <a:t> </a:t>
            </a:r>
            <a:r>
              <a:rPr sz="2000" kern="0">
                <a:solidFill>
                  <a:srgbClr val="211F1F"/>
                </a:solidFill>
                <a:latin typeface="Calibri"/>
                <a:cs typeface="Calibri"/>
              </a:rPr>
              <a:t>highest</a:t>
            </a:r>
            <a:r>
              <a:rPr sz="2000" kern="0" spc="-35">
                <a:solidFill>
                  <a:srgbClr val="211F1F"/>
                </a:solidFill>
                <a:latin typeface="Calibri"/>
                <a:cs typeface="Calibri"/>
              </a:rPr>
              <a:t> </a:t>
            </a:r>
            <a:r>
              <a:rPr sz="2000" kern="0">
                <a:solidFill>
                  <a:srgbClr val="211F1F"/>
                </a:solidFill>
                <a:latin typeface="Calibri"/>
                <a:cs typeface="Calibri"/>
              </a:rPr>
              <a:t>36</a:t>
            </a:r>
            <a:r>
              <a:rPr sz="2000" kern="0" spc="-35">
                <a:solidFill>
                  <a:srgbClr val="211F1F"/>
                </a:solidFill>
                <a:latin typeface="Calibri"/>
                <a:cs typeface="Calibri"/>
              </a:rPr>
              <a:t> </a:t>
            </a:r>
            <a:r>
              <a:rPr sz="2000" kern="0">
                <a:solidFill>
                  <a:srgbClr val="211F1F"/>
                </a:solidFill>
                <a:latin typeface="Calibri"/>
                <a:cs typeface="Calibri"/>
              </a:rPr>
              <a:t>months</a:t>
            </a:r>
            <a:r>
              <a:rPr sz="2000" kern="0" spc="-25">
                <a:solidFill>
                  <a:srgbClr val="211F1F"/>
                </a:solidFill>
                <a:latin typeface="Calibri"/>
                <a:cs typeface="Calibri"/>
              </a:rPr>
              <a:t> </a:t>
            </a:r>
            <a:r>
              <a:rPr sz="2000" kern="0">
                <a:solidFill>
                  <a:srgbClr val="211F1F"/>
                </a:solidFill>
                <a:latin typeface="Calibri"/>
                <a:cs typeface="Calibri"/>
              </a:rPr>
              <a:t>of</a:t>
            </a:r>
            <a:r>
              <a:rPr sz="2000" kern="0" spc="-35">
                <a:solidFill>
                  <a:srgbClr val="211F1F"/>
                </a:solidFill>
                <a:latin typeface="Calibri"/>
                <a:cs typeface="Calibri"/>
              </a:rPr>
              <a:t> </a:t>
            </a:r>
            <a:r>
              <a:rPr sz="2000" kern="0">
                <a:solidFill>
                  <a:srgbClr val="211F1F"/>
                </a:solidFill>
                <a:latin typeface="Calibri"/>
                <a:cs typeface="Calibri"/>
              </a:rPr>
              <a:t>basic</a:t>
            </a:r>
            <a:r>
              <a:rPr sz="2000" kern="0" spc="-15">
                <a:solidFill>
                  <a:srgbClr val="211F1F"/>
                </a:solidFill>
                <a:latin typeface="Calibri"/>
                <a:cs typeface="Calibri"/>
              </a:rPr>
              <a:t> </a:t>
            </a:r>
            <a:r>
              <a:rPr sz="2000" kern="0">
                <a:solidFill>
                  <a:srgbClr val="211F1F"/>
                </a:solidFill>
                <a:latin typeface="Calibri"/>
                <a:cs typeface="Calibri"/>
              </a:rPr>
              <a:t>pay</a:t>
            </a:r>
            <a:r>
              <a:rPr sz="2000" kern="0" spc="385">
                <a:solidFill>
                  <a:srgbClr val="211F1F"/>
                </a:solidFill>
                <a:latin typeface="Calibri"/>
                <a:cs typeface="Calibri"/>
              </a:rPr>
              <a:t> </a:t>
            </a:r>
            <a:r>
              <a:rPr sz="2000" b="1" kern="0">
                <a:solidFill>
                  <a:srgbClr val="211F1F"/>
                </a:solidFill>
                <a:latin typeface="Calibri"/>
                <a:cs typeface="Calibri"/>
              </a:rPr>
              <a:t>=</a:t>
            </a:r>
            <a:r>
              <a:rPr sz="2000" b="1" kern="0" spc="395">
                <a:solidFill>
                  <a:srgbClr val="211F1F"/>
                </a:solidFill>
                <a:latin typeface="Calibri"/>
                <a:cs typeface="Calibri"/>
              </a:rPr>
              <a:t> </a:t>
            </a:r>
            <a:r>
              <a:rPr sz="2000" kern="0" spc="-10">
                <a:solidFill>
                  <a:srgbClr val="211F1F"/>
                </a:solidFill>
                <a:latin typeface="Calibri"/>
                <a:cs typeface="Calibri"/>
              </a:rPr>
              <a:t>Retired </a:t>
            </a:r>
            <a:r>
              <a:rPr sz="2000" kern="0" spc="-25">
                <a:solidFill>
                  <a:srgbClr val="211F1F"/>
                </a:solidFill>
                <a:latin typeface="Calibri"/>
                <a:cs typeface="Calibri"/>
              </a:rPr>
              <a:t>Pay</a:t>
            </a:r>
            <a:endParaRPr sz="2000" kern="0">
              <a:solidFill>
                <a:sysClr val="windowText" lastClr="000000"/>
              </a:solidFill>
              <a:latin typeface="Calibri"/>
              <a:cs typeface="Calibri"/>
            </a:endParaRPr>
          </a:p>
        </p:txBody>
      </p:sp>
    </p:spTree>
    <p:extLst>
      <p:ext uri="{BB962C8B-B14F-4D97-AF65-F5344CB8AC3E}">
        <p14:creationId xmlns:p14="http://schemas.microsoft.com/office/powerpoint/2010/main" val="31982422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6187" y="127004"/>
            <a:ext cx="6659245" cy="1367682"/>
          </a:xfrm>
          <a:prstGeom prst="rect">
            <a:avLst/>
          </a:prstGeom>
        </p:spPr>
        <p:txBody>
          <a:bodyPr vert="horz" wrap="square" lIns="0" tIns="13335" rIns="0" bIns="0" rtlCol="0" anchor="ctr">
            <a:spAutoFit/>
          </a:bodyPr>
          <a:lstStyle/>
          <a:p>
            <a:pPr marL="12700">
              <a:lnSpc>
                <a:spcPct val="100000"/>
              </a:lnSpc>
              <a:spcBef>
                <a:spcPts val="105"/>
              </a:spcBef>
            </a:pPr>
            <a:r>
              <a:t>Blended</a:t>
            </a:r>
            <a:r>
              <a:rPr spc="-95"/>
              <a:t> </a:t>
            </a:r>
            <a:r>
              <a:t>Retirement</a:t>
            </a:r>
            <a:r>
              <a:rPr spc="-75"/>
              <a:t> </a:t>
            </a:r>
            <a:r>
              <a:t>System</a:t>
            </a:r>
            <a:r>
              <a:rPr spc="-80"/>
              <a:t> </a:t>
            </a:r>
            <a:r>
              <a:rPr spc="-10"/>
              <a:t>(BRS)</a:t>
            </a: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172</a:t>
            </a:fld>
            <a:endParaRPr sz="700" b="1" kern="0" spc="-25">
              <a:solidFill>
                <a:srgbClr val="2E372E"/>
              </a:solidFill>
              <a:latin typeface="Calibri"/>
              <a:cs typeface="Calibri"/>
            </a:endParaRPr>
          </a:p>
        </p:txBody>
      </p:sp>
      <p:grpSp>
        <p:nvGrpSpPr>
          <p:cNvPr id="3" name="object 3"/>
          <p:cNvGrpSpPr/>
          <p:nvPr/>
        </p:nvGrpSpPr>
        <p:grpSpPr>
          <a:xfrm>
            <a:off x="5040491" y="1696212"/>
            <a:ext cx="5323205" cy="3023235"/>
            <a:chOff x="3516490" y="1696211"/>
            <a:chExt cx="5323205" cy="3023235"/>
          </a:xfrm>
        </p:grpSpPr>
        <p:pic>
          <p:nvPicPr>
            <p:cNvPr id="4" name="object 4"/>
            <p:cNvPicPr/>
            <p:nvPr/>
          </p:nvPicPr>
          <p:blipFill>
            <a:blip r:embed="rId3" cstate="print"/>
            <a:stretch>
              <a:fillRect/>
            </a:stretch>
          </p:blipFill>
          <p:spPr>
            <a:xfrm>
              <a:off x="7738872" y="1696211"/>
              <a:ext cx="1100315" cy="736091"/>
            </a:xfrm>
            <a:prstGeom prst="rect">
              <a:avLst/>
            </a:prstGeom>
          </p:spPr>
        </p:pic>
        <p:sp>
          <p:nvSpPr>
            <p:cNvPr id="5" name="object 5"/>
            <p:cNvSpPr/>
            <p:nvPr/>
          </p:nvSpPr>
          <p:spPr>
            <a:xfrm>
              <a:off x="3516490" y="3255390"/>
              <a:ext cx="3101975" cy="366395"/>
            </a:xfrm>
            <a:custGeom>
              <a:avLst/>
              <a:gdLst/>
              <a:ahLst/>
              <a:cxnLst/>
              <a:rect l="l" t="t" r="r" b="b"/>
              <a:pathLst>
                <a:path w="3101975" h="366395">
                  <a:moveTo>
                    <a:pt x="3101644" y="0"/>
                  </a:moveTo>
                  <a:lnTo>
                    <a:pt x="1506067" y="0"/>
                  </a:lnTo>
                  <a:lnTo>
                    <a:pt x="0" y="0"/>
                  </a:lnTo>
                  <a:lnTo>
                    <a:pt x="0" y="365925"/>
                  </a:lnTo>
                  <a:lnTo>
                    <a:pt x="1506054" y="365925"/>
                  </a:lnTo>
                  <a:lnTo>
                    <a:pt x="3101644" y="365925"/>
                  </a:lnTo>
                  <a:lnTo>
                    <a:pt x="3101644" y="0"/>
                  </a:lnTo>
                  <a:close/>
                </a:path>
              </a:pathLst>
            </a:custGeom>
            <a:solidFill>
              <a:srgbClr val="EBEBEA"/>
            </a:solidFill>
          </p:spPr>
          <p:txBody>
            <a:bodyPr wrap="square" lIns="0" tIns="0" rIns="0" bIns="0" rtlCol="0"/>
            <a:lstStyle/>
            <a:p>
              <a:pPr>
                <a:defRPr/>
              </a:pPr>
              <a:endParaRPr kern="0">
                <a:solidFill>
                  <a:sysClr val="windowText" lastClr="000000"/>
                </a:solidFill>
              </a:endParaRPr>
            </a:p>
          </p:txBody>
        </p:sp>
        <p:sp>
          <p:nvSpPr>
            <p:cNvPr id="6" name="object 6"/>
            <p:cNvSpPr/>
            <p:nvPr/>
          </p:nvSpPr>
          <p:spPr>
            <a:xfrm>
              <a:off x="3516490" y="3621315"/>
              <a:ext cx="3101975" cy="183515"/>
            </a:xfrm>
            <a:custGeom>
              <a:avLst/>
              <a:gdLst/>
              <a:ahLst/>
              <a:cxnLst/>
              <a:rect l="l" t="t" r="r" b="b"/>
              <a:pathLst>
                <a:path w="3101975" h="183514">
                  <a:moveTo>
                    <a:pt x="3101644" y="0"/>
                  </a:moveTo>
                  <a:lnTo>
                    <a:pt x="1506067" y="0"/>
                  </a:lnTo>
                  <a:lnTo>
                    <a:pt x="0" y="0"/>
                  </a:lnTo>
                  <a:lnTo>
                    <a:pt x="0" y="182956"/>
                  </a:lnTo>
                  <a:lnTo>
                    <a:pt x="1506054" y="182956"/>
                  </a:lnTo>
                  <a:lnTo>
                    <a:pt x="3101644" y="182956"/>
                  </a:lnTo>
                  <a:lnTo>
                    <a:pt x="3101644" y="0"/>
                  </a:lnTo>
                  <a:close/>
                </a:path>
              </a:pathLst>
            </a:custGeom>
            <a:solidFill>
              <a:srgbClr val="D4D4D2"/>
            </a:solidFill>
          </p:spPr>
          <p:txBody>
            <a:bodyPr wrap="square" lIns="0" tIns="0" rIns="0" bIns="0" rtlCol="0"/>
            <a:lstStyle/>
            <a:p>
              <a:pPr>
                <a:defRPr/>
              </a:pPr>
              <a:endParaRPr kern="0">
                <a:solidFill>
                  <a:sysClr val="windowText" lastClr="000000"/>
                </a:solidFill>
              </a:endParaRPr>
            </a:p>
          </p:txBody>
        </p:sp>
        <p:sp>
          <p:nvSpPr>
            <p:cNvPr id="7" name="object 7"/>
            <p:cNvSpPr/>
            <p:nvPr/>
          </p:nvSpPr>
          <p:spPr>
            <a:xfrm>
              <a:off x="3516490" y="3804272"/>
              <a:ext cx="3101975" cy="183515"/>
            </a:xfrm>
            <a:custGeom>
              <a:avLst/>
              <a:gdLst/>
              <a:ahLst/>
              <a:cxnLst/>
              <a:rect l="l" t="t" r="r" b="b"/>
              <a:pathLst>
                <a:path w="3101975" h="183514">
                  <a:moveTo>
                    <a:pt x="3101644" y="0"/>
                  </a:moveTo>
                  <a:lnTo>
                    <a:pt x="1506067" y="0"/>
                  </a:lnTo>
                  <a:lnTo>
                    <a:pt x="0" y="0"/>
                  </a:lnTo>
                  <a:lnTo>
                    <a:pt x="0" y="182956"/>
                  </a:lnTo>
                  <a:lnTo>
                    <a:pt x="1506054" y="182956"/>
                  </a:lnTo>
                  <a:lnTo>
                    <a:pt x="3101644" y="182956"/>
                  </a:lnTo>
                  <a:lnTo>
                    <a:pt x="3101644" y="0"/>
                  </a:lnTo>
                  <a:close/>
                </a:path>
              </a:pathLst>
            </a:custGeom>
            <a:solidFill>
              <a:srgbClr val="EBEBEA"/>
            </a:solidFill>
          </p:spPr>
          <p:txBody>
            <a:bodyPr wrap="square" lIns="0" tIns="0" rIns="0" bIns="0" rtlCol="0"/>
            <a:lstStyle/>
            <a:p>
              <a:pPr>
                <a:defRPr/>
              </a:pPr>
              <a:endParaRPr kern="0">
                <a:solidFill>
                  <a:sysClr val="windowText" lastClr="000000"/>
                </a:solidFill>
              </a:endParaRPr>
            </a:p>
          </p:txBody>
        </p:sp>
        <p:sp>
          <p:nvSpPr>
            <p:cNvPr id="8" name="object 8"/>
            <p:cNvSpPr/>
            <p:nvPr/>
          </p:nvSpPr>
          <p:spPr>
            <a:xfrm>
              <a:off x="3516490" y="3987228"/>
              <a:ext cx="3101975" cy="183515"/>
            </a:xfrm>
            <a:custGeom>
              <a:avLst/>
              <a:gdLst/>
              <a:ahLst/>
              <a:cxnLst/>
              <a:rect l="l" t="t" r="r" b="b"/>
              <a:pathLst>
                <a:path w="3101975" h="183514">
                  <a:moveTo>
                    <a:pt x="3101644" y="0"/>
                  </a:moveTo>
                  <a:lnTo>
                    <a:pt x="1506067" y="0"/>
                  </a:lnTo>
                  <a:lnTo>
                    <a:pt x="0" y="0"/>
                  </a:lnTo>
                  <a:lnTo>
                    <a:pt x="0" y="182968"/>
                  </a:lnTo>
                  <a:lnTo>
                    <a:pt x="1506054" y="182968"/>
                  </a:lnTo>
                  <a:lnTo>
                    <a:pt x="3101644" y="182968"/>
                  </a:lnTo>
                  <a:lnTo>
                    <a:pt x="3101644" y="0"/>
                  </a:lnTo>
                  <a:close/>
                </a:path>
              </a:pathLst>
            </a:custGeom>
            <a:solidFill>
              <a:srgbClr val="D4D4D2"/>
            </a:solidFill>
          </p:spPr>
          <p:txBody>
            <a:bodyPr wrap="square" lIns="0" tIns="0" rIns="0" bIns="0" rtlCol="0"/>
            <a:lstStyle/>
            <a:p>
              <a:pPr>
                <a:defRPr/>
              </a:pPr>
              <a:endParaRPr kern="0">
                <a:solidFill>
                  <a:sysClr val="windowText" lastClr="000000"/>
                </a:solidFill>
              </a:endParaRPr>
            </a:p>
          </p:txBody>
        </p:sp>
        <p:sp>
          <p:nvSpPr>
            <p:cNvPr id="9" name="object 9"/>
            <p:cNvSpPr/>
            <p:nvPr/>
          </p:nvSpPr>
          <p:spPr>
            <a:xfrm>
              <a:off x="3516490" y="4170197"/>
              <a:ext cx="3101975" cy="183515"/>
            </a:xfrm>
            <a:custGeom>
              <a:avLst/>
              <a:gdLst/>
              <a:ahLst/>
              <a:cxnLst/>
              <a:rect l="l" t="t" r="r" b="b"/>
              <a:pathLst>
                <a:path w="3101975" h="183514">
                  <a:moveTo>
                    <a:pt x="3101644" y="0"/>
                  </a:moveTo>
                  <a:lnTo>
                    <a:pt x="1506067" y="0"/>
                  </a:lnTo>
                  <a:lnTo>
                    <a:pt x="0" y="0"/>
                  </a:lnTo>
                  <a:lnTo>
                    <a:pt x="0" y="182956"/>
                  </a:lnTo>
                  <a:lnTo>
                    <a:pt x="1506054" y="182956"/>
                  </a:lnTo>
                  <a:lnTo>
                    <a:pt x="3101644" y="182956"/>
                  </a:lnTo>
                  <a:lnTo>
                    <a:pt x="3101644" y="0"/>
                  </a:lnTo>
                  <a:close/>
                </a:path>
              </a:pathLst>
            </a:custGeom>
            <a:solidFill>
              <a:srgbClr val="EBEBEA"/>
            </a:solidFill>
          </p:spPr>
          <p:txBody>
            <a:bodyPr wrap="square" lIns="0" tIns="0" rIns="0" bIns="0" rtlCol="0"/>
            <a:lstStyle/>
            <a:p>
              <a:pPr>
                <a:defRPr/>
              </a:pPr>
              <a:endParaRPr kern="0">
                <a:solidFill>
                  <a:sysClr val="windowText" lastClr="000000"/>
                </a:solidFill>
              </a:endParaRPr>
            </a:p>
          </p:txBody>
        </p:sp>
        <p:sp>
          <p:nvSpPr>
            <p:cNvPr id="10" name="object 10"/>
            <p:cNvSpPr/>
            <p:nvPr/>
          </p:nvSpPr>
          <p:spPr>
            <a:xfrm>
              <a:off x="3516490" y="4353153"/>
              <a:ext cx="3101975" cy="183515"/>
            </a:xfrm>
            <a:custGeom>
              <a:avLst/>
              <a:gdLst/>
              <a:ahLst/>
              <a:cxnLst/>
              <a:rect l="l" t="t" r="r" b="b"/>
              <a:pathLst>
                <a:path w="3101975" h="183514">
                  <a:moveTo>
                    <a:pt x="3101644" y="0"/>
                  </a:moveTo>
                  <a:lnTo>
                    <a:pt x="1506067" y="0"/>
                  </a:lnTo>
                  <a:lnTo>
                    <a:pt x="0" y="0"/>
                  </a:lnTo>
                  <a:lnTo>
                    <a:pt x="0" y="182956"/>
                  </a:lnTo>
                  <a:lnTo>
                    <a:pt x="1506054" y="182956"/>
                  </a:lnTo>
                  <a:lnTo>
                    <a:pt x="3101644" y="182956"/>
                  </a:lnTo>
                  <a:lnTo>
                    <a:pt x="3101644" y="0"/>
                  </a:lnTo>
                  <a:close/>
                </a:path>
              </a:pathLst>
            </a:custGeom>
            <a:solidFill>
              <a:srgbClr val="D4D4D2"/>
            </a:solidFill>
          </p:spPr>
          <p:txBody>
            <a:bodyPr wrap="square" lIns="0" tIns="0" rIns="0" bIns="0" rtlCol="0"/>
            <a:lstStyle/>
            <a:p>
              <a:pPr>
                <a:defRPr/>
              </a:pPr>
              <a:endParaRPr kern="0">
                <a:solidFill>
                  <a:sysClr val="windowText" lastClr="000000"/>
                </a:solidFill>
              </a:endParaRPr>
            </a:p>
          </p:txBody>
        </p:sp>
        <p:sp>
          <p:nvSpPr>
            <p:cNvPr id="11" name="object 11"/>
            <p:cNvSpPr/>
            <p:nvPr/>
          </p:nvSpPr>
          <p:spPr>
            <a:xfrm>
              <a:off x="3516490" y="4536109"/>
              <a:ext cx="3101975" cy="183515"/>
            </a:xfrm>
            <a:custGeom>
              <a:avLst/>
              <a:gdLst/>
              <a:ahLst/>
              <a:cxnLst/>
              <a:rect l="l" t="t" r="r" b="b"/>
              <a:pathLst>
                <a:path w="3101975" h="183514">
                  <a:moveTo>
                    <a:pt x="3101644" y="0"/>
                  </a:moveTo>
                  <a:lnTo>
                    <a:pt x="1506067" y="0"/>
                  </a:lnTo>
                  <a:lnTo>
                    <a:pt x="0" y="0"/>
                  </a:lnTo>
                  <a:lnTo>
                    <a:pt x="0" y="182956"/>
                  </a:lnTo>
                  <a:lnTo>
                    <a:pt x="1506054" y="182956"/>
                  </a:lnTo>
                  <a:lnTo>
                    <a:pt x="3101644" y="182956"/>
                  </a:lnTo>
                  <a:lnTo>
                    <a:pt x="3101644" y="0"/>
                  </a:lnTo>
                  <a:close/>
                </a:path>
              </a:pathLst>
            </a:custGeom>
            <a:solidFill>
              <a:srgbClr val="EBEBEA"/>
            </a:solidFill>
          </p:spPr>
          <p:txBody>
            <a:bodyPr wrap="square" lIns="0" tIns="0" rIns="0" bIns="0" rtlCol="0"/>
            <a:lstStyle/>
            <a:p>
              <a:pPr>
                <a:defRPr/>
              </a:pPr>
              <a:endParaRPr kern="0">
                <a:solidFill>
                  <a:sysClr val="windowText" lastClr="000000"/>
                </a:solidFill>
              </a:endParaRPr>
            </a:p>
          </p:txBody>
        </p:sp>
      </p:grpSp>
      <p:graphicFrame>
        <p:nvGraphicFramePr>
          <p:cNvPr id="12" name="object 12"/>
          <p:cNvGraphicFramePr>
            <a:graphicFrameLocks noGrp="1"/>
          </p:cNvGraphicFramePr>
          <p:nvPr/>
        </p:nvGraphicFramePr>
        <p:xfrm>
          <a:off x="3651250" y="3249044"/>
          <a:ext cx="6080758" cy="1463040"/>
        </p:xfrm>
        <a:graphic>
          <a:graphicData uri="http://schemas.openxmlformats.org/drawingml/2006/table">
            <a:tbl>
              <a:tblPr firstRow="1" bandRow="1">
                <a:tableStyleId>{2D5ABB26-0587-4C30-8999-92F81FD0307C}</a:tableStyleId>
              </a:tblPr>
              <a:tblGrid>
                <a:gridCol w="1383030">
                  <a:extLst>
                    <a:ext uri="{9D8B030D-6E8A-4147-A177-3AD203B41FA5}">
                      <a16:colId xmlns:a16="http://schemas.microsoft.com/office/drawing/2014/main" val="20000"/>
                    </a:ext>
                  </a:extLst>
                </a:gridCol>
                <a:gridCol w="1506220">
                  <a:extLst>
                    <a:ext uri="{9D8B030D-6E8A-4147-A177-3AD203B41FA5}">
                      <a16:colId xmlns:a16="http://schemas.microsoft.com/office/drawing/2014/main" val="20001"/>
                    </a:ext>
                  </a:extLst>
                </a:gridCol>
                <a:gridCol w="1595754">
                  <a:extLst>
                    <a:ext uri="{9D8B030D-6E8A-4147-A177-3AD203B41FA5}">
                      <a16:colId xmlns:a16="http://schemas.microsoft.com/office/drawing/2014/main" val="20002"/>
                    </a:ext>
                  </a:extLst>
                </a:gridCol>
                <a:gridCol w="1595754">
                  <a:extLst>
                    <a:ext uri="{9D8B030D-6E8A-4147-A177-3AD203B41FA5}">
                      <a16:colId xmlns:a16="http://schemas.microsoft.com/office/drawing/2014/main" val="20003"/>
                    </a:ext>
                  </a:extLst>
                </a:gridCol>
              </a:tblGrid>
              <a:tr h="365760">
                <a:tc>
                  <a:txBody>
                    <a:bodyPr/>
                    <a:lstStyle/>
                    <a:p>
                      <a:pPr marL="234950" marR="226695" indent="100330">
                        <a:lnSpc>
                          <a:spcPts val="1440"/>
                        </a:lnSpc>
                      </a:pPr>
                      <a:r>
                        <a:rPr sz="1200" b="1" spc="-10">
                          <a:solidFill>
                            <a:srgbClr val="211F1F"/>
                          </a:solidFill>
                          <a:latin typeface="Arial"/>
                          <a:cs typeface="Arial"/>
                        </a:rPr>
                        <a:t>Individual Contribution</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tc>
                  <a:txBody>
                    <a:bodyPr/>
                    <a:lstStyle/>
                    <a:p>
                      <a:pPr marL="295275" marR="82550" indent="-207645">
                        <a:lnSpc>
                          <a:spcPts val="1440"/>
                        </a:lnSpc>
                      </a:pPr>
                      <a:r>
                        <a:rPr sz="1200" b="1">
                          <a:solidFill>
                            <a:srgbClr val="211F1F"/>
                          </a:solidFill>
                          <a:latin typeface="Arial"/>
                          <a:cs typeface="Arial"/>
                        </a:rPr>
                        <a:t>Agency</a:t>
                      </a:r>
                      <a:r>
                        <a:rPr sz="1200" b="1" spc="-70">
                          <a:solidFill>
                            <a:srgbClr val="211F1F"/>
                          </a:solidFill>
                          <a:latin typeface="Arial"/>
                          <a:cs typeface="Arial"/>
                        </a:rPr>
                        <a:t> </a:t>
                      </a:r>
                      <a:r>
                        <a:rPr sz="1200" b="1" spc="-10">
                          <a:solidFill>
                            <a:srgbClr val="211F1F"/>
                          </a:solidFill>
                          <a:latin typeface="Arial"/>
                          <a:cs typeface="Arial"/>
                        </a:rPr>
                        <a:t>Automatic Contribution</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marL="340360" marR="159385" indent="-173990">
                        <a:lnSpc>
                          <a:spcPts val="1440"/>
                        </a:lnSpc>
                      </a:pPr>
                      <a:r>
                        <a:rPr sz="1200" b="1">
                          <a:solidFill>
                            <a:srgbClr val="211F1F"/>
                          </a:solidFill>
                          <a:latin typeface="Arial"/>
                          <a:cs typeface="Arial"/>
                        </a:rPr>
                        <a:t>Agency</a:t>
                      </a:r>
                      <a:r>
                        <a:rPr sz="1200" b="1" spc="-20">
                          <a:solidFill>
                            <a:srgbClr val="211F1F"/>
                          </a:solidFill>
                          <a:latin typeface="Arial"/>
                          <a:cs typeface="Arial"/>
                        </a:rPr>
                        <a:t> </a:t>
                      </a:r>
                      <a:r>
                        <a:rPr sz="1200" b="1" spc="-10">
                          <a:solidFill>
                            <a:srgbClr val="211F1F"/>
                          </a:solidFill>
                          <a:latin typeface="Arial"/>
                          <a:cs typeface="Arial"/>
                        </a:rPr>
                        <a:t>Matching Contribution</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marL="340360" marR="130810" indent="-200025">
                        <a:lnSpc>
                          <a:spcPts val="1440"/>
                        </a:lnSpc>
                      </a:pPr>
                      <a:r>
                        <a:rPr sz="1200" b="1" spc="-10">
                          <a:solidFill>
                            <a:srgbClr val="211F1F"/>
                          </a:solidFill>
                          <a:latin typeface="Arial"/>
                          <a:cs typeface="Arial"/>
                        </a:rPr>
                        <a:t>Total</a:t>
                      </a:r>
                      <a:r>
                        <a:rPr sz="1200" b="1" spc="-45">
                          <a:solidFill>
                            <a:srgbClr val="211F1F"/>
                          </a:solidFill>
                          <a:latin typeface="Arial"/>
                          <a:cs typeface="Arial"/>
                        </a:rPr>
                        <a:t> </a:t>
                      </a:r>
                      <a:r>
                        <a:rPr sz="1200" b="1">
                          <a:solidFill>
                            <a:srgbClr val="211F1F"/>
                          </a:solidFill>
                          <a:latin typeface="Arial"/>
                          <a:cs typeface="Arial"/>
                        </a:rPr>
                        <a:t>TSP</a:t>
                      </a:r>
                      <a:r>
                        <a:rPr sz="1200" b="1" spc="-65">
                          <a:solidFill>
                            <a:srgbClr val="211F1F"/>
                          </a:solidFill>
                          <a:latin typeface="Arial"/>
                          <a:cs typeface="Arial"/>
                        </a:rPr>
                        <a:t> </a:t>
                      </a:r>
                      <a:r>
                        <a:rPr sz="1200" b="1" spc="-10">
                          <a:solidFill>
                            <a:srgbClr val="211F1F"/>
                          </a:solidFill>
                          <a:latin typeface="Arial"/>
                          <a:cs typeface="Arial"/>
                        </a:rPr>
                        <a:t>Monthly Contribution</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extLst>
                  <a:ext uri="{0D108BD9-81ED-4DB2-BD59-A6C34878D82A}">
                    <a16:rowId xmlns:a16="http://schemas.microsoft.com/office/drawing/2014/main" val="10000"/>
                  </a:ext>
                </a:extLst>
              </a:tr>
              <a:tr h="182880">
                <a:tc>
                  <a:txBody>
                    <a:bodyPr/>
                    <a:lstStyle/>
                    <a:p>
                      <a:pPr marL="635" algn="ctr">
                        <a:lnSpc>
                          <a:spcPts val="1340"/>
                        </a:lnSpc>
                      </a:pPr>
                      <a:r>
                        <a:rPr sz="1200" b="1" spc="-25">
                          <a:solidFill>
                            <a:srgbClr val="211F1F"/>
                          </a:solidFill>
                          <a:latin typeface="Arial"/>
                          <a:cs typeface="Arial"/>
                        </a:rPr>
                        <a:t>0%</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D4D4D2"/>
                    </a:solidFill>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0%</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D4D4D2"/>
                    </a:solidFill>
                  </a:tcPr>
                </a:tc>
                <a:extLst>
                  <a:ext uri="{0D108BD9-81ED-4DB2-BD59-A6C34878D82A}">
                    <a16:rowId xmlns:a16="http://schemas.microsoft.com/office/drawing/2014/main" val="10001"/>
                  </a:ext>
                </a:extLst>
              </a:tr>
              <a:tr h="182880">
                <a:tc>
                  <a:txBody>
                    <a:bodyPr/>
                    <a:lstStyle/>
                    <a:p>
                      <a:pPr marL="635" algn="ctr">
                        <a:lnSpc>
                          <a:spcPts val="1340"/>
                        </a:lnSpc>
                      </a:pPr>
                      <a:r>
                        <a:rPr sz="1200" b="1"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3%</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extLst>
                  <a:ext uri="{0D108BD9-81ED-4DB2-BD59-A6C34878D82A}">
                    <a16:rowId xmlns:a16="http://schemas.microsoft.com/office/drawing/2014/main" val="10002"/>
                  </a:ext>
                </a:extLst>
              </a:tr>
              <a:tr h="182880">
                <a:tc>
                  <a:txBody>
                    <a:bodyPr/>
                    <a:lstStyle/>
                    <a:p>
                      <a:pPr marL="635" algn="ctr">
                        <a:lnSpc>
                          <a:spcPts val="1340"/>
                        </a:lnSpc>
                      </a:pPr>
                      <a:r>
                        <a:rPr sz="1200" b="1" spc="-25">
                          <a:solidFill>
                            <a:srgbClr val="211F1F"/>
                          </a:solidFill>
                          <a:latin typeface="Arial"/>
                          <a:cs typeface="Arial"/>
                        </a:rPr>
                        <a:t>2%</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D4D4D2"/>
                    </a:solidFill>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2%</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5%</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D4D4D2"/>
                    </a:solidFill>
                  </a:tcPr>
                </a:tc>
                <a:extLst>
                  <a:ext uri="{0D108BD9-81ED-4DB2-BD59-A6C34878D82A}">
                    <a16:rowId xmlns:a16="http://schemas.microsoft.com/office/drawing/2014/main" val="10003"/>
                  </a:ext>
                </a:extLst>
              </a:tr>
              <a:tr h="182880">
                <a:tc>
                  <a:txBody>
                    <a:bodyPr/>
                    <a:lstStyle/>
                    <a:p>
                      <a:pPr marL="635" algn="ctr">
                        <a:lnSpc>
                          <a:spcPts val="1340"/>
                        </a:lnSpc>
                      </a:pPr>
                      <a:r>
                        <a:rPr sz="1200" b="1" spc="-25">
                          <a:solidFill>
                            <a:srgbClr val="211F1F"/>
                          </a:solidFill>
                          <a:latin typeface="Arial"/>
                          <a:cs typeface="Arial"/>
                        </a:rPr>
                        <a:t>3%</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3%</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7%</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extLst>
                  <a:ext uri="{0D108BD9-81ED-4DB2-BD59-A6C34878D82A}">
                    <a16:rowId xmlns:a16="http://schemas.microsoft.com/office/drawing/2014/main" val="10004"/>
                  </a:ext>
                </a:extLst>
              </a:tr>
              <a:tr h="182880">
                <a:tc>
                  <a:txBody>
                    <a:bodyPr/>
                    <a:lstStyle/>
                    <a:p>
                      <a:pPr marL="635" algn="ctr">
                        <a:lnSpc>
                          <a:spcPts val="1340"/>
                        </a:lnSpc>
                      </a:pPr>
                      <a:r>
                        <a:rPr sz="1200" b="1" spc="-25">
                          <a:solidFill>
                            <a:srgbClr val="211F1F"/>
                          </a:solidFill>
                          <a:latin typeface="Arial"/>
                          <a:cs typeface="Arial"/>
                        </a:rPr>
                        <a:t>4%</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D4D4D2"/>
                    </a:solidFill>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0">
                          <a:solidFill>
                            <a:srgbClr val="211F1F"/>
                          </a:solidFill>
                          <a:latin typeface="Arial"/>
                          <a:cs typeface="Arial"/>
                        </a:rPr>
                        <a:t>3.5%</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0">
                          <a:solidFill>
                            <a:srgbClr val="211F1F"/>
                          </a:solidFill>
                          <a:latin typeface="Arial"/>
                          <a:cs typeface="Arial"/>
                        </a:rPr>
                        <a:t>8.5%</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D4D4D2"/>
                    </a:solidFill>
                  </a:tcPr>
                </a:tc>
                <a:extLst>
                  <a:ext uri="{0D108BD9-81ED-4DB2-BD59-A6C34878D82A}">
                    <a16:rowId xmlns:a16="http://schemas.microsoft.com/office/drawing/2014/main" val="10005"/>
                  </a:ext>
                </a:extLst>
              </a:tr>
              <a:tr h="182880">
                <a:tc>
                  <a:txBody>
                    <a:bodyPr/>
                    <a:lstStyle/>
                    <a:p>
                      <a:pPr marL="635" algn="ctr">
                        <a:lnSpc>
                          <a:spcPts val="1340"/>
                        </a:lnSpc>
                      </a:pPr>
                      <a:r>
                        <a:rPr sz="1200" b="1" spc="-25">
                          <a:solidFill>
                            <a:srgbClr val="211F1F"/>
                          </a:solidFill>
                          <a:latin typeface="Arial"/>
                          <a:cs typeface="Arial"/>
                        </a:rPr>
                        <a:t>5%</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tc>
                  <a:txBody>
                    <a:bodyPr/>
                    <a:lstStyle/>
                    <a:p>
                      <a:pPr algn="ctr">
                        <a:lnSpc>
                          <a:spcPts val="1340"/>
                        </a:lnSpc>
                      </a:pPr>
                      <a:r>
                        <a:rPr sz="1200" spc="-25">
                          <a:solidFill>
                            <a:srgbClr val="211F1F"/>
                          </a:solidFill>
                          <a:latin typeface="Arial"/>
                          <a:cs typeface="Arial"/>
                        </a:rPr>
                        <a:t>1%</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4%</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tcPr>
                </a:tc>
                <a:tc>
                  <a:txBody>
                    <a:bodyPr/>
                    <a:lstStyle/>
                    <a:p>
                      <a:pPr algn="ctr">
                        <a:lnSpc>
                          <a:spcPts val="1340"/>
                        </a:lnSpc>
                      </a:pPr>
                      <a:r>
                        <a:rPr sz="1200" spc="-25">
                          <a:solidFill>
                            <a:srgbClr val="211F1F"/>
                          </a:solidFill>
                          <a:latin typeface="Arial"/>
                          <a:cs typeface="Arial"/>
                        </a:rPr>
                        <a:t>10%</a:t>
                      </a:r>
                      <a:endParaRPr sz="1200">
                        <a:latin typeface="Arial"/>
                        <a:cs typeface="Arial"/>
                      </a:endParaRPr>
                    </a:p>
                  </a:txBody>
                  <a:tcPr marL="0" marR="0" marT="0" marB="0">
                    <a:lnL w="12700">
                      <a:solidFill>
                        <a:srgbClr val="717364"/>
                      </a:solidFill>
                      <a:prstDash val="solid"/>
                    </a:lnL>
                    <a:lnR w="12700">
                      <a:solidFill>
                        <a:srgbClr val="717364"/>
                      </a:solidFill>
                      <a:prstDash val="solid"/>
                    </a:lnR>
                    <a:lnT w="12700">
                      <a:solidFill>
                        <a:srgbClr val="717364"/>
                      </a:solidFill>
                      <a:prstDash val="solid"/>
                    </a:lnT>
                    <a:lnB w="12700">
                      <a:solidFill>
                        <a:srgbClr val="717364"/>
                      </a:solidFill>
                      <a:prstDash val="solid"/>
                    </a:lnB>
                    <a:solidFill>
                      <a:srgbClr val="EBEBEA"/>
                    </a:solidFill>
                  </a:tcPr>
                </a:tc>
                <a:extLst>
                  <a:ext uri="{0D108BD9-81ED-4DB2-BD59-A6C34878D82A}">
                    <a16:rowId xmlns:a16="http://schemas.microsoft.com/office/drawing/2014/main" val="10006"/>
                  </a:ext>
                </a:extLst>
              </a:tr>
            </a:tbl>
          </a:graphicData>
        </a:graphic>
      </p:graphicFrame>
      <p:pic>
        <p:nvPicPr>
          <p:cNvPr id="13" name="object 13"/>
          <p:cNvPicPr/>
          <p:nvPr/>
        </p:nvPicPr>
        <p:blipFill>
          <a:blip r:embed="rId4" cstate="print"/>
          <a:stretch>
            <a:fillRect/>
          </a:stretch>
        </p:blipFill>
        <p:spPr>
          <a:xfrm>
            <a:off x="1712977" y="2740153"/>
            <a:ext cx="8756903" cy="2421635"/>
          </a:xfrm>
          <a:prstGeom prst="rect">
            <a:avLst/>
          </a:prstGeom>
        </p:spPr>
      </p:pic>
      <p:sp>
        <p:nvSpPr>
          <p:cNvPr id="14" name="object 14"/>
          <p:cNvSpPr/>
          <p:nvPr/>
        </p:nvSpPr>
        <p:spPr>
          <a:xfrm>
            <a:off x="1753362" y="2780538"/>
            <a:ext cx="8621395" cy="2286000"/>
          </a:xfrm>
          <a:custGeom>
            <a:avLst/>
            <a:gdLst/>
            <a:ahLst/>
            <a:cxnLst/>
            <a:rect l="l" t="t" r="r" b="b"/>
            <a:pathLst>
              <a:path w="8621395" h="2286000">
                <a:moveTo>
                  <a:pt x="0" y="0"/>
                </a:moveTo>
                <a:lnTo>
                  <a:pt x="8621268" y="0"/>
                </a:lnTo>
                <a:lnTo>
                  <a:pt x="8621268" y="2286000"/>
                </a:lnTo>
                <a:lnTo>
                  <a:pt x="0" y="2286000"/>
                </a:lnTo>
                <a:lnTo>
                  <a:pt x="0" y="0"/>
                </a:lnTo>
                <a:close/>
              </a:path>
            </a:pathLst>
          </a:custGeom>
          <a:ln w="28575">
            <a:solidFill>
              <a:srgbClr val="000000"/>
            </a:solidFill>
          </a:ln>
        </p:spPr>
        <p:txBody>
          <a:bodyPr wrap="square" lIns="0" tIns="0" rIns="0" bIns="0" rtlCol="0"/>
          <a:lstStyle/>
          <a:p>
            <a:pPr>
              <a:defRPr/>
            </a:pPr>
            <a:endParaRPr kern="0">
              <a:solidFill>
                <a:sysClr val="windowText" lastClr="000000"/>
              </a:solidFill>
            </a:endParaRPr>
          </a:p>
        </p:txBody>
      </p:sp>
      <p:sp>
        <p:nvSpPr>
          <p:cNvPr id="15" name="object 15"/>
          <p:cNvSpPr txBox="1"/>
          <p:nvPr/>
        </p:nvSpPr>
        <p:spPr>
          <a:xfrm>
            <a:off x="1753362" y="2780539"/>
            <a:ext cx="8621395" cy="315471"/>
          </a:xfrm>
          <a:prstGeom prst="rect">
            <a:avLst/>
          </a:prstGeom>
          <a:solidFill>
            <a:srgbClr val="BEB8A6"/>
          </a:solidFill>
          <a:ln w="28575">
            <a:solidFill>
              <a:srgbClr val="000000"/>
            </a:solidFill>
          </a:ln>
        </p:spPr>
        <p:txBody>
          <a:bodyPr vert="horz" wrap="square" lIns="0" tIns="38100" rIns="0" bIns="0" rtlCol="0">
            <a:spAutoFit/>
          </a:bodyPr>
          <a:lstStyle/>
          <a:p>
            <a:pPr marL="90170">
              <a:spcBef>
                <a:spcPts val="300"/>
              </a:spcBef>
              <a:defRPr/>
            </a:pPr>
            <a:r>
              <a:rPr b="1" kern="0">
                <a:solidFill>
                  <a:sysClr val="windowText" lastClr="000000"/>
                </a:solidFill>
                <a:latin typeface="Arial"/>
                <a:cs typeface="Arial"/>
              </a:rPr>
              <a:t>Defined</a:t>
            </a:r>
            <a:r>
              <a:rPr b="1" kern="0" spc="-65">
                <a:solidFill>
                  <a:sysClr val="windowText" lastClr="000000"/>
                </a:solidFill>
                <a:latin typeface="Arial"/>
                <a:cs typeface="Arial"/>
              </a:rPr>
              <a:t> </a:t>
            </a:r>
            <a:r>
              <a:rPr b="1" kern="0" spc="-10">
                <a:solidFill>
                  <a:sysClr val="windowText" lastClr="000000"/>
                </a:solidFill>
                <a:latin typeface="Arial"/>
                <a:cs typeface="Arial"/>
              </a:rPr>
              <a:t>Contribution</a:t>
            </a:r>
            <a:endParaRPr kern="0">
              <a:solidFill>
                <a:sysClr val="windowText" lastClr="000000"/>
              </a:solidFill>
              <a:latin typeface="Arial"/>
              <a:cs typeface="Arial"/>
            </a:endParaRPr>
          </a:p>
        </p:txBody>
      </p:sp>
      <p:sp>
        <p:nvSpPr>
          <p:cNvPr id="16" name="object 16"/>
          <p:cNvSpPr txBox="1"/>
          <p:nvPr/>
        </p:nvSpPr>
        <p:spPr>
          <a:xfrm>
            <a:off x="3669664" y="4726880"/>
            <a:ext cx="6482080" cy="228268"/>
          </a:xfrm>
          <a:prstGeom prst="rect">
            <a:avLst/>
          </a:prstGeom>
        </p:spPr>
        <p:txBody>
          <a:bodyPr vert="horz" wrap="square" lIns="0" tIns="12700" rIns="0" bIns="0" rtlCol="0">
            <a:spAutoFit/>
          </a:bodyPr>
          <a:lstStyle/>
          <a:p>
            <a:pPr marL="12700">
              <a:spcBef>
                <a:spcPts val="100"/>
              </a:spcBef>
              <a:defRPr/>
            </a:pPr>
            <a:r>
              <a:rPr sz="1400" b="1" kern="0">
                <a:solidFill>
                  <a:sysClr val="windowText" lastClr="000000"/>
                </a:solidFill>
                <a:latin typeface="Arial Narrow"/>
                <a:cs typeface="Arial Narrow"/>
              </a:rPr>
              <a:t>NOTE:</a:t>
            </a:r>
            <a:r>
              <a:rPr sz="1400" b="1" kern="0" spc="-40">
                <a:solidFill>
                  <a:sysClr val="windowText" lastClr="000000"/>
                </a:solidFill>
                <a:latin typeface="Arial Narrow"/>
                <a:cs typeface="Arial Narrow"/>
              </a:rPr>
              <a:t> </a:t>
            </a:r>
            <a:r>
              <a:rPr sz="1400" b="1" kern="0">
                <a:solidFill>
                  <a:sysClr val="windowText" lastClr="000000"/>
                </a:solidFill>
                <a:latin typeface="Arial Narrow"/>
                <a:cs typeface="Arial Narrow"/>
              </a:rPr>
              <a:t>Currently</a:t>
            </a:r>
            <a:r>
              <a:rPr sz="1400" b="1" kern="0" spc="-20">
                <a:solidFill>
                  <a:sysClr val="windowText" lastClr="000000"/>
                </a:solidFill>
                <a:latin typeface="Arial Narrow"/>
                <a:cs typeface="Arial Narrow"/>
              </a:rPr>
              <a:t> </a:t>
            </a:r>
            <a:r>
              <a:rPr sz="1400" b="1" kern="0">
                <a:solidFill>
                  <a:sysClr val="windowText" lastClr="000000"/>
                </a:solidFill>
                <a:latin typeface="Arial Narrow"/>
                <a:cs typeface="Arial Narrow"/>
              </a:rPr>
              <a:t>serving</a:t>
            </a:r>
            <a:r>
              <a:rPr sz="1400" b="1" kern="0" spc="-15">
                <a:solidFill>
                  <a:sysClr val="windowText" lastClr="000000"/>
                </a:solidFill>
                <a:latin typeface="Arial Narrow"/>
                <a:cs typeface="Arial Narrow"/>
              </a:rPr>
              <a:t> </a:t>
            </a:r>
            <a:r>
              <a:rPr sz="1400" b="1" kern="0">
                <a:solidFill>
                  <a:sysClr val="windowText" lastClr="000000"/>
                </a:solidFill>
                <a:latin typeface="Arial Narrow"/>
                <a:cs typeface="Arial Narrow"/>
              </a:rPr>
              <a:t>members</a:t>
            </a:r>
            <a:r>
              <a:rPr sz="1400" b="1" kern="0" spc="-10">
                <a:solidFill>
                  <a:sysClr val="windowText" lastClr="000000"/>
                </a:solidFill>
                <a:latin typeface="Arial Narrow"/>
                <a:cs typeface="Arial Narrow"/>
              </a:rPr>
              <a:t> </a:t>
            </a:r>
            <a:r>
              <a:rPr sz="1400" b="1" kern="0">
                <a:solidFill>
                  <a:sysClr val="windowText" lastClr="000000"/>
                </a:solidFill>
                <a:latin typeface="Arial Narrow"/>
                <a:cs typeface="Arial Narrow"/>
              </a:rPr>
              <a:t>who</a:t>
            </a:r>
            <a:r>
              <a:rPr sz="1400" b="1" kern="0" spc="-35">
                <a:solidFill>
                  <a:sysClr val="windowText" lastClr="000000"/>
                </a:solidFill>
                <a:latin typeface="Arial Narrow"/>
                <a:cs typeface="Arial Narrow"/>
              </a:rPr>
              <a:t> </a:t>
            </a:r>
            <a:r>
              <a:rPr sz="1400" b="1" kern="0" spc="-10">
                <a:solidFill>
                  <a:sysClr val="windowText" lastClr="000000"/>
                </a:solidFill>
                <a:latin typeface="Arial Narrow"/>
                <a:cs typeface="Arial Narrow"/>
              </a:rPr>
              <a:t>opted-</a:t>
            </a:r>
            <a:r>
              <a:rPr sz="1400" b="1" kern="0">
                <a:solidFill>
                  <a:sysClr val="windowText" lastClr="000000"/>
                </a:solidFill>
                <a:latin typeface="Arial Narrow"/>
                <a:cs typeface="Arial Narrow"/>
              </a:rPr>
              <a:t>in</a:t>
            </a:r>
            <a:r>
              <a:rPr sz="1400" b="1" kern="0" spc="-40">
                <a:solidFill>
                  <a:sysClr val="windowText" lastClr="000000"/>
                </a:solidFill>
                <a:latin typeface="Arial Narrow"/>
                <a:cs typeface="Arial Narrow"/>
              </a:rPr>
              <a:t> </a:t>
            </a:r>
            <a:r>
              <a:rPr sz="1400" b="1" kern="0">
                <a:solidFill>
                  <a:sysClr val="windowText" lastClr="000000"/>
                </a:solidFill>
                <a:latin typeface="Arial Narrow"/>
                <a:cs typeface="Arial Narrow"/>
              </a:rPr>
              <a:t>will</a:t>
            </a:r>
            <a:r>
              <a:rPr sz="1400" b="1" kern="0" spc="-25">
                <a:solidFill>
                  <a:sysClr val="windowText" lastClr="000000"/>
                </a:solidFill>
                <a:latin typeface="Arial Narrow"/>
                <a:cs typeface="Arial Narrow"/>
              </a:rPr>
              <a:t> </a:t>
            </a:r>
            <a:r>
              <a:rPr sz="1400" b="1" kern="0">
                <a:solidFill>
                  <a:sysClr val="windowText" lastClr="000000"/>
                </a:solidFill>
                <a:latin typeface="Arial Narrow"/>
                <a:cs typeface="Arial Narrow"/>
              </a:rPr>
              <a:t>see</a:t>
            </a:r>
            <a:r>
              <a:rPr sz="1400" b="1" kern="0" spc="-10">
                <a:solidFill>
                  <a:sysClr val="windowText" lastClr="000000"/>
                </a:solidFill>
                <a:latin typeface="Arial Narrow"/>
                <a:cs typeface="Arial Narrow"/>
              </a:rPr>
              <a:t> </a:t>
            </a:r>
            <a:r>
              <a:rPr sz="1400" b="1" kern="0">
                <a:solidFill>
                  <a:sysClr val="windowText" lastClr="000000"/>
                </a:solidFill>
                <a:latin typeface="Arial Narrow"/>
                <a:cs typeface="Arial Narrow"/>
              </a:rPr>
              <a:t>matching</a:t>
            </a:r>
            <a:r>
              <a:rPr sz="1400" b="1" kern="0" spc="-25">
                <a:solidFill>
                  <a:sysClr val="windowText" lastClr="000000"/>
                </a:solidFill>
                <a:latin typeface="Arial Narrow"/>
                <a:cs typeface="Arial Narrow"/>
              </a:rPr>
              <a:t> </a:t>
            </a:r>
            <a:r>
              <a:rPr sz="1400" b="1" kern="0">
                <a:solidFill>
                  <a:sysClr val="windowText" lastClr="000000"/>
                </a:solidFill>
                <a:latin typeface="Arial Narrow"/>
                <a:cs typeface="Arial Narrow"/>
              </a:rPr>
              <a:t>contributions</a:t>
            </a:r>
            <a:r>
              <a:rPr sz="1400" b="1" kern="0" spc="-55">
                <a:solidFill>
                  <a:sysClr val="windowText" lastClr="000000"/>
                </a:solidFill>
                <a:latin typeface="Arial Narrow"/>
                <a:cs typeface="Arial Narrow"/>
              </a:rPr>
              <a:t> </a:t>
            </a:r>
            <a:r>
              <a:rPr sz="1400" b="1" kern="0" spc="-10">
                <a:solidFill>
                  <a:sysClr val="windowText" lastClr="000000"/>
                </a:solidFill>
                <a:latin typeface="Arial Narrow"/>
                <a:cs typeface="Arial Narrow"/>
              </a:rPr>
              <a:t>immediately</a:t>
            </a:r>
            <a:endParaRPr sz="1400" kern="0">
              <a:solidFill>
                <a:sysClr val="windowText" lastClr="000000"/>
              </a:solidFill>
              <a:latin typeface="Arial Narrow"/>
              <a:cs typeface="Arial Narrow"/>
            </a:endParaRPr>
          </a:p>
        </p:txBody>
      </p:sp>
      <p:grpSp>
        <p:nvGrpSpPr>
          <p:cNvPr id="17" name="object 17"/>
          <p:cNvGrpSpPr/>
          <p:nvPr/>
        </p:nvGrpSpPr>
        <p:grpSpPr>
          <a:xfrm>
            <a:off x="1712976" y="1063753"/>
            <a:ext cx="8746490" cy="1736089"/>
            <a:chOff x="188976" y="1063752"/>
            <a:chExt cx="8746490" cy="1736089"/>
          </a:xfrm>
        </p:grpSpPr>
        <p:pic>
          <p:nvPicPr>
            <p:cNvPr id="18" name="object 18"/>
            <p:cNvPicPr/>
            <p:nvPr/>
          </p:nvPicPr>
          <p:blipFill>
            <a:blip r:embed="rId5" cstate="print"/>
            <a:stretch>
              <a:fillRect/>
            </a:stretch>
          </p:blipFill>
          <p:spPr>
            <a:xfrm>
              <a:off x="188976" y="1063752"/>
              <a:ext cx="8746235" cy="1735835"/>
            </a:xfrm>
            <a:prstGeom prst="rect">
              <a:avLst/>
            </a:prstGeom>
          </p:spPr>
        </p:pic>
        <p:sp>
          <p:nvSpPr>
            <p:cNvPr id="19" name="object 19"/>
            <p:cNvSpPr/>
            <p:nvPr/>
          </p:nvSpPr>
          <p:spPr>
            <a:xfrm>
              <a:off x="229361" y="1104138"/>
              <a:ext cx="8610600" cy="1600200"/>
            </a:xfrm>
            <a:custGeom>
              <a:avLst/>
              <a:gdLst/>
              <a:ahLst/>
              <a:cxnLst/>
              <a:rect l="l" t="t" r="r" b="b"/>
              <a:pathLst>
                <a:path w="8610600" h="1600200">
                  <a:moveTo>
                    <a:pt x="0" y="0"/>
                  </a:moveTo>
                  <a:lnTo>
                    <a:pt x="8610600" y="0"/>
                  </a:lnTo>
                  <a:lnTo>
                    <a:pt x="8610600" y="1600200"/>
                  </a:lnTo>
                  <a:lnTo>
                    <a:pt x="0" y="1600200"/>
                  </a:lnTo>
                  <a:lnTo>
                    <a:pt x="0" y="0"/>
                  </a:lnTo>
                  <a:close/>
                </a:path>
              </a:pathLst>
            </a:custGeom>
            <a:ln w="28575">
              <a:solidFill>
                <a:srgbClr val="000000"/>
              </a:solidFill>
            </a:ln>
          </p:spPr>
          <p:txBody>
            <a:bodyPr wrap="square" lIns="0" tIns="0" rIns="0" bIns="0" rtlCol="0"/>
            <a:lstStyle/>
            <a:p>
              <a:pPr>
                <a:defRPr/>
              </a:pPr>
              <a:endParaRPr kern="0">
                <a:solidFill>
                  <a:sysClr val="windowText" lastClr="000000"/>
                </a:solidFill>
              </a:endParaRPr>
            </a:p>
          </p:txBody>
        </p:sp>
      </p:grpSp>
      <p:sp>
        <p:nvSpPr>
          <p:cNvPr id="20" name="object 20"/>
          <p:cNvSpPr txBox="1"/>
          <p:nvPr/>
        </p:nvSpPr>
        <p:spPr>
          <a:xfrm>
            <a:off x="1831341" y="1532831"/>
            <a:ext cx="2110105" cy="1093470"/>
          </a:xfrm>
          <a:prstGeom prst="rect">
            <a:avLst/>
          </a:prstGeom>
        </p:spPr>
        <p:txBody>
          <a:bodyPr vert="horz" wrap="square" lIns="0" tIns="13335" rIns="0" bIns="0" rtlCol="0">
            <a:spAutoFit/>
          </a:bodyPr>
          <a:lstStyle/>
          <a:p>
            <a:pPr marL="180340" marR="297180" indent="-167640">
              <a:spcBef>
                <a:spcPts val="105"/>
              </a:spcBef>
              <a:buFont typeface="Arial"/>
              <a:buChar char="•"/>
              <a:tabLst>
                <a:tab pos="180340" algn="l"/>
              </a:tabLst>
              <a:defRPr/>
            </a:pPr>
            <a:r>
              <a:rPr sz="1400" kern="0">
                <a:solidFill>
                  <a:sysClr val="windowText" lastClr="000000"/>
                </a:solidFill>
                <a:latin typeface="Arial Narrow"/>
                <a:cs typeface="Arial Narrow"/>
              </a:rPr>
              <a:t>Basic</a:t>
            </a:r>
            <a:r>
              <a:rPr sz="1400" kern="0" spc="-45">
                <a:solidFill>
                  <a:sysClr val="windowText" lastClr="000000"/>
                </a:solidFill>
                <a:latin typeface="Arial Narrow"/>
                <a:cs typeface="Arial Narrow"/>
              </a:rPr>
              <a:t> </a:t>
            </a:r>
            <a:r>
              <a:rPr sz="1400" kern="0">
                <a:solidFill>
                  <a:sysClr val="windowText" lastClr="000000"/>
                </a:solidFill>
                <a:latin typeface="Arial Narrow"/>
                <a:cs typeface="Arial Narrow"/>
              </a:rPr>
              <a:t>qualifications</a:t>
            </a:r>
            <a:r>
              <a:rPr sz="1400" kern="0" spc="-20">
                <a:solidFill>
                  <a:sysClr val="windowText" lastClr="000000"/>
                </a:solidFill>
                <a:latin typeface="Arial Narrow"/>
                <a:cs typeface="Arial Narrow"/>
              </a:rPr>
              <a:t> </a:t>
            </a:r>
            <a:r>
              <a:rPr sz="1400" kern="0" spc="-25">
                <a:solidFill>
                  <a:sysClr val="windowText" lastClr="000000"/>
                </a:solidFill>
                <a:latin typeface="Arial Narrow"/>
                <a:cs typeface="Arial Narrow"/>
              </a:rPr>
              <a:t>for </a:t>
            </a:r>
            <a:r>
              <a:rPr sz="1400" kern="0">
                <a:solidFill>
                  <a:sysClr val="windowText" lastClr="000000"/>
                </a:solidFill>
                <a:latin typeface="Arial Narrow"/>
                <a:cs typeface="Arial Narrow"/>
              </a:rPr>
              <a:t>retirement</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do</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not</a:t>
            </a:r>
            <a:r>
              <a:rPr sz="1400" kern="0" spc="-20">
                <a:solidFill>
                  <a:sysClr val="windowText" lastClr="000000"/>
                </a:solidFill>
                <a:latin typeface="Arial Narrow"/>
                <a:cs typeface="Arial Narrow"/>
              </a:rPr>
              <a:t> </a:t>
            </a:r>
            <a:r>
              <a:rPr sz="1400" kern="0" spc="-10">
                <a:solidFill>
                  <a:sysClr val="windowText" lastClr="000000"/>
                </a:solidFill>
                <a:latin typeface="Arial Narrow"/>
                <a:cs typeface="Arial Narrow"/>
              </a:rPr>
              <a:t>change</a:t>
            </a:r>
            <a:endParaRPr sz="1400" kern="0">
              <a:solidFill>
                <a:sysClr val="windowText" lastClr="000000"/>
              </a:solidFill>
              <a:latin typeface="Arial Narrow"/>
              <a:cs typeface="Arial Narrow"/>
            </a:endParaRPr>
          </a:p>
          <a:p>
            <a:pPr marL="180340" marR="5080" indent="-167640">
              <a:buFont typeface="Arial"/>
              <a:buChar char="•"/>
              <a:tabLst>
                <a:tab pos="180340" algn="l"/>
              </a:tabLst>
              <a:defRPr/>
            </a:pPr>
            <a:r>
              <a:rPr sz="1400" kern="0">
                <a:solidFill>
                  <a:sysClr val="windowText" lastClr="000000"/>
                </a:solidFill>
                <a:latin typeface="Arial Narrow"/>
                <a:cs typeface="Arial Narrow"/>
              </a:rPr>
              <a:t>The</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pension</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is</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still</a:t>
            </a:r>
            <a:r>
              <a:rPr sz="1400" kern="0" spc="-10">
                <a:solidFill>
                  <a:sysClr val="windowText" lastClr="000000"/>
                </a:solidFill>
                <a:latin typeface="Arial Narrow"/>
                <a:cs typeface="Arial Narrow"/>
              </a:rPr>
              <a:t> </a:t>
            </a:r>
            <a:r>
              <a:rPr sz="1400" kern="0" spc="-25">
                <a:solidFill>
                  <a:sysClr val="windowText" lastClr="000000"/>
                </a:solidFill>
                <a:latin typeface="Arial Narrow"/>
                <a:cs typeface="Arial Narrow"/>
              </a:rPr>
              <a:t>the </a:t>
            </a:r>
            <a:r>
              <a:rPr sz="1400" kern="0">
                <a:solidFill>
                  <a:sysClr val="windowText" lastClr="000000"/>
                </a:solidFill>
                <a:latin typeface="Arial Narrow"/>
                <a:cs typeface="Arial Narrow"/>
              </a:rPr>
              <a:t>primary</a:t>
            </a:r>
            <a:r>
              <a:rPr sz="1400" kern="0" spc="-20">
                <a:solidFill>
                  <a:sysClr val="windowText" lastClr="000000"/>
                </a:solidFill>
                <a:latin typeface="Arial Narrow"/>
                <a:cs typeface="Arial Narrow"/>
              </a:rPr>
              <a:t> </a:t>
            </a:r>
            <a:r>
              <a:rPr sz="1400" kern="0">
                <a:solidFill>
                  <a:sysClr val="windowText" lastClr="000000"/>
                </a:solidFill>
                <a:latin typeface="Arial Narrow"/>
                <a:cs typeface="Arial Narrow"/>
              </a:rPr>
              <a:t>component</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of</a:t>
            </a:r>
            <a:r>
              <a:rPr sz="1400" kern="0" spc="-30">
                <a:solidFill>
                  <a:sysClr val="windowText" lastClr="000000"/>
                </a:solidFill>
                <a:latin typeface="Arial Narrow"/>
                <a:cs typeface="Arial Narrow"/>
              </a:rPr>
              <a:t> </a:t>
            </a:r>
            <a:r>
              <a:rPr sz="1400" kern="0" spc="-10">
                <a:solidFill>
                  <a:sysClr val="windowText" lastClr="000000"/>
                </a:solidFill>
                <a:latin typeface="Arial Narrow"/>
                <a:cs typeface="Arial Narrow"/>
              </a:rPr>
              <a:t>military retirement</a:t>
            </a:r>
            <a:endParaRPr sz="1400" kern="0">
              <a:solidFill>
                <a:sysClr val="windowText" lastClr="000000"/>
              </a:solidFill>
              <a:latin typeface="Arial Narrow"/>
              <a:cs typeface="Arial Narrow"/>
            </a:endParaRPr>
          </a:p>
        </p:txBody>
      </p:sp>
      <p:grpSp>
        <p:nvGrpSpPr>
          <p:cNvPr id="21" name="object 21"/>
          <p:cNvGrpSpPr/>
          <p:nvPr/>
        </p:nvGrpSpPr>
        <p:grpSpPr>
          <a:xfrm>
            <a:off x="1712977" y="1590865"/>
            <a:ext cx="4384675" cy="5049520"/>
            <a:chOff x="188976" y="1590865"/>
            <a:chExt cx="4384675" cy="5049520"/>
          </a:xfrm>
        </p:grpSpPr>
        <p:sp>
          <p:nvSpPr>
            <p:cNvPr id="22" name="object 22"/>
            <p:cNvSpPr/>
            <p:nvPr/>
          </p:nvSpPr>
          <p:spPr>
            <a:xfrm>
              <a:off x="2467355" y="1595627"/>
              <a:ext cx="0" cy="955675"/>
            </a:xfrm>
            <a:custGeom>
              <a:avLst/>
              <a:gdLst/>
              <a:ahLst/>
              <a:cxnLst/>
              <a:rect l="l" t="t" r="r" b="b"/>
              <a:pathLst>
                <a:path h="955675">
                  <a:moveTo>
                    <a:pt x="0" y="0"/>
                  </a:moveTo>
                  <a:lnTo>
                    <a:pt x="0" y="955675"/>
                  </a:lnTo>
                </a:path>
              </a:pathLst>
            </a:custGeom>
            <a:ln w="9525">
              <a:solidFill>
                <a:srgbClr val="497DBA"/>
              </a:solidFill>
            </a:ln>
          </p:spPr>
          <p:txBody>
            <a:bodyPr wrap="square" lIns="0" tIns="0" rIns="0" bIns="0" rtlCol="0"/>
            <a:lstStyle/>
            <a:p>
              <a:pPr>
                <a:defRPr/>
              </a:pPr>
              <a:endParaRPr kern="0">
                <a:solidFill>
                  <a:sysClr val="windowText" lastClr="000000"/>
                </a:solidFill>
              </a:endParaRPr>
            </a:p>
          </p:txBody>
        </p:sp>
        <p:pic>
          <p:nvPicPr>
            <p:cNvPr id="23" name="object 23"/>
            <p:cNvPicPr/>
            <p:nvPr/>
          </p:nvPicPr>
          <p:blipFill>
            <a:blip r:embed="rId6" cstate="print"/>
            <a:stretch>
              <a:fillRect/>
            </a:stretch>
          </p:blipFill>
          <p:spPr>
            <a:xfrm>
              <a:off x="188976" y="5100827"/>
              <a:ext cx="4384547" cy="1539239"/>
            </a:xfrm>
            <a:prstGeom prst="rect">
              <a:avLst/>
            </a:prstGeom>
          </p:spPr>
        </p:pic>
      </p:grpSp>
      <p:sp>
        <p:nvSpPr>
          <p:cNvPr id="24" name="object 24"/>
          <p:cNvSpPr txBox="1"/>
          <p:nvPr/>
        </p:nvSpPr>
        <p:spPr>
          <a:xfrm>
            <a:off x="1753361" y="5141215"/>
            <a:ext cx="4249420" cy="315471"/>
          </a:xfrm>
          <a:prstGeom prst="rect">
            <a:avLst/>
          </a:prstGeom>
          <a:solidFill>
            <a:srgbClr val="BEB8A6"/>
          </a:solidFill>
          <a:ln w="28575">
            <a:solidFill>
              <a:srgbClr val="000000"/>
            </a:solidFill>
          </a:ln>
        </p:spPr>
        <p:txBody>
          <a:bodyPr vert="horz" wrap="square" lIns="0" tIns="38100" rIns="0" bIns="0" rtlCol="0">
            <a:spAutoFit/>
          </a:bodyPr>
          <a:lstStyle/>
          <a:p>
            <a:pPr marL="90170">
              <a:spcBef>
                <a:spcPts val="300"/>
              </a:spcBef>
              <a:defRPr/>
            </a:pPr>
            <a:r>
              <a:rPr b="1" kern="0" spc="-10">
                <a:solidFill>
                  <a:sysClr val="windowText" lastClr="000000"/>
                </a:solidFill>
                <a:latin typeface="Arial"/>
                <a:cs typeface="Arial"/>
              </a:rPr>
              <a:t>Continuation </a:t>
            </a:r>
            <a:r>
              <a:rPr b="1" kern="0" spc="-25">
                <a:solidFill>
                  <a:sysClr val="windowText" lastClr="000000"/>
                </a:solidFill>
                <a:latin typeface="Arial"/>
                <a:cs typeface="Arial"/>
              </a:rPr>
              <a:t>Pay</a:t>
            </a:r>
            <a:endParaRPr kern="0">
              <a:solidFill>
                <a:sysClr val="windowText" lastClr="000000"/>
              </a:solidFill>
              <a:latin typeface="Arial"/>
              <a:cs typeface="Arial"/>
            </a:endParaRPr>
          </a:p>
        </p:txBody>
      </p:sp>
      <p:sp>
        <p:nvSpPr>
          <p:cNvPr id="25" name="object 25"/>
          <p:cNvSpPr txBox="1"/>
          <p:nvPr/>
        </p:nvSpPr>
        <p:spPr>
          <a:xfrm>
            <a:off x="1753361" y="5522215"/>
            <a:ext cx="4249420" cy="1022985"/>
          </a:xfrm>
          <a:prstGeom prst="rect">
            <a:avLst/>
          </a:prstGeom>
          <a:ln w="28575">
            <a:solidFill>
              <a:srgbClr val="000000"/>
            </a:solidFill>
          </a:ln>
        </p:spPr>
        <p:txBody>
          <a:bodyPr vert="horz" wrap="square" lIns="0" tIns="80010" rIns="0" bIns="0" rtlCol="0">
            <a:spAutoFit/>
          </a:bodyPr>
          <a:lstStyle/>
          <a:p>
            <a:pPr marL="255270" indent="-165100">
              <a:spcBef>
                <a:spcPts val="630"/>
              </a:spcBef>
              <a:buFont typeface="Arial"/>
              <a:buChar char="•"/>
              <a:tabLst>
                <a:tab pos="255270" algn="l"/>
              </a:tabLst>
              <a:defRPr/>
            </a:pPr>
            <a:r>
              <a:rPr sz="1400" kern="0" spc="-10">
                <a:solidFill>
                  <a:sysClr val="windowText" lastClr="000000"/>
                </a:solidFill>
                <a:latin typeface="Arial Narrow"/>
                <a:cs typeface="Arial Narrow"/>
              </a:rPr>
              <a:t>Mid-</a:t>
            </a:r>
            <a:r>
              <a:rPr sz="1400" kern="0">
                <a:solidFill>
                  <a:sysClr val="windowText" lastClr="000000"/>
                </a:solidFill>
                <a:latin typeface="Arial Narrow"/>
                <a:cs typeface="Arial Narrow"/>
              </a:rPr>
              <a:t>career</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incentive</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designed</a:t>
            </a:r>
            <a:r>
              <a:rPr sz="1400" kern="0" spc="-25">
                <a:solidFill>
                  <a:sysClr val="windowText" lastClr="000000"/>
                </a:solidFill>
                <a:latin typeface="Arial Narrow"/>
                <a:cs typeface="Arial Narrow"/>
              </a:rPr>
              <a:t> </a:t>
            </a:r>
            <a:r>
              <a:rPr sz="1400" kern="0">
                <a:solidFill>
                  <a:sysClr val="windowText" lastClr="000000"/>
                </a:solidFill>
                <a:latin typeface="Arial Narrow"/>
                <a:cs typeface="Arial Narrow"/>
              </a:rPr>
              <a:t>to</a:t>
            </a:r>
            <a:r>
              <a:rPr sz="1400" kern="0" spc="-20">
                <a:solidFill>
                  <a:sysClr val="windowText" lastClr="000000"/>
                </a:solidFill>
                <a:latin typeface="Arial Narrow"/>
                <a:cs typeface="Arial Narrow"/>
              </a:rPr>
              <a:t> </a:t>
            </a:r>
            <a:r>
              <a:rPr sz="1400" kern="0">
                <a:solidFill>
                  <a:sysClr val="windowText" lastClr="000000"/>
                </a:solidFill>
                <a:latin typeface="Arial Narrow"/>
                <a:cs typeface="Arial Narrow"/>
              </a:rPr>
              <a:t>maintain</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force</a:t>
            </a:r>
            <a:r>
              <a:rPr sz="1400" kern="0" spc="-15">
                <a:solidFill>
                  <a:sysClr val="windowText" lastClr="000000"/>
                </a:solidFill>
                <a:latin typeface="Arial Narrow"/>
                <a:cs typeface="Arial Narrow"/>
              </a:rPr>
              <a:t> </a:t>
            </a:r>
            <a:r>
              <a:rPr sz="1400" kern="0" spc="-10">
                <a:solidFill>
                  <a:sysClr val="windowText" lastClr="000000"/>
                </a:solidFill>
                <a:latin typeface="Arial Narrow"/>
                <a:cs typeface="Arial Narrow"/>
              </a:rPr>
              <a:t>retention</a:t>
            </a:r>
            <a:endParaRPr sz="1400" kern="0">
              <a:solidFill>
                <a:sysClr val="windowText" lastClr="000000"/>
              </a:solidFill>
              <a:latin typeface="Arial Narrow"/>
              <a:cs typeface="Arial Narrow"/>
            </a:endParaRPr>
          </a:p>
          <a:p>
            <a:pPr marL="255270" indent="-165100">
              <a:buFont typeface="Arial"/>
              <a:buChar char="•"/>
              <a:tabLst>
                <a:tab pos="255270" algn="l"/>
              </a:tabLst>
              <a:defRPr/>
            </a:pPr>
            <a:r>
              <a:rPr sz="1400" kern="0">
                <a:solidFill>
                  <a:sysClr val="windowText" lastClr="000000"/>
                </a:solidFill>
                <a:latin typeface="Arial Narrow"/>
                <a:cs typeface="Arial Narrow"/>
              </a:rPr>
              <a:t>Payable</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between</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7</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and</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12</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years of</a:t>
            </a:r>
            <a:r>
              <a:rPr sz="1400" kern="0" spc="-5">
                <a:solidFill>
                  <a:sysClr val="windowText" lastClr="000000"/>
                </a:solidFill>
                <a:latin typeface="Arial Narrow"/>
                <a:cs typeface="Arial Narrow"/>
              </a:rPr>
              <a:t> </a:t>
            </a:r>
            <a:r>
              <a:rPr sz="1400" kern="0" spc="-10">
                <a:solidFill>
                  <a:sysClr val="windowText" lastClr="000000"/>
                </a:solidFill>
                <a:latin typeface="Arial Narrow"/>
                <a:cs typeface="Arial Narrow"/>
              </a:rPr>
              <a:t>service</a:t>
            </a:r>
            <a:r>
              <a:rPr sz="1400" kern="0" spc="-10">
                <a:solidFill>
                  <a:srgbClr val="FF0000"/>
                </a:solidFill>
                <a:latin typeface="Arial Narrow"/>
                <a:cs typeface="Arial Narrow"/>
              </a:rPr>
              <a:t>*</a:t>
            </a:r>
            <a:endParaRPr sz="1400" kern="0">
              <a:solidFill>
                <a:sysClr val="windowText" lastClr="000000"/>
              </a:solidFill>
              <a:latin typeface="Arial Narrow"/>
              <a:cs typeface="Arial Narrow"/>
            </a:endParaRPr>
          </a:p>
          <a:p>
            <a:pPr marL="255270" indent="-165100">
              <a:buFont typeface="Arial"/>
              <a:buChar char="•"/>
              <a:tabLst>
                <a:tab pos="255270" algn="l"/>
              </a:tabLst>
              <a:defRPr/>
            </a:pPr>
            <a:r>
              <a:rPr sz="1400" kern="0">
                <a:solidFill>
                  <a:sysClr val="windowText" lastClr="000000"/>
                </a:solidFill>
                <a:latin typeface="Arial Narrow"/>
                <a:cs typeface="Arial Narrow"/>
              </a:rPr>
              <a:t>AC:</a:t>
            </a:r>
            <a:r>
              <a:rPr sz="1400" kern="0" spc="-20">
                <a:solidFill>
                  <a:sysClr val="windowText" lastClr="000000"/>
                </a:solidFill>
                <a:latin typeface="Arial Narrow"/>
                <a:cs typeface="Arial Narrow"/>
              </a:rPr>
              <a:t> </a:t>
            </a:r>
            <a:r>
              <a:rPr sz="1400" kern="0">
                <a:solidFill>
                  <a:sysClr val="windowText" lastClr="000000"/>
                </a:solidFill>
                <a:latin typeface="Arial Narrow"/>
                <a:cs typeface="Arial Narrow"/>
              </a:rPr>
              <a:t>2.5 x</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monthly</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basic</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pay</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(2.5</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x</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or</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4</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x</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for </a:t>
            </a:r>
            <a:r>
              <a:rPr sz="1400" kern="0" spc="-20">
                <a:solidFill>
                  <a:sysClr val="windowText" lastClr="000000"/>
                </a:solidFill>
                <a:latin typeface="Arial Narrow"/>
                <a:cs typeface="Arial Narrow"/>
              </a:rPr>
              <a:t>RC)</a:t>
            </a:r>
            <a:r>
              <a:rPr sz="1400" kern="0" spc="-20">
                <a:solidFill>
                  <a:srgbClr val="FF0000"/>
                </a:solidFill>
                <a:latin typeface="Arial Narrow"/>
                <a:cs typeface="Arial Narrow"/>
              </a:rPr>
              <a:t>*</a:t>
            </a:r>
            <a:endParaRPr sz="1400" kern="0">
              <a:solidFill>
                <a:sysClr val="windowText" lastClr="000000"/>
              </a:solidFill>
              <a:latin typeface="Arial Narrow"/>
              <a:cs typeface="Arial Narrow"/>
            </a:endParaRPr>
          </a:p>
          <a:p>
            <a:pPr marL="90170">
              <a:spcBef>
                <a:spcPts val="600"/>
              </a:spcBef>
              <a:defRPr/>
            </a:pPr>
            <a:r>
              <a:rPr sz="1400" kern="0">
                <a:solidFill>
                  <a:srgbClr val="FF0000"/>
                </a:solidFill>
                <a:latin typeface="Arial Narrow"/>
                <a:cs typeface="Arial Narrow"/>
              </a:rPr>
              <a:t>*As</a:t>
            </a:r>
            <a:r>
              <a:rPr sz="1400" kern="0" spc="-20">
                <a:solidFill>
                  <a:srgbClr val="FF0000"/>
                </a:solidFill>
                <a:latin typeface="Arial Narrow"/>
                <a:cs typeface="Arial Narrow"/>
              </a:rPr>
              <a:t> </a:t>
            </a:r>
            <a:r>
              <a:rPr sz="1400" kern="0">
                <a:solidFill>
                  <a:srgbClr val="FF0000"/>
                </a:solidFill>
                <a:latin typeface="Arial Narrow"/>
                <a:cs typeface="Arial Narrow"/>
              </a:rPr>
              <a:t>determined</a:t>
            </a:r>
            <a:r>
              <a:rPr sz="1400" kern="0" spc="-15">
                <a:solidFill>
                  <a:srgbClr val="FF0000"/>
                </a:solidFill>
                <a:latin typeface="Arial Narrow"/>
                <a:cs typeface="Arial Narrow"/>
              </a:rPr>
              <a:t> </a:t>
            </a:r>
            <a:r>
              <a:rPr sz="1400" kern="0">
                <a:solidFill>
                  <a:srgbClr val="FF0000"/>
                </a:solidFill>
                <a:latin typeface="Arial Narrow"/>
                <a:cs typeface="Arial Narrow"/>
              </a:rPr>
              <a:t>by</a:t>
            </a:r>
            <a:r>
              <a:rPr sz="1400" kern="0" spc="-15">
                <a:solidFill>
                  <a:srgbClr val="FF0000"/>
                </a:solidFill>
                <a:latin typeface="Arial Narrow"/>
                <a:cs typeface="Arial Narrow"/>
              </a:rPr>
              <a:t> </a:t>
            </a:r>
            <a:r>
              <a:rPr sz="1400" kern="0">
                <a:solidFill>
                  <a:srgbClr val="FF0000"/>
                </a:solidFill>
                <a:latin typeface="Arial Narrow"/>
                <a:cs typeface="Arial Narrow"/>
              </a:rPr>
              <a:t>the</a:t>
            </a:r>
            <a:r>
              <a:rPr sz="1400" kern="0" spc="-15">
                <a:solidFill>
                  <a:srgbClr val="FF0000"/>
                </a:solidFill>
                <a:latin typeface="Arial Narrow"/>
                <a:cs typeface="Arial Narrow"/>
              </a:rPr>
              <a:t> </a:t>
            </a:r>
            <a:r>
              <a:rPr sz="1400" kern="0">
                <a:solidFill>
                  <a:srgbClr val="FF0000"/>
                </a:solidFill>
                <a:latin typeface="Arial Narrow"/>
                <a:cs typeface="Arial Narrow"/>
              </a:rPr>
              <a:t>Service</a:t>
            </a:r>
            <a:r>
              <a:rPr sz="1400" kern="0" spc="-25">
                <a:solidFill>
                  <a:srgbClr val="FF0000"/>
                </a:solidFill>
                <a:latin typeface="Arial Narrow"/>
                <a:cs typeface="Arial Narrow"/>
              </a:rPr>
              <a:t> </a:t>
            </a:r>
            <a:r>
              <a:rPr sz="1400" kern="0">
                <a:solidFill>
                  <a:srgbClr val="FF0000"/>
                </a:solidFill>
                <a:latin typeface="Arial Narrow"/>
                <a:cs typeface="Arial Narrow"/>
              </a:rPr>
              <a:t>Secretaries</a:t>
            </a:r>
            <a:r>
              <a:rPr sz="1400" kern="0" spc="-15">
                <a:solidFill>
                  <a:srgbClr val="FF0000"/>
                </a:solidFill>
                <a:latin typeface="Arial Narrow"/>
                <a:cs typeface="Arial Narrow"/>
              </a:rPr>
              <a:t> </a:t>
            </a:r>
            <a:r>
              <a:rPr sz="1400" kern="0">
                <a:solidFill>
                  <a:srgbClr val="FF0000"/>
                </a:solidFill>
                <a:latin typeface="Arial Narrow"/>
                <a:cs typeface="Arial Narrow"/>
              </a:rPr>
              <a:t>each</a:t>
            </a:r>
            <a:r>
              <a:rPr sz="1400" kern="0" spc="-15">
                <a:solidFill>
                  <a:srgbClr val="FF0000"/>
                </a:solidFill>
                <a:latin typeface="Arial Narrow"/>
                <a:cs typeface="Arial Narrow"/>
              </a:rPr>
              <a:t> </a:t>
            </a:r>
            <a:r>
              <a:rPr sz="1400" kern="0">
                <a:solidFill>
                  <a:srgbClr val="FF0000"/>
                </a:solidFill>
                <a:latin typeface="Arial Narrow"/>
                <a:cs typeface="Arial Narrow"/>
              </a:rPr>
              <a:t>calendar</a:t>
            </a:r>
            <a:r>
              <a:rPr sz="1400" kern="0" spc="-15">
                <a:solidFill>
                  <a:srgbClr val="FF0000"/>
                </a:solidFill>
                <a:latin typeface="Arial Narrow"/>
                <a:cs typeface="Arial Narrow"/>
              </a:rPr>
              <a:t> </a:t>
            </a:r>
            <a:r>
              <a:rPr sz="1400" kern="0" spc="-20">
                <a:solidFill>
                  <a:srgbClr val="FF0000"/>
                </a:solidFill>
                <a:latin typeface="Arial Narrow"/>
                <a:cs typeface="Arial Narrow"/>
              </a:rPr>
              <a:t>year</a:t>
            </a:r>
            <a:endParaRPr sz="1400" kern="0">
              <a:solidFill>
                <a:sysClr val="windowText" lastClr="000000"/>
              </a:solidFill>
              <a:latin typeface="Arial Narrow"/>
              <a:cs typeface="Arial Narrow"/>
            </a:endParaRPr>
          </a:p>
        </p:txBody>
      </p:sp>
      <p:grpSp>
        <p:nvGrpSpPr>
          <p:cNvPr id="26" name="object 26"/>
          <p:cNvGrpSpPr/>
          <p:nvPr/>
        </p:nvGrpSpPr>
        <p:grpSpPr>
          <a:xfrm>
            <a:off x="5017262" y="3237234"/>
            <a:ext cx="3137535" cy="1475105"/>
            <a:chOff x="3493261" y="3237233"/>
            <a:chExt cx="3137535" cy="1475105"/>
          </a:xfrm>
        </p:grpSpPr>
        <p:sp>
          <p:nvSpPr>
            <p:cNvPr id="27" name="object 27"/>
            <p:cNvSpPr/>
            <p:nvPr/>
          </p:nvSpPr>
          <p:spPr>
            <a:xfrm>
              <a:off x="3505961" y="3249933"/>
              <a:ext cx="1515110" cy="1449705"/>
            </a:xfrm>
            <a:custGeom>
              <a:avLst/>
              <a:gdLst/>
              <a:ahLst/>
              <a:cxnLst/>
              <a:rect l="l" t="t" r="r" b="b"/>
              <a:pathLst>
                <a:path w="1515110" h="1449704">
                  <a:moveTo>
                    <a:pt x="0" y="241553"/>
                  </a:moveTo>
                  <a:lnTo>
                    <a:pt x="4907" y="192870"/>
                  </a:lnTo>
                  <a:lnTo>
                    <a:pt x="18983" y="147527"/>
                  </a:lnTo>
                  <a:lnTo>
                    <a:pt x="41255" y="106495"/>
                  </a:lnTo>
                  <a:lnTo>
                    <a:pt x="70751" y="70746"/>
                  </a:lnTo>
                  <a:lnTo>
                    <a:pt x="106501" y="41251"/>
                  </a:lnTo>
                  <a:lnTo>
                    <a:pt x="147532" y="18981"/>
                  </a:lnTo>
                  <a:lnTo>
                    <a:pt x="192874" y="4907"/>
                  </a:lnTo>
                  <a:lnTo>
                    <a:pt x="241554" y="0"/>
                  </a:lnTo>
                  <a:lnTo>
                    <a:pt x="1273302" y="0"/>
                  </a:lnTo>
                  <a:lnTo>
                    <a:pt x="1321981" y="4907"/>
                  </a:lnTo>
                  <a:lnTo>
                    <a:pt x="1367323" y="18981"/>
                  </a:lnTo>
                  <a:lnTo>
                    <a:pt x="1408354" y="41251"/>
                  </a:lnTo>
                  <a:lnTo>
                    <a:pt x="1444104" y="70746"/>
                  </a:lnTo>
                  <a:lnTo>
                    <a:pt x="1473600" y="106495"/>
                  </a:lnTo>
                  <a:lnTo>
                    <a:pt x="1495872" y="147527"/>
                  </a:lnTo>
                  <a:lnTo>
                    <a:pt x="1509948" y="192870"/>
                  </a:lnTo>
                  <a:lnTo>
                    <a:pt x="1514856" y="241553"/>
                  </a:lnTo>
                  <a:lnTo>
                    <a:pt x="1514856" y="1207757"/>
                  </a:lnTo>
                  <a:lnTo>
                    <a:pt x="1509948" y="1256441"/>
                  </a:lnTo>
                  <a:lnTo>
                    <a:pt x="1495872" y="1301785"/>
                  </a:lnTo>
                  <a:lnTo>
                    <a:pt x="1473600" y="1342819"/>
                  </a:lnTo>
                  <a:lnTo>
                    <a:pt x="1444104" y="1378570"/>
                  </a:lnTo>
                  <a:lnTo>
                    <a:pt x="1408354" y="1408068"/>
                  </a:lnTo>
                  <a:lnTo>
                    <a:pt x="1367323" y="1430340"/>
                  </a:lnTo>
                  <a:lnTo>
                    <a:pt x="1321981" y="1444416"/>
                  </a:lnTo>
                  <a:lnTo>
                    <a:pt x="1273302" y="1449323"/>
                  </a:lnTo>
                  <a:lnTo>
                    <a:pt x="241554" y="1449323"/>
                  </a:lnTo>
                  <a:lnTo>
                    <a:pt x="192874" y="1444416"/>
                  </a:lnTo>
                  <a:lnTo>
                    <a:pt x="147532" y="1430340"/>
                  </a:lnTo>
                  <a:lnTo>
                    <a:pt x="106501" y="1408068"/>
                  </a:lnTo>
                  <a:lnTo>
                    <a:pt x="70751" y="1378570"/>
                  </a:lnTo>
                  <a:lnTo>
                    <a:pt x="41255" y="1342819"/>
                  </a:lnTo>
                  <a:lnTo>
                    <a:pt x="18983" y="1301785"/>
                  </a:lnTo>
                  <a:lnTo>
                    <a:pt x="4907" y="1256441"/>
                  </a:lnTo>
                  <a:lnTo>
                    <a:pt x="0" y="1207757"/>
                  </a:lnTo>
                  <a:lnTo>
                    <a:pt x="0" y="241553"/>
                  </a:lnTo>
                  <a:close/>
                </a:path>
              </a:pathLst>
            </a:custGeom>
            <a:ln w="25400">
              <a:solidFill>
                <a:srgbClr val="F06420"/>
              </a:solidFill>
            </a:ln>
          </p:spPr>
          <p:txBody>
            <a:bodyPr wrap="square" lIns="0" tIns="0" rIns="0" bIns="0" rtlCol="0"/>
            <a:lstStyle/>
            <a:p>
              <a:pPr>
                <a:defRPr/>
              </a:pPr>
              <a:endParaRPr kern="0">
                <a:solidFill>
                  <a:sysClr val="windowText" lastClr="000000"/>
                </a:solidFill>
              </a:endParaRPr>
            </a:p>
          </p:txBody>
        </p:sp>
        <p:sp>
          <p:nvSpPr>
            <p:cNvPr id="28" name="object 28"/>
            <p:cNvSpPr/>
            <p:nvPr/>
          </p:nvSpPr>
          <p:spPr>
            <a:xfrm>
              <a:off x="3541141" y="3817632"/>
              <a:ext cx="627380" cy="532765"/>
            </a:xfrm>
            <a:custGeom>
              <a:avLst/>
              <a:gdLst/>
              <a:ahLst/>
              <a:cxnLst/>
              <a:rect l="l" t="t" r="r" b="b"/>
              <a:pathLst>
                <a:path w="627379" h="532764">
                  <a:moveTo>
                    <a:pt x="128917" y="317652"/>
                  </a:moveTo>
                  <a:lnTo>
                    <a:pt x="124079" y="314375"/>
                  </a:lnTo>
                  <a:lnTo>
                    <a:pt x="67284" y="275882"/>
                  </a:lnTo>
                  <a:lnTo>
                    <a:pt x="67284" y="301434"/>
                  </a:lnTo>
                  <a:lnTo>
                    <a:pt x="44627" y="318935"/>
                  </a:lnTo>
                  <a:lnTo>
                    <a:pt x="26898" y="272783"/>
                  </a:lnTo>
                  <a:lnTo>
                    <a:pt x="67284" y="301434"/>
                  </a:lnTo>
                  <a:lnTo>
                    <a:pt x="67284" y="275882"/>
                  </a:lnTo>
                  <a:lnTo>
                    <a:pt x="62725" y="272783"/>
                  </a:lnTo>
                  <a:lnTo>
                    <a:pt x="17716" y="242265"/>
                  </a:lnTo>
                  <a:lnTo>
                    <a:pt x="0" y="255930"/>
                  </a:lnTo>
                  <a:lnTo>
                    <a:pt x="45732" y="381876"/>
                  </a:lnTo>
                  <a:lnTo>
                    <a:pt x="63512" y="368147"/>
                  </a:lnTo>
                  <a:lnTo>
                    <a:pt x="52705" y="339979"/>
                  </a:lnTo>
                  <a:lnTo>
                    <a:pt x="79959" y="318935"/>
                  </a:lnTo>
                  <a:lnTo>
                    <a:pt x="85864" y="314375"/>
                  </a:lnTo>
                  <a:lnTo>
                    <a:pt x="110782" y="331647"/>
                  </a:lnTo>
                  <a:lnTo>
                    <a:pt x="128917" y="317652"/>
                  </a:lnTo>
                  <a:close/>
                </a:path>
                <a:path w="627379" h="532764">
                  <a:moveTo>
                    <a:pt x="155778" y="228384"/>
                  </a:moveTo>
                  <a:lnTo>
                    <a:pt x="142582" y="211289"/>
                  </a:lnTo>
                  <a:lnTo>
                    <a:pt x="107848" y="238112"/>
                  </a:lnTo>
                  <a:lnTo>
                    <a:pt x="89395" y="214198"/>
                  </a:lnTo>
                  <a:lnTo>
                    <a:pt x="129501" y="183235"/>
                  </a:lnTo>
                  <a:lnTo>
                    <a:pt x="116306" y="166141"/>
                  </a:lnTo>
                  <a:lnTo>
                    <a:pt x="59512" y="209981"/>
                  </a:lnTo>
                  <a:lnTo>
                    <a:pt x="137515" y="311010"/>
                  </a:lnTo>
                  <a:lnTo>
                    <a:pt x="154190" y="298132"/>
                  </a:lnTo>
                  <a:lnTo>
                    <a:pt x="121043" y="255206"/>
                  </a:lnTo>
                  <a:lnTo>
                    <a:pt x="143179" y="238112"/>
                  </a:lnTo>
                  <a:lnTo>
                    <a:pt x="155778" y="228384"/>
                  </a:lnTo>
                  <a:close/>
                </a:path>
                <a:path w="627379" h="532764">
                  <a:moveTo>
                    <a:pt x="223075" y="503186"/>
                  </a:moveTo>
                  <a:lnTo>
                    <a:pt x="222834" y="499376"/>
                  </a:lnTo>
                  <a:lnTo>
                    <a:pt x="222758" y="498106"/>
                  </a:lnTo>
                  <a:lnTo>
                    <a:pt x="222669" y="496836"/>
                  </a:lnTo>
                  <a:lnTo>
                    <a:pt x="203796" y="463778"/>
                  </a:lnTo>
                  <a:lnTo>
                    <a:pt x="203796" y="504456"/>
                  </a:lnTo>
                  <a:lnTo>
                    <a:pt x="202425" y="508266"/>
                  </a:lnTo>
                  <a:lnTo>
                    <a:pt x="196430" y="513346"/>
                  </a:lnTo>
                  <a:lnTo>
                    <a:pt x="192430" y="513346"/>
                  </a:lnTo>
                  <a:lnTo>
                    <a:pt x="182473" y="510806"/>
                  </a:lnTo>
                  <a:lnTo>
                    <a:pt x="177520" y="505726"/>
                  </a:lnTo>
                  <a:lnTo>
                    <a:pt x="172605" y="499376"/>
                  </a:lnTo>
                  <a:lnTo>
                    <a:pt x="168173" y="494296"/>
                  </a:lnTo>
                  <a:lnTo>
                    <a:pt x="165912" y="489216"/>
                  </a:lnTo>
                  <a:lnTo>
                    <a:pt x="165798" y="484136"/>
                  </a:lnTo>
                  <a:lnTo>
                    <a:pt x="165684" y="480326"/>
                  </a:lnTo>
                  <a:lnTo>
                    <a:pt x="166674" y="477786"/>
                  </a:lnTo>
                  <a:lnTo>
                    <a:pt x="167157" y="476516"/>
                  </a:lnTo>
                  <a:lnTo>
                    <a:pt x="173329" y="471436"/>
                  </a:lnTo>
                  <a:lnTo>
                    <a:pt x="177126" y="471436"/>
                  </a:lnTo>
                  <a:lnTo>
                    <a:pt x="186042" y="473976"/>
                  </a:lnTo>
                  <a:lnTo>
                    <a:pt x="203796" y="504456"/>
                  </a:lnTo>
                  <a:lnTo>
                    <a:pt x="203796" y="463778"/>
                  </a:lnTo>
                  <a:lnTo>
                    <a:pt x="199136" y="460006"/>
                  </a:lnTo>
                  <a:lnTo>
                    <a:pt x="192519" y="456196"/>
                  </a:lnTo>
                  <a:lnTo>
                    <a:pt x="185559" y="453656"/>
                  </a:lnTo>
                  <a:lnTo>
                    <a:pt x="178727" y="452386"/>
                  </a:lnTo>
                  <a:lnTo>
                    <a:pt x="172440" y="453656"/>
                  </a:lnTo>
                  <a:lnTo>
                    <a:pt x="153263" y="473976"/>
                  </a:lnTo>
                  <a:lnTo>
                    <a:pt x="153416" y="476516"/>
                  </a:lnTo>
                  <a:lnTo>
                    <a:pt x="153479" y="477786"/>
                  </a:lnTo>
                  <a:lnTo>
                    <a:pt x="139560" y="446036"/>
                  </a:lnTo>
                  <a:lnTo>
                    <a:pt x="140970" y="442226"/>
                  </a:lnTo>
                  <a:lnTo>
                    <a:pt x="149733" y="435876"/>
                  </a:lnTo>
                  <a:lnTo>
                    <a:pt x="155638" y="437146"/>
                  </a:lnTo>
                  <a:lnTo>
                    <a:pt x="162166" y="443496"/>
                  </a:lnTo>
                  <a:lnTo>
                    <a:pt x="169684" y="435876"/>
                  </a:lnTo>
                  <a:lnTo>
                    <a:pt x="175933" y="429526"/>
                  </a:lnTo>
                  <a:lnTo>
                    <a:pt x="170218" y="424446"/>
                  </a:lnTo>
                  <a:lnTo>
                    <a:pt x="164541" y="420636"/>
                  </a:lnTo>
                  <a:lnTo>
                    <a:pt x="158915" y="418096"/>
                  </a:lnTo>
                  <a:lnTo>
                    <a:pt x="153327" y="416826"/>
                  </a:lnTo>
                  <a:lnTo>
                    <a:pt x="145923" y="416826"/>
                  </a:lnTo>
                  <a:lnTo>
                    <a:pt x="120954" y="446036"/>
                  </a:lnTo>
                  <a:lnTo>
                    <a:pt x="120827" y="448576"/>
                  </a:lnTo>
                  <a:lnTo>
                    <a:pt x="120700" y="451116"/>
                  </a:lnTo>
                  <a:lnTo>
                    <a:pt x="120637" y="452386"/>
                  </a:lnTo>
                  <a:lnTo>
                    <a:pt x="122389" y="461276"/>
                  </a:lnTo>
                  <a:lnTo>
                    <a:pt x="142989" y="498106"/>
                  </a:lnTo>
                  <a:lnTo>
                    <a:pt x="172516" y="527316"/>
                  </a:lnTo>
                  <a:lnTo>
                    <a:pt x="189738" y="532396"/>
                  </a:lnTo>
                  <a:lnTo>
                    <a:pt x="197472" y="532396"/>
                  </a:lnTo>
                  <a:lnTo>
                    <a:pt x="222084" y="510806"/>
                  </a:lnTo>
                  <a:lnTo>
                    <a:pt x="223075" y="503186"/>
                  </a:lnTo>
                  <a:close/>
                </a:path>
                <a:path w="627379" h="532764">
                  <a:moveTo>
                    <a:pt x="243903" y="228879"/>
                  </a:moveTo>
                  <a:lnTo>
                    <a:pt x="189039" y="157810"/>
                  </a:lnTo>
                  <a:lnTo>
                    <a:pt x="179095" y="144932"/>
                  </a:lnTo>
                  <a:lnTo>
                    <a:pt x="203631" y="125996"/>
                  </a:lnTo>
                  <a:lnTo>
                    <a:pt x="190436" y="108902"/>
                  </a:lnTo>
                  <a:lnTo>
                    <a:pt x="124625" y="159715"/>
                  </a:lnTo>
                  <a:lnTo>
                    <a:pt x="137820" y="176809"/>
                  </a:lnTo>
                  <a:lnTo>
                    <a:pt x="162420" y="157810"/>
                  </a:lnTo>
                  <a:lnTo>
                    <a:pt x="227228" y="241757"/>
                  </a:lnTo>
                  <a:lnTo>
                    <a:pt x="243903" y="228879"/>
                  </a:lnTo>
                  <a:close/>
                </a:path>
                <a:path w="627379" h="532764">
                  <a:moveTo>
                    <a:pt x="283806" y="452386"/>
                  </a:moveTo>
                  <a:lnTo>
                    <a:pt x="281813" y="443496"/>
                  </a:lnTo>
                  <a:lnTo>
                    <a:pt x="277228" y="432066"/>
                  </a:lnTo>
                  <a:lnTo>
                    <a:pt x="270065" y="420636"/>
                  </a:lnTo>
                  <a:lnTo>
                    <a:pt x="264883" y="413207"/>
                  </a:lnTo>
                  <a:lnTo>
                    <a:pt x="264883" y="456196"/>
                  </a:lnTo>
                  <a:lnTo>
                    <a:pt x="263969" y="461276"/>
                  </a:lnTo>
                  <a:lnTo>
                    <a:pt x="257657" y="465086"/>
                  </a:lnTo>
                  <a:lnTo>
                    <a:pt x="253568" y="465086"/>
                  </a:lnTo>
                  <a:lnTo>
                    <a:pt x="248526" y="462546"/>
                  </a:lnTo>
                  <a:lnTo>
                    <a:pt x="244106" y="460006"/>
                  </a:lnTo>
                  <a:lnTo>
                    <a:pt x="238391" y="453656"/>
                  </a:lnTo>
                  <a:lnTo>
                    <a:pt x="231394" y="446036"/>
                  </a:lnTo>
                  <a:lnTo>
                    <a:pt x="223113" y="435876"/>
                  </a:lnTo>
                  <a:lnTo>
                    <a:pt x="215176" y="424446"/>
                  </a:lnTo>
                  <a:lnTo>
                    <a:pt x="209219" y="416826"/>
                  </a:lnTo>
                  <a:lnTo>
                    <a:pt x="205244" y="409206"/>
                  </a:lnTo>
                  <a:lnTo>
                    <a:pt x="203263" y="404126"/>
                  </a:lnTo>
                  <a:lnTo>
                    <a:pt x="201942" y="399046"/>
                  </a:lnTo>
                  <a:lnTo>
                    <a:pt x="202857" y="393966"/>
                  </a:lnTo>
                  <a:lnTo>
                    <a:pt x="205981" y="392696"/>
                  </a:lnTo>
                  <a:lnTo>
                    <a:pt x="209169" y="390156"/>
                  </a:lnTo>
                  <a:lnTo>
                    <a:pt x="213271" y="390156"/>
                  </a:lnTo>
                  <a:lnTo>
                    <a:pt x="218313" y="392696"/>
                  </a:lnTo>
                  <a:lnTo>
                    <a:pt x="222732" y="395236"/>
                  </a:lnTo>
                  <a:lnTo>
                    <a:pt x="228434" y="401586"/>
                  </a:lnTo>
                  <a:lnTo>
                    <a:pt x="235432" y="409206"/>
                  </a:lnTo>
                  <a:lnTo>
                    <a:pt x="261543" y="446036"/>
                  </a:lnTo>
                  <a:lnTo>
                    <a:pt x="264883" y="456196"/>
                  </a:lnTo>
                  <a:lnTo>
                    <a:pt x="264883" y="413207"/>
                  </a:lnTo>
                  <a:lnTo>
                    <a:pt x="239661" y="383806"/>
                  </a:lnTo>
                  <a:lnTo>
                    <a:pt x="214033" y="371106"/>
                  </a:lnTo>
                  <a:lnTo>
                    <a:pt x="206679" y="371106"/>
                  </a:lnTo>
                  <a:lnTo>
                    <a:pt x="182968" y="402856"/>
                  </a:lnTo>
                  <a:lnTo>
                    <a:pt x="184962" y="411746"/>
                  </a:lnTo>
                  <a:lnTo>
                    <a:pt x="206336" y="448576"/>
                  </a:lnTo>
                  <a:lnTo>
                    <a:pt x="236461" y="479056"/>
                  </a:lnTo>
                  <a:lnTo>
                    <a:pt x="252793" y="484136"/>
                  </a:lnTo>
                  <a:lnTo>
                    <a:pt x="260121" y="484136"/>
                  </a:lnTo>
                  <a:lnTo>
                    <a:pt x="282587" y="465086"/>
                  </a:lnTo>
                  <a:lnTo>
                    <a:pt x="283679" y="461276"/>
                  </a:lnTo>
                  <a:lnTo>
                    <a:pt x="283794" y="453656"/>
                  </a:lnTo>
                  <a:lnTo>
                    <a:pt x="283806" y="452386"/>
                  </a:lnTo>
                  <a:close/>
                </a:path>
                <a:path w="627379" h="532764">
                  <a:moveTo>
                    <a:pt x="342785" y="152539"/>
                  </a:moveTo>
                  <a:lnTo>
                    <a:pt x="329590" y="135445"/>
                  </a:lnTo>
                  <a:lnTo>
                    <a:pt x="283273" y="171196"/>
                  </a:lnTo>
                  <a:lnTo>
                    <a:pt x="262102" y="143776"/>
                  </a:lnTo>
                  <a:lnTo>
                    <a:pt x="284149" y="126746"/>
                  </a:lnTo>
                  <a:lnTo>
                    <a:pt x="303720" y="111633"/>
                  </a:lnTo>
                  <a:lnTo>
                    <a:pt x="290588" y="94615"/>
                  </a:lnTo>
                  <a:lnTo>
                    <a:pt x="248958" y="126746"/>
                  </a:lnTo>
                  <a:lnTo>
                    <a:pt x="231660" y="104355"/>
                  </a:lnTo>
                  <a:lnTo>
                    <a:pt x="276466" y="69773"/>
                  </a:lnTo>
                  <a:lnTo>
                    <a:pt x="263271" y="52679"/>
                  </a:lnTo>
                  <a:lnTo>
                    <a:pt x="201790" y="100139"/>
                  </a:lnTo>
                  <a:lnTo>
                    <a:pt x="279793" y="201168"/>
                  </a:lnTo>
                  <a:lnTo>
                    <a:pt x="318617" y="171196"/>
                  </a:lnTo>
                  <a:lnTo>
                    <a:pt x="342785" y="152539"/>
                  </a:lnTo>
                  <a:close/>
                </a:path>
                <a:path w="627379" h="532764">
                  <a:moveTo>
                    <a:pt x="395173" y="358406"/>
                  </a:moveTo>
                  <a:lnTo>
                    <a:pt x="376085" y="317766"/>
                  </a:lnTo>
                  <a:lnTo>
                    <a:pt x="373862" y="315226"/>
                  </a:lnTo>
                  <a:lnTo>
                    <a:pt x="373862" y="364756"/>
                  </a:lnTo>
                  <a:lnTo>
                    <a:pt x="373062" y="368566"/>
                  </a:lnTo>
                  <a:lnTo>
                    <a:pt x="369798" y="373646"/>
                  </a:lnTo>
                  <a:lnTo>
                    <a:pt x="366293" y="377456"/>
                  </a:lnTo>
                  <a:lnTo>
                    <a:pt x="348373" y="391426"/>
                  </a:lnTo>
                  <a:lnTo>
                    <a:pt x="296760" y="324116"/>
                  </a:lnTo>
                  <a:lnTo>
                    <a:pt x="311061" y="312686"/>
                  </a:lnTo>
                  <a:lnTo>
                    <a:pt x="315810" y="310146"/>
                  </a:lnTo>
                  <a:lnTo>
                    <a:pt x="322338" y="307606"/>
                  </a:lnTo>
                  <a:lnTo>
                    <a:pt x="326250" y="306336"/>
                  </a:lnTo>
                  <a:lnTo>
                    <a:pt x="338670" y="310146"/>
                  </a:lnTo>
                  <a:lnTo>
                    <a:pt x="367792" y="344436"/>
                  </a:lnTo>
                  <a:lnTo>
                    <a:pt x="373862" y="364756"/>
                  </a:lnTo>
                  <a:lnTo>
                    <a:pt x="373862" y="315226"/>
                  </a:lnTo>
                  <a:lnTo>
                    <a:pt x="370535" y="311416"/>
                  </a:lnTo>
                  <a:lnTo>
                    <a:pt x="366166" y="306336"/>
                  </a:lnTo>
                  <a:lnTo>
                    <a:pt x="365074" y="305066"/>
                  </a:lnTo>
                  <a:lnTo>
                    <a:pt x="359727" y="299986"/>
                  </a:lnTo>
                  <a:lnTo>
                    <a:pt x="347560" y="291096"/>
                  </a:lnTo>
                  <a:lnTo>
                    <a:pt x="340880" y="287286"/>
                  </a:lnTo>
                  <a:lnTo>
                    <a:pt x="327952" y="284746"/>
                  </a:lnTo>
                  <a:lnTo>
                    <a:pt x="322097" y="284746"/>
                  </a:lnTo>
                  <a:lnTo>
                    <a:pt x="311581" y="287286"/>
                  </a:lnTo>
                  <a:lnTo>
                    <a:pt x="305104" y="291096"/>
                  </a:lnTo>
                  <a:lnTo>
                    <a:pt x="266890" y="320306"/>
                  </a:lnTo>
                  <a:lnTo>
                    <a:pt x="344893" y="420636"/>
                  </a:lnTo>
                  <a:lnTo>
                    <a:pt x="383032" y="391426"/>
                  </a:lnTo>
                  <a:lnTo>
                    <a:pt x="395071" y="363486"/>
                  </a:lnTo>
                  <a:lnTo>
                    <a:pt x="395173" y="358406"/>
                  </a:lnTo>
                  <a:close/>
                </a:path>
                <a:path w="627379" h="532764">
                  <a:moveTo>
                    <a:pt x="431431" y="84099"/>
                  </a:moveTo>
                  <a:lnTo>
                    <a:pt x="418515" y="78003"/>
                  </a:lnTo>
                  <a:lnTo>
                    <a:pt x="402374" y="70383"/>
                  </a:lnTo>
                  <a:lnTo>
                    <a:pt x="395998" y="67373"/>
                  </a:lnTo>
                  <a:lnTo>
                    <a:pt x="388581" y="64363"/>
                  </a:lnTo>
                  <a:lnTo>
                    <a:pt x="379171" y="61874"/>
                  </a:lnTo>
                  <a:lnTo>
                    <a:pt x="375996" y="61544"/>
                  </a:lnTo>
                  <a:lnTo>
                    <a:pt x="374040" y="61341"/>
                  </a:lnTo>
                  <a:lnTo>
                    <a:pt x="368465" y="61544"/>
                  </a:lnTo>
                  <a:lnTo>
                    <a:pt x="374446" y="54952"/>
                  </a:lnTo>
                  <a:lnTo>
                    <a:pt x="375437" y="52679"/>
                  </a:lnTo>
                  <a:lnTo>
                    <a:pt x="377545" y="47713"/>
                  </a:lnTo>
                  <a:lnTo>
                    <a:pt x="377647" y="34518"/>
                  </a:lnTo>
                  <a:lnTo>
                    <a:pt x="377672" y="32219"/>
                  </a:lnTo>
                  <a:lnTo>
                    <a:pt x="356958" y="5232"/>
                  </a:lnTo>
                  <a:lnTo>
                    <a:pt x="356958" y="43738"/>
                  </a:lnTo>
                  <a:lnTo>
                    <a:pt x="356323" y="46367"/>
                  </a:lnTo>
                  <a:lnTo>
                    <a:pt x="353212" y="50901"/>
                  </a:lnTo>
                  <a:lnTo>
                    <a:pt x="348653" y="54952"/>
                  </a:lnTo>
                  <a:lnTo>
                    <a:pt x="328663" y="70383"/>
                  </a:lnTo>
                  <a:lnTo>
                    <a:pt x="308864" y="44742"/>
                  </a:lnTo>
                  <a:lnTo>
                    <a:pt x="329450" y="28854"/>
                  </a:lnTo>
                  <a:lnTo>
                    <a:pt x="334175" y="25615"/>
                  </a:lnTo>
                  <a:lnTo>
                    <a:pt x="338899" y="23952"/>
                  </a:lnTo>
                  <a:lnTo>
                    <a:pt x="341718" y="23952"/>
                  </a:lnTo>
                  <a:lnTo>
                    <a:pt x="356958" y="43738"/>
                  </a:lnTo>
                  <a:lnTo>
                    <a:pt x="356958" y="5232"/>
                  </a:lnTo>
                  <a:lnTo>
                    <a:pt x="346468" y="698"/>
                  </a:lnTo>
                  <a:lnTo>
                    <a:pt x="340868" y="0"/>
                  </a:lnTo>
                  <a:lnTo>
                    <a:pt x="330352" y="2336"/>
                  </a:lnTo>
                  <a:lnTo>
                    <a:pt x="323215" y="6388"/>
                  </a:lnTo>
                  <a:lnTo>
                    <a:pt x="278993" y="40538"/>
                  </a:lnTo>
                  <a:lnTo>
                    <a:pt x="356997" y="141566"/>
                  </a:lnTo>
                  <a:lnTo>
                    <a:pt x="373672" y="128689"/>
                  </a:lnTo>
                  <a:lnTo>
                    <a:pt x="341109" y="86512"/>
                  </a:lnTo>
                  <a:lnTo>
                    <a:pt x="348411" y="80873"/>
                  </a:lnTo>
                  <a:lnTo>
                    <a:pt x="351510" y="79082"/>
                  </a:lnTo>
                  <a:lnTo>
                    <a:pt x="355765" y="78003"/>
                  </a:lnTo>
                  <a:lnTo>
                    <a:pt x="358889" y="78003"/>
                  </a:lnTo>
                  <a:lnTo>
                    <a:pt x="365099" y="79590"/>
                  </a:lnTo>
                  <a:lnTo>
                    <a:pt x="371906" y="82283"/>
                  </a:lnTo>
                  <a:lnTo>
                    <a:pt x="411467" y="99504"/>
                  </a:lnTo>
                  <a:lnTo>
                    <a:pt x="431431" y="84099"/>
                  </a:lnTo>
                  <a:close/>
                </a:path>
                <a:path w="627379" h="532764">
                  <a:moveTo>
                    <a:pt x="502970" y="298716"/>
                  </a:moveTo>
                  <a:lnTo>
                    <a:pt x="499198" y="296176"/>
                  </a:lnTo>
                  <a:lnTo>
                    <a:pt x="441337" y="257187"/>
                  </a:lnTo>
                  <a:lnTo>
                    <a:pt x="441337" y="283476"/>
                  </a:lnTo>
                  <a:lnTo>
                    <a:pt x="418680" y="299986"/>
                  </a:lnTo>
                  <a:lnTo>
                    <a:pt x="400951" y="254266"/>
                  </a:lnTo>
                  <a:lnTo>
                    <a:pt x="441337" y="283476"/>
                  </a:lnTo>
                  <a:lnTo>
                    <a:pt x="441337" y="257187"/>
                  </a:lnTo>
                  <a:lnTo>
                    <a:pt x="437007" y="254266"/>
                  </a:lnTo>
                  <a:lnTo>
                    <a:pt x="391769" y="223786"/>
                  </a:lnTo>
                  <a:lnTo>
                    <a:pt x="374053" y="237756"/>
                  </a:lnTo>
                  <a:lnTo>
                    <a:pt x="419785" y="363486"/>
                  </a:lnTo>
                  <a:lnTo>
                    <a:pt x="437565" y="349516"/>
                  </a:lnTo>
                  <a:lnTo>
                    <a:pt x="426758" y="321576"/>
                  </a:lnTo>
                  <a:lnTo>
                    <a:pt x="454952" y="299986"/>
                  </a:lnTo>
                  <a:lnTo>
                    <a:pt x="459917" y="296176"/>
                  </a:lnTo>
                  <a:lnTo>
                    <a:pt x="484835" y="312686"/>
                  </a:lnTo>
                  <a:lnTo>
                    <a:pt x="502970" y="298716"/>
                  </a:lnTo>
                  <a:close/>
                </a:path>
                <a:path w="627379" h="532764">
                  <a:moveTo>
                    <a:pt x="539026" y="270776"/>
                  </a:moveTo>
                  <a:lnTo>
                    <a:pt x="506298" y="228866"/>
                  </a:lnTo>
                  <a:lnTo>
                    <a:pt x="504024" y="216166"/>
                  </a:lnTo>
                  <a:lnTo>
                    <a:pt x="491490" y="146316"/>
                  </a:lnTo>
                  <a:lnTo>
                    <a:pt x="472262" y="161556"/>
                  </a:lnTo>
                  <a:lnTo>
                    <a:pt x="483908" y="216166"/>
                  </a:lnTo>
                  <a:lnTo>
                    <a:pt x="433603" y="190766"/>
                  </a:lnTo>
                  <a:lnTo>
                    <a:pt x="414032" y="206006"/>
                  </a:lnTo>
                  <a:lnTo>
                    <a:pt x="489521" y="241566"/>
                  </a:lnTo>
                  <a:lnTo>
                    <a:pt x="522351" y="283476"/>
                  </a:lnTo>
                  <a:lnTo>
                    <a:pt x="539026" y="270776"/>
                  </a:lnTo>
                  <a:close/>
                </a:path>
                <a:path w="627379" h="532764">
                  <a:moveTo>
                    <a:pt x="627227" y="192036"/>
                  </a:moveTo>
                  <a:lnTo>
                    <a:pt x="608596" y="152666"/>
                  </a:lnTo>
                  <a:lnTo>
                    <a:pt x="592556" y="146316"/>
                  </a:lnTo>
                  <a:lnTo>
                    <a:pt x="580923" y="146316"/>
                  </a:lnTo>
                  <a:lnTo>
                    <a:pt x="572871" y="148856"/>
                  </a:lnTo>
                  <a:lnTo>
                    <a:pt x="562584" y="152666"/>
                  </a:lnTo>
                  <a:lnTo>
                    <a:pt x="552894" y="156476"/>
                  </a:lnTo>
                  <a:lnTo>
                    <a:pt x="546227" y="157746"/>
                  </a:lnTo>
                  <a:lnTo>
                    <a:pt x="538899" y="157746"/>
                  </a:lnTo>
                  <a:lnTo>
                    <a:pt x="536016" y="156476"/>
                  </a:lnTo>
                  <a:lnTo>
                    <a:pt x="531736" y="151396"/>
                  </a:lnTo>
                  <a:lnTo>
                    <a:pt x="531139" y="147586"/>
                  </a:lnTo>
                  <a:lnTo>
                    <a:pt x="533120" y="139966"/>
                  </a:lnTo>
                  <a:lnTo>
                    <a:pt x="535863" y="136156"/>
                  </a:lnTo>
                  <a:lnTo>
                    <a:pt x="544868" y="129806"/>
                  </a:lnTo>
                  <a:lnTo>
                    <a:pt x="549160" y="128536"/>
                  </a:lnTo>
                  <a:lnTo>
                    <a:pt x="557364" y="128536"/>
                  </a:lnTo>
                  <a:lnTo>
                    <a:pt x="561886" y="131076"/>
                  </a:lnTo>
                  <a:lnTo>
                    <a:pt x="566801" y="136156"/>
                  </a:lnTo>
                  <a:lnTo>
                    <a:pt x="575564" y="128536"/>
                  </a:lnTo>
                  <a:lnTo>
                    <a:pt x="582853" y="122186"/>
                  </a:lnTo>
                  <a:lnTo>
                    <a:pt x="576770" y="115836"/>
                  </a:lnTo>
                  <a:lnTo>
                    <a:pt x="570382" y="110756"/>
                  </a:lnTo>
                  <a:lnTo>
                    <a:pt x="563676" y="108216"/>
                  </a:lnTo>
                  <a:lnTo>
                    <a:pt x="556666" y="105676"/>
                  </a:lnTo>
                  <a:lnTo>
                    <a:pt x="549490" y="105676"/>
                  </a:lnTo>
                  <a:lnTo>
                    <a:pt x="516686" y="125996"/>
                  </a:lnTo>
                  <a:lnTo>
                    <a:pt x="510451" y="143776"/>
                  </a:lnTo>
                  <a:lnTo>
                    <a:pt x="512241" y="156476"/>
                  </a:lnTo>
                  <a:lnTo>
                    <a:pt x="514819" y="161556"/>
                  </a:lnTo>
                  <a:lnTo>
                    <a:pt x="522732" y="172986"/>
                  </a:lnTo>
                  <a:lnTo>
                    <a:pt x="527113" y="175526"/>
                  </a:lnTo>
                  <a:lnTo>
                    <a:pt x="537362" y="181876"/>
                  </a:lnTo>
                  <a:lnTo>
                    <a:pt x="542556" y="183146"/>
                  </a:lnTo>
                  <a:lnTo>
                    <a:pt x="553072" y="181876"/>
                  </a:lnTo>
                  <a:lnTo>
                    <a:pt x="560095" y="180606"/>
                  </a:lnTo>
                  <a:lnTo>
                    <a:pt x="568871" y="178066"/>
                  </a:lnTo>
                  <a:lnTo>
                    <a:pt x="578700" y="174256"/>
                  </a:lnTo>
                  <a:lnTo>
                    <a:pt x="585050" y="171716"/>
                  </a:lnTo>
                  <a:lnTo>
                    <a:pt x="590778" y="170446"/>
                  </a:lnTo>
                  <a:lnTo>
                    <a:pt x="593331" y="170446"/>
                  </a:lnTo>
                  <a:lnTo>
                    <a:pt x="597839" y="171716"/>
                  </a:lnTo>
                  <a:lnTo>
                    <a:pt x="599846" y="174256"/>
                  </a:lnTo>
                  <a:lnTo>
                    <a:pt x="604634" y="180606"/>
                  </a:lnTo>
                  <a:lnTo>
                    <a:pt x="605713" y="184416"/>
                  </a:lnTo>
                  <a:lnTo>
                    <a:pt x="603999" y="194576"/>
                  </a:lnTo>
                  <a:lnTo>
                    <a:pt x="601052" y="198386"/>
                  </a:lnTo>
                  <a:lnTo>
                    <a:pt x="595998" y="202196"/>
                  </a:lnTo>
                  <a:lnTo>
                    <a:pt x="588200" y="206006"/>
                  </a:lnTo>
                  <a:lnTo>
                    <a:pt x="580097" y="207276"/>
                  </a:lnTo>
                  <a:lnTo>
                    <a:pt x="571690" y="203466"/>
                  </a:lnTo>
                  <a:lnTo>
                    <a:pt x="562991" y="197116"/>
                  </a:lnTo>
                  <a:lnTo>
                    <a:pt x="548144" y="211086"/>
                  </a:lnTo>
                  <a:lnTo>
                    <a:pt x="563270" y="223786"/>
                  </a:lnTo>
                  <a:lnTo>
                    <a:pt x="578421" y="230136"/>
                  </a:lnTo>
                  <a:lnTo>
                    <a:pt x="593598" y="228866"/>
                  </a:lnTo>
                  <a:lnTo>
                    <a:pt x="625640" y="199656"/>
                  </a:lnTo>
                  <a:lnTo>
                    <a:pt x="627227" y="192036"/>
                  </a:lnTo>
                  <a:close/>
                </a:path>
              </a:pathLst>
            </a:custGeom>
            <a:solidFill>
              <a:srgbClr val="F06420"/>
            </a:solidFill>
          </p:spPr>
          <p:txBody>
            <a:bodyPr wrap="square" lIns="0" tIns="0" rIns="0" bIns="0" rtlCol="0"/>
            <a:lstStyle/>
            <a:p>
              <a:pPr>
                <a:defRPr/>
              </a:pPr>
              <a:endParaRPr kern="0">
                <a:solidFill>
                  <a:sysClr val="windowText" lastClr="000000"/>
                </a:solidFill>
              </a:endParaRPr>
            </a:p>
          </p:txBody>
        </p:sp>
        <p:sp>
          <p:nvSpPr>
            <p:cNvPr id="29" name="object 29"/>
            <p:cNvSpPr/>
            <p:nvPr/>
          </p:nvSpPr>
          <p:spPr>
            <a:xfrm>
              <a:off x="5031486" y="3249935"/>
              <a:ext cx="1586865" cy="1449705"/>
            </a:xfrm>
            <a:custGeom>
              <a:avLst/>
              <a:gdLst/>
              <a:ahLst/>
              <a:cxnLst/>
              <a:rect l="l" t="t" r="r" b="b"/>
              <a:pathLst>
                <a:path w="1586865" h="1449704">
                  <a:moveTo>
                    <a:pt x="0" y="241553"/>
                  </a:moveTo>
                  <a:lnTo>
                    <a:pt x="4907" y="192870"/>
                  </a:lnTo>
                  <a:lnTo>
                    <a:pt x="18983" y="147527"/>
                  </a:lnTo>
                  <a:lnTo>
                    <a:pt x="41255" y="106495"/>
                  </a:lnTo>
                  <a:lnTo>
                    <a:pt x="70751" y="70746"/>
                  </a:lnTo>
                  <a:lnTo>
                    <a:pt x="106501" y="41251"/>
                  </a:lnTo>
                  <a:lnTo>
                    <a:pt x="147532" y="18981"/>
                  </a:lnTo>
                  <a:lnTo>
                    <a:pt x="192874" y="4907"/>
                  </a:lnTo>
                  <a:lnTo>
                    <a:pt x="241554" y="0"/>
                  </a:lnTo>
                  <a:lnTo>
                    <a:pt x="1344930" y="0"/>
                  </a:lnTo>
                  <a:lnTo>
                    <a:pt x="1393609" y="4907"/>
                  </a:lnTo>
                  <a:lnTo>
                    <a:pt x="1438951" y="18981"/>
                  </a:lnTo>
                  <a:lnTo>
                    <a:pt x="1479982" y="41251"/>
                  </a:lnTo>
                  <a:lnTo>
                    <a:pt x="1515732" y="70746"/>
                  </a:lnTo>
                  <a:lnTo>
                    <a:pt x="1545228" y="106495"/>
                  </a:lnTo>
                  <a:lnTo>
                    <a:pt x="1567500" y="147527"/>
                  </a:lnTo>
                  <a:lnTo>
                    <a:pt x="1581576" y="192870"/>
                  </a:lnTo>
                  <a:lnTo>
                    <a:pt x="1586484" y="241553"/>
                  </a:lnTo>
                  <a:lnTo>
                    <a:pt x="1586484" y="1207757"/>
                  </a:lnTo>
                  <a:lnTo>
                    <a:pt x="1581576" y="1256441"/>
                  </a:lnTo>
                  <a:lnTo>
                    <a:pt x="1567500" y="1301785"/>
                  </a:lnTo>
                  <a:lnTo>
                    <a:pt x="1545228" y="1342819"/>
                  </a:lnTo>
                  <a:lnTo>
                    <a:pt x="1515732" y="1378570"/>
                  </a:lnTo>
                  <a:lnTo>
                    <a:pt x="1479982" y="1408068"/>
                  </a:lnTo>
                  <a:lnTo>
                    <a:pt x="1438951" y="1430340"/>
                  </a:lnTo>
                  <a:lnTo>
                    <a:pt x="1393609" y="1444416"/>
                  </a:lnTo>
                  <a:lnTo>
                    <a:pt x="1344930" y="1449323"/>
                  </a:lnTo>
                  <a:lnTo>
                    <a:pt x="241554" y="1449323"/>
                  </a:lnTo>
                  <a:lnTo>
                    <a:pt x="192874" y="1444416"/>
                  </a:lnTo>
                  <a:lnTo>
                    <a:pt x="147532" y="1430340"/>
                  </a:lnTo>
                  <a:lnTo>
                    <a:pt x="106501" y="1408068"/>
                  </a:lnTo>
                  <a:lnTo>
                    <a:pt x="70751" y="1378570"/>
                  </a:lnTo>
                  <a:lnTo>
                    <a:pt x="41255" y="1342819"/>
                  </a:lnTo>
                  <a:lnTo>
                    <a:pt x="18983" y="1301785"/>
                  </a:lnTo>
                  <a:lnTo>
                    <a:pt x="4907" y="1256441"/>
                  </a:lnTo>
                  <a:lnTo>
                    <a:pt x="0" y="1207757"/>
                  </a:lnTo>
                  <a:lnTo>
                    <a:pt x="0" y="241553"/>
                  </a:lnTo>
                  <a:close/>
                </a:path>
              </a:pathLst>
            </a:custGeom>
            <a:ln w="25400">
              <a:solidFill>
                <a:srgbClr val="2CAA27"/>
              </a:solidFill>
            </a:ln>
          </p:spPr>
          <p:txBody>
            <a:bodyPr wrap="square" lIns="0" tIns="0" rIns="0" bIns="0" rtlCol="0"/>
            <a:lstStyle/>
            <a:p>
              <a:pPr>
                <a:defRPr/>
              </a:pPr>
              <a:endParaRPr kern="0">
                <a:solidFill>
                  <a:sysClr val="windowText" lastClr="000000"/>
                </a:solidFill>
              </a:endParaRPr>
            </a:p>
          </p:txBody>
        </p:sp>
        <p:sp>
          <p:nvSpPr>
            <p:cNvPr id="30" name="object 30"/>
            <p:cNvSpPr/>
            <p:nvPr/>
          </p:nvSpPr>
          <p:spPr>
            <a:xfrm>
              <a:off x="5103266" y="3746156"/>
              <a:ext cx="553085" cy="616585"/>
            </a:xfrm>
            <a:custGeom>
              <a:avLst/>
              <a:gdLst/>
              <a:ahLst/>
              <a:cxnLst/>
              <a:rect l="l" t="t" r="r" b="b"/>
              <a:pathLst>
                <a:path w="553085" h="616585">
                  <a:moveTo>
                    <a:pt x="133121" y="412470"/>
                  </a:moveTo>
                  <a:lnTo>
                    <a:pt x="70459" y="376428"/>
                  </a:lnTo>
                  <a:lnTo>
                    <a:pt x="70459" y="400837"/>
                  </a:lnTo>
                  <a:lnTo>
                    <a:pt x="49149" y="419950"/>
                  </a:lnTo>
                  <a:lnTo>
                    <a:pt x="28079" y="375234"/>
                  </a:lnTo>
                  <a:lnTo>
                    <a:pt x="70459" y="400837"/>
                  </a:lnTo>
                  <a:lnTo>
                    <a:pt x="70459" y="376428"/>
                  </a:lnTo>
                  <a:lnTo>
                    <a:pt x="68402" y="375234"/>
                  </a:lnTo>
                  <a:lnTo>
                    <a:pt x="16662" y="345465"/>
                  </a:lnTo>
                  <a:lnTo>
                    <a:pt x="0" y="360413"/>
                  </a:lnTo>
                  <a:lnTo>
                    <a:pt x="54889" y="482638"/>
                  </a:lnTo>
                  <a:lnTo>
                    <a:pt x="71615" y="467639"/>
                  </a:lnTo>
                  <a:lnTo>
                    <a:pt x="58762" y="440347"/>
                  </a:lnTo>
                  <a:lnTo>
                    <a:pt x="81483" y="419950"/>
                  </a:lnTo>
                  <a:lnTo>
                    <a:pt x="89827" y="412470"/>
                  </a:lnTo>
                  <a:lnTo>
                    <a:pt x="90106" y="412470"/>
                  </a:lnTo>
                  <a:lnTo>
                    <a:pt x="116065" y="427761"/>
                  </a:lnTo>
                  <a:lnTo>
                    <a:pt x="133121" y="412470"/>
                  </a:lnTo>
                  <a:close/>
                </a:path>
                <a:path w="553085" h="616585">
                  <a:moveTo>
                    <a:pt x="156895" y="391147"/>
                  </a:moveTo>
                  <a:lnTo>
                    <a:pt x="120675" y="350774"/>
                  </a:lnTo>
                  <a:lnTo>
                    <a:pt x="138595" y="334695"/>
                  </a:lnTo>
                  <a:lnTo>
                    <a:pt x="153339" y="321475"/>
                  </a:lnTo>
                  <a:lnTo>
                    <a:pt x="138925" y="305396"/>
                  </a:lnTo>
                  <a:lnTo>
                    <a:pt x="106260" y="334695"/>
                  </a:lnTo>
                  <a:lnTo>
                    <a:pt x="86080" y="312204"/>
                  </a:lnTo>
                  <a:lnTo>
                    <a:pt x="123799" y="278371"/>
                  </a:lnTo>
                  <a:lnTo>
                    <a:pt x="109385" y="262293"/>
                  </a:lnTo>
                  <a:lnTo>
                    <a:pt x="55981" y="310197"/>
                  </a:lnTo>
                  <a:lnTo>
                    <a:pt x="141211" y="405218"/>
                  </a:lnTo>
                  <a:lnTo>
                    <a:pt x="156895" y="391147"/>
                  </a:lnTo>
                  <a:close/>
                </a:path>
                <a:path w="553085" h="616585">
                  <a:moveTo>
                    <a:pt x="241261" y="315468"/>
                  </a:moveTo>
                  <a:lnTo>
                    <a:pt x="183070" y="250596"/>
                  </a:lnTo>
                  <a:lnTo>
                    <a:pt x="170446" y="236524"/>
                  </a:lnTo>
                  <a:lnTo>
                    <a:pt x="193522" y="215836"/>
                  </a:lnTo>
                  <a:lnTo>
                    <a:pt x="179108" y="199758"/>
                  </a:lnTo>
                  <a:lnTo>
                    <a:pt x="117208" y="255282"/>
                  </a:lnTo>
                  <a:lnTo>
                    <a:pt x="131635" y="271348"/>
                  </a:lnTo>
                  <a:lnTo>
                    <a:pt x="154762" y="250596"/>
                  </a:lnTo>
                  <a:lnTo>
                    <a:pt x="225577" y="329539"/>
                  </a:lnTo>
                  <a:lnTo>
                    <a:pt x="241261" y="315468"/>
                  </a:lnTo>
                  <a:close/>
                </a:path>
                <a:path w="553085" h="616585">
                  <a:moveTo>
                    <a:pt x="241427" y="601929"/>
                  </a:moveTo>
                  <a:lnTo>
                    <a:pt x="205663" y="562063"/>
                  </a:lnTo>
                  <a:lnTo>
                    <a:pt x="202869" y="551205"/>
                  </a:lnTo>
                  <a:lnTo>
                    <a:pt x="184848" y="481228"/>
                  </a:lnTo>
                  <a:lnTo>
                    <a:pt x="166763" y="497446"/>
                  </a:lnTo>
                  <a:lnTo>
                    <a:pt x="182410" y="551205"/>
                  </a:lnTo>
                  <a:lnTo>
                    <a:pt x="130403" y="530059"/>
                  </a:lnTo>
                  <a:lnTo>
                    <a:pt x="112001" y="546569"/>
                  </a:lnTo>
                  <a:lnTo>
                    <a:pt x="189865" y="575995"/>
                  </a:lnTo>
                  <a:lnTo>
                    <a:pt x="225742" y="616000"/>
                  </a:lnTo>
                  <a:lnTo>
                    <a:pt x="241427" y="601929"/>
                  </a:lnTo>
                  <a:close/>
                </a:path>
                <a:path w="553085" h="616585">
                  <a:moveTo>
                    <a:pt x="334251" y="232054"/>
                  </a:moveTo>
                  <a:lnTo>
                    <a:pt x="319836" y="215988"/>
                  </a:lnTo>
                  <a:lnTo>
                    <a:pt x="276275" y="255054"/>
                  </a:lnTo>
                  <a:lnTo>
                    <a:pt x="253136" y="229260"/>
                  </a:lnTo>
                  <a:lnTo>
                    <a:pt x="270992" y="213245"/>
                  </a:lnTo>
                  <a:lnTo>
                    <a:pt x="292290" y="194144"/>
                  </a:lnTo>
                  <a:lnTo>
                    <a:pt x="277926" y="178130"/>
                  </a:lnTo>
                  <a:lnTo>
                    <a:pt x="238785" y="213245"/>
                  </a:lnTo>
                  <a:lnTo>
                    <a:pt x="219887" y="192189"/>
                  </a:lnTo>
                  <a:lnTo>
                    <a:pt x="262013" y="154393"/>
                  </a:lnTo>
                  <a:lnTo>
                    <a:pt x="247599" y="138328"/>
                  </a:lnTo>
                  <a:lnTo>
                    <a:pt x="189788" y="190182"/>
                  </a:lnTo>
                  <a:lnTo>
                    <a:pt x="275005" y="285191"/>
                  </a:lnTo>
                  <a:lnTo>
                    <a:pt x="308610" y="255054"/>
                  </a:lnTo>
                  <a:lnTo>
                    <a:pt x="334251" y="232054"/>
                  </a:lnTo>
                  <a:close/>
                </a:path>
                <a:path w="553085" h="616585">
                  <a:moveTo>
                    <a:pt x="337172" y="516051"/>
                  </a:moveTo>
                  <a:lnTo>
                    <a:pt x="322757" y="499973"/>
                  </a:lnTo>
                  <a:lnTo>
                    <a:pt x="279196" y="539038"/>
                  </a:lnTo>
                  <a:lnTo>
                    <a:pt x="256057" y="513245"/>
                  </a:lnTo>
                  <a:lnTo>
                    <a:pt x="273900" y="497243"/>
                  </a:lnTo>
                  <a:lnTo>
                    <a:pt x="295211" y="478129"/>
                  </a:lnTo>
                  <a:lnTo>
                    <a:pt x="280847" y="462127"/>
                  </a:lnTo>
                  <a:lnTo>
                    <a:pt x="241706" y="497243"/>
                  </a:lnTo>
                  <a:lnTo>
                    <a:pt x="222808" y="476173"/>
                  </a:lnTo>
                  <a:lnTo>
                    <a:pt x="264934" y="438391"/>
                  </a:lnTo>
                  <a:lnTo>
                    <a:pt x="250520" y="422313"/>
                  </a:lnTo>
                  <a:lnTo>
                    <a:pt x="192709" y="474167"/>
                  </a:lnTo>
                  <a:lnTo>
                    <a:pt x="277926" y="569188"/>
                  </a:lnTo>
                  <a:lnTo>
                    <a:pt x="311543" y="539038"/>
                  </a:lnTo>
                  <a:lnTo>
                    <a:pt x="337172" y="516051"/>
                  </a:lnTo>
                  <a:close/>
                </a:path>
                <a:path w="553085" h="616585">
                  <a:moveTo>
                    <a:pt x="417614" y="157276"/>
                  </a:moveTo>
                  <a:lnTo>
                    <a:pt x="415963" y="156641"/>
                  </a:lnTo>
                  <a:lnTo>
                    <a:pt x="401739" y="151168"/>
                  </a:lnTo>
                  <a:lnTo>
                    <a:pt x="381050" y="143205"/>
                  </a:lnTo>
                  <a:lnTo>
                    <a:pt x="373430" y="140754"/>
                  </a:lnTo>
                  <a:lnTo>
                    <a:pt x="366306" y="139420"/>
                  </a:lnTo>
                  <a:lnTo>
                    <a:pt x="363867" y="138963"/>
                  </a:lnTo>
                  <a:lnTo>
                    <a:pt x="358711" y="138811"/>
                  </a:lnTo>
                  <a:lnTo>
                    <a:pt x="353161" y="139420"/>
                  </a:lnTo>
                  <a:lnTo>
                    <a:pt x="358686" y="132359"/>
                  </a:lnTo>
                  <a:lnTo>
                    <a:pt x="361124" y="125183"/>
                  </a:lnTo>
                  <a:lnTo>
                    <a:pt x="361035" y="122504"/>
                  </a:lnTo>
                  <a:lnTo>
                    <a:pt x="360197" y="109689"/>
                  </a:lnTo>
                  <a:lnTo>
                    <a:pt x="360184" y="109486"/>
                  </a:lnTo>
                  <a:lnTo>
                    <a:pt x="357632" y="104101"/>
                  </a:lnTo>
                  <a:lnTo>
                    <a:pt x="357543" y="103898"/>
                  </a:lnTo>
                  <a:lnTo>
                    <a:pt x="356603" y="101904"/>
                  </a:lnTo>
                  <a:lnTo>
                    <a:pt x="344665" y="88607"/>
                  </a:lnTo>
                  <a:lnTo>
                    <a:pt x="340372" y="85598"/>
                  </a:lnTo>
                  <a:lnTo>
                    <a:pt x="340372" y="122504"/>
                  </a:lnTo>
                  <a:lnTo>
                    <a:pt x="339940" y="125056"/>
                  </a:lnTo>
                  <a:lnTo>
                    <a:pt x="339928" y="125183"/>
                  </a:lnTo>
                  <a:lnTo>
                    <a:pt x="337172" y="129921"/>
                  </a:lnTo>
                  <a:lnTo>
                    <a:pt x="332917" y="134302"/>
                  </a:lnTo>
                  <a:lnTo>
                    <a:pt x="314121" y="151168"/>
                  </a:lnTo>
                  <a:lnTo>
                    <a:pt x="292493" y="127063"/>
                  </a:lnTo>
                  <a:lnTo>
                    <a:pt x="311848" y="109689"/>
                  </a:lnTo>
                  <a:lnTo>
                    <a:pt x="316318" y="106108"/>
                  </a:lnTo>
                  <a:lnTo>
                    <a:pt x="320903" y="104101"/>
                  </a:lnTo>
                  <a:lnTo>
                    <a:pt x="323684" y="103898"/>
                  </a:lnTo>
                  <a:lnTo>
                    <a:pt x="329399" y="105397"/>
                  </a:lnTo>
                  <a:lnTo>
                    <a:pt x="332181" y="107289"/>
                  </a:lnTo>
                  <a:lnTo>
                    <a:pt x="337718" y="113461"/>
                  </a:lnTo>
                  <a:lnTo>
                    <a:pt x="339382" y="116535"/>
                  </a:lnTo>
                  <a:lnTo>
                    <a:pt x="340372" y="122504"/>
                  </a:lnTo>
                  <a:lnTo>
                    <a:pt x="340372" y="85598"/>
                  </a:lnTo>
                  <a:lnTo>
                    <a:pt x="338975" y="84607"/>
                  </a:lnTo>
                  <a:lnTo>
                    <a:pt x="326745" y="80365"/>
                  </a:lnTo>
                  <a:lnTo>
                    <a:pt x="321106" y="80073"/>
                  </a:lnTo>
                  <a:lnTo>
                    <a:pt x="310794" y="83172"/>
                  </a:lnTo>
                  <a:lnTo>
                    <a:pt x="303974" y="87744"/>
                  </a:lnTo>
                  <a:lnTo>
                    <a:pt x="262394" y="125056"/>
                  </a:lnTo>
                  <a:lnTo>
                    <a:pt x="347611" y="220065"/>
                  </a:lnTo>
                  <a:lnTo>
                    <a:pt x="363296" y="205994"/>
                  </a:lnTo>
                  <a:lnTo>
                    <a:pt x="327723" y="166331"/>
                  </a:lnTo>
                  <a:lnTo>
                    <a:pt x="334594" y="160172"/>
                  </a:lnTo>
                  <a:lnTo>
                    <a:pt x="337553" y="158165"/>
                  </a:lnTo>
                  <a:lnTo>
                    <a:pt x="342112" y="156641"/>
                  </a:lnTo>
                  <a:lnTo>
                    <a:pt x="345389" y="156641"/>
                  </a:lnTo>
                  <a:lnTo>
                    <a:pt x="351142" y="157670"/>
                  </a:lnTo>
                  <a:lnTo>
                    <a:pt x="358114" y="159842"/>
                  </a:lnTo>
                  <a:lnTo>
                    <a:pt x="398843" y="174117"/>
                  </a:lnTo>
                  <a:lnTo>
                    <a:pt x="417614" y="157276"/>
                  </a:lnTo>
                  <a:close/>
                </a:path>
                <a:path w="553085" h="616585">
                  <a:moveTo>
                    <a:pt x="420789" y="441032"/>
                  </a:moveTo>
                  <a:lnTo>
                    <a:pt x="358140" y="404990"/>
                  </a:lnTo>
                  <a:lnTo>
                    <a:pt x="358140" y="429412"/>
                  </a:lnTo>
                  <a:lnTo>
                    <a:pt x="336829" y="448525"/>
                  </a:lnTo>
                  <a:lnTo>
                    <a:pt x="315747" y="403796"/>
                  </a:lnTo>
                  <a:lnTo>
                    <a:pt x="358140" y="429412"/>
                  </a:lnTo>
                  <a:lnTo>
                    <a:pt x="358140" y="404990"/>
                  </a:lnTo>
                  <a:lnTo>
                    <a:pt x="356069" y="403796"/>
                  </a:lnTo>
                  <a:lnTo>
                    <a:pt x="304342" y="374040"/>
                  </a:lnTo>
                  <a:lnTo>
                    <a:pt x="287680" y="388975"/>
                  </a:lnTo>
                  <a:lnTo>
                    <a:pt x="342569" y="511213"/>
                  </a:lnTo>
                  <a:lnTo>
                    <a:pt x="359283" y="496214"/>
                  </a:lnTo>
                  <a:lnTo>
                    <a:pt x="346430" y="468909"/>
                  </a:lnTo>
                  <a:lnTo>
                    <a:pt x="369163" y="448525"/>
                  </a:lnTo>
                  <a:lnTo>
                    <a:pt x="377520" y="441032"/>
                  </a:lnTo>
                  <a:lnTo>
                    <a:pt x="377774" y="441032"/>
                  </a:lnTo>
                  <a:lnTo>
                    <a:pt x="403745" y="456336"/>
                  </a:lnTo>
                  <a:lnTo>
                    <a:pt x="420789" y="441032"/>
                  </a:lnTo>
                  <a:close/>
                </a:path>
                <a:path w="553085" h="616585">
                  <a:moveTo>
                    <a:pt x="498817" y="371055"/>
                  </a:moveTo>
                  <a:lnTo>
                    <a:pt x="497166" y="370420"/>
                  </a:lnTo>
                  <a:lnTo>
                    <a:pt x="482942" y="364947"/>
                  </a:lnTo>
                  <a:lnTo>
                    <a:pt x="462254" y="356984"/>
                  </a:lnTo>
                  <a:lnTo>
                    <a:pt x="454634" y="354520"/>
                  </a:lnTo>
                  <a:lnTo>
                    <a:pt x="447522" y="353187"/>
                  </a:lnTo>
                  <a:lnTo>
                    <a:pt x="445071" y="352729"/>
                  </a:lnTo>
                  <a:lnTo>
                    <a:pt x="439902" y="352590"/>
                  </a:lnTo>
                  <a:lnTo>
                    <a:pt x="434365" y="353187"/>
                  </a:lnTo>
                  <a:lnTo>
                    <a:pt x="439889" y="346138"/>
                  </a:lnTo>
                  <a:lnTo>
                    <a:pt x="442315" y="338963"/>
                  </a:lnTo>
                  <a:lnTo>
                    <a:pt x="442366" y="338823"/>
                  </a:lnTo>
                  <a:lnTo>
                    <a:pt x="442239" y="336283"/>
                  </a:lnTo>
                  <a:lnTo>
                    <a:pt x="441845" y="330314"/>
                  </a:lnTo>
                  <a:lnTo>
                    <a:pt x="441782" y="329349"/>
                  </a:lnTo>
                  <a:lnTo>
                    <a:pt x="441718" y="328295"/>
                  </a:lnTo>
                  <a:lnTo>
                    <a:pt x="441617" y="326809"/>
                  </a:lnTo>
                  <a:lnTo>
                    <a:pt x="441540" y="325539"/>
                  </a:lnTo>
                  <a:lnTo>
                    <a:pt x="441413" y="323634"/>
                  </a:lnTo>
                  <a:lnTo>
                    <a:pt x="441388" y="323265"/>
                  </a:lnTo>
                  <a:lnTo>
                    <a:pt x="438924" y="318046"/>
                  </a:lnTo>
                  <a:lnTo>
                    <a:pt x="438848" y="317881"/>
                  </a:lnTo>
                  <a:lnTo>
                    <a:pt x="438746" y="317665"/>
                  </a:lnTo>
                  <a:lnTo>
                    <a:pt x="437807" y="315683"/>
                  </a:lnTo>
                  <a:lnTo>
                    <a:pt x="425869" y="302374"/>
                  </a:lnTo>
                  <a:lnTo>
                    <a:pt x="421576" y="299364"/>
                  </a:lnTo>
                  <a:lnTo>
                    <a:pt x="421576" y="336283"/>
                  </a:lnTo>
                  <a:lnTo>
                    <a:pt x="421157" y="338823"/>
                  </a:lnTo>
                  <a:lnTo>
                    <a:pt x="421132" y="338963"/>
                  </a:lnTo>
                  <a:lnTo>
                    <a:pt x="418363" y="343700"/>
                  </a:lnTo>
                  <a:lnTo>
                    <a:pt x="414108" y="348081"/>
                  </a:lnTo>
                  <a:lnTo>
                    <a:pt x="395312" y="364947"/>
                  </a:lnTo>
                  <a:lnTo>
                    <a:pt x="373697" y="340829"/>
                  </a:lnTo>
                  <a:lnTo>
                    <a:pt x="393052" y="323469"/>
                  </a:lnTo>
                  <a:lnTo>
                    <a:pt x="397522" y="319887"/>
                  </a:lnTo>
                  <a:lnTo>
                    <a:pt x="402107" y="317881"/>
                  </a:lnTo>
                  <a:lnTo>
                    <a:pt x="404888" y="317665"/>
                  </a:lnTo>
                  <a:lnTo>
                    <a:pt x="410591" y="319176"/>
                  </a:lnTo>
                  <a:lnTo>
                    <a:pt x="413385" y="321056"/>
                  </a:lnTo>
                  <a:lnTo>
                    <a:pt x="418922" y="327240"/>
                  </a:lnTo>
                  <a:lnTo>
                    <a:pt x="420585" y="330314"/>
                  </a:lnTo>
                  <a:lnTo>
                    <a:pt x="421576" y="336283"/>
                  </a:lnTo>
                  <a:lnTo>
                    <a:pt x="421576" y="299364"/>
                  </a:lnTo>
                  <a:lnTo>
                    <a:pt x="420166" y="298373"/>
                  </a:lnTo>
                  <a:lnTo>
                    <a:pt x="407949" y="294144"/>
                  </a:lnTo>
                  <a:lnTo>
                    <a:pt x="402310" y="293852"/>
                  </a:lnTo>
                  <a:lnTo>
                    <a:pt x="391985" y="296951"/>
                  </a:lnTo>
                  <a:lnTo>
                    <a:pt x="385178" y="301523"/>
                  </a:lnTo>
                  <a:lnTo>
                    <a:pt x="343585" y="338823"/>
                  </a:lnTo>
                  <a:lnTo>
                    <a:pt x="428815" y="433844"/>
                  </a:lnTo>
                  <a:lnTo>
                    <a:pt x="444500" y="419773"/>
                  </a:lnTo>
                  <a:lnTo>
                    <a:pt x="408927" y="380111"/>
                  </a:lnTo>
                  <a:lnTo>
                    <a:pt x="415696" y="374040"/>
                  </a:lnTo>
                  <a:lnTo>
                    <a:pt x="416280" y="373621"/>
                  </a:lnTo>
                  <a:lnTo>
                    <a:pt x="418744" y="371932"/>
                  </a:lnTo>
                  <a:lnTo>
                    <a:pt x="423316" y="370420"/>
                  </a:lnTo>
                  <a:lnTo>
                    <a:pt x="426605" y="370420"/>
                  </a:lnTo>
                  <a:lnTo>
                    <a:pt x="432333" y="371436"/>
                  </a:lnTo>
                  <a:lnTo>
                    <a:pt x="439318" y="373621"/>
                  </a:lnTo>
                  <a:lnTo>
                    <a:pt x="480047" y="387883"/>
                  </a:lnTo>
                  <a:lnTo>
                    <a:pt x="498817" y="371055"/>
                  </a:lnTo>
                  <a:close/>
                </a:path>
                <a:path w="553085" h="616585">
                  <a:moveTo>
                    <a:pt x="501370" y="82143"/>
                  </a:moveTo>
                  <a:lnTo>
                    <a:pt x="486206" y="65227"/>
                  </a:lnTo>
                  <a:lnTo>
                    <a:pt x="456514" y="91859"/>
                  </a:lnTo>
                  <a:lnTo>
                    <a:pt x="455828" y="89522"/>
                  </a:lnTo>
                  <a:lnTo>
                    <a:pt x="455345" y="86906"/>
                  </a:lnTo>
                  <a:lnTo>
                    <a:pt x="454977" y="83172"/>
                  </a:lnTo>
                  <a:lnTo>
                    <a:pt x="454875" y="82143"/>
                  </a:lnTo>
                  <a:lnTo>
                    <a:pt x="454761" y="80073"/>
                  </a:lnTo>
                  <a:lnTo>
                    <a:pt x="454634" y="74891"/>
                  </a:lnTo>
                  <a:lnTo>
                    <a:pt x="454583" y="54838"/>
                  </a:lnTo>
                  <a:lnTo>
                    <a:pt x="454025" y="46824"/>
                  </a:lnTo>
                  <a:lnTo>
                    <a:pt x="451802" y="35483"/>
                  </a:lnTo>
                  <a:lnTo>
                    <a:pt x="450138" y="30353"/>
                  </a:lnTo>
                  <a:lnTo>
                    <a:pt x="445719" y="21158"/>
                  </a:lnTo>
                  <a:lnTo>
                    <a:pt x="445312" y="20561"/>
                  </a:lnTo>
                  <a:lnTo>
                    <a:pt x="442861" y="16916"/>
                  </a:lnTo>
                  <a:lnTo>
                    <a:pt x="410159" y="0"/>
                  </a:lnTo>
                  <a:lnTo>
                    <a:pt x="403682" y="1320"/>
                  </a:lnTo>
                  <a:lnTo>
                    <a:pt x="379412" y="31788"/>
                  </a:lnTo>
                  <a:lnTo>
                    <a:pt x="379628" y="34963"/>
                  </a:lnTo>
                  <a:lnTo>
                    <a:pt x="379755" y="36652"/>
                  </a:lnTo>
                  <a:lnTo>
                    <a:pt x="379869" y="38366"/>
                  </a:lnTo>
                  <a:lnTo>
                    <a:pt x="381876" y="45326"/>
                  </a:lnTo>
                  <a:lnTo>
                    <a:pt x="385406" y="52654"/>
                  </a:lnTo>
                  <a:lnTo>
                    <a:pt x="390474" y="60337"/>
                  </a:lnTo>
                  <a:lnTo>
                    <a:pt x="406946" y="48844"/>
                  </a:lnTo>
                  <a:lnTo>
                    <a:pt x="402069" y="41490"/>
                  </a:lnTo>
                  <a:lnTo>
                    <a:pt x="400011" y="34963"/>
                  </a:lnTo>
                  <a:lnTo>
                    <a:pt x="400761" y="29273"/>
                  </a:lnTo>
                  <a:lnTo>
                    <a:pt x="404317" y="24409"/>
                  </a:lnTo>
                  <a:lnTo>
                    <a:pt x="407339" y="21691"/>
                  </a:lnTo>
                  <a:lnTo>
                    <a:pt x="410730" y="20561"/>
                  </a:lnTo>
                  <a:lnTo>
                    <a:pt x="418249" y="21463"/>
                  </a:lnTo>
                  <a:lnTo>
                    <a:pt x="434035" y="59397"/>
                  </a:lnTo>
                  <a:lnTo>
                    <a:pt x="434136" y="65227"/>
                  </a:lnTo>
                  <a:lnTo>
                    <a:pt x="434200" y="68541"/>
                  </a:lnTo>
                  <a:lnTo>
                    <a:pt x="434352" y="74891"/>
                  </a:lnTo>
                  <a:lnTo>
                    <a:pt x="434479" y="80073"/>
                  </a:lnTo>
                  <a:lnTo>
                    <a:pt x="434936" y="86906"/>
                  </a:lnTo>
                  <a:lnTo>
                    <a:pt x="434987" y="87744"/>
                  </a:lnTo>
                  <a:lnTo>
                    <a:pt x="435114" y="89522"/>
                  </a:lnTo>
                  <a:lnTo>
                    <a:pt x="435178" y="90576"/>
                  </a:lnTo>
                  <a:lnTo>
                    <a:pt x="436283" y="99225"/>
                  </a:lnTo>
                  <a:lnTo>
                    <a:pt x="449008" y="129120"/>
                  </a:lnTo>
                  <a:lnTo>
                    <a:pt x="490537" y="91859"/>
                  </a:lnTo>
                  <a:lnTo>
                    <a:pt x="501370" y="82143"/>
                  </a:lnTo>
                  <a:close/>
                </a:path>
                <a:path w="553085" h="616585">
                  <a:moveTo>
                    <a:pt x="552678" y="310464"/>
                  </a:moveTo>
                  <a:lnTo>
                    <a:pt x="546595" y="289407"/>
                  </a:lnTo>
                  <a:lnTo>
                    <a:pt x="546493" y="289204"/>
                  </a:lnTo>
                  <a:lnTo>
                    <a:pt x="514743" y="267601"/>
                  </a:lnTo>
                  <a:lnTo>
                    <a:pt x="503174" y="268859"/>
                  </a:lnTo>
                  <a:lnTo>
                    <a:pt x="495300" y="271576"/>
                  </a:lnTo>
                  <a:lnTo>
                    <a:pt x="475970" y="280962"/>
                  </a:lnTo>
                  <a:lnTo>
                    <a:pt x="468896" y="283502"/>
                  </a:lnTo>
                  <a:lnTo>
                    <a:pt x="462127" y="283502"/>
                  </a:lnTo>
                  <a:lnTo>
                    <a:pt x="459130" y="282257"/>
                  </a:lnTo>
                  <a:lnTo>
                    <a:pt x="454545" y="277126"/>
                  </a:lnTo>
                  <a:lnTo>
                    <a:pt x="454291" y="276377"/>
                  </a:lnTo>
                  <a:lnTo>
                    <a:pt x="453631" y="273812"/>
                  </a:lnTo>
                  <a:lnTo>
                    <a:pt x="455041" y="266179"/>
                  </a:lnTo>
                  <a:lnTo>
                    <a:pt x="457517" y="262369"/>
                  </a:lnTo>
                  <a:lnTo>
                    <a:pt x="465988" y="254774"/>
                  </a:lnTo>
                  <a:lnTo>
                    <a:pt x="470154" y="252857"/>
                  </a:lnTo>
                  <a:lnTo>
                    <a:pt x="478472" y="252857"/>
                  </a:lnTo>
                  <a:lnTo>
                    <a:pt x="483069" y="255041"/>
                  </a:lnTo>
                  <a:lnTo>
                    <a:pt x="488327" y="259524"/>
                  </a:lnTo>
                  <a:lnTo>
                    <a:pt x="495007" y="252857"/>
                  </a:lnTo>
                  <a:lnTo>
                    <a:pt x="503326" y="244551"/>
                  </a:lnTo>
                  <a:lnTo>
                    <a:pt x="496785" y="238633"/>
                  </a:lnTo>
                  <a:lnTo>
                    <a:pt x="490054" y="234327"/>
                  </a:lnTo>
                  <a:lnTo>
                    <a:pt x="483146" y="231635"/>
                  </a:lnTo>
                  <a:lnTo>
                    <a:pt x="476034" y="230555"/>
                  </a:lnTo>
                  <a:lnTo>
                    <a:pt x="468884" y="231101"/>
                  </a:lnTo>
                  <a:lnTo>
                    <a:pt x="437629" y="253453"/>
                  </a:lnTo>
                  <a:lnTo>
                    <a:pt x="432955" y="267601"/>
                  </a:lnTo>
                  <a:lnTo>
                    <a:pt x="432892" y="268452"/>
                  </a:lnTo>
                  <a:lnTo>
                    <a:pt x="432777" y="271576"/>
                  </a:lnTo>
                  <a:lnTo>
                    <a:pt x="435368" y="283502"/>
                  </a:lnTo>
                  <a:lnTo>
                    <a:pt x="435406" y="283692"/>
                  </a:lnTo>
                  <a:lnTo>
                    <a:pt x="438315" y="289204"/>
                  </a:lnTo>
                  <a:lnTo>
                    <a:pt x="438416" y="289407"/>
                  </a:lnTo>
                  <a:lnTo>
                    <a:pt x="447052" y="299034"/>
                  </a:lnTo>
                  <a:lnTo>
                    <a:pt x="451739" y="302374"/>
                  </a:lnTo>
                  <a:lnTo>
                    <a:pt x="462457" y="306870"/>
                  </a:lnTo>
                  <a:lnTo>
                    <a:pt x="462686" y="306870"/>
                  </a:lnTo>
                  <a:lnTo>
                    <a:pt x="467575" y="307695"/>
                  </a:lnTo>
                  <a:lnTo>
                    <a:pt x="478053" y="306870"/>
                  </a:lnTo>
                  <a:lnTo>
                    <a:pt x="484936" y="304673"/>
                  </a:lnTo>
                  <a:lnTo>
                    <a:pt x="502970" y="296265"/>
                  </a:lnTo>
                  <a:lnTo>
                    <a:pt x="509143" y="293674"/>
                  </a:lnTo>
                  <a:lnTo>
                    <a:pt x="514781" y="292125"/>
                  </a:lnTo>
                  <a:lnTo>
                    <a:pt x="517512" y="292125"/>
                  </a:lnTo>
                  <a:lnTo>
                    <a:pt x="530707" y="304927"/>
                  </a:lnTo>
                  <a:lnTo>
                    <a:pt x="529717" y="314782"/>
                  </a:lnTo>
                  <a:lnTo>
                    <a:pt x="527202" y="319176"/>
                  </a:lnTo>
                  <a:lnTo>
                    <a:pt x="527088" y="319379"/>
                  </a:lnTo>
                  <a:lnTo>
                    <a:pt x="522338" y="323634"/>
                  </a:lnTo>
                  <a:lnTo>
                    <a:pt x="514870" y="328295"/>
                  </a:lnTo>
                  <a:lnTo>
                    <a:pt x="506818" y="329349"/>
                  </a:lnTo>
                  <a:lnTo>
                    <a:pt x="498208" y="326809"/>
                  </a:lnTo>
                  <a:lnTo>
                    <a:pt x="489026" y="320662"/>
                  </a:lnTo>
                  <a:lnTo>
                    <a:pt x="478205" y="332943"/>
                  </a:lnTo>
                  <a:lnTo>
                    <a:pt x="475348" y="336283"/>
                  </a:lnTo>
                  <a:lnTo>
                    <a:pt x="491286" y="347637"/>
                  </a:lnTo>
                  <a:lnTo>
                    <a:pt x="506818" y="352094"/>
                  </a:lnTo>
                  <a:lnTo>
                    <a:pt x="521855" y="349643"/>
                  </a:lnTo>
                  <a:lnTo>
                    <a:pt x="536422" y="340245"/>
                  </a:lnTo>
                  <a:lnTo>
                    <a:pt x="543509" y="332943"/>
                  </a:lnTo>
                  <a:lnTo>
                    <a:pt x="545973" y="329349"/>
                  </a:lnTo>
                  <a:lnTo>
                    <a:pt x="548589" y="325539"/>
                  </a:lnTo>
                  <a:lnTo>
                    <a:pt x="551649" y="318046"/>
                  </a:lnTo>
                  <a:lnTo>
                    <a:pt x="552678" y="310464"/>
                  </a:lnTo>
                  <a:close/>
                </a:path>
              </a:pathLst>
            </a:custGeom>
            <a:solidFill>
              <a:srgbClr val="2CAA27"/>
            </a:solidFill>
          </p:spPr>
          <p:txBody>
            <a:bodyPr wrap="square" lIns="0" tIns="0" rIns="0" bIns="0" rtlCol="0"/>
            <a:lstStyle/>
            <a:p>
              <a:pPr>
                <a:defRPr/>
              </a:pPr>
              <a:endParaRPr kern="0">
                <a:solidFill>
                  <a:sysClr val="windowText" lastClr="000000"/>
                </a:solidFill>
              </a:endParaRPr>
            </a:p>
          </p:txBody>
        </p:sp>
      </p:grpSp>
      <p:grpSp>
        <p:nvGrpSpPr>
          <p:cNvPr id="31" name="object 31"/>
          <p:cNvGrpSpPr/>
          <p:nvPr/>
        </p:nvGrpSpPr>
        <p:grpSpPr>
          <a:xfrm>
            <a:off x="1877568" y="3279647"/>
            <a:ext cx="8592820" cy="3360420"/>
            <a:chOff x="353568" y="3279647"/>
            <a:chExt cx="8592820" cy="3360420"/>
          </a:xfrm>
        </p:grpSpPr>
        <p:pic>
          <p:nvPicPr>
            <p:cNvPr id="32" name="object 32"/>
            <p:cNvPicPr/>
            <p:nvPr/>
          </p:nvPicPr>
          <p:blipFill>
            <a:blip r:embed="rId7" cstate="print"/>
            <a:stretch>
              <a:fillRect/>
            </a:stretch>
          </p:blipFill>
          <p:spPr>
            <a:xfrm>
              <a:off x="353568" y="3279647"/>
              <a:ext cx="1670303" cy="1661159"/>
            </a:xfrm>
            <a:prstGeom prst="rect">
              <a:avLst/>
            </a:prstGeom>
          </p:spPr>
        </p:pic>
        <p:pic>
          <p:nvPicPr>
            <p:cNvPr id="33" name="object 33"/>
            <p:cNvPicPr/>
            <p:nvPr/>
          </p:nvPicPr>
          <p:blipFill>
            <a:blip r:embed="rId8" cstate="print"/>
            <a:stretch>
              <a:fillRect/>
            </a:stretch>
          </p:blipFill>
          <p:spPr>
            <a:xfrm>
              <a:off x="4604003" y="5102351"/>
              <a:ext cx="4341875" cy="1537715"/>
            </a:xfrm>
            <a:prstGeom prst="rect">
              <a:avLst/>
            </a:prstGeom>
          </p:spPr>
        </p:pic>
      </p:grpSp>
      <p:sp>
        <p:nvSpPr>
          <p:cNvPr id="34" name="object 34"/>
          <p:cNvSpPr txBox="1"/>
          <p:nvPr/>
        </p:nvSpPr>
        <p:spPr>
          <a:xfrm>
            <a:off x="1753361" y="1104138"/>
            <a:ext cx="8610600" cy="302006"/>
          </a:xfrm>
          <a:prstGeom prst="rect">
            <a:avLst/>
          </a:prstGeom>
          <a:solidFill>
            <a:srgbClr val="BEB8A6"/>
          </a:solidFill>
          <a:ln w="28575">
            <a:solidFill>
              <a:srgbClr val="000000"/>
            </a:solidFill>
          </a:ln>
        </p:spPr>
        <p:txBody>
          <a:bodyPr vert="horz" wrap="square" lIns="0" tIns="24765" rIns="0" bIns="0" rtlCol="0">
            <a:spAutoFit/>
          </a:bodyPr>
          <a:lstStyle/>
          <a:p>
            <a:pPr marL="90170">
              <a:spcBef>
                <a:spcPts val="195"/>
              </a:spcBef>
              <a:tabLst>
                <a:tab pos="1955164" algn="l"/>
              </a:tabLst>
              <a:defRPr/>
            </a:pPr>
            <a:r>
              <a:rPr sz="2700" b="1" kern="0" baseline="-3086">
                <a:solidFill>
                  <a:sysClr val="windowText" lastClr="000000"/>
                </a:solidFill>
                <a:latin typeface="Arial"/>
                <a:cs typeface="Arial"/>
              </a:rPr>
              <a:t>Defined</a:t>
            </a:r>
            <a:r>
              <a:rPr sz="2700" b="1" kern="0" spc="-67" baseline="-3086">
                <a:solidFill>
                  <a:sysClr val="windowText" lastClr="000000"/>
                </a:solidFill>
                <a:latin typeface="Arial"/>
                <a:cs typeface="Arial"/>
              </a:rPr>
              <a:t> </a:t>
            </a:r>
            <a:r>
              <a:rPr sz="2700" b="1" kern="0" spc="-15" baseline="-3086">
                <a:solidFill>
                  <a:sysClr val="windowText" lastClr="000000"/>
                </a:solidFill>
                <a:latin typeface="Arial"/>
                <a:cs typeface="Arial"/>
              </a:rPr>
              <a:t>Benefit</a:t>
            </a:r>
            <a:r>
              <a:rPr sz="2700" b="1" kern="0" baseline="-3086">
                <a:solidFill>
                  <a:sysClr val="windowText" lastClr="000000"/>
                </a:solidFill>
                <a:latin typeface="Arial"/>
                <a:cs typeface="Arial"/>
              </a:rPr>
              <a:t>	</a:t>
            </a:r>
            <a:r>
              <a:rPr sz="1300" b="1" i="1" kern="0">
                <a:solidFill>
                  <a:srgbClr val="2E372E"/>
                </a:solidFill>
                <a:latin typeface="Arial"/>
                <a:cs typeface="Arial"/>
              </a:rPr>
              <a:t>For</a:t>
            </a:r>
            <a:r>
              <a:rPr sz="1300" b="1" i="1" kern="0" spc="-30">
                <a:solidFill>
                  <a:srgbClr val="2E372E"/>
                </a:solidFill>
                <a:latin typeface="Arial"/>
                <a:cs typeface="Arial"/>
              </a:rPr>
              <a:t> </a:t>
            </a:r>
            <a:r>
              <a:rPr sz="1300" b="1" i="1" kern="0" spc="-20">
                <a:solidFill>
                  <a:srgbClr val="2E372E"/>
                </a:solidFill>
                <a:latin typeface="Arial"/>
                <a:cs typeface="Arial"/>
              </a:rPr>
              <a:t>non-</a:t>
            </a:r>
            <a:r>
              <a:rPr sz="1300" b="1" i="1" kern="0">
                <a:solidFill>
                  <a:srgbClr val="2E372E"/>
                </a:solidFill>
                <a:latin typeface="Arial"/>
                <a:cs typeface="Arial"/>
              </a:rPr>
              <a:t>regular</a:t>
            </a:r>
            <a:r>
              <a:rPr sz="1300" b="1" i="1" kern="0" spc="15">
                <a:solidFill>
                  <a:srgbClr val="2E372E"/>
                </a:solidFill>
                <a:latin typeface="Arial"/>
                <a:cs typeface="Arial"/>
              </a:rPr>
              <a:t> </a:t>
            </a:r>
            <a:r>
              <a:rPr sz="1300" b="1" i="1" kern="0" spc="-10">
                <a:solidFill>
                  <a:srgbClr val="2E372E"/>
                </a:solidFill>
                <a:latin typeface="Arial"/>
                <a:cs typeface="Arial"/>
              </a:rPr>
              <a:t>retirement,</a:t>
            </a:r>
            <a:r>
              <a:rPr sz="1300" b="1" i="1" kern="0" spc="-20">
                <a:solidFill>
                  <a:srgbClr val="2E372E"/>
                </a:solidFill>
                <a:latin typeface="Arial"/>
                <a:cs typeface="Arial"/>
              </a:rPr>
              <a:t> </a:t>
            </a:r>
            <a:r>
              <a:rPr sz="1300" b="1" i="1" kern="0">
                <a:solidFill>
                  <a:srgbClr val="2E372E"/>
                </a:solidFill>
                <a:latin typeface="Arial"/>
                <a:cs typeface="Arial"/>
              </a:rPr>
              <a:t>at</a:t>
            </a:r>
            <a:r>
              <a:rPr sz="1300" b="1" i="1" kern="0" spc="-30">
                <a:solidFill>
                  <a:srgbClr val="2E372E"/>
                </a:solidFill>
                <a:latin typeface="Arial"/>
                <a:cs typeface="Arial"/>
              </a:rPr>
              <a:t> </a:t>
            </a:r>
            <a:r>
              <a:rPr sz="1300" b="1" i="1" kern="0">
                <a:solidFill>
                  <a:srgbClr val="2E372E"/>
                </a:solidFill>
                <a:latin typeface="Arial"/>
                <a:cs typeface="Arial"/>
              </a:rPr>
              <a:t>age</a:t>
            </a:r>
            <a:r>
              <a:rPr sz="1300" b="1" i="1" kern="0" spc="-15">
                <a:solidFill>
                  <a:srgbClr val="2E372E"/>
                </a:solidFill>
                <a:latin typeface="Arial"/>
                <a:cs typeface="Arial"/>
              </a:rPr>
              <a:t> </a:t>
            </a:r>
            <a:r>
              <a:rPr sz="1300" b="1" i="1" kern="0">
                <a:solidFill>
                  <a:srgbClr val="2E372E"/>
                </a:solidFill>
                <a:latin typeface="Arial"/>
                <a:cs typeface="Arial"/>
              </a:rPr>
              <a:t>60</a:t>
            </a:r>
            <a:r>
              <a:rPr sz="1300" b="1" i="1" kern="0" spc="-30">
                <a:solidFill>
                  <a:srgbClr val="2E372E"/>
                </a:solidFill>
                <a:latin typeface="Arial"/>
                <a:cs typeface="Arial"/>
              </a:rPr>
              <a:t> </a:t>
            </a:r>
            <a:r>
              <a:rPr sz="1300" b="1" i="1" kern="0">
                <a:solidFill>
                  <a:srgbClr val="2E372E"/>
                </a:solidFill>
                <a:latin typeface="Arial"/>
                <a:cs typeface="Arial"/>
              </a:rPr>
              <a:t>or</a:t>
            </a:r>
            <a:r>
              <a:rPr sz="1300" b="1" i="1" kern="0" spc="-25">
                <a:solidFill>
                  <a:srgbClr val="2E372E"/>
                </a:solidFill>
                <a:latin typeface="Arial"/>
                <a:cs typeface="Arial"/>
              </a:rPr>
              <a:t> </a:t>
            </a:r>
            <a:r>
              <a:rPr sz="1300" b="1" i="1" kern="0">
                <a:solidFill>
                  <a:srgbClr val="2E372E"/>
                </a:solidFill>
                <a:latin typeface="Arial"/>
                <a:cs typeface="Arial"/>
              </a:rPr>
              <a:t>earlier</a:t>
            </a:r>
            <a:r>
              <a:rPr sz="1300" b="1" i="1" kern="0" spc="-30">
                <a:solidFill>
                  <a:srgbClr val="2E372E"/>
                </a:solidFill>
                <a:latin typeface="Arial"/>
                <a:cs typeface="Arial"/>
              </a:rPr>
              <a:t> </a:t>
            </a:r>
            <a:r>
              <a:rPr sz="1300" b="1" i="1" kern="0">
                <a:solidFill>
                  <a:srgbClr val="2E372E"/>
                </a:solidFill>
                <a:latin typeface="Arial"/>
                <a:cs typeface="Arial"/>
              </a:rPr>
              <a:t>with</a:t>
            </a:r>
            <a:r>
              <a:rPr sz="1300" b="1" i="1" kern="0" spc="-15">
                <a:solidFill>
                  <a:srgbClr val="2E372E"/>
                </a:solidFill>
                <a:latin typeface="Arial"/>
                <a:cs typeface="Arial"/>
              </a:rPr>
              <a:t> </a:t>
            </a:r>
            <a:r>
              <a:rPr sz="1300" b="1" i="1" kern="0">
                <a:solidFill>
                  <a:srgbClr val="2E372E"/>
                </a:solidFill>
                <a:latin typeface="Arial"/>
                <a:cs typeface="Arial"/>
              </a:rPr>
              <a:t>creditable</a:t>
            </a:r>
            <a:r>
              <a:rPr sz="1300" b="1" i="1" kern="0" spc="-10">
                <a:solidFill>
                  <a:srgbClr val="2E372E"/>
                </a:solidFill>
                <a:latin typeface="Arial"/>
                <a:cs typeface="Arial"/>
              </a:rPr>
              <a:t> </a:t>
            </a:r>
            <a:r>
              <a:rPr sz="1300" b="1" i="1" kern="0">
                <a:solidFill>
                  <a:srgbClr val="2E372E"/>
                </a:solidFill>
                <a:latin typeface="Arial"/>
                <a:cs typeface="Arial"/>
              </a:rPr>
              <a:t>active</a:t>
            </a:r>
            <a:r>
              <a:rPr sz="1300" b="1" i="1" kern="0" spc="-10">
                <a:solidFill>
                  <a:srgbClr val="2E372E"/>
                </a:solidFill>
                <a:latin typeface="Arial"/>
                <a:cs typeface="Arial"/>
              </a:rPr>
              <a:t> service</a:t>
            </a:r>
            <a:endParaRPr sz="1300" kern="0">
              <a:solidFill>
                <a:sysClr val="windowText" lastClr="000000"/>
              </a:solidFill>
              <a:latin typeface="Arial"/>
              <a:cs typeface="Arial"/>
            </a:endParaRPr>
          </a:p>
        </p:txBody>
      </p:sp>
      <p:sp>
        <p:nvSpPr>
          <p:cNvPr id="35" name="object 35"/>
          <p:cNvSpPr txBox="1"/>
          <p:nvPr/>
        </p:nvSpPr>
        <p:spPr>
          <a:xfrm>
            <a:off x="6168390" y="5142739"/>
            <a:ext cx="4206240" cy="315471"/>
          </a:xfrm>
          <a:prstGeom prst="rect">
            <a:avLst/>
          </a:prstGeom>
          <a:solidFill>
            <a:srgbClr val="BEB8A6"/>
          </a:solidFill>
          <a:ln w="28575">
            <a:solidFill>
              <a:srgbClr val="000000"/>
            </a:solidFill>
          </a:ln>
        </p:spPr>
        <p:txBody>
          <a:bodyPr vert="horz" wrap="square" lIns="0" tIns="38100" rIns="0" bIns="0" rtlCol="0">
            <a:spAutoFit/>
          </a:bodyPr>
          <a:lstStyle/>
          <a:p>
            <a:pPr marL="90170">
              <a:spcBef>
                <a:spcPts val="300"/>
              </a:spcBef>
              <a:defRPr/>
            </a:pPr>
            <a:r>
              <a:rPr b="1" kern="0">
                <a:solidFill>
                  <a:sysClr val="windowText" lastClr="000000"/>
                </a:solidFill>
                <a:latin typeface="Arial"/>
                <a:cs typeface="Arial"/>
              </a:rPr>
              <a:t>Lump</a:t>
            </a:r>
            <a:r>
              <a:rPr b="1" kern="0" spc="-45">
                <a:solidFill>
                  <a:sysClr val="windowText" lastClr="000000"/>
                </a:solidFill>
                <a:latin typeface="Arial"/>
                <a:cs typeface="Arial"/>
              </a:rPr>
              <a:t> </a:t>
            </a:r>
            <a:r>
              <a:rPr b="1" kern="0" spc="-25">
                <a:solidFill>
                  <a:sysClr val="windowText" lastClr="000000"/>
                </a:solidFill>
                <a:latin typeface="Arial"/>
                <a:cs typeface="Arial"/>
              </a:rPr>
              <a:t>Sum</a:t>
            </a:r>
            <a:endParaRPr kern="0">
              <a:solidFill>
                <a:sysClr val="windowText" lastClr="000000"/>
              </a:solidFill>
              <a:latin typeface="Arial"/>
              <a:cs typeface="Arial"/>
            </a:endParaRPr>
          </a:p>
        </p:txBody>
      </p:sp>
      <p:sp>
        <p:nvSpPr>
          <p:cNvPr id="36" name="object 36"/>
          <p:cNvSpPr txBox="1"/>
          <p:nvPr/>
        </p:nvSpPr>
        <p:spPr>
          <a:xfrm>
            <a:off x="6168390" y="5523739"/>
            <a:ext cx="4206240" cy="725199"/>
          </a:xfrm>
          <a:prstGeom prst="rect">
            <a:avLst/>
          </a:prstGeom>
          <a:ln w="28575">
            <a:solidFill>
              <a:srgbClr val="000000"/>
            </a:solidFill>
          </a:ln>
        </p:spPr>
        <p:txBody>
          <a:bodyPr vert="horz" wrap="square" lIns="0" tIns="78105" rIns="0" bIns="0" rtlCol="0">
            <a:spAutoFit/>
          </a:bodyPr>
          <a:lstStyle/>
          <a:p>
            <a:pPr marL="327025" marR="484505" indent="-146685">
              <a:spcBef>
                <a:spcPts val="615"/>
              </a:spcBef>
              <a:buFont typeface="Arial"/>
              <a:buChar char="•"/>
              <a:tabLst>
                <a:tab pos="345440" algn="l"/>
              </a:tabLst>
              <a:defRPr/>
            </a:pPr>
            <a:r>
              <a:rPr sz="1400" kern="0">
                <a:solidFill>
                  <a:sysClr val="windowText" lastClr="000000"/>
                </a:solidFill>
                <a:latin typeface="Arial Narrow"/>
                <a:cs typeface="Arial Narrow"/>
              </a:rPr>
              <a:t>At</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retirement, may</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elect lump</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sum</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of 25%</a:t>
            </a:r>
            <a:r>
              <a:rPr sz="1400" kern="0" spc="-20">
                <a:solidFill>
                  <a:sysClr val="windowText" lastClr="000000"/>
                </a:solidFill>
                <a:latin typeface="Arial Narrow"/>
                <a:cs typeface="Arial Narrow"/>
              </a:rPr>
              <a:t> </a:t>
            </a:r>
            <a:r>
              <a:rPr sz="1400" kern="0">
                <a:solidFill>
                  <a:sysClr val="windowText" lastClr="000000"/>
                </a:solidFill>
                <a:latin typeface="Arial Narrow"/>
                <a:cs typeface="Arial Narrow"/>
              </a:rPr>
              <a:t>or 50%</a:t>
            </a:r>
            <a:r>
              <a:rPr sz="1400" kern="0" spc="-10">
                <a:solidFill>
                  <a:sysClr val="windowText" lastClr="000000"/>
                </a:solidFill>
                <a:latin typeface="Arial Narrow"/>
                <a:cs typeface="Arial Narrow"/>
              </a:rPr>
              <a:t> </a:t>
            </a:r>
            <a:r>
              <a:rPr sz="1400" kern="0" spc="-25">
                <a:solidFill>
                  <a:sysClr val="windowText" lastClr="000000"/>
                </a:solidFill>
                <a:latin typeface="Arial Narrow"/>
                <a:cs typeface="Arial Narrow"/>
              </a:rPr>
              <a:t>of 	</a:t>
            </a:r>
            <a:r>
              <a:rPr sz="1400" kern="0">
                <a:solidFill>
                  <a:sysClr val="windowText" lastClr="000000"/>
                </a:solidFill>
                <a:latin typeface="Arial Narrow"/>
                <a:cs typeface="Arial Narrow"/>
              </a:rPr>
              <a:t>retired</a:t>
            </a:r>
            <a:r>
              <a:rPr sz="1400" kern="0" spc="-20">
                <a:solidFill>
                  <a:sysClr val="windowText" lastClr="000000"/>
                </a:solidFill>
                <a:latin typeface="Arial Narrow"/>
                <a:cs typeface="Arial Narrow"/>
              </a:rPr>
              <a:t> </a:t>
            </a:r>
            <a:r>
              <a:rPr sz="1400" kern="0">
                <a:solidFill>
                  <a:sysClr val="windowText" lastClr="000000"/>
                </a:solidFill>
                <a:latin typeface="Arial Narrow"/>
                <a:cs typeface="Arial Narrow"/>
              </a:rPr>
              <a:t>pay</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from</a:t>
            </a:r>
            <a:r>
              <a:rPr sz="1400" kern="0" spc="-20">
                <a:solidFill>
                  <a:sysClr val="windowText" lastClr="000000"/>
                </a:solidFill>
                <a:latin typeface="Arial Narrow"/>
                <a:cs typeface="Arial Narrow"/>
              </a:rPr>
              <a:t> </a:t>
            </a:r>
            <a:r>
              <a:rPr sz="1400" kern="0">
                <a:solidFill>
                  <a:sysClr val="windowText" lastClr="000000"/>
                </a:solidFill>
                <a:latin typeface="Arial Narrow"/>
                <a:cs typeface="Arial Narrow"/>
              </a:rPr>
              <a:t>retirement</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to</a:t>
            </a:r>
            <a:r>
              <a:rPr sz="1400" kern="0" spc="-25">
                <a:solidFill>
                  <a:sysClr val="windowText" lastClr="000000"/>
                </a:solidFill>
                <a:latin typeface="Arial Narrow"/>
                <a:cs typeface="Arial Narrow"/>
              </a:rPr>
              <a:t> </a:t>
            </a:r>
            <a:r>
              <a:rPr sz="1400" kern="0">
                <a:solidFill>
                  <a:sysClr val="windowText" lastClr="000000"/>
                </a:solidFill>
                <a:latin typeface="Arial Narrow"/>
                <a:cs typeface="Arial Narrow"/>
              </a:rPr>
              <a:t>age</a:t>
            </a:r>
            <a:r>
              <a:rPr sz="1400" kern="0" spc="-25">
                <a:solidFill>
                  <a:sysClr val="windowText" lastClr="000000"/>
                </a:solidFill>
                <a:latin typeface="Arial Narrow"/>
                <a:cs typeface="Arial Narrow"/>
              </a:rPr>
              <a:t> 67</a:t>
            </a:r>
            <a:endParaRPr sz="1400" kern="0">
              <a:solidFill>
                <a:sysClr val="windowText" lastClr="000000"/>
              </a:solidFill>
              <a:latin typeface="Arial Narrow"/>
              <a:cs typeface="Arial Narrow"/>
            </a:endParaRPr>
          </a:p>
          <a:p>
            <a:pPr marL="347980" indent="-167005">
              <a:buFont typeface="Arial"/>
              <a:buChar char="•"/>
              <a:tabLst>
                <a:tab pos="347980" algn="l"/>
              </a:tabLst>
              <a:defRPr/>
            </a:pPr>
            <a:r>
              <a:rPr sz="1400" kern="0">
                <a:solidFill>
                  <a:sysClr val="windowText" lastClr="000000"/>
                </a:solidFill>
                <a:latin typeface="Arial Narrow"/>
                <a:cs typeface="Arial Narrow"/>
              </a:rPr>
              <a:t>At</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age</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67,</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retired</a:t>
            </a:r>
            <a:r>
              <a:rPr sz="1400" kern="0" spc="-5">
                <a:solidFill>
                  <a:sysClr val="windowText" lastClr="000000"/>
                </a:solidFill>
                <a:latin typeface="Arial Narrow"/>
                <a:cs typeface="Arial Narrow"/>
              </a:rPr>
              <a:t> </a:t>
            </a:r>
            <a:r>
              <a:rPr sz="1400" kern="0">
                <a:solidFill>
                  <a:sysClr val="windowText" lastClr="000000"/>
                </a:solidFill>
                <a:latin typeface="Arial Narrow"/>
                <a:cs typeface="Arial Narrow"/>
              </a:rPr>
              <a:t>pay</a:t>
            </a:r>
            <a:r>
              <a:rPr sz="1400" kern="0" spc="-10">
                <a:solidFill>
                  <a:sysClr val="windowText" lastClr="000000"/>
                </a:solidFill>
                <a:latin typeface="Arial Narrow"/>
                <a:cs typeface="Arial Narrow"/>
              </a:rPr>
              <a:t> </a:t>
            </a:r>
            <a:r>
              <a:rPr sz="1400" kern="0">
                <a:solidFill>
                  <a:sysClr val="windowText" lastClr="000000"/>
                </a:solidFill>
                <a:latin typeface="Arial Narrow"/>
                <a:cs typeface="Arial Narrow"/>
              </a:rPr>
              <a:t>reverts to</a:t>
            </a:r>
            <a:r>
              <a:rPr sz="1400" kern="0" spc="-15">
                <a:solidFill>
                  <a:sysClr val="windowText" lastClr="000000"/>
                </a:solidFill>
                <a:latin typeface="Arial Narrow"/>
                <a:cs typeface="Arial Narrow"/>
              </a:rPr>
              <a:t> </a:t>
            </a:r>
            <a:r>
              <a:rPr sz="1400" kern="0">
                <a:solidFill>
                  <a:sysClr val="windowText" lastClr="000000"/>
                </a:solidFill>
                <a:latin typeface="Arial Narrow"/>
                <a:cs typeface="Arial Narrow"/>
              </a:rPr>
              <a:t>full</a:t>
            </a:r>
            <a:r>
              <a:rPr sz="1400" kern="0" spc="-10">
                <a:solidFill>
                  <a:sysClr val="windowText" lastClr="000000"/>
                </a:solidFill>
                <a:latin typeface="Arial Narrow"/>
                <a:cs typeface="Arial Narrow"/>
              </a:rPr>
              <a:t> annuity</a:t>
            </a:r>
            <a:endParaRPr sz="1400" kern="0">
              <a:solidFill>
                <a:sysClr val="windowText" lastClr="000000"/>
              </a:solidFill>
              <a:latin typeface="Arial Narrow"/>
              <a:cs typeface="Arial Narrow"/>
            </a:endParaRPr>
          </a:p>
        </p:txBody>
      </p:sp>
      <p:sp>
        <p:nvSpPr>
          <p:cNvPr id="37" name="object 37"/>
          <p:cNvSpPr txBox="1"/>
          <p:nvPr/>
        </p:nvSpPr>
        <p:spPr>
          <a:xfrm>
            <a:off x="4098744" y="1864955"/>
            <a:ext cx="1533525" cy="212238"/>
          </a:xfrm>
          <a:prstGeom prst="rect">
            <a:avLst/>
          </a:prstGeom>
        </p:spPr>
        <p:txBody>
          <a:bodyPr vert="horz" wrap="square" lIns="0" tIns="12065" rIns="0" bIns="0" rtlCol="0">
            <a:spAutoFit/>
          </a:bodyPr>
          <a:lstStyle/>
          <a:p>
            <a:pPr marL="12700">
              <a:spcBef>
                <a:spcPts val="95"/>
              </a:spcBef>
              <a:defRPr/>
            </a:pPr>
            <a:r>
              <a:rPr sz="1300" kern="0" spc="-25">
                <a:solidFill>
                  <a:srgbClr val="211F1F"/>
                </a:solidFill>
                <a:latin typeface="Arial"/>
                <a:cs typeface="Arial"/>
              </a:rPr>
              <a:t>Total</a:t>
            </a:r>
            <a:r>
              <a:rPr sz="1300" kern="0" spc="-20">
                <a:solidFill>
                  <a:srgbClr val="211F1F"/>
                </a:solidFill>
                <a:latin typeface="Arial"/>
                <a:cs typeface="Arial"/>
              </a:rPr>
              <a:t> </a:t>
            </a:r>
            <a:r>
              <a:rPr sz="1300" kern="0">
                <a:solidFill>
                  <a:srgbClr val="211F1F"/>
                </a:solidFill>
                <a:latin typeface="Arial"/>
                <a:cs typeface="Arial"/>
              </a:rPr>
              <a:t>Pts</a:t>
            </a:r>
            <a:r>
              <a:rPr sz="1300" kern="0" spc="-35">
                <a:solidFill>
                  <a:srgbClr val="211F1F"/>
                </a:solidFill>
                <a:latin typeface="Arial"/>
                <a:cs typeface="Arial"/>
              </a:rPr>
              <a:t> </a:t>
            </a:r>
            <a:r>
              <a:rPr sz="1300" kern="0">
                <a:solidFill>
                  <a:srgbClr val="211F1F"/>
                </a:solidFill>
                <a:latin typeface="Arial"/>
                <a:cs typeface="Arial"/>
              </a:rPr>
              <a:t>for</a:t>
            </a:r>
            <a:r>
              <a:rPr sz="1300" kern="0" spc="-5">
                <a:solidFill>
                  <a:srgbClr val="211F1F"/>
                </a:solidFill>
                <a:latin typeface="Arial"/>
                <a:cs typeface="Arial"/>
              </a:rPr>
              <a:t> </a:t>
            </a:r>
            <a:r>
              <a:rPr sz="1300" kern="0">
                <a:solidFill>
                  <a:srgbClr val="211F1F"/>
                </a:solidFill>
                <a:latin typeface="Arial"/>
                <a:cs typeface="Arial"/>
              </a:rPr>
              <a:t>Ret</a:t>
            </a:r>
            <a:r>
              <a:rPr sz="1300" kern="0" spc="-20">
                <a:solidFill>
                  <a:srgbClr val="211F1F"/>
                </a:solidFill>
                <a:latin typeface="Arial"/>
                <a:cs typeface="Arial"/>
              </a:rPr>
              <a:t> </a:t>
            </a:r>
            <a:r>
              <a:rPr sz="1300" kern="0" spc="-25">
                <a:solidFill>
                  <a:srgbClr val="211F1F"/>
                </a:solidFill>
                <a:latin typeface="Arial"/>
                <a:cs typeface="Arial"/>
              </a:rPr>
              <a:t>Pay</a:t>
            </a:r>
            <a:endParaRPr sz="1300" kern="0">
              <a:solidFill>
                <a:sysClr val="windowText" lastClr="000000"/>
              </a:solidFill>
              <a:latin typeface="Arial"/>
              <a:cs typeface="Arial"/>
            </a:endParaRPr>
          </a:p>
        </p:txBody>
      </p:sp>
      <p:sp>
        <p:nvSpPr>
          <p:cNvPr id="38" name="object 38"/>
          <p:cNvSpPr/>
          <p:nvPr/>
        </p:nvSpPr>
        <p:spPr>
          <a:xfrm>
            <a:off x="4130802" y="2105405"/>
            <a:ext cx="1452245" cy="0"/>
          </a:xfrm>
          <a:custGeom>
            <a:avLst/>
            <a:gdLst/>
            <a:ahLst/>
            <a:cxnLst/>
            <a:rect l="l" t="t" r="r" b="b"/>
            <a:pathLst>
              <a:path w="1452245">
                <a:moveTo>
                  <a:pt x="0" y="0"/>
                </a:moveTo>
                <a:lnTo>
                  <a:pt x="1451800" y="0"/>
                </a:lnTo>
              </a:path>
            </a:pathLst>
          </a:custGeom>
          <a:ln w="19050">
            <a:solidFill>
              <a:srgbClr val="211F1F"/>
            </a:solidFill>
          </a:ln>
        </p:spPr>
        <p:txBody>
          <a:bodyPr wrap="square" lIns="0" tIns="0" rIns="0" bIns="0" rtlCol="0"/>
          <a:lstStyle/>
          <a:p>
            <a:pPr>
              <a:defRPr/>
            </a:pPr>
            <a:endParaRPr kern="0">
              <a:solidFill>
                <a:sysClr val="windowText" lastClr="000000"/>
              </a:solidFill>
            </a:endParaRPr>
          </a:p>
        </p:txBody>
      </p:sp>
      <p:sp>
        <p:nvSpPr>
          <p:cNvPr id="39" name="object 39"/>
          <p:cNvSpPr txBox="1"/>
          <p:nvPr/>
        </p:nvSpPr>
        <p:spPr>
          <a:xfrm>
            <a:off x="4606402" y="2085614"/>
            <a:ext cx="276860" cy="212238"/>
          </a:xfrm>
          <a:prstGeom prst="rect">
            <a:avLst/>
          </a:prstGeom>
        </p:spPr>
        <p:txBody>
          <a:bodyPr vert="horz" wrap="square" lIns="0" tIns="12065" rIns="0" bIns="0" rtlCol="0">
            <a:spAutoFit/>
          </a:bodyPr>
          <a:lstStyle/>
          <a:p>
            <a:pPr marL="12700">
              <a:spcBef>
                <a:spcPts val="95"/>
              </a:spcBef>
              <a:defRPr/>
            </a:pPr>
            <a:r>
              <a:rPr sz="1300" kern="0" spc="-25">
                <a:solidFill>
                  <a:srgbClr val="211F1F"/>
                </a:solidFill>
                <a:latin typeface="Calibri"/>
                <a:cs typeface="Calibri"/>
              </a:rPr>
              <a:t>360</a:t>
            </a:r>
            <a:endParaRPr sz="1300" kern="0">
              <a:solidFill>
                <a:sysClr val="windowText" lastClr="000000"/>
              </a:solidFill>
              <a:latin typeface="Calibri"/>
              <a:cs typeface="Calibri"/>
            </a:endParaRPr>
          </a:p>
        </p:txBody>
      </p:sp>
      <p:sp>
        <p:nvSpPr>
          <p:cNvPr id="40" name="object 40"/>
          <p:cNvSpPr/>
          <p:nvPr/>
        </p:nvSpPr>
        <p:spPr>
          <a:xfrm>
            <a:off x="4068320" y="1744217"/>
            <a:ext cx="1981200" cy="632460"/>
          </a:xfrm>
          <a:custGeom>
            <a:avLst/>
            <a:gdLst/>
            <a:ahLst/>
            <a:cxnLst/>
            <a:rect l="l" t="t" r="r" b="b"/>
            <a:pathLst>
              <a:path w="1981200" h="632460">
                <a:moveTo>
                  <a:pt x="105410" y="632460"/>
                </a:moveTo>
                <a:lnTo>
                  <a:pt x="64379" y="624176"/>
                </a:lnTo>
                <a:lnTo>
                  <a:pt x="30873" y="601586"/>
                </a:lnTo>
                <a:lnTo>
                  <a:pt x="8283" y="568080"/>
                </a:lnTo>
                <a:lnTo>
                  <a:pt x="0" y="527050"/>
                </a:lnTo>
                <a:lnTo>
                  <a:pt x="0" y="105410"/>
                </a:lnTo>
                <a:lnTo>
                  <a:pt x="8283" y="64379"/>
                </a:lnTo>
                <a:lnTo>
                  <a:pt x="30873" y="30873"/>
                </a:lnTo>
                <a:lnTo>
                  <a:pt x="64379" y="8283"/>
                </a:lnTo>
                <a:lnTo>
                  <a:pt x="105410" y="0"/>
                </a:lnTo>
              </a:path>
              <a:path w="1981200" h="632460">
                <a:moveTo>
                  <a:pt x="1875790" y="0"/>
                </a:moveTo>
                <a:lnTo>
                  <a:pt x="1916820" y="8283"/>
                </a:lnTo>
                <a:lnTo>
                  <a:pt x="1950326" y="30873"/>
                </a:lnTo>
                <a:lnTo>
                  <a:pt x="1972916" y="64379"/>
                </a:lnTo>
                <a:lnTo>
                  <a:pt x="1981200" y="105410"/>
                </a:lnTo>
                <a:lnTo>
                  <a:pt x="1981200" y="527050"/>
                </a:lnTo>
                <a:lnTo>
                  <a:pt x="1972916" y="568080"/>
                </a:lnTo>
                <a:lnTo>
                  <a:pt x="1950326" y="601586"/>
                </a:lnTo>
                <a:lnTo>
                  <a:pt x="1916820" y="624176"/>
                </a:lnTo>
                <a:lnTo>
                  <a:pt x="1875790" y="632460"/>
                </a:lnTo>
              </a:path>
            </a:pathLst>
          </a:custGeom>
          <a:ln w="28575">
            <a:solidFill>
              <a:srgbClr val="211F1F"/>
            </a:solidFill>
          </a:ln>
        </p:spPr>
        <p:txBody>
          <a:bodyPr wrap="square" lIns="0" tIns="0" rIns="0" bIns="0" rtlCol="0"/>
          <a:lstStyle/>
          <a:p>
            <a:pPr>
              <a:defRPr/>
            </a:pPr>
            <a:endParaRPr kern="0">
              <a:solidFill>
                <a:sysClr val="windowText" lastClr="000000"/>
              </a:solidFill>
            </a:endParaRPr>
          </a:p>
        </p:txBody>
      </p:sp>
      <p:sp>
        <p:nvSpPr>
          <p:cNvPr id="41" name="object 41"/>
          <p:cNvSpPr txBox="1"/>
          <p:nvPr/>
        </p:nvSpPr>
        <p:spPr>
          <a:xfrm>
            <a:off x="5641008" y="1981921"/>
            <a:ext cx="3589020" cy="212238"/>
          </a:xfrm>
          <a:prstGeom prst="rect">
            <a:avLst/>
          </a:prstGeom>
        </p:spPr>
        <p:txBody>
          <a:bodyPr vert="horz" wrap="square" lIns="0" tIns="12065" rIns="0" bIns="0" rtlCol="0">
            <a:spAutoFit/>
          </a:bodyPr>
          <a:lstStyle/>
          <a:p>
            <a:pPr marL="12700">
              <a:spcBef>
                <a:spcPts val="95"/>
              </a:spcBef>
              <a:defRPr/>
            </a:pPr>
            <a:r>
              <a:rPr b="1" kern="0" baseline="4629">
                <a:solidFill>
                  <a:srgbClr val="211F1F"/>
                </a:solidFill>
                <a:latin typeface="Calibri"/>
                <a:cs typeface="Calibri"/>
              </a:rPr>
              <a:t>X</a:t>
            </a:r>
            <a:r>
              <a:rPr b="1" kern="0" spc="247" baseline="4629">
                <a:solidFill>
                  <a:srgbClr val="211F1F"/>
                </a:solidFill>
                <a:latin typeface="Calibri"/>
                <a:cs typeface="Calibri"/>
              </a:rPr>
              <a:t> </a:t>
            </a:r>
            <a:r>
              <a:rPr sz="1300" kern="0">
                <a:solidFill>
                  <a:srgbClr val="211F1F"/>
                </a:solidFill>
                <a:latin typeface="Calibri"/>
                <a:cs typeface="Calibri"/>
              </a:rPr>
              <a:t>2%</a:t>
            </a:r>
            <a:r>
              <a:rPr sz="1300" kern="0" spc="390">
                <a:solidFill>
                  <a:srgbClr val="211F1F"/>
                </a:solidFill>
                <a:latin typeface="Calibri"/>
                <a:cs typeface="Calibri"/>
              </a:rPr>
              <a:t> </a:t>
            </a:r>
            <a:r>
              <a:rPr sz="1300" b="1" kern="0">
                <a:solidFill>
                  <a:srgbClr val="211F1F"/>
                </a:solidFill>
                <a:latin typeface="Calibri"/>
                <a:cs typeface="Calibri"/>
              </a:rPr>
              <a:t>X</a:t>
            </a:r>
            <a:r>
              <a:rPr sz="1300" b="1" kern="0" spc="-25">
                <a:solidFill>
                  <a:srgbClr val="211F1F"/>
                </a:solidFill>
                <a:latin typeface="Calibri"/>
                <a:cs typeface="Calibri"/>
              </a:rPr>
              <a:t> </a:t>
            </a:r>
            <a:r>
              <a:rPr sz="1300" kern="0">
                <a:solidFill>
                  <a:srgbClr val="211F1F"/>
                </a:solidFill>
                <a:latin typeface="Calibri"/>
                <a:cs typeface="Calibri"/>
              </a:rPr>
              <a:t>highest</a:t>
            </a:r>
            <a:r>
              <a:rPr sz="1300" kern="0" spc="-5">
                <a:solidFill>
                  <a:srgbClr val="211F1F"/>
                </a:solidFill>
                <a:latin typeface="Calibri"/>
                <a:cs typeface="Calibri"/>
              </a:rPr>
              <a:t> </a:t>
            </a:r>
            <a:r>
              <a:rPr sz="1300" kern="0">
                <a:solidFill>
                  <a:srgbClr val="211F1F"/>
                </a:solidFill>
                <a:latin typeface="Calibri"/>
                <a:cs typeface="Calibri"/>
              </a:rPr>
              <a:t>36</a:t>
            </a:r>
            <a:r>
              <a:rPr sz="1300" kern="0" spc="-5">
                <a:solidFill>
                  <a:srgbClr val="211F1F"/>
                </a:solidFill>
                <a:latin typeface="Calibri"/>
                <a:cs typeface="Calibri"/>
              </a:rPr>
              <a:t> </a:t>
            </a:r>
            <a:r>
              <a:rPr sz="1300" kern="0">
                <a:solidFill>
                  <a:srgbClr val="211F1F"/>
                </a:solidFill>
                <a:latin typeface="Calibri"/>
                <a:cs typeface="Calibri"/>
              </a:rPr>
              <a:t>months of</a:t>
            </a:r>
            <a:r>
              <a:rPr sz="1300" kern="0" spc="-10">
                <a:solidFill>
                  <a:srgbClr val="211F1F"/>
                </a:solidFill>
                <a:latin typeface="Calibri"/>
                <a:cs typeface="Calibri"/>
              </a:rPr>
              <a:t> </a:t>
            </a:r>
            <a:r>
              <a:rPr sz="1300" kern="0">
                <a:solidFill>
                  <a:srgbClr val="211F1F"/>
                </a:solidFill>
                <a:latin typeface="Calibri"/>
                <a:cs typeface="Calibri"/>
              </a:rPr>
              <a:t>basic</a:t>
            </a:r>
            <a:r>
              <a:rPr sz="1300" kern="0" spc="-5">
                <a:solidFill>
                  <a:srgbClr val="211F1F"/>
                </a:solidFill>
                <a:latin typeface="Calibri"/>
                <a:cs typeface="Calibri"/>
              </a:rPr>
              <a:t> </a:t>
            </a:r>
            <a:r>
              <a:rPr sz="1300" kern="0">
                <a:solidFill>
                  <a:srgbClr val="211F1F"/>
                </a:solidFill>
                <a:latin typeface="Calibri"/>
                <a:cs typeface="Calibri"/>
              </a:rPr>
              <a:t>pay</a:t>
            </a:r>
            <a:r>
              <a:rPr sz="1300" kern="0" spc="-20">
                <a:solidFill>
                  <a:srgbClr val="211F1F"/>
                </a:solidFill>
                <a:latin typeface="Calibri"/>
                <a:cs typeface="Calibri"/>
              </a:rPr>
              <a:t> </a:t>
            </a:r>
            <a:r>
              <a:rPr sz="1300" b="1" kern="0">
                <a:solidFill>
                  <a:srgbClr val="211F1F"/>
                </a:solidFill>
                <a:latin typeface="Calibri"/>
                <a:cs typeface="Calibri"/>
              </a:rPr>
              <a:t>=</a:t>
            </a:r>
            <a:r>
              <a:rPr sz="1300" b="1" kern="0" spc="-20">
                <a:solidFill>
                  <a:srgbClr val="211F1F"/>
                </a:solidFill>
                <a:latin typeface="Calibri"/>
                <a:cs typeface="Calibri"/>
              </a:rPr>
              <a:t> </a:t>
            </a:r>
            <a:r>
              <a:rPr sz="1300" kern="0">
                <a:solidFill>
                  <a:srgbClr val="211F1F"/>
                </a:solidFill>
                <a:latin typeface="Calibri"/>
                <a:cs typeface="Calibri"/>
              </a:rPr>
              <a:t>Retired</a:t>
            </a:r>
            <a:r>
              <a:rPr sz="1300" kern="0" spc="-20">
                <a:solidFill>
                  <a:srgbClr val="211F1F"/>
                </a:solidFill>
                <a:latin typeface="Calibri"/>
                <a:cs typeface="Calibri"/>
              </a:rPr>
              <a:t> </a:t>
            </a:r>
            <a:r>
              <a:rPr sz="1300" kern="0" spc="-25">
                <a:solidFill>
                  <a:srgbClr val="211F1F"/>
                </a:solidFill>
                <a:latin typeface="Calibri"/>
                <a:cs typeface="Calibri"/>
              </a:rPr>
              <a:t>Pay</a:t>
            </a:r>
            <a:endParaRPr sz="1300" kern="0">
              <a:solidFill>
                <a:sysClr val="windowText" lastClr="000000"/>
              </a:solidFill>
              <a:latin typeface="Calibri"/>
              <a:cs typeface="Calibri"/>
            </a:endParaRPr>
          </a:p>
        </p:txBody>
      </p:sp>
    </p:spTree>
    <p:extLst>
      <p:ext uri="{BB962C8B-B14F-4D97-AF65-F5344CB8AC3E}">
        <p14:creationId xmlns:p14="http://schemas.microsoft.com/office/powerpoint/2010/main" val="269328011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825736" y="1255215"/>
          <a:ext cx="8539479" cy="3550285"/>
        </p:xfrm>
        <a:graphic>
          <a:graphicData uri="http://schemas.openxmlformats.org/drawingml/2006/table">
            <a:tbl>
              <a:tblPr firstRow="1" bandRow="1">
                <a:tableStyleId>{2D5ABB26-0587-4C30-8999-92F81FD0307C}</a:tableStyleId>
              </a:tblPr>
              <a:tblGrid>
                <a:gridCol w="2529205">
                  <a:extLst>
                    <a:ext uri="{9D8B030D-6E8A-4147-A177-3AD203B41FA5}">
                      <a16:colId xmlns:a16="http://schemas.microsoft.com/office/drawing/2014/main" val="20000"/>
                    </a:ext>
                  </a:extLst>
                </a:gridCol>
                <a:gridCol w="2712720">
                  <a:extLst>
                    <a:ext uri="{9D8B030D-6E8A-4147-A177-3AD203B41FA5}">
                      <a16:colId xmlns:a16="http://schemas.microsoft.com/office/drawing/2014/main" val="20001"/>
                    </a:ext>
                  </a:extLst>
                </a:gridCol>
                <a:gridCol w="3297554">
                  <a:extLst>
                    <a:ext uri="{9D8B030D-6E8A-4147-A177-3AD203B41FA5}">
                      <a16:colId xmlns:a16="http://schemas.microsoft.com/office/drawing/2014/main" val="20002"/>
                    </a:ext>
                  </a:extLst>
                </a:gridCol>
              </a:tblGrid>
              <a:tr h="354330">
                <a:tc>
                  <a:txBody>
                    <a:bodyPr/>
                    <a:lstStyle/>
                    <a:p>
                      <a:pPr>
                        <a:lnSpc>
                          <a:spcPct val="100000"/>
                        </a:lnSpc>
                      </a:pPr>
                      <a:endParaRPr sz="1400">
                        <a:latin typeface="Times New Roman"/>
                        <a:cs typeface="Times New Roman"/>
                      </a:endParaRPr>
                    </a:p>
                  </a:txBody>
                  <a:tcPr marL="0" marR="0" marT="0" marB="0">
                    <a:lnL w="12700">
                      <a:solidFill>
                        <a:srgbClr val="211F1F"/>
                      </a:solidFill>
                      <a:prstDash val="solid"/>
                    </a:lnL>
                    <a:lnR w="12700">
                      <a:solidFill>
                        <a:srgbClr val="211F1F"/>
                      </a:solidFill>
                      <a:prstDash val="solid"/>
                    </a:lnR>
                    <a:solidFill>
                      <a:srgbClr val="211F1F"/>
                    </a:solidFill>
                  </a:tcPr>
                </a:tc>
                <a:tc>
                  <a:txBody>
                    <a:bodyPr/>
                    <a:lstStyle/>
                    <a:p>
                      <a:pPr marL="635" algn="ctr">
                        <a:lnSpc>
                          <a:spcPct val="100000"/>
                        </a:lnSpc>
                        <a:spcBef>
                          <a:spcPts val="275"/>
                        </a:spcBef>
                      </a:pPr>
                      <a:r>
                        <a:rPr sz="1400" b="1" spc="-10">
                          <a:solidFill>
                            <a:srgbClr val="FFFFFF"/>
                          </a:solidFill>
                          <a:latin typeface="Arial"/>
                          <a:cs typeface="Arial"/>
                        </a:rPr>
                        <a:t>High-</a:t>
                      </a:r>
                      <a:r>
                        <a:rPr sz="1400" b="1" spc="-25">
                          <a:solidFill>
                            <a:srgbClr val="FFFFFF"/>
                          </a:solidFill>
                          <a:latin typeface="Arial"/>
                          <a:cs typeface="Arial"/>
                        </a:rPr>
                        <a:t>36</a:t>
                      </a:r>
                      <a:endParaRPr sz="1400">
                        <a:latin typeface="Arial"/>
                        <a:cs typeface="Arial"/>
                      </a:endParaRPr>
                    </a:p>
                  </a:txBody>
                  <a:tcPr marL="0" marR="0" marT="34925" marB="0">
                    <a:lnL w="12700">
                      <a:solidFill>
                        <a:srgbClr val="211F1F"/>
                      </a:solidFill>
                      <a:prstDash val="solid"/>
                    </a:lnL>
                    <a:lnR w="12700">
                      <a:solidFill>
                        <a:srgbClr val="211F1F"/>
                      </a:solidFill>
                      <a:prstDash val="solid"/>
                    </a:lnR>
                    <a:solidFill>
                      <a:srgbClr val="211F1F"/>
                    </a:solidFill>
                  </a:tcPr>
                </a:tc>
                <a:tc>
                  <a:txBody>
                    <a:bodyPr/>
                    <a:lstStyle/>
                    <a:p>
                      <a:pPr algn="ctr">
                        <a:lnSpc>
                          <a:spcPct val="100000"/>
                        </a:lnSpc>
                        <a:spcBef>
                          <a:spcPts val="275"/>
                        </a:spcBef>
                      </a:pPr>
                      <a:r>
                        <a:rPr sz="1400" b="1" spc="-25">
                          <a:solidFill>
                            <a:srgbClr val="FFFFFF"/>
                          </a:solidFill>
                          <a:latin typeface="Arial"/>
                          <a:cs typeface="Arial"/>
                        </a:rPr>
                        <a:t>BRS</a:t>
                      </a:r>
                      <a:endParaRPr sz="1400">
                        <a:latin typeface="Arial"/>
                        <a:cs typeface="Arial"/>
                      </a:endParaRPr>
                    </a:p>
                  </a:txBody>
                  <a:tcPr marL="0" marR="0" marT="34925" marB="0">
                    <a:lnL w="12700">
                      <a:solidFill>
                        <a:srgbClr val="211F1F"/>
                      </a:solidFill>
                      <a:prstDash val="solid"/>
                    </a:lnL>
                    <a:lnR w="12700">
                      <a:solidFill>
                        <a:srgbClr val="211F1F"/>
                      </a:solidFill>
                      <a:prstDash val="solid"/>
                    </a:lnR>
                    <a:solidFill>
                      <a:srgbClr val="211F1F"/>
                    </a:solidFill>
                  </a:tcPr>
                </a:tc>
                <a:extLst>
                  <a:ext uri="{0D108BD9-81ED-4DB2-BD59-A6C34878D82A}">
                    <a16:rowId xmlns:a16="http://schemas.microsoft.com/office/drawing/2014/main" val="10000"/>
                  </a:ext>
                </a:extLst>
              </a:tr>
              <a:tr h="583565">
                <a:tc>
                  <a:txBody>
                    <a:bodyPr/>
                    <a:lstStyle/>
                    <a:p>
                      <a:pPr marL="68580">
                        <a:lnSpc>
                          <a:spcPct val="100000"/>
                        </a:lnSpc>
                        <a:spcBef>
                          <a:spcPts val="1415"/>
                        </a:spcBef>
                      </a:pPr>
                      <a:r>
                        <a:rPr sz="1400" b="1" spc="-10">
                          <a:solidFill>
                            <a:srgbClr val="211F1F"/>
                          </a:solidFill>
                          <a:latin typeface="Arial"/>
                          <a:cs typeface="Arial"/>
                        </a:rPr>
                        <a:t>Dates</a:t>
                      </a:r>
                      <a:endParaRPr sz="1400">
                        <a:latin typeface="Arial"/>
                        <a:cs typeface="Arial"/>
                      </a:endParaRPr>
                    </a:p>
                  </a:txBody>
                  <a:tcPr marL="0" marR="0" marT="179705" marB="0">
                    <a:lnL w="12700">
                      <a:solidFill>
                        <a:srgbClr val="211F1F"/>
                      </a:solidFill>
                      <a:prstDash val="solid"/>
                    </a:lnL>
                    <a:lnR w="12700">
                      <a:solidFill>
                        <a:srgbClr val="211F1F"/>
                      </a:solidFill>
                      <a:prstDash val="solid"/>
                    </a:lnR>
                    <a:lnB w="12700">
                      <a:solidFill>
                        <a:srgbClr val="211F1F"/>
                      </a:solidFill>
                      <a:prstDash val="solid"/>
                    </a:lnB>
                    <a:solidFill>
                      <a:srgbClr val="CCCCCC"/>
                    </a:solidFill>
                  </a:tcPr>
                </a:tc>
                <a:tc>
                  <a:txBody>
                    <a:bodyPr/>
                    <a:lstStyle/>
                    <a:p>
                      <a:pPr algn="ctr">
                        <a:lnSpc>
                          <a:spcPct val="100000"/>
                        </a:lnSpc>
                        <a:spcBef>
                          <a:spcPts val="1415"/>
                        </a:spcBef>
                      </a:pPr>
                      <a:r>
                        <a:rPr sz="1400" b="1">
                          <a:solidFill>
                            <a:srgbClr val="211F1F"/>
                          </a:solidFill>
                          <a:latin typeface="Arial"/>
                          <a:cs typeface="Arial"/>
                        </a:rPr>
                        <a:t>Thru:</a:t>
                      </a:r>
                      <a:r>
                        <a:rPr sz="1400" b="1" spc="-50">
                          <a:solidFill>
                            <a:srgbClr val="211F1F"/>
                          </a:solidFill>
                          <a:latin typeface="Arial"/>
                          <a:cs typeface="Arial"/>
                        </a:rPr>
                        <a:t> </a:t>
                      </a:r>
                      <a:r>
                        <a:rPr sz="1400" b="1">
                          <a:solidFill>
                            <a:srgbClr val="211F1F"/>
                          </a:solidFill>
                          <a:latin typeface="Arial"/>
                          <a:cs typeface="Arial"/>
                        </a:rPr>
                        <a:t>31</a:t>
                      </a:r>
                      <a:r>
                        <a:rPr sz="1400" b="1" spc="-40">
                          <a:solidFill>
                            <a:srgbClr val="211F1F"/>
                          </a:solidFill>
                          <a:latin typeface="Arial"/>
                          <a:cs typeface="Arial"/>
                        </a:rPr>
                        <a:t> </a:t>
                      </a:r>
                      <a:r>
                        <a:rPr sz="1400" b="1">
                          <a:solidFill>
                            <a:srgbClr val="211F1F"/>
                          </a:solidFill>
                          <a:latin typeface="Arial"/>
                          <a:cs typeface="Arial"/>
                        </a:rPr>
                        <a:t>December</a:t>
                      </a:r>
                      <a:r>
                        <a:rPr sz="1400" b="1" spc="-55">
                          <a:solidFill>
                            <a:srgbClr val="211F1F"/>
                          </a:solidFill>
                          <a:latin typeface="Arial"/>
                          <a:cs typeface="Arial"/>
                        </a:rPr>
                        <a:t> </a:t>
                      </a:r>
                      <a:r>
                        <a:rPr sz="1400" b="1" spc="-20">
                          <a:solidFill>
                            <a:srgbClr val="211F1F"/>
                          </a:solidFill>
                          <a:latin typeface="Arial"/>
                          <a:cs typeface="Arial"/>
                        </a:rPr>
                        <a:t>2017</a:t>
                      </a:r>
                      <a:endParaRPr sz="1400">
                        <a:latin typeface="Arial"/>
                        <a:cs typeface="Arial"/>
                      </a:endParaRPr>
                    </a:p>
                  </a:txBody>
                  <a:tcPr marL="0" marR="0" marT="179705" marB="0">
                    <a:lnL w="12700">
                      <a:solidFill>
                        <a:srgbClr val="211F1F"/>
                      </a:solidFill>
                      <a:prstDash val="solid"/>
                    </a:lnL>
                    <a:lnR w="12700">
                      <a:solidFill>
                        <a:srgbClr val="211F1F"/>
                      </a:solidFill>
                      <a:prstDash val="solid"/>
                    </a:lnR>
                    <a:lnB w="12700">
                      <a:solidFill>
                        <a:srgbClr val="211F1F"/>
                      </a:solidFill>
                      <a:prstDash val="solid"/>
                    </a:lnB>
                    <a:solidFill>
                      <a:srgbClr val="CCCCCC"/>
                    </a:solidFill>
                  </a:tcPr>
                </a:tc>
                <a:tc>
                  <a:txBody>
                    <a:bodyPr/>
                    <a:lstStyle/>
                    <a:p>
                      <a:pPr algn="ctr">
                        <a:lnSpc>
                          <a:spcPct val="100000"/>
                        </a:lnSpc>
                        <a:spcBef>
                          <a:spcPts val="575"/>
                        </a:spcBef>
                      </a:pPr>
                      <a:r>
                        <a:rPr sz="1400" b="1">
                          <a:solidFill>
                            <a:srgbClr val="211F1F"/>
                          </a:solidFill>
                          <a:latin typeface="Arial"/>
                          <a:cs typeface="Arial"/>
                        </a:rPr>
                        <a:t>Starts:</a:t>
                      </a:r>
                      <a:r>
                        <a:rPr sz="1400" b="1" spc="-45">
                          <a:solidFill>
                            <a:srgbClr val="211F1F"/>
                          </a:solidFill>
                          <a:latin typeface="Arial"/>
                          <a:cs typeface="Arial"/>
                        </a:rPr>
                        <a:t> </a:t>
                      </a:r>
                      <a:r>
                        <a:rPr sz="1400" b="1">
                          <a:solidFill>
                            <a:srgbClr val="211F1F"/>
                          </a:solidFill>
                          <a:latin typeface="Arial"/>
                          <a:cs typeface="Arial"/>
                        </a:rPr>
                        <a:t>1</a:t>
                      </a:r>
                      <a:r>
                        <a:rPr sz="1400" b="1" spc="-25">
                          <a:solidFill>
                            <a:srgbClr val="211F1F"/>
                          </a:solidFill>
                          <a:latin typeface="Arial"/>
                          <a:cs typeface="Arial"/>
                        </a:rPr>
                        <a:t> </a:t>
                      </a:r>
                      <a:r>
                        <a:rPr sz="1400" b="1">
                          <a:solidFill>
                            <a:srgbClr val="211F1F"/>
                          </a:solidFill>
                          <a:latin typeface="Arial"/>
                          <a:cs typeface="Arial"/>
                        </a:rPr>
                        <a:t>January</a:t>
                      </a:r>
                      <a:r>
                        <a:rPr sz="1400" b="1" spc="-45">
                          <a:solidFill>
                            <a:srgbClr val="211F1F"/>
                          </a:solidFill>
                          <a:latin typeface="Arial"/>
                          <a:cs typeface="Arial"/>
                        </a:rPr>
                        <a:t> </a:t>
                      </a:r>
                      <a:r>
                        <a:rPr sz="1400" b="1" spc="-20">
                          <a:solidFill>
                            <a:srgbClr val="211F1F"/>
                          </a:solidFill>
                          <a:latin typeface="Arial"/>
                          <a:cs typeface="Arial"/>
                        </a:rPr>
                        <a:t>2018</a:t>
                      </a:r>
                      <a:endParaRPr sz="1400">
                        <a:latin typeface="Arial"/>
                        <a:cs typeface="Arial"/>
                      </a:endParaRPr>
                    </a:p>
                    <a:p>
                      <a:pPr algn="ctr">
                        <a:lnSpc>
                          <a:spcPct val="100000"/>
                        </a:lnSpc>
                      </a:pPr>
                      <a:r>
                        <a:rPr sz="1400" b="1" spc="-75">
                          <a:solidFill>
                            <a:srgbClr val="211F1F"/>
                          </a:solidFill>
                          <a:latin typeface="Arial"/>
                          <a:cs typeface="Arial"/>
                        </a:rPr>
                        <a:t>Opt</a:t>
                      </a:r>
                      <a:r>
                        <a:rPr sz="1400" b="1" spc="-204">
                          <a:solidFill>
                            <a:srgbClr val="211F1F"/>
                          </a:solidFill>
                          <a:latin typeface="Arial"/>
                          <a:cs typeface="Arial"/>
                        </a:rPr>
                        <a:t> </a:t>
                      </a:r>
                      <a:r>
                        <a:rPr sz="1400" b="1" spc="-70">
                          <a:solidFill>
                            <a:srgbClr val="211F1F"/>
                          </a:solidFill>
                          <a:latin typeface="Arial"/>
                          <a:cs typeface="Arial"/>
                        </a:rPr>
                        <a:t>In:</a:t>
                      </a:r>
                      <a:r>
                        <a:rPr sz="1400" b="1" spc="-200">
                          <a:solidFill>
                            <a:srgbClr val="211F1F"/>
                          </a:solidFill>
                          <a:latin typeface="Arial"/>
                          <a:cs typeface="Arial"/>
                        </a:rPr>
                        <a:t> </a:t>
                      </a:r>
                      <a:r>
                        <a:rPr sz="1400" b="1">
                          <a:solidFill>
                            <a:srgbClr val="211F1F"/>
                          </a:solidFill>
                          <a:latin typeface="Arial"/>
                          <a:cs typeface="Arial"/>
                        </a:rPr>
                        <a:t>1</a:t>
                      </a:r>
                      <a:r>
                        <a:rPr sz="1400" b="1" spc="-190">
                          <a:solidFill>
                            <a:srgbClr val="211F1F"/>
                          </a:solidFill>
                          <a:latin typeface="Arial"/>
                          <a:cs typeface="Arial"/>
                        </a:rPr>
                        <a:t> </a:t>
                      </a:r>
                      <a:r>
                        <a:rPr sz="1400" b="1" spc="-95">
                          <a:solidFill>
                            <a:srgbClr val="211F1F"/>
                          </a:solidFill>
                          <a:latin typeface="Arial"/>
                          <a:cs typeface="Arial"/>
                        </a:rPr>
                        <a:t>January</a:t>
                      </a:r>
                      <a:r>
                        <a:rPr sz="1400" b="1" spc="-235">
                          <a:solidFill>
                            <a:srgbClr val="211F1F"/>
                          </a:solidFill>
                          <a:latin typeface="Arial"/>
                          <a:cs typeface="Arial"/>
                        </a:rPr>
                        <a:t> </a:t>
                      </a:r>
                      <a:r>
                        <a:rPr sz="1400" b="1" spc="-55">
                          <a:solidFill>
                            <a:srgbClr val="211F1F"/>
                          </a:solidFill>
                          <a:latin typeface="Arial"/>
                          <a:cs typeface="Arial"/>
                        </a:rPr>
                        <a:t>to</a:t>
                      </a:r>
                      <a:r>
                        <a:rPr sz="1400" b="1" spc="-190">
                          <a:solidFill>
                            <a:srgbClr val="211F1F"/>
                          </a:solidFill>
                          <a:latin typeface="Arial"/>
                          <a:cs typeface="Arial"/>
                        </a:rPr>
                        <a:t> </a:t>
                      </a:r>
                      <a:r>
                        <a:rPr sz="1400" b="1" spc="-50">
                          <a:solidFill>
                            <a:srgbClr val="211F1F"/>
                          </a:solidFill>
                          <a:latin typeface="Arial"/>
                          <a:cs typeface="Arial"/>
                        </a:rPr>
                        <a:t>31</a:t>
                      </a:r>
                      <a:r>
                        <a:rPr sz="1400" b="1" spc="-204">
                          <a:solidFill>
                            <a:srgbClr val="211F1F"/>
                          </a:solidFill>
                          <a:latin typeface="Arial"/>
                          <a:cs typeface="Arial"/>
                        </a:rPr>
                        <a:t> </a:t>
                      </a:r>
                      <a:r>
                        <a:rPr sz="1400" b="1" spc="-95">
                          <a:solidFill>
                            <a:srgbClr val="211F1F"/>
                          </a:solidFill>
                          <a:latin typeface="Arial"/>
                          <a:cs typeface="Arial"/>
                        </a:rPr>
                        <a:t>December</a:t>
                      </a:r>
                      <a:r>
                        <a:rPr sz="1400" b="1" spc="-220">
                          <a:solidFill>
                            <a:srgbClr val="211F1F"/>
                          </a:solidFill>
                          <a:latin typeface="Arial"/>
                          <a:cs typeface="Arial"/>
                        </a:rPr>
                        <a:t> </a:t>
                      </a:r>
                      <a:r>
                        <a:rPr sz="1400" b="1" spc="-20">
                          <a:solidFill>
                            <a:srgbClr val="211F1F"/>
                          </a:solidFill>
                          <a:latin typeface="Arial"/>
                          <a:cs typeface="Arial"/>
                        </a:rPr>
                        <a:t>2018</a:t>
                      </a:r>
                      <a:endParaRPr sz="1400">
                        <a:latin typeface="Arial"/>
                        <a:cs typeface="Arial"/>
                      </a:endParaRPr>
                    </a:p>
                  </a:txBody>
                  <a:tcPr marL="0" marR="0" marT="73025" marB="0">
                    <a:lnL w="12700">
                      <a:solidFill>
                        <a:srgbClr val="211F1F"/>
                      </a:solidFill>
                      <a:prstDash val="solid"/>
                    </a:lnL>
                    <a:lnR w="12700">
                      <a:solidFill>
                        <a:srgbClr val="211F1F"/>
                      </a:solidFill>
                      <a:prstDash val="solid"/>
                    </a:lnR>
                    <a:lnB w="12700">
                      <a:solidFill>
                        <a:srgbClr val="211F1F"/>
                      </a:solidFill>
                      <a:prstDash val="solid"/>
                    </a:lnB>
                    <a:solidFill>
                      <a:srgbClr val="CCCCCC"/>
                    </a:solidFill>
                  </a:tcPr>
                </a:tc>
                <a:extLst>
                  <a:ext uri="{0D108BD9-81ED-4DB2-BD59-A6C34878D82A}">
                    <a16:rowId xmlns:a16="http://schemas.microsoft.com/office/drawing/2014/main" val="10001"/>
                  </a:ext>
                </a:extLst>
              </a:tr>
              <a:tr h="708660">
                <a:tc>
                  <a:txBody>
                    <a:bodyPr/>
                    <a:lstStyle/>
                    <a:p>
                      <a:pPr>
                        <a:lnSpc>
                          <a:spcPct val="100000"/>
                        </a:lnSpc>
                        <a:spcBef>
                          <a:spcPts val="295"/>
                        </a:spcBef>
                      </a:pPr>
                      <a:endParaRPr sz="1400">
                        <a:latin typeface="Times New Roman"/>
                        <a:cs typeface="Times New Roman"/>
                      </a:endParaRPr>
                    </a:p>
                    <a:p>
                      <a:pPr marL="68580">
                        <a:lnSpc>
                          <a:spcPct val="100000"/>
                        </a:lnSpc>
                      </a:pPr>
                      <a:r>
                        <a:rPr sz="1400" b="1">
                          <a:solidFill>
                            <a:srgbClr val="211F1F"/>
                          </a:solidFill>
                          <a:latin typeface="Arial"/>
                          <a:cs typeface="Arial"/>
                        </a:rPr>
                        <a:t>Pay</a:t>
                      </a:r>
                      <a:r>
                        <a:rPr sz="1400" b="1" spc="-30">
                          <a:solidFill>
                            <a:srgbClr val="211F1F"/>
                          </a:solidFill>
                          <a:latin typeface="Arial"/>
                          <a:cs typeface="Arial"/>
                        </a:rPr>
                        <a:t> </a:t>
                      </a:r>
                      <a:r>
                        <a:rPr sz="1400" b="1" spc="-10">
                          <a:solidFill>
                            <a:srgbClr val="211F1F"/>
                          </a:solidFill>
                          <a:latin typeface="Arial"/>
                          <a:cs typeface="Arial"/>
                        </a:rPr>
                        <a:t>Formula</a:t>
                      </a:r>
                      <a:endParaRPr sz="1400">
                        <a:latin typeface="Arial"/>
                        <a:cs typeface="Arial"/>
                      </a:endParaRPr>
                    </a:p>
                  </a:txBody>
                  <a:tcPr marL="0" marR="0" marT="3746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marL="103505" marR="95250" algn="ctr">
                        <a:lnSpc>
                          <a:spcPct val="100000"/>
                        </a:lnSpc>
                        <a:spcBef>
                          <a:spcPts val="225"/>
                        </a:spcBef>
                      </a:pPr>
                      <a:r>
                        <a:rPr sz="1400" b="1">
                          <a:solidFill>
                            <a:srgbClr val="211F1F"/>
                          </a:solidFill>
                          <a:latin typeface="Arial"/>
                          <a:cs typeface="Arial"/>
                        </a:rPr>
                        <a:t>Yrs</a:t>
                      </a:r>
                      <a:r>
                        <a:rPr sz="1400" b="1" spc="-25">
                          <a:solidFill>
                            <a:srgbClr val="211F1F"/>
                          </a:solidFill>
                          <a:latin typeface="Arial"/>
                          <a:cs typeface="Arial"/>
                        </a:rPr>
                        <a:t> </a:t>
                      </a:r>
                      <a:r>
                        <a:rPr sz="1400" b="1">
                          <a:solidFill>
                            <a:srgbClr val="211F1F"/>
                          </a:solidFill>
                          <a:latin typeface="Arial"/>
                          <a:cs typeface="Arial"/>
                        </a:rPr>
                        <a:t>&amp;</a:t>
                      </a:r>
                      <a:r>
                        <a:rPr sz="1400" b="1" spc="-25">
                          <a:solidFill>
                            <a:srgbClr val="211F1F"/>
                          </a:solidFill>
                          <a:latin typeface="Arial"/>
                          <a:cs typeface="Arial"/>
                        </a:rPr>
                        <a:t> </a:t>
                      </a:r>
                      <a:r>
                        <a:rPr sz="1400" b="1">
                          <a:solidFill>
                            <a:srgbClr val="211F1F"/>
                          </a:solidFill>
                          <a:latin typeface="Arial"/>
                          <a:cs typeface="Arial"/>
                        </a:rPr>
                        <a:t>mos</a:t>
                      </a:r>
                      <a:r>
                        <a:rPr sz="1400" b="1" spc="-20">
                          <a:solidFill>
                            <a:srgbClr val="211F1F"/>
                          </a:solidFill>
                          <a:latin typeface="Arial"/>
                          <a:cs typeface="Arial"/>
                        </a:rPr>
                        <a:t> </a:t>
                      </a:r>
                      <a:r>
                        <a:rPr sz="1400" b="1">
                          <a:solidFill>
                            <a:srgbClr val="211F1F"/>
                          </a:solidFill>
                          <a:latin typeface="Arial"/>
                          <a:cs typeface="Arial"/>
                        </a:rPr>
                        <a:t>of</a:t>
                      </a:r>
                      <a:r>
                        <a:rPr sz="1400" b="1" spc="-20">
                          <a:solidFill>
                            <a:srgbClr val="211F1F"/>
                          </a:solidFill>
                          <a:latin typeface="Arial"/>
                          <a:cs typeface="Arial"/>
                        </a:rPr>
                        <a:t> </a:t>
                      </a:r>
                      <a:r>
                        <a:rPr sz="1400" b="1">
                          <a:solidFill>
                            <a:srgbClr val="211F1F"/>
                          </a:solidFill>
                          <a:latin typeface="Arial"/>
                          <a:cs typeface="Arial"/>
                        </a:rPr>
                        <a:t>service</a:t>
                      </a:r>
                      <a:r>
                        <a:rPr sz="1400" b="1" spc="-40">
                          <a:solidFill>
                            <a:srgbClr val="211F1F"/>
                          </a:solidFill>
                          <a:latin typeface="Arial"/>
                          <a:cs typeface="Arial"/>
                        </a:rPr>
                        <a:t> </a:t>
                      </a:r>
                      <a:r>
                        <a:rPr sz="1400" b="1">
                          <a:solidFill>
                            <a:srgbClr val="211F1F"/>
                          </a:solidFill>
                          <a:latin typeface="Arial"/>
                          <a:cs typeface="Arial"/>
                        </a:rPr>
                        <a:t>x</a:t>
                      </a:r>
                      <a:r>
                        <a:rPr sz="1400" b="1" spc="-25">
                          <a:solidFill>
                            <a:srgbClr val="211F1F"/>
                          </a:solidFill>
                          <a:latin typeface="Arial"/>
                          <a:cs typeface="Arial"/>
                        </a:rPr>
                        <a:t> </a:t>
                      </a:r>
                      <a:r>
                        <a:rPr sz="1400" b="1">
                          <a:solidFill>
                            <a:srgbClr val="211F1F"/>
                          </a:solidFill>
                          <a:latin typeface="Arial"/>
                          <a:cs typeface="Arial"/>
                        </a:rPr>
                        <a:t>2.5%</a:t>
                      </a:r>
                      <a:r>
                        <a:rPr sz="1400" b="1" spc="-35">
                          <a:solidFill>
                            <a:srgbClr val="211F1F"/>
                          </a:solidFill>
                          <a:latin typeface="Arial"/>
                          <a:cs typeface="Arial"/>
                        </a:rPr>
                        <a:t> </a:t>
                      </a:r>
                      <a:r>
                        <a:rPr sz="1400" b="1" spc="-50">
                          <a:solidFill>
                            <a:srgbClr val="211F1F"/>
                          </a:solidFill>
                          <a:latin typeface="Arial"/>
                          <a:cs typeface="Arial"/>
                        </a:rPr>
                        <a:t>x </a:t>
                      </a:r>
                      <a:r>
                        <a:rPr sz="1400" b="1">
                          <a:solidFill>
                            <a:srgbClr val="211F1F"/>
                          </a:solidFill>
                          <a:latin typeface="Arial"/>
                          <a:cs typeface="Arial"/>
                        </a:rPr>
                        <a:t>avg</a:t>
                      </a:r>
                      <a:r>
                        <a:rPr sz="1400" b="1" spc="-40">
                          <a:solidFill>
                            <a:srgbClr val="211F1F"/>
                          </a:solidFill>
                          <a:latin typeface="Arial"/>
                          <a:cs typeface="Arial"/>
                        </a:rPr>
                        <a:t> </a:t>
                      </a:r>
                      <a:r>
                        <a:rPr sz="1400" b="1">
                          <a:solidFill>
                            <a:srgbClr val="211F1F"/>
                          </a:solidFill>
                          <a:latin typeface="Arial"/>
                          <a:cs typeface="Arial"/>
                        </a:rPr>
                        <a:t>of</a:t>
                      </a:r>
                      <a:r>
                        <a:rPr sz="1400" b="1" spc="-30">
                          <a:solidFill>
                            <a:srgbClr val="211F1F"/>
                          </a:solidFill>
                          <a:latin typeface="Arial"/>
                          <a:cs typeface="Arial"/>
                        </a:rPr>
                        <a:t> </a:t>
                      </a:r>
                      <a:r>
                        <a:rPr sz="1400" b="1">
                          <a:solidFill>
                            <a:srgbClr val="211F1F"/>
                          </a:solidFill>
                          <a:latin typeface="Arial"/>
                          <a:cs typeface="Arial"/>
                        </a:rPr>
                        <a:t>36</a:t>
                      </a:r>
                      <a:r>
                        <a:rPr sz="1400" b="1" spc="-40">
                          <a:solidFill>
                            <a:srgbClr val="211F1F"/>
                          </a:solidFill>
                          <a:latin typeface="Arial"/>
                          <a:cs typeface="Arial"/>
                        </a:rPr>
                        <a:t> </a:t>
                      </a:r>
                      <a:r>
                        <a:rPr sz="1400" b="1">
                          <a:solidFill>
                            <a:srgbClr val="211F1F"/>
                          </a:solidFill>
                          <a:latin typeface="Arial"/>
                          <a:cs typeface="Arial"/>
                        </a:rPr>
                        <a:t>highest</a:t>
                      </a:r>
                      <a:r>
                        <a:rPr sz="1400" b="1" spc="-55">
                          <a:solidFill>
                            <a:srgbClr val="211F1F"/>
                          </a:solidFill>
                          <a:latin typeface="Arial"/>
                          <a:cs typeface="Arial"/>
                        </a:rPr>
                        <a:t> </a:t>
                      </a:r>
                      <a:r>
                        <a:rPr sz="1400" b="1">
                          <a:solidFill>
                            <a:srgbClr val="211F1F"/>
                          </a:solidFill>
                          <a:latin typeface="Arial"/>
                          <a:cs typeface="Arial"/>
                        </a:rPr>
                        <a:t>months</a:t>
                      </a:r>
                      <a:r>
                        <a:rPr sz="1400" b="1" spc="-40">
                          <a:solidFill>
                            <a:srgbClr val="211F1F"/>
                          </a:solidFill>
                          <a:latin typeface="Arial"/>
                          <a:cs typeface="Arial"/>
                        </a:rPr>
                        <a:t> </a:t>
                      </a:r>
                      <a:r>
                        <a:rPr sz="1400" b="1" spc="-25">
                          <a:solidFill>
                            <a:srgbClr val="211F1F"/>
                          </a:solidFill>
                          <a:latin typeface="Arial"/>
                          <a:cs typeface="Arial"/>
                        </a:rPr>
                        <a:t>of </a:t>
                      </a:r>
                      <a:r>
                        <a:rPr sz="1400" b="1">
                          <a:solidFill>
                            <a:srgbClr val="211F1F"/>
                          </a:solidFill>
                          <a:latin typeface="Arial"/>
                          <a:cs typeface="Arial"/>
                        </a:rPr>
                        <a:t>basic</a:t>
                      </a:r>
                      <a:r>
                        <a:rPr sz="1400" b="1" spc="-45">
                          <a:solidFill>
                            <a:srgbClr val="211F1F"/>
                          </a:solidFill>
                          <a:latin typeface="Arial"/>
                          <a:cs typeface="Arial"/>
                        </a:rPr>
                        <a:t> </a:t>
                      </a:r>
                      <a:r>
                        <a:rPr sz="1400" b="1" spc="-25">
                          <a:solidFill>
                            <a:srgbClr val="211F1F"/>
                          </a:solidFill>
                          <a:latin typeface="Arial"/>
                          <a:cs typeface="Arial"/>
                        </a:rPr>
                        <a:t>pay</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marL="440690" marR="104775" indent="-330835">
                        <a:lnSpc>
                          <a:spcPct val="100000"/>
                        </a:lnSpc>
                        <a:spcBef>
                          <a:spcPts val="1065"/>
                        </a:spcBef>
                      </a:pPr>
                      <a:r>
                        <a:rPr sz="1400" b="1">
                          <a:solidFill>
                            <a:srgbClr val="211F1F"/>
                          </a:solidFill>
                          <a:latin typeface="Arial"/>
                          <a:cs typeface="Arial"/>
                        </a:rPr>
                        <a:t>Yrs</a:t>
                      </a:r>
                      <a:r>
                        <a:rPr sz="1400" b="1" spc="-25">
                          <a:solidFill>
                            <a:srgbClr val="211F1F"/>
                          </a:solidFill>
                          <a:latin typeface="Arial"/>
                          <a:cs typeface="Arial"/>
                        </a:rPr>
                        <a:t> </a:t>
                      </a:r>
                      <a:r>
                        <a:rPr sz="1400" b="1">
                          <a:solidFill>
                            <a:srgbClr val="211F1F"/>
                          </a:solidFill>
                          <a:latin typeface="Arial"/>
                          <a:cs typeface="Arial"/>
                        </a:rPr>
                        <a:t>&amp;</a:t>
                      </a:r>
                      <a:r>
                        <a:rPr sz="1400" b="1" spc="-25">
                          <a:solidFill>
                            <a:srgbClr val="211F1F"/>
                          </a:solidFill>
                          <a:latin typeface="Arial"/>
                          <a:cs typeface="Arial"/>
                        </a:rPr>
                        <a:t> </a:t>
                      </a:r>
                      <a:r>
                        <a:rPr sz="1400" b="1">
                          <a:solidFill>
                            <a:srgbClr val="211F1F"/>
                          </a:solidFill>
                          <a:latin typeface="Arial"/>
                          <a:cs typeface="Arial"/>
                        </a:rPr>
                        <a:t>mos</a:t>
                      </a:r>
                      <a:r>
                        <a:rPr sz="1400" b="1" spc="-25">
                          <a:solidFill>
                            <a:srgbClr val="211F1F"/>
                          </a:solidFill>
                          <a:latin typeface="Arial"/>
                          <a:cs typeface="Arial"/>
                        </a:rPr>
                        <a:t> </a:t>
                      </a:r>
                      <a:r>
                        <a:rPr sz="1400" b="1">
                          <a:solidFill>
                            <a:srgbClr val="211F1F"/>
                          </a:solidFill>
                          <a:latin typeface="Arial"/>
                          <a:cs typeface="Arial"/>
                        </a:rPr>
                        <a:t>of</a:t>
                      </a:r>
                      <a:r>
                        <a:rPr sz="1400" b="1" spc="-15">
                          <a:solidFill>
                            <a:srgbClr val="211F1F"/>
                          </a:solidFill>
                          <a:latin typeface="Arial"/>
                          <a:cs typeface="Arial"/>
                        </a:rPr>
                        <a:t> </a:t>
                      </a:r>
                      <a:r>
                        <a:rPr sz="1400" b="1">
                          <a:solidFill>
                            <a:srgbClr val="211F1F"/>
                          </a:solidFill>
                          <a:latin typeface="Arial"/>
                          <a:cs typeface="Arial"/>
                        </a:rPr>
                        <a:t>service</a:t>
                      </a:r>
                      <a:r>
                        <a:rPr sz="1400" b="1" spc="-40">
                          <a:solidFill>
                            <a:srgbClr val="211F1F"/>
                          </a:solidFill>
                          <a:latin typeface="Arial"/>
                          <a:cs typeface="Arial"/>
                        </a:rPr>
                        <a:t> </a:t>
                      </a:r>
                      <a:r>
                        <a:rPr sz="1400" b="1">
                          <a:solidFill>
                            <a:srgbClr val="211F1F"/>
                          </a:solidFill>
                          <a:latin typeface="Arial"/>
                          <a:cs typeface="Arial"/>
                        </a:rPr>
                        <a:t>x</a:t>
                      </a:r>
                      <a:r>
                        <a:rPr sz="1400" b="1" spc="-25">
                          <a:solidFill>
                            <a:srgbClr val="211F1F"/>
                          </a:solidFill>
                          <a:latin typeface="Arial"/>
                          <a:cs typeface="Arial"/>
                        </a:rPr>
                        <a:t> </a:t>
                      </a:r>
                      <a:r>
                        <a:rPr sz="1400" b="1">
                          <a:latin typeface="Arial"/>
                          <a:cs typeface="Arial"/>
                        </a:rPr>
                        <a:t>2.0%</a:t>
                      </a:r>
                      <a:r>
                        <a:rPr sz="1400" b="1" spc="-30">
                          <a:latin typeface="Arial"/>
                          <a:cs typeface="Arial"/>
                        </a:rPr>
                        <a:t> </a:t>
                      </a:r>
                      <a:r>
                        <a:rPr sz="1400" b="1">
                          <a:solidFill>
                            <a:srgbClr val="211F1F"/>
                          </a:solidFill>
                          <a:latin typeface="Arial"/>
                          <a:cs typeface="Arial"/>
                        </a:rPr>
                        <a:t>x</a:t>
                      </a:r>
                      <a:r>
                        <a:rPr sz="1400" b="1" spc="-20">
                          <a:solidFill>
                            <a:srgbClr val="211F1F"/>
                          </a:solidFill>
                          <a:latin typeface="Arial"/>
                          <a:cs typeface="Arial"/>
                        </a:rPr>
                        <a:t> </a:t>
                      </a:r>
                      <a:r>
                        <a:rPr sz="1400" b="1">
                          <a:solidFill>
                            <a:srgbClr val="211F1F"/>
                          </a:solidFill>
                          <a:latin typeface="Arial"/>
                          <a:cs typeface="Arial"/>
                        </a:rPr>
                        <a:t>avg</a:t>
                      </a:r>
                      <a:r>
                        <a:rPr sz="1400" b="1" spc="-30">
                          <a:solidFill>
                            <a:srgbClr val="211F1F"/>
                          </a:solidFill>
                          <a:latin typeface="Arial"/>
                          <a:cs typeface="Arial"/>
                        </a:rPr>
                        <a:t> </a:t>
                      </a:r>
                      <a:r>
                        <a:rPr sz="1400" b="1" spc="-25">
                          <a:solidFill>
                            <a:srgbClr val="211F1F"/>
                          </a:solidFill>
                          <a:latin typeface="Arial"/>
                          <a:cs typeface="Arial"/>
                        </a:rPr>
                        <a:t>of </a:t>
                      </a:r>
                      <a:r>
                        <a:rPr sz="1400" b="1">
                          <a:solidFill>
                            <a:srgbClr val="211F1F"/>
                          </a:solidFill>
                          <a:latin typeface="Arial"/>
                          <a:cs typeface="Arial"/>
                        </a:rPr>
                        <a:t>36</a:t>
                      </a:r>
                      <a:r>
                        <a:rPr sz="1400" b="1" spc="-45">
                          <a:solidFill>
                            <a:srgbClr val="211F1F"/>
                          </a:solidFill>
                          <a:latin typeface="Arial"/>
                          <a:cs typeface="Arial"/>
                        </a:rPr>
                        <a:t> </a:t>
                      </a:r>
                      <a:r>
                        <a:rPr sz="1400" b="1">
                          <a:solidFill>
                            <a:srgbClr val="211F1F"/>
                          </a:solidFill>
                          <a:latin typeface="Arial"/>
                          <a:cs typeface="Arial"/>
                        </a:rPr>
                        <a:t>highest</a:t>
                      </a:r>
                      <a:r>
                        <a:rPr sz="1400" b="1" spc="-55">
                          <a:solidFill>
                            <a:srgbClr val="211F1F"/>
                          </a:solidFill>
                          <a:latin typeface="Arial"/>
                          <a:cs typeface="Arial"/>
                        </a:rPr>
                        <a:t> </a:t>
                      </a:r>
                      <a:r>
                        <a:rPr sz="1400" b="1">
                          <a:solidFill>
                            <a:srgbClr val="211F1F"/>
                          </a:solidFill>
                          <a:latin typeface="Arial"/>
                          <a:cs typeface="Arial"/>
                        </a:rPr>
                        <a:t>months</a:t>
                      </a:r>
                      <a:r>
                        <a:rPr sz="1400" b="1" spc="-40">
                          <a:solidFill>
                            <a:srgbClr val="211F1F"/>
                          </a:solidFill>
                          <a:latin typeface="Arial"/>
                          <a:cs typeface="Arial"/>
                        </a:rPr>
                        <a:t> </a:t>
                      </a:r>
                      <a:r>
                        <a:rPr sz="1400" b="1">
                          <a:solidFill>
                            <a:srgbClr val="211F1F"/>
                          </a:solidFill>
                          <a:latin typeface="Arial"/>
                          <a:cs typeface="Arial"/>
                        </a:rPr>
                        <a:t>basic</a:t>
                      </a:r>
                      <a:r>
                        <a:rPr sz="1400" b="1" spc="-45">
                          <a:solidFill>
                            <a:srgbClr val="211F1F"/>
                          </a:solidFill>
                          <a:latin typeface="Arial"/>
                          <a:cs typeface="Arial"/>
                        </a:rPr>
                        <a:t> </a:t>
                      </a:r>
                      <a:r>
                        <a:rPr sz="1400" b="1" spc="-25">
                          <a:solidFill>
                            <a:srgbClr val="211F1F"/>
                          </a:solidFill>
                          <a:latin typeface="Arial"/>
                          <a:cs typeface="Arial"/>
                        </a:rPr>
                        <a:t>pay</a:t>
                      </a:r>
                      <a:endParaRPr sz="1400">
                        <a:latin typeface="Arial"/>
                        <a:cs typeface="Arial"/>
                      </a:endParaRPr>
                    </a:p>
                  </a:txBody>
                  <a:tcPr marL="0" marR="0" marT="13525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extLst>
                  <a:ext uri="{0D108BD9-81ED-4DB2-BD59-A6C34878D82A}">
                    <a16:rowId xmlns:a16="http://schemas.microsoft.com/office/drawing/2014/main" val="10002"/>
                  </a:ext>
                </a:extLst>
              </a:tr>
              <a:tr h="281940">
                <a:tc>
                  <a:txBody>
                    <a:bodyPr/>
                    <a:lstStyle/>
                    <a:p>
                      <a:pPr marL="68580">
                        <a:lnSpc>
                          <a:spcPct val="100000"/>
                        </a:lnSpc>
                        <a:spcBef>
                          <a:spcPts val="225"/>
                        </a:spcBef>
                      </a:pPr>
                      <a:r>
                        <a:rPr sz="1400" b="1">
                          <a:solidFill>
                            <a:srgbClr val="211F1F"/>
                          </a:solidFill>
                          <a:latin typeface="Arial"/>
                          <a:cs typeface="Arial"/>
                        </a:rPr>
                        <a:t>%</a:t>
                      </a:r>
                      <a:r>
                        <a:rPr sz="1400" b="1" spc="-20">
                          <a:solidFill>
                            <a:srgbClr val="211F1F"/>
                          </a:solidFill>
                          <a:latin typeface="Arial"/>
                          <a:cs typeface="Arial"/>
                        </a:rPr>
                        <a:t> </a:t>
                      </a:r>
                      <a:r>
                        <a:rPr sz="1400" b="1">
                          <a:solidFill>
                            <a:srgbClr val="211F1F"/>
                          </a:solidFill>
                          <a:latin typeface="Arial"/>
                          <a:cs typeface="Arial"/>
                        </a:rPr>
                        <a:t>at</a:t>
                      </a:r>
                      <a:r>
                        <a:rPr sz="1400" b="1" spc="-15">
                          <a:solidFill>
                            <a:srgbClr val="211F1F"/>
                          </a:solidFill>
                          <a:latin typeface="Arial"/>
                          <a:cs typeface="Arial"/>
                        </a:rPr>
                        <a:t> </a:t>
                      </a:r>
                      <a:r>
                        <a:rPr sz="1400" b="1">
                          <a:solidFill>
                            <a:srgbClr val="211F1F"/>
                          </a:solidFill>
                          <a:latin typeface="Arial"/>
                          <a:cs typeface="Arial"/>
                        </a:rPr>
                        <a:t>10</a:t>
                      </a:r>
                      <a:r>
                        <a:rPr sz="1400" b="1" spc="-55">
                          <a:solidFill>
                            <a:srgbClr val="211F1F"/>
                          </a:solidFill>
                          <a:latin typeface="Arial"/>
                          <a:cs typeface="Arial"/>
                        </a:rPr>
                        <a:t> </a:t>
                      </a:r>
                      <a:r>
                        <a:rPr sz="1400" b="1">
                          <a:solidFill>
                            <a:srgbClr val="211F1F"/>
                          </a:solidFill>
                          <a:latin typeface="Arial"/>
                          <a:cs typeface="Arial"/>
                        </a:rPr>
                        <a:t>YOS</a:t>
                      </a:r>
                      <a:r>
                        <a:rPr sz="1400" b="1" spc="-20">
                          <a:solidFill>
                            <a:srgbClr val="211F1F"/>
                          </a:solidFill>
                          <a:latin typeface="Arial"/>
                          <a:cs typeface="Arial"/>
                        </a:rPr>
                        <a:t> </a:t>
                      </a:r>
                      <a:r>
                        <a:rPr sz="1400" b="1">
                          <a:solidFill>
                            <a:srgbClr val="211F1F"/>
                          </a:solidFill>
                          <a:latin typeface="Arial"/>
                          <a:cs typeface="Arial"/>
                        </a:rPr>
                        <a:t>(3,600</a:t>
                      </a:r>
                      <a:r>
                        <a:rPr sz="1400" b="1" spc="-45">
                          <a:solidFill>
                            <a:srgbClr val="211F1F"/>
                          </a:solidFill>
                          <a:latin typeface="Arial"/>
                          <a:cs typeface="Arial"/>
                        </a:rPr>
                        <a:t> </a:t>
                      </a:r>
                      <a:r>
                        <a:rPr sz="1400" b="1" spc="-10">
                          <a:solidFill>
                            <a:srgbClr val="211F1F"/>
                          </a:solidFill>
                          <a:latin typeface="Arial"/>
                          <a:cs typeface="Arial"/>
                        </a:rPr>
                        <a:t>points)</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tc>
                  <a:txBody>
                    <a:bodyPr/>
                    <a:lstStyle/>
                    <a:p>
                      <a:pPr marL="6350" algn="ctr">
                        <a:lnSpc>
                          <a:spcPct val="100000"/>
                        </a:lnSpc>
                        <a:spcBef>
                          <a:spcPts val="225"/>
                        </a:spcBef>
                      </a:pPr>
                      <a:r>
                        <a:rPr sz="1400" b="1" spc="-25">
                          <a:solidFill>
                            <a:srgbClr val="211F1F"/>
                          </a:solidFill>
                          <a:latin typeface="Arial"/>
                          <a:cs typeface="Arial"/>
                        </a:rPr>
                        <a:t>25%</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tc>
                  <a:txBody>
                    <a:bodyPr/>
                    <a:lstStyle/>
                    <a:p>
                      <a:pPr marL="6985" algn="ctr">
                        <a:lnSpc>
                          <a:spcPct val="100000"/>
                        </a:lnSpc>
                        <a:spcBef>
                          <a:spcPts val="225"/>
                        </a:spcBef>
                      </a:pPr>
                      <a:r>
                        <a:rPr sz="1400" b="1" spc="-25">
                          <a:solidFill>
                            <a:srgbClr val="211F1F"/>
                          </a:solidFill>
                          <a:latin typeface="Arial"/>
                          <a:cs typeface="Arial"/>
                        </a:rPr>
                        <a:t>20%</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extLst>
                  <a:ext uri="{0D108BD9-81ED-4DB2-BD59-A6C34878D82A}">
                    <a16:rowId xmlns:a16="http://schemas.microsoft.com/office/drawing/2014/main" val="10003"/>
                  </a:ext>
                </a:extLst>
              </a:tr>
              <a:tr h="281940">
                <a:tc>
                  <a:txBody>
                    <a:bodyPr/>
                    <a:lstStyle/>
                    <a:p>
                      <a:pPr marL="67945">
                        <a:lnSpc>
                          <a:spcPct val="100000"/>
                        </a:lnSpc>
                        <a:spcBef>
                          <a:spcPts val="225"/>
                        </a:spcBef>
                      </a:pPr>
                      <a:r>
                        <a:rPr sz="1400" b="1">
                          <a:solidFill>
                            <a:srgbClr val="211F1F"/>
                          </a:solidFill>
                          <a:latin typeface="Arial"/>
                          <a:cs typeface="Arial"/>
                        </a:rPr>
                        <a:t>%</a:t>
                      </a:r>
                      <a:r>
                        <a:rPr sz="1400" b="1" spc="-20">
                          <a:solidFill>
                            <a:srgbClr val="211F1F"/>
                          </a:solidFill>
                          <a:latin typeface="Arial"/>
                          <a:cs typeface="Arial"/>
                        </a:rPr>
                        <a:t> </a:t>
                      </a:r>
                      <a:r>
                        <a:rPr sz="1400" b="1">
                          <a:solidFill>
                            <a:srgbClr val="211F1F"/>
                          </a:solidFill>
                          <a:latin typeface="Arial"/>
                          <a:cs typeface="Arial"/>
                        </a:rPr>
                        <a:t>at</a:t>
                      </a:r>
                      <a:r>
                        <a:rPr sz="1400" b="1" spc="-15">
                          <a:solidFill>
                            <a:srgbClr val="211F1F"/>
                          </a:solidFill>
                          <a:latin typeface="Arial"/>
                          <a:cs typeface="Arial"/>
                        </a:rPr>
                        <a:t> </a:t>
                      </a:r>
                      <a:r>
                        <a:rPr sz="1400" b="1">
                          <a:solidFill>
                            <a:srgbClr val="211F1F"/>
                          </a:solidFill>
                          <a:latin typeface="Arial"/>
                          <a:cs typeface="Arial"/>
                        </a:rPr>
                        <a:t>15</a:t>
                      </a:r>
                      <a:r>
                        <a:rPr sz="1400" b="1" spc="-55">
                          <a:solidFill>
                            <a:srgbClr val="211F1F"/>
                          </a:solidFill>
                          <a:latin typeface="Arial"/>
                          <a:cs typeface="Arial"/>
                        </a:rPr>
                        <a:t> </a:t>
                      </a:r>
                      <a:r>
                        <a:rPr sz="1400" b="1">
                          <a:solidFill>
                            <a:srgbClr val="211F1F"/>
                          </a:solidFill>
                          <a:latin typeface="Arial"/>
                          <a:cs typeface="Arial"/>
                        </a:rPr>
                        <a:t>YOS</a:t>
                      </a:r>
                      <a:r>
                        <a:rPr sz="1400" b="1" spc="-20">
                          <a:solidFill>
                            <a:srgbClr val="211F1F"/>
                          </a:solidFill>
                          <a:latin typeface="Arial"/>
                          <a:cs typeface="Arial"/>
                        </a:rPr>
                        <a:t> </a:t>
                      </a:r>
                      <a:r>
                        <a:rPr sz="1400" b="1">
                          <a:solidFill>
                            <a:srgbClr val="211F1F"/>
                          </a:solidFill>
                          <a:latin typeface="Arial"/>
                          <a:cs typeface="Arial"/>
                        </a:rPr>
                        <a:t>(5,400</a:t>
                      </a:r>
                      <a:r>
                        <a:rPr sz="1400" b="1" spc="-45">
                          <a:solidFill>
                            <a:srgbClr val="211F1F"/>
                          </a:solidFill>
                          <a:latin typeface="Arial"/>
                          <a:cs typeface="Arial"/>
                        </a:rPr>
                        <a:t> </a:t>
                      </a:r>
                      <a:r>
                        <a:rPr sz="1400" b="1" spc="-10">
                          <a:solidFill>
                            <a:srgbClr val="211F1F"/>
                          </a:solidFill>
                          <a:latin typeface="Arial"/>
                          <a:cs typeface="Arial"/>
                        </a:rPr>
                        <a:t>points)</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marL="5715" algn="ctr">
                        <a:lnSpc>
                          <a:spcPct val="100000"/>
                        </a:lnSpc>
                        <a:spcBef>
                          <a:spcPts val="225"/>
                        </a:spcBef>
                      </a:pPr>
                      <a:r>
                        <a:rPr sz="1400" b="1" spc="-10">
                          <a:solidFill>
                            <a:srgbClr val="211F1F"/>
                          </a:solidFill>
                          <a:latin typeface="Arial"/>
                          <a:cs typeface="Arial"/>
                        </a:rPr>
                        <a:t>37.5%</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marL="6350" algn="ctr">
                        <a:lnSpc>
                          <a:spcPct val="100000"/>
                        </a:lnSpc>
                        <a:spcBef>
                          <a:spcPts val="225"/>
                        </a:spcBef>
                      </a:pPr>
                      <a:r>
                        <a:rPr sz="1400" b="1" spc="-25">
                          <a:solidFill>
                            <a:srgbClr val="211F1F"/>
                          </a:solidFill>
                          <a:latin typeface="Arial"/>
                          <a:cs typeface="Arial"/>
                        </a:rPr>
                        <a:t>30%</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extLst>
                  <a:ext uri="{0D108BD9-81ED-4DB2-BD59-A6C34878D82A}">
                    <a16:rowId xmlns:a16="http://schemas.microsoft.com/office/drawing/2014/main" val="10004"/>
                  </a:ext>
                </a:extLst>
              </a:tr>
              <a:tr h="281305">
                <a:tc>
                  <a:txBody>
                    <a:bodyPr/>
                    <a:lstStyle/>
                    <a:p>
                      <a:pPr marL="67945">
                        <a:lnSpc>
                          <a:spcPct val="100000"/>
                        </a:lnSpc>
                        <a:spcBef>
                          <a:spcPts val="225"/>
                        </a:spcBef>
                      </a:pPr>
                      <a:r>
                        <a:rPr sz="1400" b="1">
                          <a:solidFill>
                            <a:srgbClr val="211F1F"/>
                          </a:solidFill>
                          <a:latin typeface="Arial"/>
                          <a:cs typeface="Arial"/>
                        </a:rPr>
                        <a:t>%</a:t>
                      </a:r>
                      <a:r>
                        <a:rPr sz="1400" b="1" spc="-20">
                          <a:solidFill>
                            <a:srgbClr val="211F1F"/>
                          </a:solidFill>
                          <a:latin typeface="Arial"/>
                          <a:cs typeface="Arial"/>
                        </a:rPr>
                        <a:t> </a:t>
                      </a:r>
                      <a:r>
                        <a:rPr sz="1400" b="1">
                          <a:solidFill>
                            <a:srgbClr val="211F1F"/>
                          </a:solidFill>
                          <a:latin typeface="Arial"/>
                          <a:cs typeface="Arial"/>
                        </a:rPr>
                        <a:t>at</a:t>
                      </a:r>
                      <a:r>
                        <a:rPr sz="1400" b="1" spc="-15">
                          <a:solidFill>
                            <a:srgbClr val="211F1F"/>
                          </a:solidFill>
                          <a:latin typeface="Arial"/>
                          <a:cs typeface="Arial"/>
                        </a:rPr>
                        <a:t> </a:t>
                      </a:r>
                      <a:r>
                        <a:rPr sz="1400" b="1">
                          <a:solidFill>
                            <a:srgbClr val="211F1F"/>
                          </a:solidFill>
                          <a:latin typeface="Arial"/>
                          <a:cs typeface="Arial"/>
                        </a:rPr>
                        <a:t>20</a:t>
                      </a:r>
                      <a:r>
                        <a:rPr sz="1400" b="1" spc="-55">
                          <a:solidFill>
                            <a:srgbClr val="211F1F"/>
                          </a:solidFill>
                          <a:latin typeface="Arial"/>
                          <a:cs typeface="Arial"/>
                        </a:rPr>
                        <a:t> </a:t>
                      </a:r>
                      <a:r>
                        <a:rPr sz="1400" b="1">
                          <a:solidFill>
                            <a:srgbClr val="211F1F"/>
                          </a:solidFill>
                          <a:latin typeface="Arial"/>
                          <a:cs typeface="Arial"/>
                        </a:rPr>
                        <a:t>YOS</a:t>
                      </a:r>
                      <a:r>
                        <a:rPr sz="1400" b="1" spc="-20">
                          <a:solidFill>
                            <a:srgbClr val="211F1F"/>
                          </a:solidFill>
                          <a:latin typeface="Arial"/>
                          <a:cs typeface="Arial"/>
                        </a:rPr>
                        <a:t> </a:t>
                      </a:r>
                      <a:r>
                        <a:rPr sz="1400" b="1">
                          <a:solidFill>
                            <a:srgbClr val="211F1F"/>
                          </a:solidFill>
                          <a:latin typeface="Arial"/>
                          <a:cs typeface="Arial"/>
                        </a:rPr>
                        <a:t>(7,500</a:t>
                      </a:r>
                      <a:r>
                        <a:rPr sz="1400" b="1" spc="-45">
                          <a:solidFill>
                            <a:srgbClr val="211F1F"/>
                          </a:solidFill>
                          <a:latin typeface="Arial"/>
                          <a:cs typeface="Arial"/>
                        </a:rPr>
                        <a:t> </a:t>
                      </a:r>
                      <a:r>
                        <a:rPr sz="1400" b="1" spc="-10">
                          <a:solidFill>
                            <a:srgbClr val="211F1F"/>
                          </a:solidFill>
                          <a:latin typeface="Arial"/>
                          <a:cs typeface="Arial"/>
                        </a:rPr>
                        <a:t>points)</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tc>
                  <a:txBody>
                    <a:bodyPr/>
                    <a:lstStyle/>
                    <a:p>
                      <a:pPr marL="5715" algn="ctr">
                        <a:lnSpc>
                          <a:spcPct val="100000"/>
                        </a:lnSpc>
                        <a:spcBef>
                          <a:spcPts val="225"/>
                        </a:spcBef>
                      </a:pPr>
                      <a:r>
                        <a:rPr sz="1400" b="1" spc="-25">
                          <a:solidFill>
                            <a:srgbClr val="211F1F"/>
                          </a:solidFill>
                          <a:latin typeface="Arial"/>
                          <a:cs typeface="Arial"/>
                        </a:rPr>
                        <a:t>50%</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tc>
                  <a:txBody>
                    <a:bodyPr/>
                    <a:lstStyle/>
                    <a:p>
                      <a:pPr marL="6350" algn="ctr">
                        <a:lnSpc>
                          <a:spcPct val="100000"/>
                        </a:lnSpc>
                        <a:spcBef>
                          <a:spcPts val="225"/>
                        </a:spcBef>
                      </a:pPr>
                      <a:r>
                        <a:rPr sz="1400" b="1" spc="-25">
                          <a:solidFill>
                            <a:srgbClr val="211F1F"/>
                          </a:solidFill>
                          <a:latin typeface="Arial"/>
                          <a:cs typeface="Arial"/>
                        </a:rPr>
                        <a:t>40%</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extLst>
                  <a:ext uri="{0D108BD9-81ED-4DB2-BD59-A6C34878D82A}">
                    <a16:rowId xmlns:a16="http://schemas.microsoft.com/office/drawing/2014/main" val="10005"/>
                  </a:ext>
                </a:extLst>
              </a:tr>
              <a:tr h="281940">
                <a:tc>
                  <a:txBody>
                    <a:bodyPr/>
                    <a:lstStyle/>
                    <a:p>
                      <a:pPr marL="67945">
                        <a:lnSpc>
                          <a:spcPct val="100000"/>
                        </a:lnSpc>
                        <a:spcBef>
                          <a:spcPts val="225"/>
                        </a:spcBef>
                      </a:pPr>
                      <a:r>
                        <a:rPr sz="1400" b="1" spc="-25">
                          <a:solidFill>
                            <a:srgbClr val="211F1F"/>
                          </a:solidFill>
                          <a:latin typeface="Arial"/>
                          <a:cs typeface="Arial"/>
                        </a:rPr>
                        <a:t>TSP</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algn="ctr">
                        <a:lnSpc>
                          <a:spcPct val="100000"/>
                        </a:lnSpc>
                        <a:spcBef>
                          <a:spcPts val="225"/>
                        </a:spcBef>
                      </a:pPr>
                      <a:r>
                        <a:rPr sz="1400" b="1" spc="-10">
                          <a:solidFill>
                            <a:srgbClr val="211F1F"/>
                          </a:solidFill>
                          <a:latin typeface="Arial"/>
                          <a:cs typeface="Arial"/>
                        </a:rPr>
                        <a:t>Yes,</a:t>
                      </a:r>
                      <a:r>
                        <a:rPr sz="1400" b="1" spc="-55">
                          <a:solidFill>
                            <a:srgbClr val="211F1F"/>
                          </a:solidFill>
                          <a:latin typeface="Arial"/>
                          <a:cs typeface="Arial"/>
                        </a:rPr>
                        <a:t> </a:t>
                      </a:r>
                      <a:r>
                        <a:rPr sz="1400" b="1">
                          <a:solidFill>
                            <a:srgbClr val="211F1F"/>
                          </a:solidFill>
                          <a:latin typeface="Arial"/>
                          <a:cs typeface="Arial"/>
                        </a:rPr>
                        <a:t>but</a:t>
                      </a:r>
                      <a:r>
                        <a:rPr sz="1400" b="1" spc="-35">
                          <a:solidFill>
                            <a:srgbClr val="211F1F"/>
                          </a:solidFill>
                          <a:latin typeface="Arial"/>
                          <a:cs typeface="Arial"/>
                        </a:rPr>
                        <a:t> </a:t>
                      </a:r>
                      <a:r>
                        <a:rPr sz="1400" b="1">
                          <a:solidFill>
                            <a:srgbClr val="211F1F"/>
                          </a:solidFill>
                          <a:latin typeface="Arial"/>
                          <a:cs typeface="Arial"/>
                        </a:rPr>
                        <a:t>no</a:t>
                      </a:r>
                      <a:r>
                        <a:rPr sz="1400" b="1" spc="-40">
                          <a:solidFill>
                            <a:srgbClr val="211F1F"/>
                          </a:solidFill>
                          <a:latin typeface="Arial"/>
                          <a:cs typeface="Arial"/>
                        </a:rPr>
                        <a:t> </a:t>
                      </a:r>
                      <a:r>
                        <a:rPr sz="1400" b="1" spc="-10">
                          <a:solidFill>
                            <a:srgbClr val="211F1F"/>
                          </a:solidFill>
                          <a:latin typeface="Arial"/>
                          <a:cs typeface="Arial"/>
                        </a:rPr>
                        <a:t>matching</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algn="ctr">
                        <a:lnSpc>
                          <a:spcPct val="100000"/>
                        </a:lnSpc>
                        <a:spcBef>
                          <a:spcPts val="225"/>
                        </a:spcBef>
                      </a:pPr>
                      <a:r>
                        <a:rPr sz="1400" b="1" spc="-10">
                          <a:solidFill>
                            <a:srgbClr val="211F1F"/>
                          </a:solidFill>
                          <a:latin typeface="Arial"/>
                          <a:cs typeface="Arial"/>
                        </a:rPr>
                        <a:t>Yes,</a:t>
                      </a:r>
                      <a:r>
                        <a:rPr sz="1400" b="1" spc="-40">
                          <a:solidFill>
                            <a:srgbClr val="211F1F"/>
                          </a:solidFill>
                          <a:latin typeface="Arial"/>
                          <a:cs typeface="Arial"/>
                        </a:rPr>
                        <a:t> </a:t>
                      </a:r>
                      <a:r>
                        <a:rPr sz="1400" b="1">
                          <a:solidFill>
                            <a:srgbClr val="211F1F"/>
                          </a:solidFill>
                          <a:latin typeface="Arial"/>
                          <a:cs typeface="Arial"/>
                        </a:rPr>
                        <a:t>with</a:t>
                      </a:r>
                      <a:r>
                        <a:rPr sz="1400" b="1" spc="-60">
                          <a:solidFill>
                            <a:srgbClr val="211F1F"/>
                          </a:solidFill>
                          <a:latin typeface="Arial"/>
                          <a:cs typeface="Arial"/>
                        </a:rPr>
                        <a:t> </a:t>
                      </a:r>
                      <a:r>
                        <a:rPr sz="1400" b="1" spc="-10">
                          <a:solidFill>
                            <a:srgbClr val="211F1F"/>
                          </a:solidFill>
                          <a:latin typeface="Arial"/>
                          <a:cs typeface="Arial"/>
                        </a:rPr>
                        <a:t>matching</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extLst>
                  <a:ext uri="{0D108BD9-81ED-4DB2-BD59-A6C34878D82A}">
                    <a16:rowId xmlns:a16="http://schemas.microsoft.com/office/drawing/2014/main" val="10006"/>
                  </a:ext>
                </a:extLst>
              </a:tr>
              <a:tr h="281305">
                <a:tc>
                  <a:txBody>
                    <a:bodyPr/>
                    <a:lstStyle/>
                    <a:p>
                      <a:pPr marL="67945">
                        <a:lnSpc>
                          <a:spcPct val="100000"/>
                        </a:lnSpc>
                        <a:spcBef>
                          <a:spcPts val="225"/>
                        </a:spcBef>
                      </a:pPr>
                      <a:r>
                        <a:rPr sz="1400" b="1" spc="-10">
                          <a:solidFill>
                            <a:srgbClr val="211F1F"/>
                          </a:solidFill>
                          <a:latin typeface="Arial"/>
                          <a:cs typeface="Arial"/>
                        </a:rPr>
                        <a:t>Continuation</a:t>
                      </a:r>
                      <a:r>
                        <a:rPr sz="1400" b="1" spc="15">
                          <a:solidFill>
                            <a:srgbClr val="211F1F"/>
                          </a:solidFill>
                          <a:latin typeface="Arial"/>
                          <a:cs typeface="Arial"/>
                        </a:rPr>
                        <a:t> </a:t>
                      </a:r>
                      <a:r>
                        <a:rPr sz="1400" b="1" spc="-25">
                          <a:solidFill>
                            <a:srgbClr val="211F1F"/>
                          </a:solidFill>
                          <a:latin typeface="Arial"/>
                          <a:cs typeface="Arial"/>
                        </a:rPr>
                        <a:t>Pay</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tc>
                  <a:txBody>
                    <a:bodyPr/>
                    <a:lstStyle/>
                    <a:p>
                      <a:pPr algn="ctr">
                        <a:lnSpc>
                          <a:spcPct val="100000"/>
                        </a:lnSpc>
                        <a:spcBef>
                          <a:spcPts val="225"/>
                        </a:spcBef>
                      </a:pPr>
                      <a:r>
                        <a:rPr sz="1400" b="1" spc="-25">
                          <a:solidFill>
                            <a:srgbClr val="211F1F"/>
                          </a:solidFill>
                          <a:latin typeface="Arial"/>
                          <a:cs typeface="Arial"/>
                        </a:rPr>
                        <a:t>No</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tc>
                  <a:txBody>
                    <a:bodyPr/>
                    <a:lstStyle/>
                    <a:p>
                      <a:pPr algn="ctr">
                        <a:lnSpc>
                          <a:spcPct val="100000"/>
                        </a:lnSpc>
                        <a:spcBef>
                          <a:spcPts val="225"/>
                        </a:spcBef>
                      </a:pPr>
                      <a:r>
                        <a:rPr sz="1400" b="1" spc="-25">
                          <a:solidFill>
                            <a:srgbClr val="211F1F"/>
                          </a:solidFill>
                          <a:latin typeface="Arial"/>
                          <a:cs typeface="Arial"/>
                        </a:rPr>
                        <a:t>Yes</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CCCCCC"/>
                    </a:solidFill>
                  </a:tcPr>
                </a:tc>
                <a:extLst>
                  <a:ext uri="{0D108BD9-81ED-4DB2-BD59-A6C34878D82A}">
                    <a16:rowId xmlns:a16="http://schemas.microsoft.com/office/drawing/2014/main" val="10007"/>
                  </a:ext>
                </a:extLst>
              </a:tr>
              <a:tr h="495300">
                <a:tc>
                  <a:txBody>
                    <a:bodyPr/>
                    <a:lstStyle/>
                    <a:p>
                      <a:pPr marL="67310">
                        <a:lnSpc>
                          <a:spcPct val="100000"/>
                        </a:lnSpc>
                        <a:spcBef>
                          <a:spcPts val="225"/>
                        </a:spcBef>
                      </a:pPr>
                      <a:r>
                        <a:rPr sz="1400" b="1">
                          <a:solidFill>
                            <a:srgbClr val="211F1F"/>
                          </a:solidFill>
                          <a:latin typeface="Arial"/>
                          <a:cs typeface="Arial"/>
                        </a:rPr>
                        <a:t>Lump</a:t>
                      </a:r>
                      <a:r>
                        <a:rPr sz="1400" b="1" spc="-35">
                          <a:solidFill>
                            <a:srgbClr val="211F1F"/>
                          </a:solidFill>
                          <a:latin typeface="Arial"/>
                          <a:cs typeface="Arial"/>
                        </a:rPr>
                        <a:t> </a:t>
                      </a:r>
                      <a:r>
                        <a:rPr sz="1400" b="1">
                          <a:solidFill>
                            <a:srgbClr val="211F1F"/>
                          </a:solidFill>
                          <a:latin typeface="Arial"/>
                          <a:cs typeface="Arial"/>
                        </a:rPr>
                        <a:t>Sum</a:t>
                      </a:r>
                      <a:r>
                        <a:rPr sz="1400" b="1" spc="-25">
                          <a:solidFill>
                            <a:srgbClr val="211F1F"/>
                          </a:solidFill>
                          <a:latin typeface="Arial"/>
                          <a:cs typeface="Arial"/>
                        </a:rPr>
                        <a:t> </a:t>
                      </a:r>
                      <a:r>
                        <a:rPr sz="1400" b="1">
                          <a:solidFill>
                            <a:srgbClr val="211F1F"/>
                          </a:solidFill>
                          <a:latin typeface="Arial"/>
                          <a:cs typeface="Arial"/>
                        </a:rPr>
                        <a:t>at</a:t>
                      </a:r>
                      <a:r>
                        <a:rPr sz="1400" b="1" spc="-20">
                          <a:solidFill>
                            <a:srgbClr val="211F1F"/>
                          </a:solidFill>
                          <a:latin typeface="Arial"/>
                          <a:cs typeface="Arial"/>
                        </a:rPr>
                        <a:t> </a:t>
                      </a:r>
                      <a:r>
                        <a:rPr sz="1400" b="1" spc="-10">
                          <a:solidFill>
                            <a:srgbClr val="211F1F"/>
                          </a:solidFill>
                          <a:latin typeface="Arial"/>
                          <a:cs typeface="Arial"/>
                        </a:rPr>
                        <a:t>Retirement</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algn="ctr">
                        <a:lnSpc>
                          <a:spcPct val="100000"/>
                        </a:lnSpc>
                        <a:spcBef>
                          <a:spcPts val="225"/>
                        </a:spcBef>
                      </a:pPr>
                      <a:r>
                        <a:rPr sz="1400" b="1" spc="-25">
                          <a:solidFill>
                            <a:srgbClr val="211F1F"/>
                          </a:solidFill>
                          <a:latin typeface="Arial"/>
                          <a:cs typeface="Arial"/>
                        </a:rPr>
                        <a:t>No</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tc>
                  <a:txBody>
                    <a:bodyPr/>
                    <a:lstStyle/>
                    <a:p>
                      <a:pPr marL="1342390" marR="139700" indent="-1198245">
                        <a:lnSpc>
                          <a:spcPct val="100000"/>
                        </a:lnSpc>
                        <a:spcBef>
                          <a:spcPts val="225"/>
                        </a:spcBef>
                      </a:pPr>
                      <a:r>
                        <a:rPr sz="1400" b="1" spc="-10">
                          <a:solidFill>
                            <a:srgbClr val="211F1F"/>
                          </a:solidFill>
                          <a:latin typeface="Arial"/>
                          <a:cs typeface="Arial"/>
                        </a:rPr>
                        <a:t>Yes</a:t>
                      </a:r>
                      <a:r>
                        <a:rPr sz="1400" b="1" spc="-40">
                          <a:solidFill>
                            <a:srgbClr val="211F1F"/>
                          </a:solidFill>
                          <a:latin typeface="Arial"/>
                          <a:cs typeface="Arial"/>
                        </a:rPr>
                        <a:t> </a:t>
                      </a:r>
                      <a:r>
                        <a:rPr sz="1400" b="1">
                          <a:solidFill>
                            <a:srgbClr val="211F1F"/>
                          </a:solidFill>
                          <a:latin typeface="Arial"/>
                          <a:cs typeface="Arial"/>
                        </a:rPr>
                        <a:t>(25%</a:t>
                      </a:r>
                      <a:r>
                        <a:rPr sz="1400" b="1" spc="-40">
                          <a:solidFill>
                            <a:srgbClr val="211F1F"/>
                          </a:solidFill>
                          <a:latin typeface="Arial"/>
                          <a:cs typeface="Arial"/>
                        </a:rPr>
                        <a:t> </a:t>
                      </a:r>
                      <a:r>
                        <a:rPr sz="1400" b="1">
                          <a:solidFill>
                            <a:srgbClr val="211F1F"/>
                          </a:solidFill>
                          <a:latin typeface="Arial"/>
                          <a:cs typeface="Arial"/>
                        </a:rPr>
                        <a:t>or</a:t>
                      </a:r>
                      <a:r>
                        <a:rPr sz="1400" b="1" spc="-20">
                          <a:solidFill>
                            <a:srgbClr val="211F1F"/>
                          </a:solidFill>
                          <a:latin typeface="Arial"/>
                          <a:cs typeface="Arial"/>
                        </a:rPr>
                        <a:t> </a:t>
                      </a:r>
                      <a:r>
                        <a:rPr sz="1400" b="1">
                          <a:solidFill>
                            <a:srgbClr val="211F1F"/>
                          </a:solidFill>
                          <a:latin typeface="Arial"/>
                          <a:cs typeface="Arial"/>
                        </a:rPr>
                        <a:t>50%</a:t>
                      </a:r>
                      <a:r>
                        <a:rPr sz="1400" b="1" spc="-25">
                          <a:solidFill>
                            <a:srgbClr val="211F1F"/>
                          </a:solidFill>
                          <a:latin typeface="Arial"/>
                          <a:cs typeface="Arial"/>
                        </a:rPr>
                        <a:t> </a:t>
                      </a:r>
                      <a:r>
                        <a:rPr sz="1400" b="1">
                          <a:solidFill>
                            <a:srgbClr val="211F1F"/>
                          </a:solidFill>
                          <a:latin typeface="Arial"/>
                          <a:cs typeface="Arial"/>
                        </a:rPr>
                        <a:t>with</a:t>
                      </a:r>
                      <a:r>
                        <a:rPr sz="1400" b="1" spc="-55">
                          <a:solidFill>
                            <a:srgbClr val="211F1F"/>
                          </a:solidFill>
                          <a:latin typeface="Arial"/>
                          <a:cs typeface="Arial"/>
                        </a:rPr>
                        <a:t> </a:t>
                      </a:r>
                      <a:r>
                        <a:rPr sz="1400" b="1">
                          <a:solidFill>
                            <a:srgbClr val="211F1F"/>
                          </a:solidFill>
                          <a:latin typeface="Arial"/>
                          <a:cs typeface="Arial"/>
                        </a:rPr>
                        <a:t>full</a:t>
                      </a:r>
                      <a:r>
                        <a:rPr sz="1400" b="1" spc="-40">
                          <a:solidFill>
                            <a:srgbClr val="211F1F"/>
                          </a:solidFill>
                          <a:latin typeface="Arial"/>
                          <a:cs typeface="Arial"/>
                        </a:rPr>
                        <a:t> </a:t>
                      </a:r>
                      <a:r>
                        <a:rPr sz="1400" b="1">
                          <a:solidFill>
                            <a:srgbClr val="211F1F"/>
                          </a:solidFill>
                          <a:latin typeface="Arial"/>
                          <a:cs typeface="Arial"/>
                        </a:rPr>
                        <a:t>annuity</a:t>
                      </a:r>
                      <a:r>
                        <a:rPr sz="1400" b="1" spc="-50">
                          <a:solidFill>
                            <a:srgbClr val="211F1F"/>
                          </a:solidFill>
                          <a:latin typeface="Arial"/>
                          <a:cs typeface="Arial"/>
                        </a:rPr>
                        <a:t> </a:t>
                      </a:r>
                      <a:r>
                        <a:rPr sz="1400" b="1" spc="-25">
                          <a:solidFill>
                            <a:srgbClr val="211F1F"/>
                          </a:solidFill>
                          <a:latin typeface="Arial"/>
                          <a:cs typeface="Arial"/>
                        </a:rPr>
                        <a:t>at </a:t>
                      </a:r>
                      <a:r>
                        <a:rPr sz="1400" b="1">
                          <a:solidFill>
                            <a:srgbClr val="211F1F"/>
                          </a:solidFill>
                          <a:latin typeface="Arial"/>
                          <a:cs typeface="Arial"/>
                        </a:rPr>
                        <a:t>age</a:t>
                      </a:r>
                      <a:r>
                        <a:rPr sz="1400" b="1" spc="-35">
                          <a:solidFill>
                            <a:srgbClr val="211F1F"/>
                          </a:solidFill>
                          <a:latin typeface="Arial"/>
                          <a:cs typeface="Arial"/>
                        </a:rPr>
                        <a:t> </a:t>
                      </a:r>
                      <a:r>
                        <a:rPr sz="1400" b="1" spc="-25">
                          <a:solidFill>
                            <a:srgbClr val="211F1F"/>
                          </a:solidFill>
                          <a:latin typeface="Arial"/>
                          <a:cs typeface="Arial"/>
                        </a:rPr>
                        <a:t>67)</a:t>
                      </a:r>
                      <a:endParaRPr sz="1400">
                        <a:latin typeface="Arial"/>
                        <a:cs typeface="Arial"/>
                      </a:endParaRPr>
                    </a:p>
                  </a:txBody>
                  <a:tcPr marL="0" marR="0" marT="28575" marB="0">
                    <a:lnL w="12700">
                      <a:solidFill>
                        <a:srgbClr val="211F1F"/>
                      </a:solidFill>
                      <a:prstDash val="solid"/>
                    </a:lnL>
                    <a:lnR w="12700">
                      <a:solidFill>
                        <a:srgbClr val="211F1F"/>
                      </a:solidFill>
                      <a:prstDash val="solid"/>
                    </a:lnR>
                    <a:lnT w="12700">
                      <a:solidFill>
                        <a:srgbClr val="211F1F"/>
                      </a:solidFill>
                      <a:prstDash val="solid"/>
                    </a:lnT>
                    <a:lnB w="12700">
                      <a:solidFill>
                        <a:srgbClr val="211F1F"/>
                      </a:solidFill>
                      <a:prstDash val="solid"/>
                    </a:lnB>
                    <a:solidFill>
                      <a:srgbClr val="E8E7E7"/>
                    </a:solidFill>
                  </a:tcPr>
                </a:tc>
                <a:extLst>
                  <a:ext uri="{0D108BD9-81ED-4DB2-BD59-A6C34878D82A}">
                    <a16:rowId xmlns:a16="http://schemas.microsoft.com/office/drawing/2014/main" val="10008"/>
                  </a:ext>
                </a:extLst>
              </a:tr>
            </a:tbl>
          </a:graphicData>
        </a:graphic>
      </p:graphicFrame>
      <p:sp>
        <p:nvSpPr>
          <p:cNvPr id="3" name="object 3"/>
          <p:cNvSpPr txBox="1"/>
          <p:nvPr/>
        </p:nvSpPr>
        <p:spPr>
          <a:xfrm>
            <a:off x="1920079" y="5002185"/>
            <a:ext cx="7377430" cy="1519555"/>
          </a:xfrm>
          <a:prstGeom prst="rect">
            <a:avLst/>
          </a:prstGeom>
        </p:spPr>
        <p:txBody>
          <a:bodyPr vert="horz" wrap="square" lIns="0" tIns="12700" rIns="0" bIns="0" rtlCol="0">
            <a:spAutoFit/>
          </a:bodyPr>
          <a:lstStyle/>
          <a:p>
            <a:pPr marL="12700">
              <a:spcBef>
                <a:spcPts val="100"/>
              </a:spcBef>
              <a:defRPr/>
            </a:pPr>
            <a:r>
              <a:rPr sz="1400" b="1" u="sng" kern="0">
                <a:solidFill>
                  <a:srgbClr val="211F1F"/>
                </a:solidFill>
                <a:uFill>
                  <a:solidFill>
                    <a:srgbClr val="211F1F"/>
                  </a:solidFill>
                </a:uFill>
                <a:latin typeface="Arial"/>
                <a:cs typeface="Arial"/>
              </a:rPr>
              <a:t>Key</a:t>
            </a:r>
            <a:r>
              <a:rPr sz="1400" b="1" u="sng" kern="0" spc="-45">
                <a:solidFill>
                  <a:srgbClr val="211F1F"/>
                </a:solidFill>
                <a:uFill>
                  <a:solidFill>
                    <a:srgbClr val="211F1F"/>
                  </a:solidFill>
                </a:uFill>
                <a:latin typeface="Arial"/>
                <a:cs typeface="Arial"/>
              </a:rPr>
              <a:t> </a:t>
            </a:r>
            <a:r>
              <a:rPr sz="1400" b="1" u="sng" kern="0" spc="-10">
                <a:solidFill>
                  <a:srgbClr val="211F1F"/>
                </a:solidFill>
                <a:uFill>
                  <a:solidFill>
                    <a:srgbClr val="211F1F"/>
                  </a:solidFill>
                </a:uFill>
                <a:latin typeface="Arial"/>
                <a:cs typeface="Arial"/>
              </a:rPr>
              <a:t>websites</a:t>
            </a:r>
            <a:r>
              <a:rPr sz="1400" b="1" kern="0" spc="-10">
                <a:solidFill>
                  <a:srgbClr val="211F1F"/>
                </a:solidFill>
                <a:latin typeface="Arial"/>
                <a:cs typeface="Arial"/>
              </a:rPr>
              <a:t>:</a:t>
            </a:r>
            <a:endParaRPr sz="1400" kern="0">
              <a:solidFill>
                <a:sysClr val="windowText" lastClr="000000"/>
              </a:solidFill>
              <a:latin typeface="Arial"/>
              <a:cs typeface="Arial"/>
            </a:endParaRPr>
          </a:p>
          <a:p>
            <a:pPr marL="13335" marR="3442970">
              <a:spcBef>
                <a:spcPts val="5"/>
              </a:spcBef>
              <a:defRPr/>
            </a:pPr>
            <a:r>
              <a:rPr sz="1400" kern="0">
                <a:solidFill>
                  <a:srgbClr val="211F1F"/>
                </a:solidFill>
                <a:latin typeface="Arial"/>
                <a:cs typeface="Arial"/>
              </a:rPr>
              <a:t>DOD</a:t>
            </a:r>
            <a:r>
              <a:rPr sz="1400" kern="0" spc="-25">
                <a:solidFill>
                  <a:srgbClr val="211F1F"/>
                </a:solidFill>
                <a:latin typeface="Arial"/>
                <a:cs typeface="Arial"/>
              </a:rPr>
              <a:t> </a:t>
            </a:r>
            <a:r>
              <a:rPr sz="1400" kern="0">
                <a:solidFill>
                  <a:srgbClr val="211F1F"/>
                </a:solidFill>
                <a:latin typeface="Arial"/>
                <a:cs typeface="Arial"/>
              </a:rPr>
              <a:t>Uniformed</a:t>
            </a:r>
            <a:r>
              <a:rPr sz="1400" kern="0" spc="-70">
                <a:solidFill>
                  <a:srgbClr val="211F1F"/>
                </a:solidFill>
                <a:latin typeface="Arial"/>
                <a:cs typeface="Arial"/>
              </a:rPr>
              <a:t> </a:t>
            </a:r>
            <a:r>
              <a:rPr sz="1400" kern="0">
                <a:solidFill>
                  <a:srgbClr val="211F1F"/>
                </a:solidFill>
                <a:latin typeface="Arial"/>
                <a:cs typeface="Arial"/>
              </a:rPr>
              <a:t>Services</a:t>
            </a:r>
            <a:r>
              <a:rPr sz="1400" kern="0" spc="-20">
                <a:solidFill>
                  <a:srgbClr val="211F1F"/>
                </a:solidFill>
                <a:latin typeface="Arial"/>
                <a:cs typeface="Arial"/>
              </a:rPr>
              <a:t> </a:t>
            </a:r>
            <a:r>
              <a:rPr sz="1400" kern="0" spc="-25">
                <a:solidFill>
                  <a:srgbClr val="211F1F"/>
                </a:solidFill>
                <a:latin typeface="Arial"/>
                <a:cs typeface="Arial"/>
              </a:rPr>
              <a:t>BRS </a:t>
            </a:r>
            <a:r>
              <a:rPr sz="1400" u="sng" kern="0" spc="-10">
                <a:solidFill>
                  <a:srgbClr val="0562C1"/>
                </a:solidFill>
                <a:uFill>
                  <a:solidFill>
                    <a:srgbClr val="0562C1"/>
                  </a:solidFill>
                </a:uFill>
                <a:latin typeface="Arial"/>
                <a:cs typeface="Arial"/>
                <a:hlinkClick r:id="rId2"/>
              </a:rPr>
              <a:t>http://militarypay.defense.gov/BlendedRetirement/</a:t>
            </a:r>
            <a:r>
              <a:rPr sz="1400" kern="0" spc="-10">
                <a:solidFill>
                  <a:srgbClr val="0562C1"/>
                </a:solidFill>
                <a:latin typeface="Arial"/>
                <a:cs typeface="Arial"/>
              </a:rPr>
              <a:t> </a:t>
            </a:r>
            <a:r>
              <a:rPr sz="1400" kern="0">
                <a:solidFill>
                  <a:srgbClr val="211F1F"/>
                </a:solidFill>
                <a:latin typeface="Arial"/>
                <a:cs typeface="Arial"/>
              </a:rPr>
              <a:t>USAR</a:t>
            </a:r>
            <a:r>
              <a:rPr sz="1400" kern="0" spc="-30">
                <a:solidFill>
                  <a:srgbClr val="211F1F"/>
                </a:solidFill>
                <a:latin typeface="Arial"/>
                <a:cs typeface="Arial"/>
              </a:rPr>
              <a:t> </a:t>
            </a:r>
            <a:r>
              <a:rPr sz="1400" kern="0" spc="-25">
                <a:solidFill>
                  <a:srgbClr val="211F1F"/>
                </a:solidFill>
                <a:latin typeface="Arial"/>
                <a:cs typeface="Arial"/>
              </a:rPr>
              <a:t>BRS</a:t>
            </a:r>
            <a:endParaRPr sz="1400" kern="0">
              <a:solidFill>
                <a:sysClr val="windowText" lastClr="000000"/>
              </a:solidFill>
              <a:latin typeface="Arial"/>
              <a:cs typeface="Arial"/>
            </a:endParaRPr>
          </a:p>
          <a:p>
            <a:pPr marL="13335" marR="4444365">
              <a:defRPr/>
            </a:pPr>
            <a:r>
              <a:rPr sz="1400" u="sng" kern="0" spc="-10">
                <a:solidFill>
                  <a:srgbClr val="0562C1"/>
                </a:solidFill>
                <a:uFill>
                  <a:solidFill>
                    <a:srgbClr val="0562C1"/>
                  </a:solidFill>
                </a:uFill>
                <a:latin typeface="Arial"/>
                <a:cs typeface="Arial"/>
                <a:hlinkClick r:id="rId3"/>
              </a:rPr>
              <a:t>http://www.usar.army.mil/Retirement/</a:t>
            </a:r>
            <a:r>
              <a:rPr sz="1400" kern="0" spc="-10">
                <a:solidFill>
                  <a:srgbClr val="0562C1"/>
                </a:solidFill>
                <a:latin typeface="Arial"/>
                <a:cs typeface="Arial"/>
              </a:rPr>
              <a:t> </a:t>
            </a:r>
            <a:r>
              <a:rPr sz="1400" kern="0">
                <a:solidFill>
                  <a:srgbClr val="211F1F"/>
                </a:solidFill>
                <a:latin typeface="Arial"/>
                <a:cs typeface="Arial"/>
              </a:rPr>
              <a:t>ARNG</a:t>
            </a:r>
            <a:r>
              <a:rPr sz="1400" kern="0" spc="-30">
                <a:solidFill>
                  <a:srgbClr val="211F1F"/>
                </a:solidFill>
                <a:latin typeface="Arial"/>
                <a:cs typeface="Arial"/>
              </a:rPr>
              <a:t> </a:t>
            </a:r>
            <a:r>
              <a:rPr sz="1400" kern="0" spc="-25">
                <a:solidFill>
                  <a:srgbClr val="211F1F"/>
                </a:solidFill>
                <a:latin typeface="Arial"/>
                <a:cs typeface="Arial"/>
              </a:rPr>
              <a:t>BRS</a:t>
            </a:r>
            <a:endParaRPr sz="1400" kern="0">
              <a:solidFill>
                <a:sysClr val="windowText" lastClr="000000"/>
              </a:solidFill>
              <a:latin typeface="Arial"/>
              <a:cs typeface="Arial"/>
            </a:endParaRPr>
          </a:p>
          <a:p>
            <a:pPr marL="13335">
              <a:lnSpc>
                <a:spcPts val="1680"/>
              </a:lnSpc>
              <a:defRPr/>
            </a:pPr>
            <a:r>
              <a:rPr sz="1400" u="sng" kern="0" spc="-10">
                <a:solidFill>
                  <a:srgbClr val="0562C1"/>
                </a:solidFill>
                <a:uFill>
                  <a:solidFill>
                    <a:srgbClr val="0562C1"/>
                  </a:solidFill>
                </a:uFill>
                <a:latin typeface="Arial"/>
                <a:cs typeface="Arial"/>
                <a:hlinkClick r:id="rId4"/>
              </a:rPr>
              <a:t>https://www.milsuite.mil/book/groups/arng-hrp-t-retirement-services/pages/retirement-services</a:t>
            </a:r>
            <a:endParaRPr sz="1400" kern="0">
              <a:solidFill>
                <a:sysClr val="windowText" lastClr="000000"/>
              </a:solidFill>
              <a:latin typeface="Arial"/>
              <a:cs typeface="Arial"/>
            </a:endParaRPr>
          </a:p>
        </p:txBody>
      </p:sp>
      <p:pic>
        <p:nvPicPr>
          <p:cNvPr id="4" name="object 4"/>
          <p:cNvPicPr/>
          <p:nvPr/>
        </p:nvPicPr>
        <p:blipFill>
          <a:blip r:embed="rId5" cstate="print"/>
          <a:stretch>
            <a:fillRect/>
          </a:stretch>
        </p:blipFill>
        <p:spPr>
          <a:xfrm>
            <a:off x="7206997" y="5254753"/>
            <a:ext cx="2721863" cy="784859"/>
          </a:xfrm>
          <a:prstGeom prst="rect">
            <a:avLst/>
          </a:prstGeom>
        </p:spPr>
      </p:pic>
      <p:sp>
        <p:nvSpPr>
          <p:cNvPr id="5" name="object 5"/>
          <p:cNvSpPr txBox="1">
            <a:spLocks noGrp="1"/>
          </p:cNvSpPr>
          <p:nvPr>
            <p:ph type="title"/>
          </p:nvPr>
        </p:nvSpPr>
        <p:spPr>
          <a:xfrm>
            <a:off x="3610482" y="84019"/>
            <a:ext cx="4969510" cy="1367682"/>
          </a:xfrm>
          <a:prstGeom prst="rect">
            <a:avLst/>
          </a:prstGeom>
        </p:spPr>
        <p:txBody>
          <a:bodyPr vert="horz" wrap="square" lIns="0" tIns="13335" rIns="0" bIns="0" rtlCol="0" anchor="ctr">
            <a:spAutoFit/>
          </a:bodyPr>
          <a:lstStyle/>
          <a:p>
            <a:pPr marL="12700">
              <a:lnSpc>
                <a:spcPct val="100000"/>
              </a:lnSpc>
              <a:spcBef>
                <a:spcPts val="105"/>
              </a:spcBef>
            </a:pPr>
            <a:r>
              <a:rPr spc="-10">
                <a:solidFill>
                  <a:srgbClr val="211F1F"/>
                </a:solidFill>
              </a:rPr>
              <a:t>High-</a:t>
            </a:r>
            <a:r>
              <a:rPr>
                <a:solidFill>
                  <a:srgbClr val="211F1F"/>
                </a:solidFill>
              </a:rPr>
              <a:t>36/BRS</a:t>
            </a:r>
            <a:r>
              <a:rPr spc="-40">
                <a:solidFill>
                  <a:srgbClr val="211F1F"/>
                </a:solidFill>
              </a:rPr>
              <a:t> </a:t>
            </a:r>
            <a:r>
              <a:rPr spc="-10">
                <a:solidFill>
                  <a:srgbClr val="211F1F"/>
                </a:solidFill>
              </a:rPr>
              <a:t>Comparison</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173</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33348707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87175" y="1214460"/>
            <a:ext cx="7965440" cy="5338000"/>
          </a:xfrm>
          <a:prstGeom prst="rect">
            <a:avLst/>
          </a:prstGeom>
        </p:spPr>
        <p:txBody>
          <a:bodyPr vert="horz" wrap="square" lIns="0" tIns="13335" rIns="0" bIns="0" rtlCol="0">
            <a:spAutoFit/>
          </a:bodyPr>
          <a:lstStyle/>
          <a:p>
            <a:pPr marL="195580" marR="24765" indent="-182880">
              <a:spcBef>
                <a:spcPts val="105"/>
              </a:spcBef>
              <a:buClr>
                <a:srgbClr val="211F1F"/>
              </a:buClr>
              <a:buFont typeface="Arial"/>
              <a:buChar char="•"/>
              <a:tabLst>
                <a:tab pos="195580" algn="l"/>
              </a:tabLst>
              <a:defRPr/>
            </a:pPr>
            <a:r>
              <a:rPr sz="1700" kern="0">
                <a:solidFill>
                  <a:srgbClr val="211F1F"/>
                </a:solidFill>
                <a:latin typeface="Arial"/>
                <a:cs typeface="Arial"/>
              </a:rPr>
              <a:t>Eligibility</a:t>
            </a:r>
            <a:r>
              <a:rPr sz="1700" kern="0" spc="-70">
                <a:solidFill>
                  <a:srgbClr val="211F1F"/>
                </a:solidFill>
                <a:latin typeface="Arial"/>
                <a:cs typeface="Arial"/>
              </a:rPr>
              <a:t> </a:t>
            </a:r>
            <a:r>
              <a:rPr sz="1700" kern="0">
                <a:solidFill>
                  <a:srgbClr val="211F1F"/>
                </a:solidFill>
                <a:latin typeface="Arial"/>
                <a:cs typeface="Arial"/>
              </a:rPr>
              <a:t>age</a:t>
            </a:r>
            <a:r>
              <a:rPr sz="1700" kern="0" spc="-30">
                <a:solidFill>
                  <a:srgbClr val="211F1F"/>
                </a:solidFill>
                <a:latin typeface="Arial"/>
                <a:cs typeface="Arial"/>
              </a:rPr>
              <a:t> </a:t>
            </a:r>
            <a:r>
              <a:rPr sz="1700" kern="0">
                <a:solidFill>
                  <a:srgbClr val="211F1F"/>
                </a:solidFill>
                <a:latin typeface="Arial"/>
                <a:cs typeface="Arial"/>
              </a:rPr>
              <a:t>reduced</a:t>
            </a:r>
            <a:r>
              <a:rPr sz="1700" kern="0" spc="-35">
                <a:solidFill>
                  <a:srgbClr val="211F1F"/>
                </a:solidFill>
                <a:latin typeface="Arial"/>
                <a:cs typeface="Arial"/>
              </a:rPr>
              <a:t> </a:t>
            </a:r>
            <a:r>
              <a:rPr sz="1700" kern="0">
                <a:solidFill>
                  <a:srgbClr val="211F1F"/>
                </a:solidFill>
                <a:latin typeface="Arial"/>
                <a:cs typeface="Arial"/>
              </a:rPr>
              <a:t>below</a:t>
            </a:r>
            <a:r>
              <a:rPr sz="1700" kern="0" spc="-50">
                <a:solidFill>
                  <a:srgbClr val="211F1F"/>
                </a:solidFill>
                <a:latin typeface="Arial"/>
                <a:cs typeface="Arial"/>
              </a:rPr>
              <a:t> </a:t>
            </a:r>
            <a:r>
              <a:rPr sz="1700" kern="0">
                <a:solidFill>
                  <a:srgbClr val="211F1F"/>
                </a:solidFill>
                <a:latin typeface="Arial"/>
                <a:cs typeface="Arial"/>
              </a:rPr>
              <a:t>age</a:t>
            </a:r>
            <a:r>
              <a:rPr sz="1700" kern="0" spc="-35">
                <a:solidFill>
                  <a:srgbClr val="211F1F"/>
                </a:solidFill>
                <a:latin typeface="Arial"/>
                <a:cs typeface="Arial"/>
              </a:rPr>
              <a:t> </a:t>
            </a:r>
            <a:r>
              <a:rPr sz="1700" kern="0">
                <a:solidFill>
                  <a:srgbClr val="211F1F"/>
                </a:solidFill>
                <a:latin typeface="Arial"/>
                <a:cs typeface="Arial"/>
              </a:rPr>
              <a:t>60,</a:t>
            </a:r>
            <a:r>
              <a:rPr sz="1700" kern="0" spc="-30">
                <a:solidFill>
                  <a:srgbClr val="211F1F"/>
                </a:solidFill>
                <a:latin typeface="Arial"/>
                <a:cs typeface="Arial"/>
              </a:rPr>
              <a:t> </a:t>
            </a:r>
            <a:r>
              <a:rPr sz="1700" kern="0">
                <a:solidFill>
                  <a:srgbClr val="211F1F"/>
                </a:solidFill>
                <a:latin typeface="Arial"/>
                <a:cs typeface="Arial"/>
              </a:rPr>
              <a:t>in</a:t>
            </a:r>
            <a:r>
              <a:rPr sz="1700" kern="0" spc="-40">
                <a:solidFill>
                  <a:srgbClr val="211F1F"/>
                </a:solidFill>
                <a:latin typeface="Arial"/>
                <a:cs typeface="Arial"/>
              </a:rPr>
              <a:t> </a:t>
            </a:r>
            <a:r>
              <a:rPr sz="1700" kern="0" spc="-10">
                <a:solidFill>
                  <a:srgbClr val="211F1F"/>
                </a:solidFill>
                <a:latin typeface="Arial"/>
                <a:cs typeface="Arial"/>
              </a:rPr>
              <a:t>90-</a:t>
            </a:r>
            <a:r>
              <a:rPr sz="1700" kern="0">
                <a:solidFill>
                  <a:srgbClr val="211F1F"/>
                </a:solidFill>
                <a:latin typeface="Arial"/>
                <a:cs typeface="Arial"/>
              </a:rPr>
              <a:t>day</a:t>
            </a:r>
            <a:r>
              <a:rPr sz="1700" kern="0" spc="-35">
                <a:solidFill>
                  <a:srgbClr val="211F1F"/>
                </a:solidFill>
                <a:latin typeface="Arial"/>
                <a:cs typeface="Arial"/>
              </a:rPr>
              <a:t> </a:t>
            </a:r>
            <a:r>
              <a:rPr sz="1700" kern="0">
                <a:solidFill>
                  <a:srgbClr val="211F1F"/>
                </a:solidFill>
                <a:latin typeface="Arial"/>
                <a:cs typeface="Arial"/>
              </a:rPr>
              <a:t>increments,</a:t>
            </a:r>
            <a:r>
              <a:rPr sz="1700" kern="0" spc="-35">
                <a:solidFill>
                  <a:srgbClr val="211F1F"/>
                </a:solidFill>
                <a:latin typeface="Arial"/>
                <a:cs typeface="Arial"/>
              </a:rPr>
              <a:t> </a:t>
            </a:r>
            <a:r>
              <a:rPr sz="1700" kern="0">
                <a:solidFill>
                  <a:srgbClr val="211F1F"/>
                </a:solidFill>
                <a:latin typeface="Arial"/>
                <a:cs typeface="Arial"/>
              </a:rPr>
              <a:t>for</a:t>
            </a:r>
            <a:r>
              <a:rPr sz="1700" kern="0" spc="-40">
                <a:solidFill>
                  <a:srgbClr val="211F1F"/>
                </a:solidFill>
                <a:latin typeface="Arial"/>
                <a:cs typeface="Arial"/>
              </a:rPr>
              <a:t> </a:t>
            </a:r>
            <a:r>
              <a:rPr sz="1700" kern="0">
                <a:solidFill>
                  <a:srgbClr val="211F1F"/>
                </a:solidFill>
                <a:latin typeface="Arial"/>
                <a:cs typeface="Arial"/>
              </a:rPr>
              <a:t>qualifying</a:t>
            </a:r>
            <a:r>
              <a:rPr sz="1700" kern="0" spc="-25">
                <a:solidFill>
                  <a:srgbClr val="211F1F"/>
                </a:solidFill>
                <a:latin typeface="Arial"/>
                <a:cs typeface="Arial"/>
              </a:rPr>
              <a:t> </a:t>
            </a:r>
            <a:r>
              <a:rPr sz="1700" kern="0" spc="-10">
                <a:solidFill>
                  <a:srgbClr val="211F1F"/>
                </a:solidFill>
                <a:latin typeface="Arial"/>
                <a:cs typeface="Arial"/>
              </a:rPr>
              <a:t>periods </a:t>
            </a:r>
            <a:r>
              <a:rPr sz="1700" kern="0">
                <a:solidFill>
                  <a:srgbClr val="211F1F"/>
                </a:solidFill>
                <a:latin typeface="Arial"/>
                <a:cs typeface="Arial"/>
              </a:rPr>
              <a:t>of</a:t>
            </a:r>
            <a:r>
              <a:rPr sz="1700" kern="0" spc="-35">
                <a:solidFill>
                  <a:srgbClr val="211F1F"/>
                </a:solidFill>
                <a:latin typeface="Arial"/>
                <a:cs typeface="Arial"/>
              </a:rPr>
              <a:t> </a:t>
            </a:r>
            <a:r>
              <a:rPr sz="1700" kern="0">
                <a:solidFill>
                  <a:srgbClr val="211F1F"/>
                </a:solidFill>
                <a:latin typeface="Arial"/>
                <a:cs typeface="Arial"/>
              </a:rPr>
              <a:t>active</a:t>
            </a:r>
            <a:r>
              <a:rPr sz="1700" kern="0" spc="-25">
                <a:solidFill>
                  <a:srgbClr val="211F1F"/>
                </a:solidFill>
                <a:latin typeface="Arial"/>
                <a:cs typeface="Arial"/>
              </a:rPr>
              <a:t> </a:t>
            </a:r>
            <a:r>
              <a:rPr sz="1700" kern="0">
                <a:solidFill>
                  <a:srgbClr val="211F1F"/>
                </a:solidFill>
                <a:latin typeface="Arial"/>
                <a:cs typeface="Arial"/>
              </a:rPr>
              <a:t>duty</a:t>
            </a:r>
            <a:r>
              <a:rPr sz="1700" kern="0" spc="-25">
                <a:solidFill>
                  <a:srgbClr val="211F1F"/>
                </a:solidFill>
                <a:latin typeface="Arial"/>
                <a:cs typeface="Arial"/>
              </a:rPr>
              <a:t> </a:t>
            </a:r>
            <a:r>
              <a:rPr sz="1700" kern="0">
                <a:solidFill>
                  <a:srgbClr val="211F1F"/>
                </a:solidFill>
                <a:latin typeface="Arial"/>
                <a:cs typeface="Arial"/>
              </a:rPr>
              <a:t>(AD)</a:t>
            </a:r>
            <a:r>
              <a:rPr sz="1700" kern="0" spc="-45">
                <a:solidFill>
                  <a:srgbClr val="211F1F"/>
                </a:solidFill>
                <a:latin typeface="Arial"/>
                <a:cs typeface="Arial"/>
              </a:rPr>
              <a:t> </a:t>
            </a:r>
            <a:r>
              <a:rPr sz="1700" kern="0">
                <a:solidFill>
                  <a:srgbClr val="211F1F"/>
                </a:solidFill>
                <a:latin typeface="Arial"/>
                <a:cs typeface="Arial"/>
              </a:rPr>
              <a:t>service</a:t>
            </a:r>
            <a:r>
              <a:rPr sz="1700" kern="0" spc="-35">
                <a:solidFill>
                  <a:srgbClr val="211F1F"/>
                </a:solidFill>
                <a:latin typeface="Arial"/>
                <a:cs typeface="Arial"/>
              </a:rPr>
              <a:t> </a:t>
            </a:r>
            <a:r>
              <a:rPr sz="1700" kern="0">
                <a:solidFill>
                  <a:srgbClr val="211F1F"/>
                </a:solidFill>
                <a:latin typeface="Arial"/>
                <a:cs typeface="Arial"/>
              </a:rPr>
              <a:t>within</a:t>
            </a:r>
            <a:r>
              <a:rPr sz="1700" kern="0" spc="-30">
                <a:solidFill>
                  <a:srgbClr val="211F1F"/>
                </a:solidFill>
                <a:latin typeface="Arial"/>
                <a:cs typeface="Arial"/>
              </a:rPr>
              <a:t> </a:t>
            </a:r>
            <a:r>
              <a:rPr sz="1700" kern="0">
                <a:solidFill>
                  <a:srgbClr val="211F1F"/>
                </a:solidFill>
                <a:latin typeface="Arial"/>
                <a:cs typeface="Arial"/>
              </a:rPr>
              <a:t>a</a:t>
            </a:r>
            <a:r>
              <a:rPr sz="1700" kern="0" spc="-25">
                <a:solidFill>
                  <a:srgbClr val="211F1F"/>
                </a:solidFill>
                <a:latin typeface="Arial"/>
                <a:cs typeface="Arial"/>
              </a:rPr>
              <a:t> </a:t>
            </a:r>
            <a:r>
              <a:rPr sz="1700" kern="0">
                <a:solidFill>
                  <a:srgbClr val="211F1F"/>
                </a:solidFill>
                <a:latin typeface="Arial"/>
                <a:cs typeface="Arial"/>
              </a:rPr>
              <a:t>fiscal</a:t>
            </a:r>
            <a:r>
              <a:rPr sz="1700" kern="0" spc="-40">
                <a:solidFill>
                  <a:srgbClr val="211F1F"/>
                </a:solidFill>
                <a:latin typeface="Arial"/>
                <a:cs typeface="Arial"/>
              </a:rPr>
              <a:t> </a:t>
            </a:r>
            <a:r>
              <a:rPr sz="1700" kern="0">
                <a:solidFill>
                  <a:srgbClr val="211F1F"/>
                </a:solidFill>
                <a:latin typeface="Arial"/>
                <a:cs typeface="Arial"/>
              </a:rPr>
              <a:t>year</a:t>
            </a:r>
            <a:r>
              <a:rPr sz="1700" kern="0" spc="-5">
                <a:solidFill>
                  <a:srgbClr val="211F1F"/>
                </a:solidFill>
                <a:latin typeface="Arial"/>
                <a:cs typeface="Arial"/>
              </a:rPr>
              <a:t> </a:t>
            </a:r>
            <a:r>
              <a:rPr sz="1700" u="sng" kern="0">
                <a:solidFill>
                  <a:srgbClr val="211F1F"/>
                </a:solidFill>
                <a:uFill>
                  <a:solidFill>
                    <a:srgbClr val="211F1F"/>
                  </a:solidFill>
                </a:uFill>
                <a:latin typeface="Arial"/>
                <a:cs typeface="Arial"/>
              </a:rPr>
              <a:t>on</a:t>
            </a:r>
            <a:r>
              <a:rPr sz="1700" u="sng" kern="0" spc="-25">
                <a:solidFill>
                  <a:srgbClr val="211F1F"/>
                </a:solidFill>
                <a:uFill>
                  <a:solidFill>
                    <a:srgbClr val="211F1F"/>
                  </a:solidFill>
                </a:uFill>
                <a:latin typeface="Arial"/>
                <a:cs typeface="Arial"/>
              </a:rPr>
              <a:t> </a:t>
            </a:r>
            <a:r>
              <a:rPr sz="1700" u="sng" kern="0">
                <a:solidFill>
                  <a:srgbClr val="211F1F"/>
                </a:solidFill>
                <a:uFill>
                  <a:solidFill>
                    <a:srgbClr val="211F1F"/>
                  </a:solidFill>
                </a:uFill>
                <a:latin typeface="Arial"/>
                <a:cs typeface="Arial"/>
              </a:rPr>
              <a:t>or</a:t>
            </a:r>
            <a:r>
              <a:rPr sz="1700" u="sng" kern="0" spc="-40">
                <a:solidFill>
                  <a:srgbClr val="211F1F"/>
                </a:solidFill>
                <a:uFill>
                  <a:solidFill>
                    <a:srgbClr val="211F1F"/>
                  </a:solidFill>
                </a:uFill>
                <a:latin typeface="Arial"/>
                <a:cs typeface="Arial"/>
              </a:rPr>
              <a:t> </a:t>
            </a:r>
            <a:r>
              <a:rPr sz="1700" u="sng" kern="0">
                <a:solidFill>
                  <a:srgbClr val="211F1F"/>
                </a:solidFill>
                <a:uFill>
                  <a:solidFill>
                    <a:srgbClr val="211F1F"/>
                  </a:solidFill>
                </a:uFill>
                <a:latin typeface="Arial"/>
                <a:cs typeface="Arial"/>
              </a:rPr>
              <a:t>after</a:t>
            </a:r>
            <a:r>
              <a:rPr sz="1700" u="sng" kern="0" spc="-15">
                <a:solidFill>
                  <a:srgbClr val="211F1F"/>
                </a:solidFill>
                <a:uFill>
                  <a:solidFill>
                    <a:srgbClr val="211F1F"/>
                  </a:solidFill>
                </a:uFill>
                <a:latin typeface="Arial"/>
                <a:cs typeface="Arial"/>
              </a:rPr>
              <a:t> </a:t>
            </a:r>
            <a:r>
              <a:rPr sz="1700" u="sng" kern="0">
                <a:solidFill>
                  <a:srgbClr val="211F1F"/>
                </a:solidFill>
                <a:uFill>
                  <a:solidFill>
                    <a:srgbClr val="211F1F"/>
                  </a:solidFill>
                </a:uFill>
                <a:latin typeface="Arial"/>
                <a:cs typeface="Arial"/>
              </a:rPr>
              <a:t>29</a:t>
            </a:r>
            <a:r>
              <a:rPr sz="1700" u="sng" kern="0" spc="-25">
                <a:solidFill>
                  <a:srgbClr val="211F1F"/>
                </a:solidFill>
                <a:uFill>
                  <a:solidFill>
                    <a:srgbClr val="211F1F"/>
                  </a:solidFill>
                </a:uFill>
                <a:latin typeface="Arial"/>
                <a:cs typeface="Arial"/>
              </a:rPr>
              <a:t> </a:t>
            </a:r>
            <a:r>
              <a:rPr sz="1700" u="sng" kern="0">
                <a:solidFill>
                  <a:srgbClr val="211F1F"/>
                </a:solidFill>
                <a:uFill>
                  <a:solidFill>
                    <a:srgbClr val="211F1F"/>
                  </a:solidFill>
                </a:uFill>
                <a:latin typeface="Arial"/>
                <a:cs typeface="Arial"/>
              </a:rPr>
              <a:t>January</a:t>
            </a:r>
            <a:r>
              <a:rPr sz="1700" u="sng" kern="0" spc="-25">
                <a:solidFill>
                  <a:srgbClr val="211F1F"/>
                </a:solidFill>
                <a:uFill>
                  <a:solidFill>
                    <a:srgbClr val="211F1F"/>
                  </a:solidFill>
                </a:uFill>
                <a:latin typeface="Arial"/>
                <a:cs typeface="Arial"/>
              </a:rPr>
              <a:t> </a:t>
            </a:r>
            <a:r>
              <a:rPr sz="1700" u="sng" kern="0">
                <a:solidFill>
                  <a:srgbClr val="211F1F"/>
                </a:solidFill>
                <a:uFill>
                  <a:solidFill>
                    <a:srgbClr val="211F1F"/>
                  </a:solidFill>
                </a:uFill>
                <a:latin typeface="Arial"/>
                <a:cs typeface="Arial"/>
              </a:rPr>
              <a:t>2008</a:t>
            </a:r>
            <a:r>
              <a:rPr sz="1700" kern="0">
                <a:solidFill>
                  <a:srgbClr val="211F1F"/>
                </a:solidFill>
                <a:latin typeface="Arial"/>
                <a:cs typeface="Arial"/>
              </a:rPr>
              <a:t>.</a:t>
            </a:r>
            <a:r>
              <a:rPr sz="1700" kern="0" spc="-20">
                <a:solidFill>
                  <a:srgbClr val="211F1F"/>
                </a:solidFill>
                <a:latin typeface="Arial"/>
                <a:cs typeface="Arial"/>
              </a:rPr>
              <a:t> </a:t>
            </a:r>
            <a:r>
              <a:rPr sz="1700" kern="0">
                <a:solidFill>
                  <a:srgbClr val="211F1F"/>
                </a:solidFill>
                <a:latin typeface="Arial"/>
                <a:cs typeface="Arial"/>
              </a:rPr>
              <a:t>On</a:t>
            </a:r>
            <a:r>
              <a:rPr sz="1700" kern="0" spc="-30">
                <a:solidFill>
                  <a:srgbClr val="211F1F"/>
                </a:solidFill>
                <a:latin typeface="Arial"/>
                <a:cs typeface="Arial"/>
              </a:rPr>
              <a:t> </a:t>
            </a:r>
            <a:r>
              <a:rPr sz="1700" kern="0" spc="-25">
                <a:solidFill>
                  <a:srgbClr val="211F1F"/>
                </a:solidFill>
                <a:latin typeface="Arial"/>
                <a:cs typeface="Arial"/>
              </a:rPr>
              <a:t>or </a:t>
            </a:r>
            <a:r>
              <a:rPr sz="1700" kern="0">
                <a:solidFill>
                  <a:srgbClr val="211F1F"/>
                </a:solidFill>
                <a:latin typeface="Arial"/>
                <a:cs typeface="Arial"/>
              </a:rPr>
              <a:t>after</a:t>
            </a:r>
            <a:r>
              <a:rPr sz="1700" kern="0" spc="-20">
                <a:solidFill>
                  <a:srgbClr val="211F1F"/>
                </a:solidFill>
                <a:latin typeface="Arial"/>
                <a:cs typeface="Arial"/>
              </a:rPr>
              <a:t> </a:t>
            </a:r>
            <a:r>
              <a:rPr sz="1700" kern="0">
                <a:solidFill>
                  <a:srgbClr val="211F1F"/>
                </a:solidFill>
                <a:latin typeface="Arial"/>
                <a:cs typeface="Arial"/>
              </a:rPr>
              <a:t>1</a:t>
            </a:r>
            <a:r>
              <a:rPr sz="1700" kern="0" spc="-25">
                <a:solidFill>
                  <a:srgbClr val="211F1F"/>
                </a:solidFill>
                <a:latin typeface="Arial"/>
                <a:cs typeface="Arial"/>
              </a:rPr>
              <a:t> </a:t>
            </a:r>
            <a:r>
              <a:rPr sz="1700" kern="0">
                <a:solidFill>
                  <a:srgbClr val="211F1F"/>
                </a:solidFill>
                <a:latin typeface="Arial"/>
                <a:cs typeface="Arial"/>
              </a:rPr>
              <a:t>October</a:t>
            </a:r>
            <a:r>
              <a:rPr sz="1700" kern="0" spc="-25">
                <a:solidFill>
                  <a:srgbClr val="211F1F"/>
                </a:solidFill>
                <a:latin typeface="Arial"/>
                <a:cs typeface="Arial"/>
              </a:rPr>
              <a:t> </a:t>
            </a:r>
            <a:r>
              <a:rPr sz="1700" kern="0">
                <a:solidFill>
                  <a:srgbClr val="211F1F"/>
                </a:solidFill>
                <a:latin typeface="Arial"/>
                <a:cs typeface="Arial"/>
              </a:rPr>
              <a:t>2014,</a:t>
            </a:r>
            <a:r>
              <a:rPr sz="1700" kern="0" spc="-25">
                <a:solidFill>
                  <a:srgbClr val="211F1F"/>
                </a:solidFill>
                <a:latin typeface="Arial"/>
                <a:cs typeface="Arial"/>
              </a:rPr>
              <a:t> </a:t>
            </a:r>
            <a:r>
              <a:rPr sz="1700" kern="0" spc="-20">
                <a:solidFill>
                  <a:srgbClr val="211F1F"/>
                </a:solidFill>
                <a:latin typeface="Arial"/>
                <a:cs typeface="Arial"/>
              </a:rPr>
              <a:t>90-</a:t>
            </a:r>
            <a:r>
              <a:rPr sz="1700" kern="0">
                <a:solidFill>
                  <a:srgbClr val="211F1F"/>
                </a:solidFill>
                <a:latin typeface="Arial"/>
                <a:cs typeface="Arial"/>
              </a:rPr>
              <a:t>day</a:t>
            </a:r>
            <a:r>
              <a:rPr sz="1700" kern="0" spc="-25">
                <a:solidFill>
                  <a:srgbClr val="211F1F"/>
                </a:solidFill>
                <a:latin typeface="Arial"/>
                <a:cs typeface="Arial"/>
              </a:rPr>
              <a:t> </a:t>
            </a:r>
            <a:r>
              <a:rPr sz="1700" kern="0">
                <a:solidFill>
                  <a:srgbClr val="211F1F"/>
                </a:solidFill>
                <a:latin typeface="Arial"/>
                <a:cs typeface="Arial"/>
              </a:rPr>
              <a:t>increments</a:t>
            </a:r>
            <a:r>
              <a:rPr sz="1700" kern="0" spc="-20">
                <a:solidFill>
                  <a:srgbClr val="211F1F"/>
                </a:solidFill>
                <a:latin typeface="Arial"/>
                <a:cs typeface="Arial"/>
              </a:rPr>
              <a:t> </a:t>
            </a:r>
            <a:r>
              <a:rPr sz="1700" kern="0">
                <a:solidFill>
                  <a:srgbClr val="211F1F"/>
                </a:solidFill>
                <a:latin typeface="Arial"/>
                <a:cs typeface="Arial"/>
              </a:rPr>
              <a:t>CAN</a:t>
            </a:r>
            <a:r>
              <a:rPr sz="1700" kern="0" spc="-55">
                <a:solidFill>
                  <a:srgbClr val="211F1F"/>
                </a:solidFill>
                <a:latin typeface="Arial"/>
                <a:cs typeface="Arial"/>
              </a:rPr>
              <a:t> </a:t>
            </a:r>
            <a:r>
              <a:rPr sz="1700" kern="0">
                <a:solidFill>
                  <a:srgbClr val="211F1F"/>
                </a:solidFill>
                <a:latin typeface="Arial"/>
                <a:cs typeface="Arial"/>
              </a:rPr>
              <a:t>cross</a:t>
            </a:r>
            <a:r>
              <a:rPr sz="1700" kern="0" spc="-35">
                <a:solidFill>
                  <a:srgbClr val="211F1F"/>
                </a:solidFill>
                <a:latin typeface="Arial"/>
                <a:cs typeface="Arial"/>
              </a:rPr>
              <a:t> </a:t>
            </a:r>
            <a:r>
              <a:rPr sz="1700" kern="0">
                <a:solidFill>
                  <a:srgbClr val="211F1F"/>
                </a:solidFill>
                <a:latin typeface="Arial"/>
                <a:cs typeface="Arial"/>
              </a:rPr>
              <a:t>fiscal</a:t>
            </a:r>
            <a:r>
              <a:rPr sz="1700" kern="0" spc="-30">
                <a:solidFill>
                  <a:srgbClr val="211F1F"/>
                </a:solidFill>
                <a:latin typeface="Arial"/>
                <a:cs typeface="Arial"/>
              </a:rPr>
              <a:t> </a:t>
            </a:r>
            <a:r>
              <a:rPr sz="1700" kern="0">
                <a:solidFill>
                  <a:srgbClr val="211F1F"/>
                </a:solidFill>
                <a:latin typeface="Arial"/>
                <a:cs typeface="Arial"/>
              </a:rPr>
              <a:t>year</a:t>
            </a:r>
            <a:r>
              <a:rPr sz="1700" kern="0" spc="-15">
                <a:solidFill>
                  <a:srgbClr val="211F1F"/>
                </a:solidFill>
                <a:latin typeface="Arial"/>
                <a:cs typeface="Arial"/>
              </a:rPr>
              <a:t> </a:t>
            </a:r>
            <a:r>
              <a:rPr sz="1700" kern="0">
                <a:solidFill>
                  <a:srgbClr val="211F1F"/>
                </a:solidFill>
                <a:latin typeface="Arial"/>
                <a:cs typeface="Arial"/>
              </a:rPr>
              <a:t>boundaries</a:t>
            </a:r>
            <a:r>
              <a:rPr sz="1700" kern="0" spc="-25">
                <a:solidFill>
                  <a:srgbClr val="211F1F"/>
                </a:solidFill>
                <a:latin typeface="Arial"/>
                <a:cs typeface="Arial"/>
              </a:rPr>
              <a:t> </a:t>
            </a:r>
            <a:r>
              <a:rPr sz="1700" kern="0" spc="-20">
                <a:solidFill>
                  <a:srgbClr val="211F1F"/>
                </a:solidFill>
                <a:latin typeface="Arial"/>
                <a:cs typeface="Arial"/>
              </a:rPr>
              <a:t>(not </a:t>
            </a:r>
            <a:r>
              <a:rPr sz="1700" kern="0" spc="-10">
                <a:solidFill>
                  <a:srgbClr val="211F1F"/>
                </a:solidFill>
                <a:latin typeface="Arial"/>
                <a:cs typeface="Arial"/>
              </a:rPr>
              <a:t>retroactive).</a:t>
            </a:r>
            <a:endParaRPr sz="1700" kern="0">
              <a:solidFill>
                <a:sysClr val="windowText" lastClr="000000"/>
              </a:solidFill>
              <a:latin typeface="Arial"/>
              <a:cs typeface="Arial"/>
            </a:endParaRPr>
          </a:p>
          <a:p>
            <a:pPr marL="195580" marR="59690" indent="-182880">
              <a:spcBef>
                <a:spcPts val="1560"/>
              </a:spcBef>
              <a:buFontTx/>
              <a:buChar char="•"/>
              <a:tabLst>
                <a:tab pos="195580" algn="l"/>
              </a:tabLst>
              <a:defRPr/>
            </a:pPr>
            <a:r>
              <a:rPr sz="1700" kern="0">
                <a:solidFill>
                  <a:srgbClr val="211F1F"/>
                </a:solidFill>
                <a:latin typeface="Arial"/>
                <a:cs typeface="Arial"/>
              </a:rPr>
              <a:t>AD</a:t>
            </a:r>
            <a:r>
              <a:rPr sz="1700" kern="0" spc="-40">
                <a:solidFill>
                  <a:srgbClr val="211F1F"/>
                </a:solidFill>
                <a:latin typeface="Arial"/>
                <a:cs typeface="Arial"/>
              </a:rPr>
              <a:t> </a:t>
            </a:r>
            <a:r>
              <a:rPr sz="1700" kern="0">
                <a:solidFill>
                  <a:srgbClr val="211F1F"/>
                </a:solidFill>
                <a:latin typeface="Arial"/>
                <a:cs typeface="Arial"/>
              </a:rPr>
              <a:t>for</a:t>
            </a:r>
            <a:r>
              <a:rPr sz="1700" kern="0" spc="-30">
                <a:solidFill>
                  <a:srgbClr val="211F1F"/>
                </a:solidFill>
                <a:latin typeface="Arial"/>
                <a:cs typeface="Arial"/>
              </a:rPr>
              <a:t> </a:t>
            </a:r>
            <a:r>
              <a:rPr sz="1700" kern="0">
                <a:solidFill>
                  <a:srgbClr val="211F1F"/>
                </a:solidFill>
                <a:latin typeface="Arial"/>
                <a:cs typeface="Arial"/>
              </a:rPr>
              <a:t>this</a:t>
            </a:r>
            <a:r>
              <a:rPr sz="1700" kern="0" spc="-50">
                <a:solidFill>
                  <a:srgbClr val="211F1F"/>
                </a:solidFill>
                <a:latin typeface="Arial"/>
                <a:cs typeface="Arial"/>
              </a:rPr>
              <a:t> </a:t>
            </a:r>
            <a:r>
              <a:rPr sz="1700" kern="0">
                <a:solidFill>
                  <a:srgbClr val="211F1F"/>
                </a:solidFill>
                <a:latin typeface="Arial"/>
                <a:cs typeface="Arial"/>
              </a:rPr>
              <a:t>purpose</a:t>
            </a:r>
            <a:r>
              <a:rPr sz="1700" kern="0" spc="-50">
                <a:solidFill>
                  <a:srgbClr val="211F1F"/>
                </a:solidFill>
                <a:latin typeface="Arial"/>
                <a:cs typeface="Arial"/>
              </a:rPr>
              <a:t> </a:t>
            </a:r>
            <a:r>
              <a:rPr sz="1700" kern="0">
                <a:solidFill>
                  <a:srgbClr val="211F1F"/>
                </a:solidFill>
                <a:latin typeface="Arial"/>
                <a:cs typeface="Arial"/>
              </a:rPr>
              <a:t>means</a:t>
            </a:r>
            <a:r>
              <a:rPr sz="1700" kern="0" spc="-45">
                <a:solidFill>
                  <a:srgbClr val="211F1F"/>
                </a:solidFill>
                <a:latin typeface="Arial"/>
                <a:cs typeface="Arial"/>
              </a:rPr>
              <a:t> </a:t>
            </a:r>
            <a:r>
              <a:rPr sz="1700" kern="0">
                <a:solidFill>
                  <a:srgbClr val="211F1F"/>
                </a:solidFill>
                <a:latin typeface="Arial"/>
                <a:cs typeface="Arial"/>
              </a:rPr>
              <a:t>service</a:t>
            </a:r>
            <a:r>
              <a:rPr sz="1700" kern="0" spc="-30">
                <a:solidFill>
                  <a:srgbClr val="211F1F"/>
                </a:solidFill>
                <a:latin typeface="Arial"/>
                <a:cs typeface="Arial"/>
              </a:rPr>
              <a:t> </a:t>
            </a:r>
            <a:r>
              <a:rPr sz="1700" kern="0">
                <a:solidFill>
                  <a:srgbClr val="211F1F"/>
                </a:solidFill>
                <a:latin typeface="Arial"/>
                <a:cs typeface="Arial"/>
              </a:rPr>
              <a:t>pursuant</a:t>
            </a:r>
            <a:r>
              <a:rPr sz="1700" kern="0" spc="-10">
                <a:solidFill>
                  <a:srgbClr val="211F1F"/>
                </a:solidFill>
                <a:latin typeface="Arial"/>
                <a:cs typeface="Arial"/>
              </a:rPr>
              <a:t> </a:t>
            </a:r>
            <a:r>
              <a:rPr sz="1700" kern="0">
                <a:solidFill>
                  <a:srgbClr val="211F1F"/>
                </a:solidFill>
                <a:latin typeface="Arial"/>
                <a:cs typeface="Arial"/>
              </a:rPr>
              <a:t>to</a:t>
            </a:r>
            <a:r>
              <a:rPr sz="1700" kern="0" spc="-20">
                <a:solidFill>
                  <a:srgbClr val="211F1F"/>
                </a:solidFill>
                <a:latin typeface="Arial"/>
                <a:cs typeface="Arial"/>
              </a:rPr>
              <a:t> </a:t>
            </a:r>
            <a:r>
              <a:rPr sz="1700" kern="0">
                <a:solidFill>
                  <a:srgbClr val="211F1F"/>
                </a:solidFill>
                <a:latin typeface="Arial"/>
                <a:cs typeface="Arial"/>
              </a:rPr>
              <a:t>a</a:t>
            </a:r>
            <a:r>
              <a:rPr sz="1700" kern="0" spc="-15">
                <a:solidFill>
                  <a:srgbClr val="211F1F"/>
                </a:solidFill>
                <a:latin typeface="Arial"/>
                <a:cs typeface="Arial"/>
              </a:rPr>
              <a:t> </a:t>
            </a:r>
            <a:r>
              <a:rPr sz="1700" kern="0">
                <a:solidFill>
                  <a:srgbClr val="211F1F"/>
                </a:solidFill>
                <a:latin typeface="Arial"/>
                <a:cs typeface="Arial"/>
              </a:rPr>
              <a:t>call</a:t>
            </a:r>
            <a:r>
              <a:rPr sz="1700" kern="0" spc="-30">
                <a:solidFill>
                  <a:srgbClr val="211F1F"/>
                </a:solidFill>
                <a:latin typeface="Arial"/>
                <a:cs typeface="Arial"/>
              </a:rPr>
              <a:t> </a:t>
            </a:r>
            <a:r>
              <a:rPr sz="1700" kern="0">
                <a:solidFill>
                  <a:srgbClr val="211F1F"/>
                </a:solidFill>
                <a:latin typeface="Arial"/>
                <a:cs typeface="Arial"/>
              </a:rPr>
              <a:t>or</a:t>
            </a:r>
            <a:r>
              <a:rPr sz="1700" kern="0" spc="-55">
                <a:solidFill>
                  <a:srgbClr val="211F1F"/>
                </a:solidFill>
                <a:latin typeface="Arial"/>
                <a:cs typeface="Arial"/>
              </a:rPr>
              <a:t> </a:t>
            </a:r>
            <a:r>
              <a:rPr sz="1700" kern="0">
                <a:solidFill>
                  <a:srgbClr val="211F1F"/>
                </a:solidFill>
                <a:latin typeface="Arial"/>
                <a:cs typeface="Arial"/>
              </a:rPr>
              <a:t>order</a:t>
            </a:r>
            <a:r>
              <a:rPr sz="1700" kern="0" spc="-40">
                <a:solidFill>
                  <a:srgbClr val="211F1F"/>
                </a:solidFill>
                <a:latin typeface="Arial"/>
                <a:cs typeface="Arial"/>
              </a:rPr>
              <a:t> </a:t>
            </a:r>
            <a:r>
              <a:rPr sz="1700" kern="0">
                <a:solidFill>
                  <a:srgbClr val="211F1F"/>
                </a:solidFill>
                <a:latin typeface="Arial"/>
                <a:cs typeface="Arial"/>
              </a:rPr>
              <a:t>to</a:t>
            </a:r>
            <a:r>
              <a:rPr sz="1700" kern="0" spc="-110">
                <a:solidFill>
                  <a:srgbClr val="211F1F"/>
                </a:solidFill>
                <a:latin typeface="Arial"/>
                <a:cs typeface="Arial"/>
              </a:rPr>
              <a:t> </a:t>
            </a:r>
            <a:r>
              <a:rPr sz="1700" kern="0">
                <a:solidFill>
                  <a:srgbClr val="211F1F"/>
                </a:solidFill>
                <a:latin typeface="Arial"/>
                <a:cs typeface="Arial"/>
              </a:rPr>
              <a:t>AD</a:t>
            </a:r>
            <a:r>
              <a:rPr sz="1700" kern="0" spc="-20">
                <a:solidFill>
                  <a:srgbClr val="211F1F"/>
                </a:solidFill>
                <a:latin typeface="Arial"/>
                <a:cs typeface="Arial"/>
              </a:rPr>
              <a:t> </a:t>
            </a:r>
            <a:r>
              <a:rPr sz="1700" kern="0">
                <a:solidFill>
                  <a:srgbClr val="211F1F"/>
                </a:solidFill>
                <a:latin typeface="Arial"/>
                <a:cs typeface="Arial"/>
              </a:rPr>
              <a:t>on</a:t>
            </a:r>
            <a:r>
              <a:rPr sz="1700" kern="0" spc="-30">
                <a:solidFill>
                  <a:srgbClr val="211F1F"/>
                </a:solidFill>
                <a:latin typeface="Arial"/>
                <a:cs typeface="Arial"/>
              </a:rPr>
              <a:t> </a:t>
            </a:r>
            <a:r>
              <a:rPr sz="1700" kern="0" spc="-10">
                <a:solidFill>
                  <a:srgbClr val="211F1F"/>
                </a:solidFill>
                <a:latin typeface="Arial"/>
                <a:cs typeface="Arial"/>
              </a:rPr>
              <a:t>orders </a:t>
            </a:r>
            <a:r>
              <a:rPr sz="1700" kern="0">
                <a:solidFill>
                  <a:srgbClr val="211F1F"/>
                </a:solidFill>
                <a:latin typeface="Arial"/>
                <a:cs typeface="Arial"/>
              </a:rPr>
              <a:t>specifying</a:t>
            </a:r>
            <a:r>
              <a:rPr sz="1700" kern="0" spc="-30">
                <a:solidFill>
                  <a:srgbClr val="211F1F"/>
                </a:solidFill>
                <a:latin typeface="Arial"/>
                <a:cs typeface="Arial"/>
              </a:rPr>
              <a:t> </a:t>
            </a:r>
            <a:r>
              <a:rPr sz="1700" kern="0">
                <a:solidFill>
                  <a:srgbClr val="211F1F"/>
                </a:solidFill>
                <a:latin typeface="Arial"/>
                <a:cs typeface="Arial"/>
              </a:rPr>
              <a:t>and</a:t>
            </a:r>
            <a:r>
              <a:rPr sz="1700" kern="0" spc="-60">
                <a:solidFill>
                  <a:srgbClr val="211F1F"/>
                </a:solidFill>
                <a:latin typeface="Arial"/>
                <a:cs typeface="Arial"/>
              </a:rPr>
              <a:t> </a:t>
            </a:r>
            <a:r>
              <a:rPr sz="1700" kern="0">
                <a:solidFill>
                  <a:srgbClr val="211F1F"/>
                </a:solidFill>
                <a:latin typeface="Arial"/>
                <a:cs typeface="Arial"/>
              </a:rPr>
              <a:t>performed</a:t>
            </a:r>
            <a:r>
              <a:rPr sz="1700" kern="0" spc="-75">
                <a:solidFill>
                  <a:srgbClr val="211F1F"/>
                </a:solidFill>
                <a:latin typeface="Arial"/>
                <a:cs typeface="Arial"/>
              </a:rPr>
              <a:t> </a:t>
            </a:r>
            <a:r>
              <a:rPr sz="1700" kern="0">
                <a:solidFill>
                  <a:srgbClr val="211F1F"/>
                </a:solidFill>
                <a:latin typeface="Arial"/>
                <a:cs typeface="Arial"/>
              </a:rPr>
              <a:t>under</a:t>
            </a:r>
            <a:r>
              <a:rPr sz="1700" kern="0" spc="-95">
                <a:solidFill>
                  <a:srgbClr val="211F1F"/>
                </a:solidFill>
                <a:latin typeface="Arial"/>
                <a:cs typeface="Arial"/>
              </a:rPr>
              <a:t> </a:t>
            </a:r>
            <a:r>
              <a:rPr sz="1700" kern="0" spc="-10">
                <a:solidFill>
                  <a:srgbClr val="211F1F"/>
                </a:solidFill>
                <a:latin typeface="Arial"/>
                <a:cs typeface="Arial"/>
              </a:rPr>
              <a:t>Title</a:t>
            </a:r>
            <a:r>
              <a:rPr sz="1700" kern="0" spc="-85">
                <a:solidFill>
                  <a:srgbClr val="211F1F"/>
                </a:solidFill>
                <a:latin typeface="Arial"/>
                <a:cs typeface="Arial"/>
              </a:rPr>
              <a:t> </a:t>
            </a:r>
            <a:r>
              <a:rPr sz="1700" kern="0">
                <a:solidFill>
                  <a:srgbClr val="211F1F"/>
                </a:solidFill>
                <a:latin typeface="Arial"/>
                <a:cs typeface="Arial"/>
              </a:rPr>
              <a:t>10</a:t>
            </a:r>
            <a:r>
              <a:rPr sz="1700" kern="0" spc="-50">
                <a:solidFill>
                  <a:srgbClr val="211F1F"/>
                </a:solidFill>
                <a:latin typeface="Arial"/>
                <a:cs typeface="Arial"/>
              </a:rPr>
              <a:t> </a:t>
            </a:r>
            <a:r>
              <a:rPr sz="1700" kern="0">
                <a:solidFill>
                  <a:srgbClr val="211F1F"/>
                </a:solidFill>
                <a:latin typeface="Arial"/>
                <a:cs typeface="Arial"/>
              </a:rPr>
              <a:t>United</a:t>
            </a:r>
            <a:r>
              <a:rPr sz="1700" kern="0" spc="-85">
                <a:solidFill>
                  <a:srgbClr val="211F1F"/>
                </a:solidFill>
                <a:latin typeface="Arial"/>
                <a:cs typeface="Arial"/>
              </a:rPr>
              <a:t> </a:t>
            </a:r>
            <a:r>
              <a:rPr sz="1700" kern="0">
                <a:solidFill>
                  <a:srgbClr val="211F1F"/>
                </a:solidFill>
                <a:latin typeface="Arial"/>
                <a:cs typeface="Arial"/>
              </a:rPr>
              <a:t>States</a:t>
            </a:r>
            <a:r>
              <a:rPr sz="1700" kern="0" spc="-65">
                <a:solidFill>
                  <a:srgbClr val="211F1F"/>
                </a:solidFill>
                <a:latin typeface="Arial"/>
                <a:cs typeface="Arial"/>
              </a:rPr>
              <a:t> </a:t>
            </a:r>
            <a:r>
              <a:rPr sz="1700" kern="0">
                <a:solidFill>
                  <a:srgbClr val="211F1F"/>
                </a:solidFill>
                <a:latin typeface="Arial"/>
                <a:cs typeface="Arial"/>
              </a:rPr>
              <a:t>Code</a:t>
            </a:r>
            <a:r>
              <a:rPr sz="1700" kern="0" spc="-70">
                <a:solidFill>
                  <a:srgbClr val="211F1F"/>
                </a:solidFill>
                <a:latin typeface="Arial"/>
                <a:cs typeface="Arial"/>
              </a:rPr>
              <a:t> </a:t>
            </a:r>
            <a:r>
              <a:rPr sz="1700" kern="0">
                <a:solidFill>
                  <a:srgbClr val="211F1F"/>
                </a:solidFill>
                <a:latin typeface="Arial"/>
                <a:cs typeface="Arial"/>
              </a:rPr>
              <a:t>(USC)</a:t>
            </a:r>
            <a:r>
              <a:rPr sz="1700" kern="0" spc="-55">
                <a:solidFill>
                  <a:srgbClr val="211F1F"/>
                </a:solidFill>
                <a:latin typeface="Arial"/>
                <a:cs typeface="Arial"/>
              </a:rPr>
              <a:t> </a:t>
            </a:r>
            <a:r>
              <a:rPr sz="1700" kern="0">
                <a:solidFill>
                  <a:srgbClr val="211F1F"/>
                </a:solidFill>
                <a:latin typeface="Arial"/>
                <a:cs typeface="Arial"/>
              </a:rPr>
              <a:t>sections</a:t>
            </a:r>
            <a:r>
              <a:rPr sz="1700" kern="0" spc="-70">
                <a:solidFill>
                  <a:srgbClr val="211F1F"/>
                </a:solidFill>
                <a:latin typeface="Arial"/>
                <a:cs typeface="Arial"/>
              </a:rPr>
              <a:t> </a:t>
            </a:r>
            <a:r>
              <a:rPr sz="1700" kern="0" spc="-20">
                <a:solidFill>
                  <a:srgbClr val="211F1F"/>
                </a:solidFill>
                <a:latin typeface="Arial"/>
                <a:cs typeface="Arial"/>
              </a:rPr>
              <a:t>688, </a:t>
            </a:r>
            <a:r>
              <a:rPr sz="1700" kern="0">
                <a:solidFill>
                  <a:srgbClr val="211F1F"/>
                </a:solidFill>
                <a:latin typeface="Arial"/>
                <a:cs typeface="Arial"/>
              </a:rPr>
              <a:t>12301(a),</a:t>
            </a:r>
            <a:r>
              <a:rPr sz="1700" kern="0" spc="-70">
                <a:solidFill>
                  <a:srgbClr val="211F1F"/>
                </a:solidFill>
                <a:latin typeface="Arial"/>
                <a:cs typeface="Arial"/>
              </a:rPr>
              <a:t> </a:t>
            </a:r>
            <a:r>
              <a:rPr sz="1700" kern="0">
                <a:solidFill>
                  <a:srgbClr val="211F1F"/>
                </a:solidFill>
                <a:latin typeface="Arial"/>
                <a:cs typeface="Arial"/>
              </a:rPr>
              <a:t>12301(d),</a:t>
            </a:r>
            <a:r>
              <a:rPr sz="1700" kern="0" spc="-50">
                <a:solidFill>
                  <a:srgbClr val="211F1F"/>
                </a:solidFill>
                <a:latin typeface="Arial"/>
                <a:cs typeface="Arial"/>
              </a:rPr>
              <a:t> </a:t>
            </a:r>
            <a:r>
              <a:rPr sz="1700" kern="0">
                <a:solidFill>
                  <a:srgbClr val="211F1F"/>
                </a:solidFill>
                <a:latin typeface="Arial"/>
                <a:cs typeface="Arial"/>
              </a:rPr>
              <a:t>12302,</a:t>
            </a:r>
            <a:r>
              <a:rPr sz="1700" kern="0" spc="-80">
                <a:solidFill>
                  <a:srgbClr val="211F1F"/>
                </a:solidFill>
                <a:latin typeface="Arial"/>
                <a:cs typeface="Arial"/>
              </a:rPr>
              <a:t> </a:t>
            </a:r>
            <a:r>
              <a:rPr sz="1700" kern="0">
                <a:solidFill>
                  <a:srgbClr val="211F1F"/>
                </a:solidFill>
                <a:latin typeface="Arial"/>
                <a:cs typeface="Arial"/>
              </a:rPr>
              <a:t>12304,</a:t>
            </a:r>
            <a:r>
              <a:rPr sz="1700" kern="0" spc="-85">
                <a:solidFill>
                  <a:srgbClr val="211F1F"/>
                </a:solidFill>
                <a:latin typeface="Arial"/>
                <a:cs typeface="Arial"/>
              </a:rPr>
              <a:t> </a:t>
            </a:r>
            <a:r>
              <a:rPr sz="1700" kern="0">
                <a:solidFill>
                  <a:srgbClr val="211F1F"/>
                </a:solidFill>
                <a:latin typeface="Arial"/>
                <a:cs typeface="Arial"/>
              </a:rPr>
              <a:t>12304a,</a:t>
            </a:r>
            <a:r>
              <a:rPr sz="1700" kern="0" spc="-85">
                <a:solidFill>
                  <a:srgbClr val="211F1F"/>
                </a:solidFill>
                <a:latin typeface="Arial"/>
                <a:cs typeface="Arial"/>
              </a:rPr>
              <a:t> </a:t>
            </a:r>
            <a:r>
              <a:rPr sz="1700" kern="0">
                <a:solidFill>
                  <a:srgbClr val="211F1F"/>
                </a:solidFill>
                <a:latin typeface="Arial"/>
                <a:cs typeface="Arial"/>
              </a:rPr>
              <a:t>12304b,</a:t>
            </a:r>
            <a:r>
              <a:rPr sz="1700" kern="0" spc="-80">
                <a:solidFill>
                  <a:srgbClr val="211F1F"/>
                </a:solidFill>
                <a:latin typeface="Arial"/>
                <a:cs typeface="Arial"/>
              </a:rPr>
              <a:t> </a:t>
            </a:r>
            <a:r>
              <a:rPr sz="1700" kern="0">
                <a:solidFill>
                  <a:srgbClr val="211F1F"/>
                </a:solidFill>
                <a:latin typeface="Arial"/>
                <a:cs typeface="Arial"/>
              </a:rPr>
              <a:t>12305,</a:t>
            </a:r>
            <a:r>
              <a:rPr sz="1700" kern="0" spc="-85">
                <a:solidFill>
                  <a:srgbClr val="211F1F"/>
                </a:solidFill>
                <a:latin typeface="Arial"/>
                <a:cs typeface="Arial"/>
              </a:rPr>
              <a:t> </a:t>
            </a:r>
            <a:r>
              <a:rPr sz="1700" kern="0">
                <a:solidFill>
                  <a:srgbClr val="211F1F"/>
                </a:solidFill>
                <a:latin typeface="Arial"/>
                <a:cs typeface="Arial"/>
              </a:rPr>
              <a:t>12406,</a:t>
            </a:r>
            <a:r>
              <a:rPr sz="1700" kern="0" spc="-80">
                <a:solidFill>
                  <a:srgbClr val="211F1F"/>
                </a:solidFill>
                <a:latin typeface="Arial"/>
                <a:cs typeface="Arial"/>
              </a:rPr>
              <a:t> </a:t>
            </a:r>
            <a:r>
              <a:rPr sz="1700" kern="0">
                <a:solidFill>
                  <a:srgbClr val="211F1F"/>
                </a:solidFill>
                <a:latin typeface="Arial"/>
                <a:cs typeface="Arial"/>
              </a:rPr>
              <a:t>and</a:t>
            </a:r>
            <a:r>
              <a:rPr sz="1700" kern="0" spc="-80">
                <a:solidFill>
                  <a:srgbClr val="211F1F"/>
                </a:solidFill>
                <a:latin typeface="Arial"/>
                <a:cs typeface="Arial"/>
              </a:rPr>
              <a:t> </a:t>
            </a:r>
            <a:r>
              <a:rPr sz="1700" kern="0" spc="-10">
                <a:solidFill>
                  <a:srgbClr val="211F1F"/>
                </a:solidFill>
                <a:latin typeface="Arial"/>
                <a:cs typeface="Arial"/>
              </a:rPr>
              <a:t>chapter</a:t>
            </a:r>
            <a:endParaRPr sz="1700" kern="0">
              <a:solidFill>
                <a:sysClr val="windowText" lastClr="000000"/>
              </a:solidFill>
              <a:latin typeface="Arial"/>
              <a:cs typeface="Arial"/>
            </a:endParaRPr>
          </a:p>
          <a:p>
            <a:pPr marL="195580" marR="123189">
              <a:defRPr/>
            </a:pPr>
            <a:r>
              <a:rPr sz="1700" kern="0">
                <a:solidFill>
                  <a:srgbClr val="211F1F"/>
                </a:solidFill>
                <a:latin typeface="Arial"/>
                <a:cs typeface="Arial"/>
              </a:rPr>
              <a:t>13</a:t>
            </a:r>
            <a:r>
              <a:rPr sz="1700" kern="0" spc="-35">
                <a:solidFill>
                  <a:srgbClr val="211F1F"/>
                </a:solidFill>
                <a:latin typeface="Arial"/>
                <a:cs typeface="Arial"/>
              </a:rPr>
              <a:t> </a:t>
            </a:r>
            <a:r>
              <a:rPr sz="1700" kern="0">
                <a:solidFill>
                  <a:srgbClr val="211F1F"/>
                </a:solidFill>
                <a:latin typeface="Arial"/>
                <a:cs typeface="Arial"/>
              </a:rPr>
              <a:t>(insurrection).</a:t>
            </a:r>
            <a:r>
              <a:rPr sz="1700" kern="0" spc="-45">
                <a:solidFill>
                  <a:srgbClr val="211F1F"/>
                </a:solidFill>
                <a:latin typeface="Arial"/>
                <a:cs typeface="Arial"/>
              </a:rPr>
              <a:t> </a:t>
            </a:r>
            <a:r>
              <a:rPr sz="1700" kern="0">
                <a:solidFill>
                  <a:srgbClr val="211F1F"/>
                </a:solidFill>
                <a:latin typeface="Arial"/>
                <a:cs typeface="Arial"/>
              </a:rPr>
              <a:t>In</a:t>
            </a:r>
            <a:r>
              <a:rPr sz="1700" kern="0" spc="-20">
                <a:solidFill>
                  <a:srgbClr val="211F1F"/>
                </a:solidFill>
                <a:latin typeface="Arial"/>
                <a:cs typeface="Arial"/>
              </a:rPr>
              <a:t> </a:t>
            </a:r>
            <a:r>
              <a:rPr sz="1700" kern="0">
                <a:solidFill>
                  <a:srgbClr val="211F1F"/>
                </a:solidFill>
                <a:latin typeface="Arial"/>
                <a:cs typeface="Arial"/>
              </a:rPr>
              <a:t>addition,</a:t>
            </a:r>
            <a:r>
              <a:rPr sz="1700" kern="0" spc="-40">
                <a:solidFill>
                  <a:srgbClr val="211F1F"/>
                </a:solidFill>
                <a:latin typeface="Arial"/>
                <a:cs typeface="Arial"/>
              </a:rPr>
              <a:t> </a:t>
            </a:r>
            <a:r>
              <a:rPr sz="1700" kern="0">
                <a:solidFill>
                  <a:srgbClr val="211F1F"/>
                </a:solidFill>
                <a:latin typeface="Arial"/>
                <a:cs typeface="Arial"/>
              </a:rPr>
              <a:t>service</a:t>
            </a:r>
            <a:r>
              <a:rPr sz="1700" kern="0" spc="-50">
                <a:solidFill>
                  <a:srgbClr val="211F1F"/>
                </a:solidFill>
                <a:latin typeface="Arial"/>
                <a:cs typeface="Arial"/>
              </a:rPr>
              <a:t> </a:t>
            </a:r>
            <a:r>
              <a:rPr sz="1700" kern="0">
                <a:solidFill>
                  <a:srgbClr val="211F1F"/>
                </a:solidFill>
                <a:latin typeface="Arial"/>
                <a:cs typeface="Arial"/>
              </a:rPr>
              <a:t>under</a:t>
            </a:r>
            <a:r>
              <a:rPr sz="1700" kern="0" spc="-40">
                <a:solidFill>
                  <a:srgbClr val="211F1F"/>
                </a:solidFill>
                <a:latin typeface="Arial"/>
                <a:cs typeface="Arial"/>
              </a:rPr>
              <a:t> </a:t>
            </a:r>
            <a:r>
              <a:rPr sz="1700" kern="0">
                <a:solidFill>
                  <a:srgbClr val="211F1F"/>
                </a:solidFill>
                <a:latin typeface="Arial"/>
                <a:cs typeface="Arial"/>
              </a:rPr>
              <a:t>a</a:t>
            </a:r>
            <a:r>
              <a:rPr sz="1700" kern="0" spc="-30">
                <a:solidFill>
                  <a:srgbClr val="211F1F"/>
                </a:solidFill>
                <a:latin typeface="Arial"/>
                <a:cs typeface="Arial"/>
              </a:rPr>
              <a:t> </a:t>
            </a:r>
            <a:r>
              <a:rPr sz="1700" kern="0">
                <a:solidFill>
                  <a:srgbClr val="211F1F"/>
                </a:solidFill>
                <a:latin typeface="Arial"/>
                <a:cs typeface="Arial"/>
              </a:rPr>
              <a:t>call</a:t>
            </a:r>
            <a:r>
              <a:rPr sz="1700" kern="0" spc="-50">
                <a:solidFill>
                  <a:srgbClr val="211F1F"/>
                </a:solidFill>
                <a:latin typeface="Arial"/>
                <a:cs typeface="Arial"/>
              </a:rPr>
              <a:t> </a:t>
            </a:r>
            <a:r>
              <a:rPr sz="1700" kern="0">
                <a:solidFill>
                  <a:srgbClr val="211F1F"/>
                </a:solidFill>
                <a:latin typeface="Arial"/>
                <a:cs typeface="Arial"/>
              </a:rPr>
              <a:t>to</a:t>
            </a:r>
            <a:r>
              <a:rPr sz="1700" kern="0" spc="-30">
                <a:solidFill>
                  <a:srgbClr val="211F1F"/>
                </a:solidFill>
                <a:latin typeface="Arial"/>
                <a:cs typeface="Arial"/>
              </a:rPr>
              <a:t> </a:t>
            </a:r>
            <a:r>
              <a:rPr sz="1700" kern="0">
                <a:solidFill>
                  <a:srgbClr val="211F1F"/>
                </a:solidFill>
                <a:latin typeface="Arial"/>
                <a:cs typeface="Arial"/>
              </a:rPr>
              <a:t>active</a:t>
            </a:r>
            <a:r>
              <a:rPr sz="1700" kern="0" spc="-35">
                <a:solidFill>
                  <a:srgbClr val="211F1F"/>
                </a:solidFill>
                <a:latin typeface="Arial"/>
                <a:cs typeface="Arial"/>
              </a:rPr>
              <a:t> </a:t>
            </a:r>
            <a:r>
              <a:rPr sz="1700" kern="0">
                <a:solidFill>
                  <a:srgbClr val="211F1F"/>
                </a:solidFill>
                <a:latin typeface="Arial"/>
                <a:cs typeface="Arial"/>
              </a:rPr>
              <a:t>service</a:t>
            </a:r>
            <a:r>
              <a:rPr sz="1700" kern="0" spc="-50">
                <a:solidFill>
                  <a:srgbClr val="211F1F"/>
                </a:solidFill>
                <a:latin typeface="Arial"/>
                <a:cs typeface="Arial"/>
              </a:rPr>
              <a:t> </a:t>
            </a:r>
            <a:r>
              <a:rPr sz="1700" kern="0">
                <a:solidFill>
                  <a:srgbClr val="211F1F"/>
                </a:solidFill>
                <a:latin typeface="Arial"/>
                <a:cs typeface="Arial"/>
              </a:rPr>
              <a:t>authorized</a:t>
            </a:r>
            <a:r>
              <a:rPr sz="1700" kern="0" spc="-25">
                <a:solidFill>
                  <a:srgbClr val="211F1F"/>
                </a:solidFill>
                <a:latin typeface="Arial"/>
                <a:cs typeface="Arial"/>
              </a:rPr>
              <a:t> by </a:t>
            </a:r>
            <a:r>
              <a:rPr sz="1700" kern="0">
                <a:solidFill>
                  <a:srgbClr val="211F1F"/>
                </a:solidFill>
                <a:latin typeface="Arial"/>
                <a:cs typeface="Arial"/>
              </a:rPr>
              <a:t>the</a:t>
            </a:r>
            <a:r>
              <a:rPr sz="1700" kern="0" spc="-35">
                <a:solidFill>
                  <a:srgbClr val="211F1F"/>
                </a:solidFill>
                <a:latin typeface="Arial"/>
                <a:cs typeface="Arial"/>
              </a:rPr>
              <a:t> </a:t>
            </a:r>
            <a:r>
              <a:rPr sz="1700" kern="0">
                <a:solidFill>
                  <a:srgbClr val="211F1F"/>
                </a:solidFill>
                <a:latin typeface="Arial"/>
                <a:cs typeface="Arial"/>
              </a:rPr>
              <a:t>President</a:t>
            </a:r>
            <a:r>
              <a:rPr sz="1700" kern="0" spc="-35">
                <a:solidFill>
                  <a:srgbClr val="211F1F"/>
                </a:solidFill>
                <a:latin typeface="Arial"/>
                <a:cs typeface="Arial"/>
              </a:rPr>
              <a:t> </a:t>
            </a:r>
            <a:r>
              <a:rPr sz="1700" kern="0">
                <a:solidFill>
                  <a:srgbClr val="211F1F"/>
                </a:solidFill>
                <a:latin typeface="Arial"/>
                <a:cs typeface="Arial"/>
              </a:rPr>
              <a:t>or</a:t>
            </a:r>
            <a:r>
              <a:rPr sz="1700" kern="0" spc="-30">
                <a:solidFill>
                  <a:srgbClr val="211F1F"/>
                </a:solidFill>
                <a:latin typeface="Arial"/>
                <a:cs typeface="Arial"/>
              </a:rPr>
              <a:t> </a:t>
            </a:r>
            <a:r>
              <a:rPr sz="1700" kern="0">
                <a:solidFill>
                  <a:srgbClr val="211F1F"/>
                </a:solidFill>
                <a:latin typeface="Arial"/>
                <a:cs typeface="Arial"/>
              </a:rPr>
              <a:t>the</a:t>
            </a:r>
            <a:r>
              <a:rPr sz="1700" kern="0" spc="-35">
                <a:solidFill>
                  <a:srgbClr val="211F1F"/>
                </a:solidFill>
                <a:latin typeface="Arial"/>
                <a:cs typeface="Arial"/>
              </a:rPr>
              <a:t> </a:t>
            </a:r>
            <a:r>
              <a:rPr sz="1700" kern="0">
                <a:solidFill>
                  <a:srgbClr val="211F1F"/>
                </a:solidFill>
                <a:latin typeface="Arial"/>
                <a:cs typeface="Arial"/>
              </a:rPr>
              <a:t>Secretary</a:t>
            </a:r>
            <a:r>
              <a:rPr sz="1700" kern="0" spc="-30">
                <a:solidFill>
                  <a:srgbClr val="211F1F"/>
                </a:solidFill>
                <a:latin typeface="Arial"/>
                <a:cs typeface="Arial"/>
              </a:rPr>
              <a:t> </a:t>
            </a:r>
            <a:r>
              <a:rPr sz="1700" kern="0">
                <a:solidFill>
                  <a:srgbClr val="211F1F"/>
                </a:solidFill>
                <a:latin typeface="Arial"/>
                <a:cs typeface="Arial"/>
              </a:rPr>
              <a:t>of</a:t>
            </a:r>
            <a:r>
              <a:rPr sz="1700" kern="0" spc="-35">
                <a:solidFill>
                  <a:srgbClr val="211F1F"/>
                </a:solidFill>
                <a:latin typeface="Arial"/>
                <a:cs typeface="Arial"/>
              </a:rPr>
              <a:t> </a:t>
            </a:r>
            <a:r>
              <a:rPr sz="1700" kern="0">
                <a:solidFill>
                  <a:srgbClr val="211F1F"/>
                </a:solidFill>
                <a:latin typeface="Arial"/>
                <a:cs typeface="Arial"/>
              </a:rPr>
              <a:t>Defense</a:t>
            </a:r>
            <a:r>
              <a:rPr sz="1700" kern="0" spc="-30">
                <a:solidFill>
                  <a:srgbClr val="211F1F"/>
                </a:solidFill>
                <a:latin typeface="Arial"/>
                <a:cs typeface="Arial"/>
              </a:rPr>
              <a:t> </a:t>
            </a:r>
            <a:r>
              <a:rPr sz="1700" kern="0">
                <a:solidFill>
                  <a:srgbClr val="211F1F"/>
                </a:solidFill>
                <a:latin typeface="Arial"/>
                <a:cs typeface="Arial"/>
              </a:rPr>
              <a:t>under</a:t>
            </a:r>
            <a:r>
              <a:rPr sz="1700" kern="0" spc="-35">
                <a:solidFill>
                  <a:srgbClr val="211F1F"/>
                </a:solidFill>
                <a:latin typeface="Arial"/>
                <a:cs typeface="Arial"/>
              </a:rPr>
              <a:t> </a:t>
            </a:r>
            <a:r>
              <a:rPr sz="1700" kern="0">
                <a:solidFill>
                  <a:srgbClr val="211F1F"/>
                </a:solidFill>
                <a:latin typeface="Arial"/>
                <a:cs typeface="Arial"/>
              </a:rPr>
              <a:t>32</a:t>
            </a:r>
            <a:r>
              <a:rPr sz="1700" kern="0" spc="-30">
                <a:solidFill>
                  <a:srgbClr val="211F1F"/>
                </a:solidFill>
                <a:latin typeface="Arial"/>
                <a:cs typeface="Arial"/>
              </a:rPr>
              <a:t> </a:t>
            </a:r>
            <a:r>
              <a:rPr sz="1700" kern="0">
                <a:solidFill>
                  <a:srgbClr val="211F1F"/>
                </a:solidFill>
                <a:latin typeface="Arial"/>
                <a:cs typeface="Arial"/>
              </a:rPr>
              <a:t>USC</a:t>
            </a:r>
            <a:r>
              <a:rPr sz="1700" kern="0" spc="-45">
                <a:solidFill>
                  <a:srgbClr val="211F1F"/>
                </a:solidFill>
                <a:latin typeface="Arial"/>
                <a:cs typeface="Arial"/>
              </a:rPr>
              <a:t> </a:t>
            </a:r>
            <a:r>
              <a:rPr sz="1700" kern="0">
                <a:solidFill>
                  <a:srgbClr val="211F1F"/>
                </a:solidFill>
                <a:latin typeface="Arial"/>
                <a:cs typeface="Arial"/>
              </a:rPr>
              <a:t>section</a:t>
            </a:r>
            <a:r>
              <a:rPr sz="1700" kern="0" spc="-40">
                <a:solidFill>
                  <a:srgbClr val="211F1F"/>
                </a:solidFill>
                <a:latin typeface="Arial"/>
                <a:cs typeface="Arial"/>
              </a:rPr>
              <a:t> </a:t>
            </a:r>
            <a:r>
              <a:rPr sz="1700" kern="0">
                <a:solidFill>
                  <a:srgbClr val="211F1F"/>
                </a:solidFill>
                <a:latin typeface="Arial"/>
                <a:cs typeface="Arial"/>
              </a:rPr>
              <a:t>502(f)</a:t>
            </a:r>
            <a:r>
              <a:rPr sz="1700" kern="0" spc="-25">
                <a:solidFill>
                  <a:srgbClr val="211F1F"/>
                </a:solidFill>
                <a:latin typeface="Arial"/>
                <a:cs typeface="Arial"/>
              </a:rPr>
              <a:t> for </a:t>
            </a:r>
            <a:r>
              <a:rPr sz="1700" kern="0">
                <a:solidFill>
                  <a:srgbClr val="211F1F"/>
                </a:solidFill>
                <a:latin typeface="Arial"/>
                <a:cs typeface="Arial"/>
              </a:rPr>
              <a:t>purposes</a:t>
            </a:r>
            <a:r>
              <a:rPr sz="1700" kern="0" spc="-45">
                <a:solidFill>
                  <a:srgbClr val="211F1F"/>
                </a:solidFill>
                <a:latin typeface="Arial"/>
                <a:cs typeface="Arial"/>
              </a:rPr>
              <a:t> </a:t>
            </a:r>
            <a:r>
              <a:rPr sz="1700" kern="0">
                <a:solidFill>
                  <a:srgbClr val="211F1F"/>
                </a:solidFill>
                <a:latin typeface="Arial"/>
                <a:cs typeface="Arial"/>
              </a:rPr>
              <a:t>of</a:t>
            </a:r>
            <a:r>
              <a:rPr sz="1700" kern="0" spc="-40">
                <a:solidFill>
                  <a:srgbClr val="211F1F"/>
                </a:solidFill>
                <a:latin typeface="Arial"/>
                <a:cs typeface="Arial"/>
              </a:rPr>
              <a:t> </a:t>
            </a:r>
            <a:r>
              <a:rPr sz="1700" kern="0">
                <a:solidFill>
                  <a:srgbClr val="211F1F"/>
                </a:solidFill>
                <a:latin typeface="Arial"/>
                <a:cs typeface="Arial"/>
              </a:rPr>
              <a:t>responding</a:t>
            </a:r>
            <a:r>
              <a:rPr sz="1700" kern="0" spc="-40">
                <a:solidFill>
                  <a:srgbClr val="211F1F"/>
                </a:solidFill>
                <a:latin typeface="Arial"/>
                <a:cs typeface="Arial"/>
              </a:rPr>
              <a:t> </a:t>
            </a:r>
            <a:r>
              <a:rPr sz="1700" kern="0">
                <a:solidFill>
                  <a:srgbClr val="211F1F"/>
                </a:solidFill>
                <a:latin typeface="Arial"/>
                <a:cs typeface="Arial"/>
              </a:rPr>
              <a:t>to</a:t>
            </a:r>
            <a:r>
              <a:rPr sz="1700" kern="0" spc="-45">
                <a:solidFill>
                  <a:srgbClr val="211F1F"/>
                </a:solidFill>
                <a:latin typeface="Arial"/>
                <a:cs typeface="Arial"/>
              </a:rPr>
              <a:t> </a:t>
            </a:r>
            <a:r>
              <a:rPr sz="1700" kern="0">
                <a:solidFill>
                  <a:srgbClr val="211F1F"/>
                </a:solidFill>
                <a:latin typeface="Arial"/>
                <a:cs typeface="Arial"/>
              </a:rPr>
              <a:t>a</a:t>
            </a:r>
            <a:r>
              <a:rPr sz="1700" kern="0" spc="-40">
                <a:solidFill>
                  <a:srgbClr val="211F1F"/>
                </a:solidFill>
                <a:latin typeface="Arial"/>
                <a:cs typeface="Arial"/>
              </a:rPr>
              <a:t> </a:t>
            </a:r>
            <a:r>
              <a:rPr sz="1700" kern="0">
                <a:solidFill>
                  <a:srgbClr val="211F1F"/>
                </a:solidFill>
                <a:latin typeface="Arial"/>
                <a:cs typeface="Arial"/>
              </a:rPr>
              <a:t>national</a:t>
            </a:r>
            <a:r>
              <a:rPr sz="1700" kern="0" spc="-35">
                <a:solidFill>
                  <a:srgbClr val="211F1F"/>
                </a:solidFill>
                <a:latin typeface="Arial"/>
                <a:cs typeface="Arial"/>
              </a:rPr>
              <a:t> </a:t>
            </a:r>
            <a:r>
              <a:rPr sz="1700" kern="0">
                <a:solidFill>
                  <a:srgbClr val="211F1F"/>
                </a:solidFill>
                <a:latin typeface="Arial"/>
                <a:cs typeface="Arial"/>
              </a:rPr>
              <a:t>emergency</a:t>
            </a:r>
            <a:r>
              <a:rPr sz="1700" kern="0" spc="-45">
                <a:solidFill>
                  <a:srgbClr val="211F1F"/>
                </a:solidFill>
                <a:latin typeface="Arial"/>
                <a:cs typeface="Arial"/>
              </a:rPr>
              <a:t> </a:t>
            </a:r>
            <a:r>
              <a:rPr sz="1700" kern="0">
                <a:solidFill>
                  <a:srgbClr val="211F1F"/>
                </a:solidFill>
                <a:latin typeface="Arial"/>
                <a:cs typeface="Arial"/>
              </a:rPr>
              <a:t>declared</a:t>
            </a:r>
            <a:r>
              <a:rPr sz="1700" kern="0" spc="-45">
                <a:solidFill>
                  <a:srgbClr val="211F1F"/>
                </a:solidFill>
                <a:latin typeface="Arial"/>
                <a:cs typeface="Arial"/>
              </a:rPr>
              <a:t> </a:t>
            </a:r>
            <a:r>
              <a:rPr sz="1700" kern="0">
                <a:solidFill>
                  <a:srgbClr val="211F1F"/>
                </a:solidFill>
                <a:latin typeface="Arial"/>
                <a:cs typeface="Arial"/>
              </a:rPr>
              <a:t>by</a:t>
            </a:r>
            <a:r>
              <a:rPr sz="1700" kern="0" spc="-45">
                <a:solidFill>
                  <a:srgbClr val="211F1F"/>
                </a:solidFill>
                <a:latin typeface="Arial"/>
                <a:cs typeface="Arial"/>
              </a:rPr>
              <a:t> </a:t>
            </a:r>
            <a:r>
              <a:rPr sz="1700" kern="0">
                <a:solidFill>
                  <a:srgbClr val="211F1F"/>
                </a:solidFill>
                <a:latin typeface="Arial"/>
                <a:cs typeface="Arial"/>
              </a:rPr>
              <a:t>the</a:t>
            </a:r>
            <a:r>
              <a:rPr sz="1700" kern="0" spc="-35">
                <a:solidFill>
                  <a:srgbClr val="211F1F"/>
                </a:solidFill>
                <a:latin typeface="Arial"/>
                <a:cs typeface="Arial"/>
              </a:rPr>
              <a:t> </a:t>
            </a:r>
            <a:r>
              <a:rPr sz="1700" kern="0">
                <a:solidFill>
                  <a:srgbClr val="211F1F"/>
                </a:solidFill>
                <a:latin typeface="Arial"/>
                <a:cs typeface="Arial"/>
              </a:rPr>
              <a:t>President</a:t>
            </a:r>
            <a:r>
              <a:rPr sz="1700" kern="0" spc="-50">
                <a:solidFill>
                  <a:srgbClr val="211F1F"/>
                </a:solidFill>
                <a:latin typeface="Arial"/>
                <a:cs typeface="Arial"/>
              </a:rPr>
              <a:t> </a:t>
            </a:r>
            <a:r>
              <a:rPr sz="1700" kern="0" spc="-25">
                <a:solidFill>
                  <a:srgbClr val="211F1F"/>
                </a:solidFill>
                <a:latin typeface="Arial"/>
                <a:cs typeface="Arial"/>
              </a:rPr>
              <a:t>or </a:t>
            </a:r>
            <a:r>
              <a:rPr sz="1700" kern="0">
                <a:solidFill>
                  <a:srgbClr val="211F1F"/>
                </a:solidFill>
                <a:latin typeface="Arial"/>
                <a:cs typeface="Arial"/>
              </a:rPr>
              <a:t>supported</a:t>
            </a:r>
            <a:r>
              <a:rPr sz="1700" kern="0" spc="-40">
                <a:solidFill>
                  <a:srgbClr val="211F1F"/>
                </a:solidFill>
                <a:latin typeface="Arial"/>
                <a:cs typeface="Arial"/>
              </a:rPr>
              <a:t> </a:t>
            </a:r>
            <a:r>
              <a:rPr sz="1700" kern="0">
                <a:solidFill>
                  <a:srgbClr val="211F1F"/>
                </a:solidFill>
                <a:latin typeface="Arial"/>
                <a:cs typeface="Arial"/>
              </a:rPr>
              <a:t>by</a:t>
            </a:r>
            <a:r>
              <a:rPr sz="1700" kern="0" spc="-60">
                <a:solidFill>
                  <a:srgbClr val="211F1F"/>
                </a:solidFill>
                <a:latin typeface="Arial"/>
                <a:cs typeface="Arial"/>
              </a:rPr>
              <a:t> </a:t>
            </a:r>
            <a:r>
              <a:rPr sz="1700" kern="0">
                <a:solidFill>
                  <a:srgbClr val="211F1F"/>
                </a:solidFill>
                <a:latin typeface="Arial"/>
                <a:cs typeface="Arial"/>
              </a:rPr>
              <a:t>Federal</a:t>
            </a:r>
            <a:r>
              <a:rPr sz="1700" kern="0" spc="-50">
                <a:solidFill>
                  <a:srgbClr val="211F1F"/>
                </a:solidFill>
                <a:latin typeface="Arial"/>
                <a:cs typeface="Arial"/>
              </a:rPr>
              <a:t> </a:t>
            </a:r>
            <a:r>
              <a:rPr sz="1700" kern="0" spc="-10">
                <a:solidFill>
                  <a:srgbClr val="211F1F"/>
                </a:solidFill>
                <a:latin typeface="Arial"/>
                <a:cs typeface="Arial"/>
              </a:rPr>
              <a:t>funds.</a:t>
            </a:r>
            <a:endParaRPr sz="1700" kern="0">
              <a:solidFill>
                <a:sysClr val="windowText" lastClr="000000"/>
              </a:solidFill>
              <a:latin typeface="Arial"/>
              <a:cs typeface="Arial"/>
            </a:endParaRPr>
          </a:p>
          <a:p>
            <a:pPr marL="194945" marR="189230" indent="-182880">
              <a:spcBef>
                <a:spcPts val="1555"/>
              </a:spcBef>
              <a:buFontTx/>
              <a:buChar char="•"/>
              <a:tabLst>
                <a:tab pos="194945" algn="l"/>
              </a:tabLst>
              <a:defRPr/>
            </a:pPr>
            <a:r>
              <a:rPr sz="1700" kern="0">
                <a:solidFill>
                  <a:srgbClr val="211F1F"/>
                </a:solidFill>
                <a:latin typeface="Arial"/>
                <a:cs typeface="Arial"/>
              </a:rPr>
              <a:t>If</a:t>
            </a:r>
            <a:r>
              <a:rPr sz="1700" kern="0" spc="-35">
                <a:solidFill>
                  <a:srgbClr val="211F1F"/>
                </a:solidFill>
                <a:latin typeface="Arial"/>
                <a:cs typeface="Arial"/>
              </a:rPr>
              <a:t> </a:t>
            </a:r>
            <a:r>
              <a:rPr sz="1700" kern="0">
                <a:solidFill>
                  <a:srgbClr val="211F1F"/>
                </a:solidFill>
                <a:latin typeface="Arial"/>
                <a:cs typeface="Arial"/>
              </a:rPr>
              <a:t>a</a:t>
            </a:r>
            <a:r>
              <a:rPr sz="1700" kern="0" spc="-15">
                <a:solidFill>
                  <a:srgbClr val="211F1F"/>
                </a:solidFill>
                <a:latin typeface="Arial"/>
                <a:cs typeface="Arial"/>
              </a:rPr>
              <a:t> </a:t>
            </a:r>
            <a:r>
              <a:rPr sz="1700" kern="0">
                <a:solidFill>
                  <a:srgbClr val="211F1F"/>
                </a:solidFill>
                <a:latin typeface="Arial"/>
                <a:cs typeface="Arial"/>
              </a:rPr>
              <a:t>Soldier</a:t>
            </a:r>
            <a:r>
              <a:rPr sz="1700" kern="0" spc="-75">
                <a:solidFill>
                  <a:srgbClr val="211F1F"/>
                </a:solidFill>
                <a:latin typeface="Arial"/>
                <a:cs typeface="Arial"/>
              </a:rPr>
              <a:t> </a:t>
            </a:r>
            <a:r>
              <a:rPr sz="1700" kern="0">
                <a:solidFill>
                  <a:srgbClr val="211F1F"/>
                </a:solidFill>
                <a:latin typeface="Arial"/>
                <a:cs typeface="Arial"/>
              </a:rPr>
              <a:t>is</a:t>
            </a:r>
            <a:r>
              <a:rPr sz="1700" kern="0" spc="-25">
                <a:solidFill>
                  <a:srgbClr val="211F1F"/>
                </a:solidFill>
                <a:latin typeface="Arial"/>
                <a:cs typeface="Arial"/>
              </a:rPr>
              <a:t> </a:t>
            </a:r>
            <a:r>
              <a:rPr sz="1700" kern="0" spc="-10">
                <a:solidFill>
                  <a:srgbClr val="211F1F"/>
                </a:solidFill>
                <a:latin typeface="Arial"/>
                <a:cs typeface="Arial"/>
              </a:rPr>
              <a:t>wounded,</a:t>
            </a:r>
            <a:r>
              <a:rPr sz="1700" kern="0" spc="-40">
                <a:solidFill>
                  <a:srgbClr val="211F1F"/>
                </a:solidFill>
                <a:latin typeface="Arial"/>
                <a:cs typeface="Arial"/>
              </a:rPr>
              <a:t> </a:t>
            </a:r>
            <a:r>
              <a:rPr sz="1700" kern="0">
                <a:solidFill>
                  <a:srgbClr val="211F1F"/>
                </a:solidFill>
                <a:latin typeface="Arial"/>
                <a:cs typeface="Arial"/>
              </a:rPr>
              <a:t>injured,</a:t>
            </a:r>
            <a:r>
              <a:rPr sz="1700" kern="0" spc="-50">
                <a:solidFill>
                  <a:srgbClr val="211F1F"/>
                </a:solidFill>
                <a:latin typeface="Arial"/>
                <a:cs typeface="Arial"/>
              </a:rPr>
              <a:t> </a:t>
            </a:r>
            <a:r>
              <a:rPr sz="1700" kern="0">
                <a:solidFill>
                  <a:srgbClr val="211F1F"/>
                </a:solidFill>
                <a:latin typeface="Arial"/>
                <a:cs typeface="Arial"/>
              </a:rPr>
              <a:t>or</a:t>
            </a:r>
            <a:r>
              <a:rPr sz="1700" kern="0" spc="-40">
                <a:solidFill>
                  <a:srgbClr val="211F1F"/>
                </a:solidFill>
                <a:latin typeface="Arial"/>
                <a:cs typeface="Arial"/>
              </a:rPr>
              <a:t> </a:t>
            </a:r>
            <a:r>
              <a:rPr sz="1700" kern="0">
                <a:solidFill>
                  <a:srgbClr val="211F1F"/>
                </a:solidFill>
                <a:latin typeface="Arial"/>
                <a:cs typeface="Arial"/>
              </a:rPr>
              <a:t>ill</a:t>
            </a:r>
            <a:r>
              <a:rPr sz="1700" kern="0" spc="-35">
                <a:solidFill>
                  <a:srgbClr val="211F1F"/>
                </a:solidFill>
                <a:latin typeface="Arial"/>
                <a:cs typeface="Arial"/>
              </a:rPr>
              <a:t> </a:t>
            </a:r>
            <a:r>
              <a:rPr sz="1700" kern="0">
                <a:solidFill>
                  <a:srgbClr val="211F1F"/>
                </a:solidFill>
                <a:latin typeface="Arial"/>
                <a:cs typeface="Arial"/>
              </a:rPr>
              <a:t>while</a:t>
            </a:r>
            <a:r>
              <a:rPr sz="1700" kern="0" spc="-25">
                <a:solidFill>
                  <a:srgbClr val="211F1F"/>
                </a:solidFill>
                <a:latin typeface="Arial"/>
                <a:cs typeface="Arial"/>
              </a:rPr>
              <a:t> </a:t>
            </a:r>
            <a:r>
              <a:rPr sz="1700" kern="0">
                <a:solidFill>
                  <a:srgbClr val="211F1F"/>
                </a:solidFill>
                <a:latin typeface="Arial"/>
                <a:cs typeface="Arial"/>
              </a:rPr>
              <a:t>serving</a:t>
            </a:r>
            <a:r>
              <a:rPr sz="1700" kern="0" spc="-25">
                <a:solidFill>
                  <a:srgbClr val="211F1F"/>
                </a:solidFill>
                <a:latin typeface="Arial"/>
                <a:cs typeface="Arial"/>
              </a:rPr>
              <a:t> </a:t>
            </a:r>
            <a:r>
              <a:rPr sz="1700" kern="0">
                <a:solidFill>
                  <a:srgbClr val="211F1F"/>
                </a:solidFill>
                <a:latin typeface="Arial"/>
                <a:cs typeface="Arial"/>
              </a:rPr>
              <a:t>on</a:t>
            </a:r>
            <a:r>
              <a:rPr sz="1700" kern="0" spc="-105">
                <a:solidFill>
                  <a:srgbClr val="211F1F"/>
                </a:solidFill>
                <a:latin typeface="Arial"/>
                <a:cs typeface="Arial"/>
              </a:rPr>
              <a:t> </a:t>
            </a:r>
            <a:r>
              <a:rPr sz="1700" kern="0">
                <a:solidFill>
                  <a:srgbClr val="211F1F"/>
                </a:solidFill>
                <a:latin typeface="Arial"/>
                <a:cs typeface="Arial"/>
              </a:rPr>
              <a:t>AD</a:t>
            </a:r>
            <a:r>
              <a:rPr sz="1700" kern="0" spc="-30">
                <a:solidFill>
                  <a:srgbClr val="211F1F"/>
                </a:solidFill>
                <a:latin typeface="Arial"/>
                <a:cs typeface="Arial"/>
              </a:rPr>
              <a:t> </a:t>
            </a:r>
            <a:r>
              <a:rPr sz="1700" kern="0">
                <a:solidFill>
                  <a:srgbClr val="211F1F"/>
                </a:solidFill>
                <a:latin typeface="Arial"/>
                <a:cs typeface="Arial"/>
              </a:rPr>
              <a:t>while</a:t>
            </a:r>
            <a:r>
              <a:rPr sz="1700" kern="0" spc="-15">
                <a:solidFill>
                  <a:srgbClr val="211F1F"/>
                </a:solidFill>
                <a:latin typeface="Arial"/>
                <a:cs typeface="Arial"/>
              </a:rPr>
              <a:t> </a:t>
            </a:r>
            <a:r>
              <a:rPr sz="1700" kern="0">
                <a:solidFill>
                  <a:srgbClr val="211F1F"/>
                </a:solidFill>
                <a:latin typeface="Arial"/>
                <a:cs typeface="Arial"/>
              </a:rPr>
              <a:t>serving</a:t>
            </a:r>
            <a:r>
              <a:rPr sz="1700" kern="0" spc="-25">
                <a:solidFill>
                  <a:srgbClr val="211F1F"/>
                </a:solidFill>
                <a:latin typeface="Arial"/>
                <a:cs typeface="Arial"/>
              </a:rPr>
              <a:t> </a:t>
            </a:r>
            <a:r>
              <a:rPr sz="1700" kern="0">
                <a:solidFill>
                  <a:srgbClr val="211F1F"/>
                </a:solidFill>
                <a:latin typeface="Arial"/>
                <a:cs typeface="Arial"/>
              </a:rPr>
              <a:t>under</a:t>
            </a:r>
            <a:r>
              <a:rPr sz="1700" kern="0" spc="-55">
                <a:solidFill>
                  <a:srgbClr val="211F1F"/>
                </a:solidFill>
                <a:latin typeface="Arial"/>
                <a:cs typeface="Arial"/>
              </a:rPr>
              <a:t> </a:t>
            </a:r>
            <a:r>
              <a:rPr sz="1700" kern="0" spc="-50">
                <a:solidFill>
                  <a:srgbClr val="211F1F"/>
                </a:solidFill>
                <a:latin typeface="Arial"/>
                <a:cs typeface="Arial"/>
              </a:rPr>
              <a:t>a </a:t>
            </a:r>
            <a:r>
              <a:rPr sz="1700" kern="0">
                <a:solidFill>
                  <a:srgbClr val="211F1F"/>
                </a:solidFill>
                <a:latin typeface="Arial"/>
                <a:cs typeface="Arial"/>
              </a:rPr>
              <a:t>provision</a:t>
            </a:r>
            <a:r>
              <a:rPr sz="1700" kern="0" spc="-50">
                <a:solidFill>
                  <a:srgbClr val="211F1F"/>
                </a:solidFill>
                <a:latin typeface="Arial"/>
                <a:cs typeface="Arial"/>
              </a:rPr>
              <a:t> </a:t>
            </a:r>
            <a:r>
              <a:rPr sz="1700" kern="0">
                <a:solidFill>
                  <a:srgbClr val="211F1F"/>
                </a:solidFill>
                <a:latin typeface="Arial"/>
                <a:cs typeface="Arial"/>
              </a:rPr>
              <a:t>of</a:t>
            </a:r>
            <a:r>
              <a:rPr sz="1700" kern="0" spc="-20">
                <a:solidFill>
                  <a:srgbClr val="211F1F"/>
                </a:solidFill>
                <a:latin typeface="Arial"/>
                <a:cs typeface="Arial"/>
              </a:rPr>
              <a:t> </a:t>
            </a:r>
            <a:r>
              <a:rPr sz="1700" kern="0">
                <a:solidFill>
                  <a:srgbClr val="211F1F"/>
                </a:solidFill>
                <a:latin typeface="Arial"/>
                <a:cs typeface="Arial"/>
              </a:rPr>
              <a:t>law</a:t>
            </a:r>
            <a:r>
              <a:rPr sz="1700" kern="0" spc="-35">
                <a:solidFill>
                  <a:srgbClr val="211F1F"/>
                </a:solidFill>
                <a:latin typeface="Arial"/>
                <a:cs typeface="Arial"/>
              </a:rPr>
              <a:t> </a:t>
            </a:r>
            <a:r>
              <a:rPr sz="1700" kern="0" spc="-10">
                <a:solidFill>
                  <a:srgbClr val="211F1F"/>
                </a:solidFill>
                <a:latin typeface="Arial"/>
                <a:cs typeface="Arial"/>
              </a:rPr>
              <a:t>mentioned</a:t>
            </a:r>
            <a:r>
              <a:rPr sz="1700" kern="0" spc="-65">
                <a:solidFill>
                  <a:srgbClr val="211F1F"/>
                </a:solidFill>
                <a:latin typeface="Arial"/>
                <a:cs typeface="Arial"/>
              </a:rPr>
              <a:t> </a:t>
            </a:r>
            <a:r>
              <a:rPr sz="1700" kern="0">
                <a:solidFill>
                  <a:srgbClr val="211F1F"/>
                </a:solidFill>
                <a:latin typeface="Arial"/>
                <a:cs typeface="Arial"/>
              </a:rPr>
              <a:t>above,</a:t>
            </a:r>
            <a:r>
              <a:rPr sz="1700" kern="0" spc="-30">
                <a:solidFill>
                  <a:srgbClr val="211F1F"/>
                </a:solidFill>
                <a:latin typeface="Arial"/>
                <a:cs typeface="Arial"/>
              </a:rPr>
              <a:t> </a:t>
            </a:r>
            <a:r>
              <a:rPr sz="1700" kern="0">
                <a:solidFill>
                  <a:srgbClr val="211F1F"/>
                </a:solidFill>
                <a:latin typeface="Arial"/>
                <a:cs typeface="Arial"/>
              </a:rPr>
              <a:t>and</a:t>
            </a:r>
            <a:r>
              <a:rPr sz="1700" kern="0" spc="-25">
                <a:solidFill>
                  <a:srgbClr val="211F1F"/>
                </a:solidFill>
                <a:latin typeface="Arial"/>
                <a:cs typeface="Arial"/>
              </a:rPr>
              <a:t> </a:t>
            </a:r>
            <a:r>
              <a:rPr sz="1700" kern="0">
                <a:solidFill>
                  <a:srgbClr val="211F1F"/>
                </a:solidFill>
                <a:latin typeface="Arial"/>
                <a:cs typeface="Arial"/>
              </a:rPr>
              <a:t>then</a:t>
            </a:r>
            <a:r>
              <a:rPr sz="1700" kern="0" spc="-10">
                <a:solidFill>
                  <a:srgbClr val="211F1F"/>
                </a:solidFill>
                <a:latin typeface="Arial"/>
                <a:cs typeface="Arial"/>
              </a:rPr>
              <a:t> </a:t>
            </a:r>
            <a:r>
              <a:rPr sz="1700" kern="0">
                <a:solidFill>
                  <a:srgbClr val="211F1F"/>
                </a:solidFill>
                <a:latin typeface="Arial"/>
                <a:cs typeface="Arial"/>
              </a:rPr>
              <a:t>ordered</a:t>
            </a:r>
            <a:r>
              <a:rPr sz="1700" kern="0" spc="-55">
                <a:solidFill>
                  <a:srgbClr val="211F1F"/>
                </a:solidFill>
                <a:latin typeface="Arial"/>
                <a:cs typeface="Arial"/>
              </a:rPr>
              <a:t> </a:t>
            </a:r>
            <a:r>
              <a:rPr sz="1700" kern="0">
                <a:solidFill>
                  <a:srgbClr val="211F1F"/>
                </a:solidFill>
                <a:latin typeface="Arial"/>
                <a:cs typeface="Arial"/>
              </a:rPr>
              <a:t>to</a:t>
            </a:r>
            <a:r>
              <a:rPr sz="1700" kern="0" spc="-114">
                <a:solidFill>
                  <a:srgbClr val="211F1F"/>
                </a:solidFill>
                <a:latin typeface="Arial"/>
                <a:cs typeface="Arial"/>
              </a:rPr>
              <a:t> </a:t>
            </a:r>
            <a:r>
              <a:rPr sz="1700" kern="0">
                <a:solidFill>
                  <a:srgbClr val="211F1F"/>
                </a:solidFill>
                <a:latin typeface="Arial"/>
                <a:cs typeface="Arial"/>
              </a:rPr>
              <a:t>AD</a:t>
            </a:r>
            <a:r>
              <a:rPr sz="1700" kern="0" spc="-25">
                <a:solidFill>
                  <a:srgbClr val="211F1F"/>
                </a:solidFill>
                <a:latin typeface="Arial"/>
                <a:cs typeface="Arial"/>
              </a:rPr>
              <a:t> </a:t>
            </a:r>
            <a:r>
              <a:rPr sz="1700" kern="0">
                <a:solidFill>
                  <a:srgbClr val="211F1F"/>
                </a:solidFill>
                <a:latin typeface="Arial"/>
                <a:cs typeface="Arial"/>
              </a:rPr>
              <a:t>pursuant</a:t>
            </a:r>
            <a:r>
              <a:rPr sz="1700" kern="0" spc="-65">
                <a:solidFill>
                  <a:srgbClr val="211F1F"/>
                </a:solidFill>
                <a:latin typeface="Arial"/>
                <a:cs typeface="Arial"/>
              </a:rPr>
              <a:t> </a:t>
            </a:r>
            <a:r>
              <a:rPr sz="1700" kern="0">
                <a:solidFill>
                  <a:srgbClr val="211F1F"/>
                </a:solidFill>
                <a:latin typeface="Arial"/>
                <a:cs typeface="Arial"/>
              </a:rPr>
              <a:t>to</a:t>
            </a:r>
            <a:r>
              <a:rPr sz="1700" kern="0" spc="-30">
                <a:solidFill>
                  <a:srgbClr val="211F1F"/>
                </a:solidFill>
                <a:latin typeface="Arial"/>
                <a:cs typeface="Arial"/>
              </a:rPr>
              <a:t> </a:t>
            </a:r>
            <a:r>
              <a:rPr sz="1700" kern="0" spc="-10">
                <a:solidFill>
                  <a:srgbClr val="211F1F"/>
                </a:solidFill>
                <a:latin typeface="Arial"/>
                <a:cs typeface="Arial"/>
              </a:rPr>
              <a:t>section </a:t>
            </a:r>
            <a:r>
              <a:rPr sz="1700" kern="0">
                <a:solidFill>
                  <a:srgbClr val="211F1F"/>
                </a:solidFill>
                <a:latin typeface="Arial"/>
                <a:cs typeface="Arial"/>
              </a:rPr>
              <a:t>12301(h)(1)</a:t>
            </a:r>
            <a:r>
              <a:rPr sz="1700" kern="0" spc="-75">
                <a:solidFill>
                  <a:srgbClr val="211F1F"/>
                </a:solidFill>
                <a:latin typeface="Arial"/>
                <a:cs typeface="Arial"/>
              </a:rPr>
              <a:t> </a:t>
            </a:r>
            <a:r>
              <a:rPr sz="1700" kern="0">
                <a:solidFill>
                  <a:srgbClr val="211F1F"/>
                </a:solidFill>
                <a:latin typeface="Arial"/>
                <a:cs typeface="Arial"/>
              </a:rPr>
              <a:t>to</a:t>
            </a:r>
            <a:r>
              <a:rPr sz="1700" kern="0" spc="-30">
                <a:solidFill>
                  <a:srgbClr val="211F1F"/>
                </a:solidFill>
                <a:latin typeface="Arial"/>
                <a:cs typeface="Arial"/>
              </a:rPr>
              <a:t> </a:t>
            </a:r>
            <a:r>
              <a:rPr sz="1700" kern="0">
                <a:solidFill>
                  <a:srgbClr val="211F1F"/>
                </a:solidFill>
                <a:latin typeface="Arial"/>
                <a:cs typeface="Arial"/>
              </a:rPr>
              <a:t>receive</a:t>
            </a:r>
            <a:r>
              <a:rPr sz="1700" kern="0" spc="-45">
                <a:solidFill>
                  <a:srgbClr val="211F1F"/>
                </a:solidFill>
                <a:latin typeface="Arial"/>
                <a:cs typeface="Arial"/>
              </a:rPr>
              <a:t> </a:t>
            </a:r>
            <a:r>
              <a:rPr sz="1700" kern="0">
                <a:solidFill>
                  <a:srgbClr val="211F1F"/>
                </a:solidFill>
                <a:latin typeface="Arial"/>
                <a:cs typeface="Arial"/>
              </a:rPr>
              <a:t>medical</a:t>
            </a:r>
            <a:r>
              <a:rPr sz="1700" kern="0" spc="-80">
                <a:solidFill>
                  <a:srgbClr val="211F1F"/>
                </a:solidFill>
                <a:latin typeface="Arial"/>
                <a:cs typeface="Arial"/>
              </a:rPr>
              <a:t> </a:t>
            </a:r>
            <a:r>
              <a:rPr sz="1700" kern="0">
                <a:solidFill>
                  <a:srgbClr val="211F1F"/>
                </a:solidFill>
                <a:latin typeface="Arial"/>
                <a:cs typeface="Arial"/>
              </a:rPr>
              <a:t>care</a:t>
            </a:r>
            <a:r>
              <a:rPr sz="1700" kern="0" spc="-30">
                <a:solidFill>
                  <a:srgbClr val="211F1F"/>
                </a:solidFill>
                <a:latin typeface="Arial"/>
                <a:cs typeface="Arial"/>
              </a:rPr>
              <a:t> </a:t>
            </a:r>
            <a:r>
              <a:rPr sz="1700" kern="0">
                <a:solidFill>
                  <a:srgbClr val="211F1F"/>
                </a:solidFill>
                <a:latin typeface="Arial"/>
                <a:cs typeface="Arial"/>
              </a:rPr>
              <a:t>for</a:t>
            </a:r>
            <a:r>
              <a:rPr sz="1700" kern="0" spc="-40">
                <a:solidFill>
                  <a:srgbClr val="211F1F"/>
                </a:solidFill>
                <a:latin typeface="Arial"/>
                <a:cs typeface="Arial"/>
              </a:rPr>
              <a:t> </a:t>
            </a:r>
            <a:r>
              <a:rPr sz="1700" kern="0">
                <a:solidFill>
                  <a:srgbClr val="211F1F"/>
                </a:solidFill>
                <a:latin typeface="Arial"/>
                <a:cs typeface="Arial"/>
              </a:rPr>
              <a:t>the</a:t>
            </a:r>
            <a:r>
              <a:rPr sz="1700" kern="0" spc="-40">
                <a:solidFill>
                  <a:srgbClr val="211F1F"/>
                </a:solidFill>
                <a:latin typeface="Arial"/>
                <a:cs typeface="Arial"/>
              </a:rPr>
              <a:t> </a:t>
            </a:r>
            <a:r>
              <a:rPr sz="1700" kern="0">
                <a:solidFill>
                  <a:srgbClr val="211F1F"/>
                </a:solidFill>
                <a:latin typeface="Arial"/>
                <a:cs typeface="Arial"/>
              </a:rPr>
              <a:t>wound,</a:t>
            </a:r>
            <a:r>
              <a:rPr sz="1700" kern="0" spc="-50">
                <a:solidFill>
                  <a:srgbClr val="211F1F"/>
                </a:solidFill>
                <a:latin typeface="Arial"/>
                <a:cs typeface="Arial"/>
              </a:rPr>
              <a:t> </a:t>
            </a:r>
            <a:r>
              <a:rPr sz="1700" kern="0" spc="-35">
                <a:solidFill>
                  <a:srgbClr val="211F1F"/>
                </a:solidFill>
                <a:latin typeface="Arial"/>
                <a:cs typeface="Arial"/>
              </a:rPr>
              <a:t>injury,</a:t>
            </a:r>
            <a:r>
              <a:rPr sz="1700" kern="0" spc="-45">
                <a:solidFill>
                  <a:srgbClr val="211F1F"/>
                </a:solidFill>
                <a:latin typeface="Arial"/>
                <a:cs typeface="Arial"/>
              </a:rPr>
              <a:t> </a:t>
            </a:r>
            <a:r>
              <a:rPr sz="1700" kern="0">
                <a:solidFill>
                  <a:srgbClr val="211F1F"/>
                </a:solidFill>
                <a:latin typeface="Arial"/>
                <a:cs typeface="Arial"/>
              </a:rPr>
              <a:t>or</a:t>
            </a:r>
            <a:r>
              <a:rPr sz="1700" kern="0" spc="-55">
                <a:solidFill>
                  <a:srgbClr val="211F1F"/>
                </a:solidFill>
                <a:latin typeface="Arial"/>
                <a:cs typeface="Arial"/>
              </a:rPr>
              <a:t> </a:t>
            </a:r>
            <a:r>
              <a:rPr sz="1700" kern="0">
                <a:solidFill>
                  <a:srgbClr val="211F1F"/>
                </a:solidFill>
                <a:latin typeface="Arial"/>
                <a:cs typeface="Arial"/>
              </a:rPr>
              <a:t>illness,</a:t>
            </a:r>
            <a:r>
              <a:rPr sz="1700" kern="0" spc="-85">
                <a:solidFill>
                  <a:srgbClr val="211F1F"/>
                </a:solidFill>
                <a:latin typeface="Arial"/>
                <a:cs typeface="Arial"/>
              </a:rPr>
              <a:t> </a:t>
            </a:r>
            <a:r>
              <a:rPr sz="1700" kern="0">
                <a:solidFill>
                  <a:srgbClr val="211F1F"/>
                </a:solidFill>
                <a:latin typeface="Arial"/>
                <a:cs typeface="Arial"/>
              </a:rPr>
              <a:t>each</a:t>
            </a:r>
            <a:r>
              <a:rPr sz="1700" kern="0" spc="-60">
                <a:solidFill>
                  <a:srgbClr val="211F1F"/>
                </a:solidFill>
                <a:latin typeface="Arial"/>
                <a:cs typeface="Arial"/>
              </a:rPr>
              <a:t> </a:t>
            </a:r>
            <a:r>
              <a:rPr sz="1700" kern="0">
                <a:solidFill>
                  <a:srgbClr val="211F1F"/>
                </a:solidFill>
                <a:latin typeface="Arial"/>
                <a:cs typeface="Arial"/>
              </a:rPr>
              <a:t>day</a:t>
            </a:r>
            <a:r>
              <a:rPr sz="1700" kern="0" spc="-50">
                <a:solidFill>
                  <a:srgbClr val="211F1F"/>
                </a:solidFill>
                <a:latin typeface="Arial"/>
                <a:cs typeface="Arial"/>
              </a:rPr>
              <a:t> </a:t>
            </a:r>
            <a:r>
              <a:rPr sz="1700" kern="0" spc="-25">
                <a:solidFill>
                  <a:srgbClr val="211F1F"/>
                </a:solidFill>
                <a:latin typeface="Arial"/>
                <a:cs typeface="Arial"/>
              </a:rPr>
              <a:t>of </a:t>
            </a:r>
            <a:r>
              <a:rPr sz="1700" kern="0">
                <a:solidFill>
                  <a:srgbClr val="211F1F"/>
                </a:solidFill>
                <a:latin typeface="Arial"/>
                <a:cs typeface="Arial"/>
              </a:rPr>
              <a:t>AD</a:t>
            </a:r>
            <a:r>
              <a:rPr sz="1700" kern="0" spc="-55">
                <a:solidFill>
                  <a:srgbClr val="211F1F"/>
                </a:solidFill>
                <a:latin typeface="Arial"/>
                <a:cs typeface="Arial"/>
              </a:rPr>
              <a:t> </a:t>
            </a:r>
            <a:r>
              <a:rPr sz="1700" kern="0">
                <a:solidFill>
                  <a:srgbClr val="211F1F"/>
                </a:solidFill>
                <a:latin typeface="Arial"/>
                <a:cs typeface="Arial"/>
              </a:rPr>
              <a:t>under</a:t>
            </a:r>
            <a:r>
              <a:rPr sz="1700" kern="0" spc="-60">
                <a:solidFill>
                  <a:srgbClr val="211F1F"/>
                </a:solidFill>
                <a:latin typeface="Arial"/>
                <a:cs typeface="Arial"/>
              </a:rPr>
              <a:t> </a:t>
            </a:r>
            <a:r>
              <a:rPr sz="1700" kern="0">
                <a:solidFill>
                  <a:srgbClr val="211F1F"/>
                </a:solidFill>
                <a:latin typeface="Arial"/>
                <a:cs typeface="Arial"/>
              </a:rPr>
              <a:t>that</a:t>
            </a:r>
            <a:r>
              <a:rPr sz="1700" kern="0" spc="-50">
                <a:solidFill>
                  <a:srgbClr val="211F1F"/>
                </a:solidFill>
                <a:latin typeface="Arial"/>
                <a:cs typeface="Arial"/>
              </a:rPr>
              <a:t> </a:t>
            </a:r>
            <a:r>
              <a:rPr sz="1700" kern="0">
                <a:solidFill>
                  <a:srgbClr val="211F1F"/>
                </a:solidFill>
                <a:latin typeface="Arial"/>
                <a:cs typeface="Arial"/>
              </a:rPr>
              <a:t>order</a:t>
            </a:r>
            <a:r>
              <a:rPr sz="1700" kern="0" spc="-65">
                <a:solidFill>
                  <a:srgbClr val="211F1F"/>
                </a:solidFill>
                <a:latin typeface="Arial"/>
                <a:cs typeface="Arial"/>
              </a:rPr>
              <a:t> </a:t>
            </a:r>
            <a:r>
              <a:rPr sz="1700" kern="0">
                <a:solidFill>
                  <a:srgbClr val="211F1F"/>
                </a:solidFill>
                <a:latin typeface="Arial"/>
                <a:cs typeface="Arial"/>
              </a:rPr>
              <a:t>is</a:t>
            </a:r>
            <a:r>
              <a:rPr sz="1700" kern="0" spc="-60">
                <a:solidFill>
                  <a:srgbClr val="211F1F"/>
                </a:solidFill>
                <a:latin typeface="Arial"/>
                <a:cs typeface="Arial"/>
              </a:rPr>
              <a:t> </a:t>
            </a:r>
            <a:r>
              <a:rPr sz="1700" kern="0">
                <a:solidFill>
                  <a:srgbClr val="211F1F"/>
                </a:solidFill>
                <a:latin typeface="Arial"/>
                <a:cs typeface="Arial"/>
              </a:rPr>
              <a:t>qualifying</a:t>
            </a:r>
            <a:r>
              <a:rPr sz="1700" kern="0" spc="-35">
                <a:solidFill>
                  <a:srgbClr val="211F1F"/>
                </a:solidFill>
                <a:latin typeface="Arial"/>
                <a:cs typeface="Arial"/>
              </a:rPr>
              <a:t> </a:t>
            </a:r>
            <a:r>
              <a:rPr sz="1700" kern="0">
                <a:solidFill>
                  <a:srgbClr val="211F1F"/>
                </a:solidFill>
                <a:latin typeface="Arial"/>
                <a:cs typeface="Arial"/>
              </a:rPr>
              <a:t>service</a:t>
            </a:r>
            <a:r>
              <a:rPr sz="1700" kern="0" spc="-45">
                <a:solidFill>
                  <a:srgbClr val="211F1F"/>
                </a:solidFill>
                <a:latin typeface="Arial"/>
                <a:cs typeface="Arial"/>
              </a:rPr>
              <a:t> </a:t>
            </a:r>
            <a:r>
              <a:rPr sz="1700" kern="0">
                <a:solidFill>
                  <a:srgbClr val="211F1F"/>
                </a:solidFill>
                <a:latin typeface="Arial"/>
                <a:cs typeface="Arial"/>
              </a:rPr>
              <a:t>towards</a:t>
            </a:r>
            <a:r>
              <a:rPr sz="1700" kern="0" spc="-25">
                <a:solidFill>
                  <a:srgbClr val="211F1F"/>
                </a:solidFill>
                <a:latin typeface="Arial"/>
                <a:cs typeface="Arial"/>
              </a:rPr>
              <a:t> </a:t>
            </a:r>
            <a:r>
              <a:rPr sz="1700" kern="0">
                <a:solidFill>
                  <a:srgbClr val="211F1F"/>
                </a:solidFill>
                <a:latin typeface="Arial"/>
                <a:cs typeface="Arial"/>
              </a:rPr>
              <a:t>reduced</a:t>
            </a:r>
            <a:r>
              <a:rPr sz="1700" kern="0" spc="-25">
                <a:solidFill>
                  <a:srgbClr val="211F1F"/>
                </a:solidFill>
                <a:latin typeface="Arial"/>
                <a:cs typeface="Arial"/>
              </a:rPr>
              <a:t> </a:t>
            </a:r>
            <a:r>
              <a:rPr sz="1700" kern="0">
                <a:solidFill>
                  <a:srgbClr val="211F1F"/>
                </a:solidFill>
                <a:latin typeface="Arial"/>
                <a:cs typeface="Arial"/>
              </a:rPr>
              <a:t>age</a:t>
            </a:r>
            <a:r>
              <a:rPr sz="1700" kern="0" spc="-35">
                <a:solidFill>
                  <a:srgbClr val="211F1F"/>
                </a:solidFill>
                <a:latin typeface="Arial"/>
                <a:cs typeface="Arial"/>
              </a:rPr>
              <a:t> </a:t>
            </a:r>
            <a:r>
              <a:rPr sz="1700" kern="0" spc="-10">
                <a:solidFill>
                  <a:srgbClr val="211F1F"/>
                </a:solidFill>
                <a:latin typeface="Arial"/>
                <a:cs typeface="Arial"/>
              </a:rPr>
              <a:t>eligibility.</a:t>
            </a:r>
            <a:endParaRPr sz="1700" kern="0">
              <a:solidFill>
                <a:sysClr val="windowText" lastClr="000000"/>
              </a:solidFill>
              <a:latin typeface="Arial"/>
              <a:cs typeface="Arial"/>
            </a:endParaRPr>
          </a:p>
          <a:p>
            <a:pPr marL="194945" marR="5080" indent="-182880">
              <a:spcBef>
                <a:spcPts val="1560"/>
              </a:spcBef>
              <a:buFont typeface="Arial"/>
              <a:buChar char="•"/>
              <a:tabLst>
                <a:tab pos="194945" algn="l"/>
              </a:tabLst>
              <a:defRPr/>
            </a:pPr>
            <a:r>
              <a:rPr sz="1700" b="1" kern="0">
                <a:solidFill>
                  <a:srgbClr val="211F1F"/>
                </a:solidFill>
                <a:latin typeface="Arial"/>
                <a:cs typeface="Arial"/>
              </a:rPr>
              <a:t>Service</a:t>
            </a:r>
            <a:r>
              <a:rPr sz="1700" b="1" kern="0" spc="10">
                <a:solidFill>
                  <a:srgbClr val="211F1F"/>
                </a:solidFill>
                <a:latin typeface="Arial"/>
                <a:cs typeface="Arial"/>
              </a:rPr>
              <a:t> </a:t>
            </a:r>
            <a:r>
              <a:rPr sz="1700" b="1" kern="0">
                <a:solidFill>
                  <a:srgbClr val="211F1F"/>
                </a:solidFill>
                <a:latin typeface="Arial"/>
                <a:cs typeface="Arial"/>
              </a:rPr>
              <a:t>on</a:t>
            </a:r>
            <a:r>
              <a:rPr sz="1700" b="1" kern="0" spc="-110">
                <a:solidFill>
                  <a:srgbClr val="211F1F"/>
                </a:solidFill>
                <a:latin typeface="Arial"/>
                <a:cs typeface="Arial"/>
              </a:rPr>
              <a:t> </a:t>
            </a:r>
            <a:r>
              <a:rPr sz="1700" b="1" kern="0">
                <a:solidFill>
                  <a:srgbClr val="211F1F"/>
                </a:solidFill>
                <a:latin typeface="Arial"/>
                <a:cs typeface="Arial"/>
              </a:rPr>
              <a:t>Active</a:t>
            </a:r>
            <a:r>
              <a:rPr sz="1700" b="1" kern="0" spc="20">
                <a:solidFill>
                  <a:srgbClr val="211F1F"/>
                </a:solidFill>
                <a:latin typeface="Arial"/>
                <a:cs typeface="Arial"/>
              </a:rPr>
              <a:t> </a:t>
            </a:r>
            <a:r>
              <a:rPr sz="1700" b="1" kern="0" spc="-10">
                <a:solidFill>
                  <a:srgbClr val="211F1F"/>
                </a:solidFill>
                <a:latin typeface="Arial"/>
                <a:cs typeface="Arial"/>
              </a:rPr>
              <a:t>Guard/Reserve</a:t>
            </a:r>
            <a:r>
              <a:rPr sz="1700" b="1" kern="0" spc="-5">
                <a:solidFill>
                  <a:srgbClr val="211F1F"/>
                </a:solidFill>
                <a:latin typeface="Arial"/>
                <a:cs typeface="Arial"/>
              </a:rPr>
              <a:t> </a:t>
            </a:r>
            <a:r>
              <a:rPr sz="1700" b="1" kern="0">
                <a:solidFill>
                  <a:srgbClr val="211F1F"/>
                </a:solidFill>
                <a:latin typeface="Arial"/>
                <a:cs typeface="Arial"/>
              </a:rPr>
              <a:t>(AGR)</a:t>
            </a:r>
            <a:r>
              <a:rPr sz="1700" b="1" kern="0" spc="-25">
                <a:solidFill>
                  <a:srgbClr val="211F1F"/>
                </a:solidFill>
                <a:latin typeface="Arial"/>
                <a:cs typeface="Arial"/>
              </a:rPr>
              <a:t> </a:t>
            </a:r>
            <a:r>
              <a:rPr sz="1700" b="1" kern="0">
                <a:solidFill>
                  <a:srgbClr val="211F1F"/>
                </a:solidFill>
                <a:latin typeface="Arial"/>
                <a:cs typeface="Arial"/>
              </a:rPr>
              <a:t>duty</a:t>
            </a:r>
            <a:r>
              <a:rPr sz="1700" b="1" kern="0" spc="-55">
                <a:solidFill>
                  <a:srgbClr val="211F1F"/>
                </a:solidFill>
                <a:latin typeface="Arial"/>
                <a:cs typeface="Arial"/>
              </a:rPr>
              <a:t> </a:t>
            </a:r>
            <a:r>
              <a:rPr sz="1700" b="1" kern="0">
                <a:solidFill>
                  <a:srgbClr val="211F1F"/>
                </a:solidFill>
                <a:latin typeface="Arial"/>
                <a:cs typeface="Arial"/>
              </a:rPr>
              <a:t>pursuant</a:t>
            </a:r>
            <a:r>
              <a:rPr sz="1700" b="1" kern="0" spc="-60">
                <a:solidFill>
                  <a:srgbClr val="211F1F"/>
                </a:solidFill>
                <a:latin typeface="Arial"/>
                <a:cs typeface="Arial"/>
              </a:rPr>
              <a:t> </a:t>
            </a:r>
            <a:r>
              <a:rPr sz="1700" b="1" kern="0">
                <a:solidFill>
                  <a:srgbClr val="211F1F"/>
                </a:solidFill>
                <a:latin typeface="Arial"/>
                <a:cs typeface="Arial"/>
              </a:rPr>
              <a:t>to</a:t>
            </a:r>
            <a:r>
              <a:rPr sz="1700" b="1" kern="0" spc="-45">
                <a:solidFill>
                  <a:srgbClr val="211F1F"/>
                </a:solidFill>
                <a:latin typeface="Arial"/>
                <a:cs typeface="Arial"/>
              </a:rPr>
              <a:t> </a:t>
            </a:r>
            <a:r>
              <a:rPr sz="1700" b="1" kern="0">
                <a:solidFill>
                  <a:srgbClr val="211F1F"/>
                </a:solidFill>
                <a:latin typeface="Arial"/>
                <a:cs typeface="Arial"/>
              </a:rPr>
              <a:t>T10</a:t>
            </a:r>
            <a:r>
              <a:rPr sz="1700" b="1" kern="0" spc="-45">
                <a:solidFill>
                  <a:srgbClr val="211F1F"/>
                </a:solidFill>
                <a:latin typeface="Arial"/>
                <a:cs typeface="Arial"/>
              </a:rPr>
              <a:t> </a:t>
            </a:r>
            <a:r>
              <a:rPr sz="1700" b="1" kern="0">
                <a:solidFill>
                  <a:srgbClr val="211F1F"/>
                </a:solidFill>
                <a:latin typeface="Arial"/>
                <a:cs typeface="Arial"/>
              </a:rPr>
              <a:t>section</a:t>
            </a:r>
            <a:r>
              <a:rPr sz="1700" b="1" kern="0" spc="-25">
                <a:solidFill>
                  <a:srgbClr val="211F1F"/>
                </a:solidFill>
                <a:latin typeface="Arial"/>
                <a:cs typeface="Arial"/>
              </a:rPr>
              <a:t> </a:t>
            </a:r>
            <a:r>
              <a:rPr sz="1700" b="1" kern="0" spc="-10">
                <a:solidFill>
                  <a:srgbClr val="211F1F"/>
                </a:solidFill>
                <a:latin typeface="Arial"/>
                <a:cs typeface="Arial"/>
              </a:rPr>
              <a:t>12310 </a:t>
            </a:r>
            <a:r>
              <a:rPr sz="1700" b="1" u="sng" kern="0">
                <a:solidFill>
                  <a:srgbClr val="211F1F"/>
                </a:solidFill>
                <a:uFill>
                  <a:solidFill>
                    <a:srgbClr val="211F1F"/>
                  </a:solidFill>
                </a:uFill>
                <a:latin typeface="Arial"/>
                <a:cs typeface="Arial"/>
              </a:rPr>
              <a:t>will</a:t>
            </a:r>
            <a:r>
              <a:rPr sz="1700" b="1" u="sng" kern="0" spc="-45">
                <a:solidFill>
                  <a:srgbClr val="211F1F"/>
                </a:solidFill>
                <a:uFill>
                  <a:solidFill>
                    <a:srgbClr val="211F1F"/>
                  </a:solidFill>
                </a:uFill>
                <a:latin typeface="Arial"/>
                <a:cs typeface="Arial"/>
              </a:rPr>
              <a:t> </a:t>
            </a:r>
            <a:r>
              <a:rPr sz="1700" b="1" u="sng" kern="0">
                <a:solidFill>
                  <a:srgbClr val="211F1F"/>
                </a:solidFill>
                <a:uFill>
                  <a:solidFill>
                    <a:srgbClr val="211F1F"/>
                  </a:solidFill>
                </a:uFill>
                <a:latin typeface="Arial"/>
                <a:cs typeface="Arial"/>
              </a:rPr>
              <a:t>not</a:t>
            </a:r>
            <a:r>
              <a:rPr sz="1700" b="1" kern="0" spc="-60">
                <a:solidFill>
                  <a:srgbClr val="211F1F"/>
                </a:solidFill>
                <a:latin typeface="Arial"/>
                <a:cs typeface="Arial"/>
              </a:rPr>
              <a:t> </a:t>
            </a:r>
            <a:r>
              <a:rPr sz="1700" b="1" kern="0">
                <a:solidFill>
                  <a:srgbClr val="211F1F"/>
                </a:solidFill>
                <a:latin typeface="Arial"/>
                <a:cs typeface="Arial"/>
              </a:rPr>
              <a:t>be</a:t>
            </a:r>
            <a:r>
              <a:rPr sz="1700" b="1" kern="0" spc="-35">
                <a:solidFill>
                  <a:srgbClr val="211F1F"/>
                </a:solidFill>
                <a:latin typeface="Arial"/>
                <a:cs typeface="Arial"/>
              </a:rPr>
              <a:t> </a:t>
            </a:r>
            <a:r>
              <a:rPr sz="1700" b="1" kern="0">
                <a:solidFill>
                  <a:srgbClr val="211F1F"/>
                </a:solidFill>
                <a:latin typeface="Arial"/>
                <a:cs typeface="Arial"/>
              </a:rPr>
              <a:t>included</a:t>
            </a:r>
            <a:r>
              <a:rPr sz="1700" b="1" kern="0" spc="-50">
                <a:solidFill>
                  <a:srgbClr val="211F1F"/>
                </a:solidFill>
                <a:latin typeface="Arial"/>
                <a:cs typeface="Arial"/>
              </a:rPr>
              <a:t> </a:t>
            </a:r>
            <a:r>
              <a:rPr sz="1700" b="1" kern="0">
                <a:solidFill>
                  <a:srgbClr val="211F1F"/>
                </a:solidFill>
                <a:latin typeface="Arial"/>
                <a:cs typeface="Arial"/>
              </a:rPr>
              <a:t>as</a:t>
            </a:r>
            <a:r>
              <a:rPr sz="1700" b="1" kern="0" spc="-60">
                <a:solidFill>
                  <a:srgbClr val="211F1F"/>
                </a:solidFill>
                <a:latin typeface="Arial"/>
                <a:cs typeface="Arial"/>
              </a:rPr>
              <a:t> </a:t>
            </a:r>
            <a:r>
              <a:rPr sz="1700" b="1" kern="0">
                <a:solidFill>
                  <a:srgbClr val="211F1F"/>
                </a:solidFill>
                <a:latin typeface="Arial"/>
                <a:cs typeface="Arial"/>
              </a:rPr>
              <a:t>service</a:t>
            </a:r>
            <a:r>
              <a:rPr sz="1700" b="1" kern="0" spc="-15">
                <a:solidFill>
                  <a:srgbClr val="211F1F"/>
                </a:solidFill>
                <a:latin typeface="Arial"/>
                <a:cs typeface="Arial"/>
              </a:rPr>
              <a:t> </a:t>
            </a:r>
            <a:r>
              <a:rPr sz="1700" b="1" kern="0">
                <a:solidFill>
                  <a:srgbClr val="211F1F"/>
                </a:solidFill>
                <a:latin typeface="Arial"/>
                <a:cs typeface="Arial"/>
              </a:rPr>
              <a:t>on</a:t>
            </a:r>
            <a:r>
              <a:rPr sz="1700" b="1" kern="0" spc="-40">
                <a:solidFill>
                  <a:srgbClr val="211F1F"/>
                </a:solidFill>
                <a:latin typeface="Arial"/>
                <a:cs typeface="Arial"/>
              </a:rPr>
              <a:t> </a:t>
            </a:r>
            <a:r>
              <a:rPr sz="1700" b="1" kern="0">
                <a:solidFill>
                  <a:srgbClr val="211F1F"/>
                </a:solidFill>
                <a:latin typeface="Arial"/>
                <a:cs typeface="Arial"/>
              </a:rPr>
              <a:t>active</a:t>
            </a:r>
            <a:r>
              <a:rPr sz="1700" b="1" kern="0" spc="-15">
                <a:solidFill>
                  <a:srgbClr val="211F1F"/>
                </a:solidFill>
                <a:latin typeface="Arial"/>
                <a:cs typeface="Arial"/>
              </a:rPr>
              <a:t> </a:t>
            </a:r>
            <a:r>
              <a:rPr sz="1700" b="1" kern="0">
                <a:solidFill>
                  <a:srgbClr val="211F1F"/>
                </a:solidFill>
                <a:latin typeface="Arial"/>
                <a:cs typeface="Arial"/>
              </a:rPr>
              <a:t>duty</a:t>
            </a:r>
            <a:r>
              <a:rPr sz="1700" b="1" kern="0" spc="-55">
                <a:solidFill>
                  <a:srgbClr val="211F1F"/>
                </a:solidFill>
                <a:latin typeface="Arial"/>
                <a:cs typeface="Arial"/>
              </a:rPr>
              <a:t> </a:t>
            </a:r>
            <a:r>
              <a:rPr sz="1700" b="1" kern="0">
                <a:solidFill>
                  <a:srgbClr val="211F1F"/>
                </a:solidFill>
                <a:latin typeface="Arial"/>
                <a:cs typeface="Arial"/>
              </a:rPr>
              <a:t>for</a:t>
            </a:r>
            <a:r>
              <a:rPr sz="1700" b="1" kern="0" spc="-45">
                <a:solidFill>
                  <a:srgbClr val="211F1F"/>
                </a:solidFill>
                <a:latin typeface="Arial"/>
                <a:cs typeface="Arial"/>
              </a:rPr>
              <a:t> </a:t>
            </a:r>
            <a:r>
              <a:rPr sz="1700" b="1" kern="0">
                <a:solidFill>
                  <a:srgbClr val="211F1F"/>
                </a:solidFill>
                <a:latin typeface="Arial"/>
                <a:cs typeface="Arial"/>
              </a:rPr>
              <a:t>determining</a:t>
            </a:r>
            <a:r>
              <a:rPr sz="1700" b="1" kern="0" spc="-80">
                <a:solidFill>
                  <a:srgbClr val="211F1F"/>
                </a:solidFill>
                <a:latin typeface="Arial"/>
                <a:cs typeface="Arial"/>
              </a:rPr>
              <a:t> </a:t>
            </a:r>
            <a:r>
              <a:rPr sz="1700" b="1" kern="0">
                <a:solidFill>
                  <a:srgbClr val="211F1F"/>
                </a:solidFill>
                <a:latin typeface="Arial"/>
                <a:cs typeface="Arial"/>
              </a:rPr>
              <a:t>eligibility</a:t>
            </a:r>
            <a:r>
              <a:rPr sz="1700" b="1" kern="0" spc="-55">
                <a:solidFill>
                  <a:srgbClr val="211F1F"/>
                </a:solidFill>
                <a:latin typeface="Arial"/>
                <a:cs typeface="Arial"/>
              </a:rPr>
              <a:t> </a:t>
            </a:r>
            <a:r>
              <a:rPr sz="1700" b="1" kern="0" spc="-25">
                <a:solidFill>
                  <a:srgbClr val="211F1F"/>
                </a:solidFill>
                <a:latin typeface="Arial"/>
                <a:cs typeface="Arial"/>
              </a:rPr>
              <a:t>for </a:t>
            </a:r>
            <a:r>
              <a:rPr sz="1700" b="1" kern="0">
                <a:solidFill>
                  <a:srgbClr val="211F1F"/>
                </a:solidFill>
                <a:latin typeface="Arial"/>
                <a:cs typeface="Arial"/>
              </a:rPr>
              <a:t>reduced</a:t>
            </a:r>
            <a:r>
              <a:rPr sz="1700" b="1" kern="0" spc="-70">
                <a:solidFill>
                  <a:srgbClr val="211F1F"/>
                </a:solidFill>
                <a:latin typeface="Arial"/>
                <a:cs typeface="Arial"/>
              </a:rPr>
              <a:t> </a:t>
            </a:r>
            <a:r>
              <a:rPr sz="1700" b="1" kern="0">
                <a:solidFill>
                  <a:srgbClr val="211F1F"/>
                </a:solidFill>
                <a:latin typeface="Arial"/>
                <a:cs typeface="Arial"/>
              </a:rPr>
              <a:t>age</a:t>
            </a:r>
            <a:r>
              <a:rPr sz="1700" b="1" kern="0" spc="-15">
                <a:solidFill>
                  <a:srgbClr val="211F1F"/>
                </a:solidFill>
                <a:latin typeface="Arial"/>
                <a:cs typeface="Arial"/>
              </a:rPr>
              <a:t> </a:t>
            </a:r>
            <a:r>
              <a:rPr sz="1700" b="1" kern="0">
                <a:solidFill>
                  <a:srgbClr val="211F1F"/>
                </a:solidFill>
                <a:latin typeface="Arial"/>
                <a:cs typeface="Arial"/>
              </a:rPr>
              <a:t>retired</a:t>
            </a:r>
            <a:r>
              <a:rPr sz="1700" b="1" kern="0" spc="-45">
                <a:solidFill>
                  <a:srgbClr val="211F1F"/>
                </a:solidFill>
                <a:latin typeface="Arial"/>
                <a:cs typeface="Arial"/>
              </a:rPr>
              <a:t> </a:t>
            </a:r>
            <a:r>
              <a:rPr sz="1700" b="1" kern="0">
                <a:solidFill>
                  <a:srgbClr val="211F1F"/>
                </a:solidFill>
                <a:latin typeface="Arial"/>
                <a:cs typeface="Arial"/>
              </a:rPr>
              <a:t>pay</a:t>
            </a:r>
            <a:r>
              <a:rPr sz="1700" b="1" kern="0" spc="-30">
                <a:solidFill>
                  <a:srgbClr val="211F1F"/>
                </a:solidFill>
                <a:latin typeface="Arial"/>
                <a:cs typeface="Arial"/>
              </a:rPr>
              <a:t> </a:t>
            </a:r>
            <a:r>
              <a:rPr sz="1700" b="1" kern="0">
                <a:solidFill>
                  <a:srgbClr val="211F1F"/>
                </a:solidFill>
                <a:latin typeface="Arial"/>
                <a:cs typeface="Arial"/>
              </a:rPr>
              <a:t>for</a:t>
            </a:r>
            <a:r>
              <a:rPr sz="1700" b="1" kern="0" spc="-30">
                <a:solidFill>
                  <a:srgbClr val="211F1F"/>
                </a:solidFill>
                <a:latin typeface="Arial"/>
                <a:cs typeface="Arial"/>
              </a:rPr>
              <a:t> </a:t>
            </a:r>
            <a:r>
              <a:rPr sz="1700" b="1" kern="0" spc="-10">
                <a:solidFill>
                  <a:srgbClr val="211F1F"/>
                </a:solidFill>
                <a:latin typeface="Arial"/>
                <a:cs typeface="Arial"/>
              </a:rPr>
              <a:t>non-</a:t>
            </a:r>
            <a:r>
              <a:rPr sz="1700" b="1" kern="0">
                <a:solidFill>
                  <a:srgbClr val="211F1F"/>
                </a:solidFill>
                <a:latin typeface="Arial"/>
                <a:cs typeface="Arial"/>
              </a:rPr>
              <a:t>regular</a:t>
            </a:r>
            <a:r>
              <a:rPr sz="1700" b="1" kern="0" spc="85">
                <a:solidFill>
                  <a:srgbClr val="211F1F"/>
                </a:solidFill>
                <a:latin typeface="Arial"/>
                <a:cs typeface="Arial"/>
              </a:rPr>
              <a:t> </a:t>
            </a:r>
            <a:r>
              <a:rPr sz="1700" b="1" kern="0" spc="-10">
                <a:solidFill>
                  <a:srgbClr val="211F1F"/>
                </a:solidFill>
                <a:latin typeface="Arial"/>
                <a:cs typeface="Arial"/>
              </a:rPr>
              <a:t>service.</a:t>
            </a:r>
            <a:endParaRPr sz="1700" kern="0">
              <a:solidFill>
                <a:sysClr val="windowText" lastClr="000000"/>
              </a:solidFill>
              <a:latin typeface="Arial"/>
              <a:cs typeface="Arial"/>
            </a:endParaRPr>
          </a:p>
        </p:txBody>
      </p:sp>
      <p:sp>
        <p:nvSpPr>
          <p:cNvPr id="3" name="object 3"/>
          <p:cNvSpPr txBox="1">
            <a:spLocks noGrp="1"/>
          </p:cNvSpPr>
          <p:nvPr>
            <p:ph type="title"/>
          </p:nvPr>
        </p:nvSpPr>
        <p:spPr>
          <a:xfrm>
            <a:off x="3834511" y="84019"/>
            <a:ext cx="4521835" cy="1367682"/>
          </a:xfrm>
          <a:prstGeom prst="rect">
            <a:avLst/>
          </a:prstGeom>
        </p:spPr>
        <p:txBody>
          <a:bodyPr vert="horz" wrap="square" lIns="0" tIns="13335" rIns="0" bIns="0" rtlCol="0" anchor="ctr">
            <a:spAutoFit/>
          </a:bodyPr>
          <a:lstStyle/>
          <a:p>
            <a:pPr marL="12700">
              <a:lnSpc>
                <a:spcPct val="100000"/>
              </a:lnSpc>
              <a:spcBef>
                <a:spcPts val="105"/>
              </a:spcBef>
            </a:pPr>
            <a:r>
              <a:rPr>
                <a:solidFill>
                  <a:srgbClr val="211F1F"/>
                </a:solidFill>
              </a:rPr>
              <a:t>Reduced</a:t>
            </a:r>
            <a:r>
              <a:rPr spc="-185">
                <a:solidFill>
                  <a:srgbClr val="211F1F"/>
                </a:solidFill>
              </a:rPr>
              <a:t> </a:t>
            </a:r>
            <a:r>
              <a:rPr>
                <a:solidFill>
                  <a:srgbClr val="211F1F"/>
                </a:solidFill>
              </a:rPr>
              <a:t>Age</a:t>
            </a:r>
            <a:r>
              <a:rPr spc="-40">
                <a:solidFill>
                  <a:srgbClr val="211F1F"/>
                </a:solidFill>
              </a:rPr>
              <a:t> </a:t>
            </a:r>
            <a:r>
              <a:rPr spc="-10">
                <a:solidFill>
                  <a:srgbClr val="211F1F"/>
                </a:solidFill>
              </a:rPr>
              <a:t>Eligibility</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174</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11960198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6273" y="1277225"/>
            <a:ext cx="8435975" cy="3424554"/>
          </a:xfrm>
          <a:prstGeom prst="rect">
            <a:avLst/>
          </a:prstGeom>
        </p:spPr>
        <p:txBody>
          <a:bodyPr vert="horz" wrap="square" lIns="0" tIns="12700" rIns="0" bIns="0" rtlCol="0">
            <a:spAutoFit/>
          </a:bodyPr>
          <a:lstStyle/>
          <a:p>
            <a:pPr marL="194945" marR="5080" indent="-182880">
              <a:lnSpc>
                <a:spcPct val="120000"/>
              </a:lnSpc>
              <a:spcBef>
                <a:spcPts val="100"/>
              </a:spcBef>
              <a:buClr>
                <a:srgbClr val="211F1F"/>
              </a:buClr>
              <a:buSzPct val="112121"/>
              <a:buFont typeface="Arial"/>
              <a:buChar char="•"/>
              <a:tabLst>
                <a:tab pos="194945" algn="l"/>
              </a:tabLst>
              <a:defRPr/>
            </a:pPr>
            <a:r>
              <a:rPr sz="1650" kern="0">
                <a:solidFill>
                  <a:srgbClr val="211F1F"/>
                </a:solidFill>
                <a:latin typeface="Arial"/>
                <a:cs typeface="Arial"/>
              </a:rPr>
              <a:t>The</a:t>
            </a:r>
            <a:r>
              <a:rPr sz="1650" kern="0" spc="-55">
                <a:solidFill>
                  <a:srgbClr val="211F1F"/>
                </a:solidFill>
                <a:latin typeface="Arial"/>
                <a:cs typeface="Arial"/>
              </a:rPr>
              <a:t> </a:t>
            </a:r>
            <a:r>
              <a:rPr sz="1650" kern="0" spc="-10">
                <a:solidFill>
                  <a:srgbClr val="211F1F"/>
                </a:solidFill>
                <a:latin typeface="Arial"/>
                <a:cs typeface="Arial"/>
              </a:rPr>
              <a:t>Gray</a:t>
            </a:r>
            <a:r>
              <a:rPr sz="1650" kern="0" spc="-114">
                <a:solidFill>
                  <a:srgbClr val="211F1F"/>
                </a:solidFill>
                <a:latin typeface="Arial"/>
                <a:cs typeface="Arial"/>
              </a:rPr>
              <a:t> </a:t>
            </a:r>
            <a:r>
              <a:rPr sz="1650" kern="0">
                <a:solidFill>
                  <a:srgbClr val="211F1F"/>
                </a:solidFill>
                <a:latin typeface="Arial"/>
                <a:cs typeface="Arial"/>
              </a:rPr>
              <a:t>Area</a:t>
            </a:r>
            <a:r>
              <a:rPr sz="1650" kern="0" spc="-30">
                <a:solidFill>
                  <a:srgbClr val="211F1F"/>
                </a:solidFill>
                <a:latin typeface="Arial"/>
                <a:cs typeface="Arial"/>
              </a:rPr>
              <a:t> </a:t>
            </a:r>
            <a:r>
              <a:rPr sz="1650" kern="0">
                <a:solidFill>
                  <a:srgbClr val="211F1F"/>
                </a:solidFill>
                <a:latin typeface="Arial"/>
                <a:cs typeface="Arial"/>
              </a:rPr>
              <a:t>Retirements</a:t>
            </a:r>
            <a:r>
              <a:rPr sz="1650" kern="0" spc="-45">
                <a:solidFill>
                  <a:srgbClr val="211F1F"/>
                </a:solidFill>
                <a:latin typeface="Arial"/>
                <a:cs typeface="Arial"/>
              </a:rPr>
              <a:t> </a:t>
            </a:r>
            <a:r>
              <a:rPr sz="1650" kern="0">
                <a:solidFill>
                  <a:srgbClr val="211F1F"/>
                </a:solidFill>
                <a:latin typeface="Arial"/>
                <a:cs typeface="Arial"/>
              </a:rPr>
              <a:t>(GAR)</a:t>
            </a:r>
            <a:r>
              <a:rPr sz="1650" kern="0" spc="-35">
                <a:solidFill>
                  <a:srgbClr val="211F1F"/>
                </a:solidFill>
                <a:latin typeface="Arial"/>
                <a:cs typeface="Arial"/>
              </a:rPr>
              <a:t> </a:t>
            </a:r>
            <a:r>
              <a:rPr sz="1650" kern="0">
                <a:solidFill>
                  <a:srgbClr val="211F1F"/>
                </a:solidFill>
                <a:latin typeface="Arial"/>
                <a:cs typeface="Arial"/>
              </a:rPr>
              <a:t>Branch</a:t>
            </a:r>
            <a:r>
              <a:rPr sz="1650" kern="0" spc="-65">
                <a:solidFill>
                  <a:srgbClr val="211F1F"/>
                </a:solidFill>
                <a:latin typeface="Arial"/>
                <a:cs typeface="Arial"/>
              </a:rPr>
              <a:t> </a:t>
            </a:r>
            <a:r>
              <a:rPr sz="1650" kern="0">
                <a:solidFill>
                  <a:srgbClr val="211F1F"/>
                </a:solidFill>
                <a:latin typeface="Arial"/>
                <a:cs typeface="Arial"/>
              </a:rPr>
              <a:t>mails</a:t>
            </a:r>
            <a:r>
              <a:rPr sz="1650" kern="0" spc="-55">
                <a:solidFill>
                  <a:srgbClr val="211F1F"/>
                </a:solidFill>
                <a:latin typeface="Arial"/>
                <a:cs typeface="Arial"/>
              </a:rPr>
              <a:t> </a:t>
            </a:r>
            <a:r>
              <a:rPr sz="1650" kern="0">
                <a:solidFill>
                  <a:srgbClr val="211F1F"/>
                </a:solidFill>
                <a:latin typeface="Arial"/>
                <a:cs typeface="Arial"/>
              </a:rPr>
              <a:t>postcards</a:t>
            </a:r>
            <a:r>
              <a:rPr sz="1650" kern="0" spc="-45">
                <a:solidFill>
                  <a:srgbClr val="211F1F"/>
                </a:solidFill>
                <a:latin typeface="Arial"/>
                <a:cs typeface="Arial"/>
              </a:rPr>
              <a:t> </a:t>
            </a:r>
            <a:r>
              <a:rPr sz="1650" kern="0">
                <a:solidFill>
                  <a:srgbClr val="211F1F"/>
                </a:solidFill>
                <a:latin typeface="Arial"/>
                <a:cs typeface="Arial"/>
              </a:rPr>
              <a:t>to</a:t>
            </a:r>
            <a:r>
              <a:rPr sz="1650" kern="0" spc="-15">
                <a:solidFill>
                  <a:srgbClr val="211F1F"/>
                </a:solidFill>
                <a:latin typeface="Arial"/>
                <a:cs typeface="Arial"/>
              </a:rPr>
              <a:t> </a:t>
            </a:r>
            <a:r>
              <a:rPr sz="1650" kern="0">
                <a:solidFill>
                  <a:srgbClr val="211F1F"/>
                </a:solidFill>
                <a:latin typeface="Arial"/>
                <a:cs typeface="Arial"/>
              </a:rPr>
              <a:t>eligible</a:t>
            </a:r>
            <a:r>
              <a:rPr sz="1650" kern="0" spc="-75">
                <a:solidFill>
                  <a:srgbClr val="211F1F"/>
                </a:solidFill>
                <a:latin typeface="Arial"/>
                <a:cs typeface="Arial"/>
              </a:rPr>
              <a:t> </a:t>
            </a:r>
            <a:r>
              <a:rPr sz="1650" kern="0">
                <a:solidFill>
                  <a:srgbClr val="211F1F"/>
                </a:solidFill>
                <a:latin typeface="Arial"/>
                <a:cs typeface="Arial"/>
              </a:rPr>
              <a:t>Retired</a:t>
            </a:r>
            <a:r>
              <a:rPr sz="1650" kern="0" spc="-75">
                <a:solidFill>
                  <a:srgbClr val="211F1F"/>
                </a:solidFill>
                <a:latin typeface="Arial"/>
                <a:cs typeface="Arial"/>
              </a:rPr>
              <a:t> </a:t>
            </a:r>
            <a:r>
              <a:rPr sz="1650" kern="0" spc="-10">
                <a:solidFill>
                  <a:srgbClr val="211F1F"/>
                </a:solidFill>
                <a:latin typeface="Arial"/>
                <a:cs typeface="Arial"/>
              </a:rPr>
              <a:t>Reserve </a:t>
            </a:r>
            <a:r>
              <a:rPr sz="1650" kern="0">
                <a:solidFill>
                  <a:srgbClr val="211F1F"/>
                </a:solidFill>
                <a:latin typeface="Arial"/>
                <a:cs typeface="Arial"/>
              </a:rPr>
              <a:t>Soldiers</a:t>
            </a:r>
            <a:r>
              <a:rPr sz="1650" kern="0" spc="-35">
                <a:solidFill>
                  <a:srgbClr val="211F1F"/>
                </a:solidFill>
                <a:latin typeface="Arial"/>
                <a:cs typeface="Arial"/>
              </a:rPr>
              <a:t> </a:t>
            </a:r>
            <a:r>
              <a:rPr sz="1650" kern="0">
                <a:solidFill>
                  <a:srgbClr val="211F1F"/>
                </a:solidFill>
                <a:latin typeface="Arial"/>
                <a:cs typeface="Arial"/>
              </a:rPr>
              <a:t>when</a:t>
            </a:r>
            <a:r>
              <a:rPr sz="1650" kern="0" spc="-65">
                <a:solidFill>
                  <a:srgbClr val="211F1F"/>
                </a:solidFill>
                <a:latin typeface="Arial"/>
                <a:cs typeface="Arial"/>
              </a:rPr>
              <a:t> </a:t>
            </a:r>
            <a:r>
              <a:rPr sz="1650" kern="0">
                <a:solidFill>
                  <a:srgbClr val="211F1F"/>
                </a:solidFill>
                <a:latin typeface="Arial"/>
                <a:cs typeface="Arial"/>
              </a:rPr>
              <a:t>they</a:t>
            </a:r>
            <a:r>
              <a:rPr sz="1650" kern="0" spc="-55">
                <a:solidFill>
                  <a:srgbClr val="211F1F"/>
                </a:solidFill>
                <a:latin typeface="Arial"/>
                <a:cs typeface="Arial"/>
              </a:rPr>
              <a:t> </a:t>
            </a:r>
            <a:r>
              <a:rPr sz="1650" kern="0">
                <a:solidFill>
                  <a:srgbClr val="211F1F"/>
                </a:solidFill>
                <a:latin typeface="Arial"/>
                <a:cs typeface="Arial"/>
              </a:rPr>
              <a:t>turn</a:t>
            </a:r>
            <a:r>
              <a:rPr sz="1650" kern="0" spc="-55">
                <a:solidFill>
                  <a:srgbClr val="211F1F"/>
                </a:solidFill>
                <a:latin typeface="Arial"/>
                <a:cs typeface="Arial"/>
              </a:rPr>
              <a:t> </a:t>
            </a:r>
            <a:r>
              <a:rPr sz="1650" kern="0">
                <a:solidFill>
                  <a:srgbClr val="211F1F"/>
                </a:solidFill>
                <a:latin typeface="Arial"/>
                <a:cs typeface="Arial"/>
              </a:rPr>
              <a:t>age</a:t>
            </a:r>
            <a:r>
              <a:rPr sz="1650" kern="0" spc="-65">
                <a:solidFill>
                  <a:srgbClr val="211F1F"/>
                </a:solidFill>
                <a:latin typeface="Arial"/>
                <a:cs typeface="Arial"/>
              </a:rPr>
              <a:t> </a:t>
            </a:r>
            <a:r>
              <a:rPr sz="1650" kern="0">
                <a:solidFill>
                  <a:srgbClr val="211F1F"/>
                </a:solidFill>
                <a:latin typeface="Arial"/>
                <a:cs typeface="Arial"/>
              </a:rPr>
              <a:t>59</a:t>
            </a:r>
            <a:r>
              <a:rPr sz="1650" kern="0" spc="-50">
                <a:solidFill>
                  <a:srgbClr val="211F1F"/>
                </a:solidFill>
                <a:latin typeface="Arial"/>
                <a:cs typeface="Arial"/>
              </a:rPr>
              <a:t> </a:t>
            </a:r>
            <a:r>
              <a:rPr sz="1650" kern="0">
                <a:solidFill>
                  <a:srgbClr val="211F1F"/>
                </a:solidFill>
                <a:latin typeface="Arial"/>
                <a:cs typeface="Arial"/>
              </a:rPr>
              <a:t>to</a:t>
            </a:r>
            <a:r>
              <a:rPr sz="1650" kern="0" spc="-35">
                <a:solidFill>
                  <a:srgbClr val="211F1F"/>
                </a:solidFill>
                <a:latin typeface="Arial"/>
                <a:cs typeface="Arial"/>
              </a:rPr>
              <a:t> </a:t>
            </a:r>
            <a:r>
              <a:rPr sz="1650" kern="0">
                <a:solidFill>
                  <a:srgbClr val="211F1F"/>
                </a:solidFill>
                <a:latin typeface="Arial"/>
                <a:cs typeface="Arial"/>
              </a:rPr>
              <a:t>notify</a:t>
            </a:r>
            <a:r>
              <a:rPr sz="1650" kern="0" spc="-55">
                <a:solidFill>
                  <a:srgbClr val="211F1F"/>
                </a:solidFill>
                <a:latin typeface="Arial"/>
                <a:cs typeface="Arial"/>
              </a:rPr>
              <a:t> </a:t>
            </a:r>
            <a:r>
              <a:rPr sz="1650" kern="0">
                <a:solidFill>
                  <a:srgbClr val="211F1F"/>
                </a:solidFill>
                <a:latin typeface="Arial"/>
                <a:cs typeface="Arial"/>
              </a:rPr>
              <a:t>them</a:t>
            </a:r>
            <a:r>
              <a:rPr sz="1650" kern="0" spc="-30">
                <a:solidFill>
                  <a:srgbClr val="211F1F"/>
                </a:solidFill>
                <a:latin typeface="Arial"/>
                <a:cs typeface="Arial"/>
              </a:rPr>
              <a:t> </a:t>
            </a:r>
            <a:r>
              <a:rPr sz="1650" kern="0">
                <a:solidFill>
                  <a:srgbClr val="211F1F"/>
                </a:solidFill>
                <a:latin typeface="Arial"/>
                <a:cs typeface="Arial"/>
              </a:rPr>
              <a:t>that</a:t>
            </a:r>
            <a:r>
              <a:rPr sz="1650" kern="0" spc="-60">
                <a:solidFill>
                  <a:srgbClr val="211F1F"/>
                </a:solidFill>
                <a:latin typeface="Arial"/>
                <a:cs typeface="Arial"/>
              </a:rPr>
              <a:t> </a:t>
            </a:r>
            <a:r>
              <a:rPr sz="1650" kern="0">
                <a:solidFill>
                  <a:srgbClr val="211F1F"/>
                </a:solidFill>
                <a:latin typeface="Arial"/>
                <a:cs typeface="Arial"/>
              </a:rPr>
              <a:t>they</a:t>
            </a:r>
            <a:r>
              <a:rPr sz="1650" kern="0" spc="-60">
                <a:solidFill>
                  <a:srgbClr val="211F1F"/>
                </a:solidFill>
                <a:latin typeface="Arial"/>
                <a:cs typeface="Arial"/>
              </a:rPr>
              <a:t> </a:t>
            </a:r>
            <a:r>
              <a:rPr sz="1650" kern="0">
                <a:solidFill>
                  <a:srgbClr val="211F1F"/>
                </a:solidFill>
                <a:latin typeface="Arial"/>
                <a:cs typeface="Arial"/>
              </a:rPr>
              <a:t>are</a:t>
            </a:r>
            <a:r>
              <a:rPr sz="1650" kern="0" spc="-50">
                <a:solidFill>
                  <a:srgbClr val="211F1F"/>
                </a:solidFill>
                <a:latin typeface="Arial"/>
                <a:cs typeface="Arial"/>
              </a:rPr>
              <a:t> </a:t>
            </a:r>
            <a:r>
              <a:rPr sz="1650" kern="0">
                <a:solidFill>
                  <a:srgbClr val="211F1F"/>
                </a:solidFill>
                <a:latin typeface="Arial"/>
                <a:cs typeface="Arial"/>
              </a:rPr>
              <a:t>eligible</a:t>
            </a:r>
            <a:r>
              <a:rPr sz="1650" kern="0" spc="-40">
                <a:solidFill>
                  <a:srgbClr val="211F1F"/>
                </a:solidFill>
                <a:latin typeface="Arial"/>
                <a:cs typeface="Arial"/>
              </a:rPr>
              <a:t> </a:t>
            </a:r>
            <a:r>
              <a:rPr sz="1650" kern="0">
                <a:solidFill>
                  <a:srgbClr val="211F1F"/>
                </a:solidFill>
                <a:latin typeface="Arial"/>
                <a:cs typeface="Arial"/>
              </a:rPr>
              <a:t>to</a:t>
            </a:r>
            <a:r>
              <a:rPr sz="1650" kern="0" spc="-70">
                <a:solidFill>
                  <a:srgbClr val="211F1F"/>
                </a:solidFill>
                <a:latin typeface="Arial"/>
                <a:cs typeface="Arial"/>
              </a:rPr>
              <a:t> </a:t>
            </a:r>
            <a:r>
              <a:rPr sz="1650" kern="0">
                <a:solidFill>
                  <a:srgbClr val="211F1F"/>
                </a:solidFill>
                <a:latin typeface="Arial"/>
                <a:cs typeface="Arial"/>
              </a:rPr>
              <a:t>apply</a:t>
            </a:r>
            <a:r>
              <a:rPr sz="1650" kern="0" spc="-65">
                <a:solidFill>
                  <a:srgbClr val="211F1F"/>
                </a:solidFill>
                <a:latin typeface="Arial"/>
                <a:cs typeface="Arial"/>
              </a:rPr>
              <a:t> </a:t>
            </a:r>
            <a:r>
              <a:rPr sz="1650" kern="0">
                <a:solidFill>
                  <a:srgbClr val="211F1F"/>
                </a:solidFill>
                <a:latin typeface="Arial"/>
                <a:cs typeface="Arial"/>
              </a:rPr>
              <a:t>for</a:t>
            </a:r>
            <a:r>
              <a:rPr sz="1650" kern="0" spc="-20">
                <a:solidFill>
                  <a:srgbClr val="211F1F"/>
                </a:solidFill>
                <a:latin typeface="Arial"/>
                <a:cs typeface="Arial"/>
              </a:rPr>
              <a:t> </a:t>
            </a:r>
            <a:r>
              <a:rPr sz="1650" kern="0" spc="-10">
                <a:solidFill>
                  <a:srgbClr val="211F1F"/>
                </a:solidFill>
                <a:latin typeface="Arial"/>
                <a:cs typeface="Arial"/>
              </a:rPr>
              <a:t>retirement. </a:t>
            </a:r>
            <a:r>
              <a:rPr sz="1650" kern="0">
                <a:solidFill>
                  <a:srgbClr val="211F1F"/>
                </a:solidFill>
                <a:latin typeface="Arial"/>
                <a:cs typeface="Arial"/>
              </a:rPr>
              <a:t>Soldiers</a:t>
            </a:r>
            <a:r>
              <a:rPr sz="1650" kern="0" spc="-45">
                <a:solidFill>
                  <a:srgbClr val="211F1F"/>
                </a:solidFill>
                <a:latin typeface="Arial"/>
                <a:cs typeface="Arial"/>
              </a:rPr>
              <a:t> </a:t>
            </a:r>
            <a:r>
              <a:rPr sz="1650" kern="0">
                <a:solidFill>
                  <a:srgbClr val="211F1F"/>
                </a:solidFill>
                <a:latin typeface="Arial"/>
                <a:cs typeface="Arial"/>
              </a:rPr>
              <a:t>may</a:t>
            </a:r>
            <a:r>
              <a:rPr sz="1650" kern="0" spc="-65">
                <a:solidFill>
                  <a:srgbClr val="211F1F"/>
                </a:solidFill>
                <a:latin typeface="Arial"/>
                <a:cs typeface="Arial"/>
              </a:rPr>
              <a:t> </a:t>
            </a:r>
            <a:r>
              <a:rPr sz="1650" kern="0">
                <a:solidFill>
                  <a:srgbClr val="211F1F"/>
                </a:solidFill>
                <a:latin typeface="Arial"/>
                <a:cs typeface="Arial"/>
              </a:rPr>
              <a:t>request</a:t>
            </a:r>
            <a:r>
              <a:rPr sz="1650" kern="0" spc="-65">
                <a:solidFill>
                  <a:srgbClr val="211F1F"/>
                </a:solidFill>
                <a:latin typeface="Arial"/>
                <a:cs typeface="Arial"/>
              </a:rPr>
              <a:t> </a:t>
            </a:r>
            <a:r>
              <a:rPr sz="1650" kern="0">
                <a:solidFill>
                  <a:srgbClr val="211F1F"/>
                </a:solidFill>
                <a:latin typeface="Arial"/>
                <a:cs typeface="Arial"/>
              </a:rPr>
              <a:t>a</a:t>
            </a:r>
            <a:r>
              <a:rPr sz="1650" kern="0" spc="-45">
                <a:solidFill>
                  <a:srgbClr val="211F1F"/>
                </a:solidFill>
                <a:latin typeface="Arial"/>
                <a:cs typeface="Arial"/>
              </a:rPr>
              <a:t> </a:t>
            </a:r>
            <a:r>
              <a:rPr sz="1650" kern="0">
                <a:solidFill>
                  <a:srgbClr val="211F1F"/>
                </a:solidFill>
                <a:latin typeface="Arial"/>
                <a:cs typeface="Arial"/>
              </a:rPr>
              <a:t>retirement</a:t>
            </a:r>
            <a:r>
              <a:rPr sz="1650" kern="0" spc="-65">
                <a:solidFill>
                  <a:srgbClr val="211F1F"/>
                </a:solidFill>
                <a:latin typeface="Arial"/>
                <a:cs typeface="Arial"/>
              </a:rPr>
              <a:t> </a:t>
            </a:r>
            <a:r>
              <a:rPr sz="1650" kern="0">
                <a:solidFill>
                  <a:srgbClr val="211F1F"/>
                </a:solidFill>
                <a:latin typeface="Arial"/>
                <a:cs typeface="Arial"/>
              </a:rPr>
              <a:t>application</a:t>
            </a:r>
            <a:r>
              <a:rPr sz="1650" kern="0" spc="-85">
                <a:solidFill>
                  <a:srgbClr val="211F1F"/>
                </a:solidFill>
                <a:latin typeface="Arial"/>
                <a:cs typeface="Arial"/>
              </a:rPr>
              <a:t> </a:t>
            </a:r>
            <a:r>
              <a:rPr sz="1650" kern="0">
                <a:solidFill>
                  <a:srgbClr val="211F1F"/>
                </a:solidFill>
                <a:latin typeface="Arial"/>
                <a:cs typeface="Arial"/>
              </a:rPr>
              <a:t>by</a:t>
            </a:r>
            <a:r>
              <a:rPr sz="1650" kern="0" spc="-40">
                <a:solidFill>
                  <a:srgbClr val="211F1F"/>
                </a:solidFill>
                <a:latin typeface="Arial"/>
                <a:cs typeface="Arial"/>
              </a:rPr>
              <a:t> </a:t>
            </a:r>
            <a:r>
              <a:rPr sz="1650" kern="0">
                <a:solidFill>
                  <a:srgbClr val="211F1F"/>
                </a:solidFill>
                <a:latin typeface="Arial"/>
                <a:cs typeface="Arial"/>
              </a:rPr>
              <a:t>contacting</a:t>
            </a:r>
            <a:r>
              <a:rPr sz="1650" kern="0" spc="-60">
                <a:solidFill>
                  <a:srgbClr val="211F1F"/>
                </a:solidFill>
                <a:latin typeface="Arial"/>
                <a:cs typeface="Arial"/>
              </a:rPr>
              <a:t> </a:t>
            </a:r>
            <a:r>
              <a:rPr sz="1650" kern="0">
                <a:solidFill>
                  <a:srgbClr val="211F1F"/>
                </a:solidFill>
                <a:latin typeface="Arial"/>
                <a:cs typeface="Arial"/>
              </a:rPr>
              <a:t>HRC</a:t>
            </a:r>
            <a:r>
              <a:rPr sz="1650" kern="0" spc="-35">
                <a:solidFill>
                  <a:srgbClr val="211F1F"/>
                </a:solidFill>
                <a:latin typeface="Arial"/>
                <a:cs typeface="Arial"/>
              </a:rPr>
              <a:t> </a:t>
            </a:r>
            <a:r>
              <a:rPr sz="1650" kern="0">
                <a:solidFill>
                  <a:srgbClr val="211F1F"/>
                </a:solidFill>
                <a:latin typeface="Arial"/>
                <a:cs typeface="Arial"/>
              </a:rPr>
              <a:t>or</a:t>
            </a:r>
            <a:r>
              <a:rPr sz="1650" kern="0" spc="-75">
                <a:solidFill>
                  <a:srgbClr val="211F1F"/>
                </a:solidFill>
                <a:latin typeface="Arial"/>
                <a:cs typeface="Arial"/>
              </a:rPr>
              <a:t> </a:t>
            </a:r>
            <a:r>
              <a:rPr sz="1650" kern="0">
                <a:solidFill>
                  <a:srgbClr val="211F1F"/>
                </a:solidFill>
                <a:latin typeface="Arial"/>
                <a:cs typeface="Arial"/>
              </a:rPr>
              <a:t>by</a:t>
            </a:r>
            <a:r>
              <a:rPr sz="1650" kern="0" spc="-55">
                <a:solidFill>
                  <a:srgbClr val="211F1F"/>
                </a:solidFill>
                <a:latin typeface="Arial"/>
                <a:cs typeface="Arial"/>
              </a:rPr>
              <a:t> </a:t>
            </a:r>
            <a:r>
              <a:rPr sz="1650" kern="0" spc="-10">
                <a:solidFill>
                  <a:srgbClr val="211F1F"/>
                </a:solidFill>
                <a:latin typeface="Arial"/>
                <a:cs typeface="Arial"/>
              </a:rPr>
              <a:t>downloading</a:t>
            </a:r>
            <a:r>
              <a:rPr sz="1650" kern="0" spc="-85">
                <a:solidFill>
                  <a:srgbClr val="211F1F"/>
                </a:solidFill>
                <a:latin typeface="Arial"/>
                <a:cs typeface="Arial"/>
              </a:rPr>
              <a:t> </a:t>
            </a:r>
            <a:r>
              <a:rPr sz="1650" kern="0" spc="-25">
                <a:solidFill>
                  <a:srgbClr val="211F1F"/>
                </a:solidFill>
                <a:latin typeface="Arial"/>
                <a:cs typeface="Arial"/>
              </a:rPr>
              <a:t>it </a:t>
            </a:r>
            <a:r>
              <a:rPr sz="1650" kern="0">
                <a:solidFill>
                  <a:srgbClr val="211F1F"/>
                </a:solidFill>
                <a:latin typeface="Arial"/>
                <a:cs typeface="Arial"/>
              </a:rPr>
              <a:t>from</a:t>
            </a:r>
            <a:r>
              <a:rPr sz="1650" kern="0" spc="-55">
                <a:solidFill>
                  <a:srgbClr val="211F1F"/>
                </a:solidFill>
                <a:latin typeface="Arial"/>
                <a:cs typeface="Arial"/>
              </a:rPr>
              <a:t> </a:t>
            </a:r>
            <a:r>
              <a:rPr sz="1650" u="sng" kern="0" spc="-10">
                <a:solidFill>
                  <a:srgbClr val="0562C1"/>
                </a:solidFill>
                <a:uFill>
                  <a:solidFill>
                    <a:srgbClr val="0562C1"/>
                  </a:solidFill>
                </a:uFill>
                <a:latin typeface="Arial"/>
                <a:cs typeface="Arial"/>
                <a:hlinkClick r:id="rId3"/>
              </a:rPr>
              <a:t>https://www.hrc.army.mil/content/Gray%20Area%20Retirements%20Branch</a:t>
            </a:r>
            <a:r>
              <a:rPr sz="1650" kern="0" spc="-10">
                <a:solidFill>
                  <a:srgbClr val="211F1F"/>
                </a:solidFill>
                <a:latin typeface="Arial"/>
                <a:cs typeface="Arial"/>
              </a:rPr>
              <a:t>.</a:t>
            </a:r>
            <a:endParaRPr sz="1650" kern="0">
              <a:solidFill>
                <a:sysClr val="windowText" lastClr="000000"/>
              </a:solidFill>
              <a:latin typeface="Arial"/>
              <a:cs typeface="Arial"/>
            </a:endParaRPr>
          </a:p>
          <a:p>
            <a:pPr marL="195580" marR="711200" indent="-182880">
              <a:lnSpc>
                <a:spcPct val="120000"/>
              </a:lnSpc>
              <a:spcBef>
                <a:spcPts val="995"/>
              </a:spcBef>
              <a:buFontTx/>
              <a:buChar char="•"/>
              <a:tabLst>
                <a:tab pos="195580" algn="l"/>
              </a:tabLst>
              <a:defRPr/>
            </a:pPr>
            <a:r>
              <a:rPr sz="1650" kern="0">
                <a:solidFill>
                  <a:srgbClr val="211F1F"/>
                </a:solidFill>
                <a:latin typeface="Arial"/>
                <a:cs typeface="Arial"/>
              </a:rPr>
              <a:t>Submit</a:t>
            </a:r>
            <a:r>
              <a:rPr sz="1650" kern="0" spc="-50">
                <a:solidFill>
                  <a:srgbClr val="211F1F"/>
                </a:solidFill>
                <a:latin typeface="Arial"/>
                <a:cs typeface="Arial"/>
              </a:rPr>
              <a:t> </a:t>
            </a:r>
            <a:r>
              <a:rPr sz="1650" kern="0">
                <a:solidFill>
                  <a:srgbClr val="211F1F"/>
                </a:solidFill>
                <a:latin typeface="Arial"/>
                <a:cs typeface="Arial"/>
              </a:rPr>
              <a:t>no</a:t>
            </a:r>
            <a:r>
              <a:rPr sz="1650" kern="0" spc="-35">
                <a:solidFill>
                  <a:srgbClr val="211F1F"/>
                </a:solidFill>
                <a:latin typeface="Arial"/>
                <a:cs typeface="Arial"/>
              </a:rPr>
              <a:t> </a:t>
            </a:r>
            <a:r>
              <a:rPr sz="1650" kern="0">
                <a:solidFill>
                  <a:srgbClr val="211F1F"/>
                </a:solidFill>
                <a:latin typeface="Arial"/>
                <a:cs typeface="Arial"/>
              </a:rPr>
              <a:t>earlier</a:t>
            </a:r>
            <a:r>
              <a:rPr sz="1650" kern="0" spc="-55">
                <a:solidFill>
                  <a:srgbClr val="211F1F"/>
                </a:solidFill>
                <a:latin typeface="Arial"/>
                <a:cs typeface="Arial"/>
              </a:rPr>
              <a:t> </a:t>
            </a:r>
            <a:r>
              <a:rPr sz="1650" kern="0">
                <a:solidFill>
                  <a:srgbClr val="211F1F"/>
                </a:solidFill>
                <a:latin typeface="Arial"/>
                <a:cs typeface="Arial"/>
              </a:rPr>
              <a:t>than</a:t>
            </a:r>
            <a:r>
              <a:rPr sz="1650" kern="0" spc="-60">
                <a:solidFill>
                  <a:srgbClr val="211F1F"/>
                </a:solidFill>
                <a:latin typeface="Arial"/>
                <a:cs typeface="Arial"/>
              </a:rPr>
              <a:t> </a:t>
            </a:r>
            <a:r>
              <a:rPr sz="1650" kern="0">
                <a:solidFill>
                  <a:srgbClr val="211F1F"/>
                </a:solidFill>
                <a:latin typeface="Arial"/>
                <a:cs typeface="Arial"/>
              </a:rPr>
              <a:t>9</a:t>
            </a:r>
            <a:r>
              <a:rPr sz="1650" kern="0" spc="-30">
                <a:solidFill>
                  <a:srgbClr val="211F1F"/>
                </a:solidFill>
                <a:latin typeface="Arial"/>
                <a:cs typeface="Arial"/>
              </a:rPr>
              <a:t> </a:t>
            </a:r>
            <a:r>
              <a:rPr sz="1650" kern="0">
                <a:solidFill>
                  <a:srgbClr val="211F1F"/>
                </a:solidFill>
                <a:latin typeface="Arial"/>
                <a:cs typeface="Arial"/>
              </a:rPr>
              <a:t>months</a:t>
            </a:r>
            <a:r>
              <a:rPr sz="1650" kern="0" spc="-60">
                <a:solidFill>
                  <a:srgbClr val="211F1F"/>
                </a:solidFill>
                <a:latin typeface="Arial"/>
                <a:cs typeface="Arial"/>
              </a:rPr>
              <a:t> </a:t>
            </a:r>
            <a:r>
              <a:rPr sz="1650" kern="0">
                <a:solidFill>
                  <a:srgbClr val="211F1F"/>
                </a:solidFill>
                <a:latin typeface="Arial"/>
                <a:cs typeface="Arial"/>
              </a:rPr>
              <a:t>and</a:t>
            </a:r>
            <a:r>
              <a:rPr sz="1650" kern="0" spc="-60">
                <a:solidFill>
                  <a:srgbClr val="211F1F"/>
                </a:solidFill>
                <a:latin typeface="Arial"/>
                <a:cs typeface="Arial"/>
              </a:rPr>
              <a:t> </a:t>
            </a:r>
            <a:r>
              <a:rPr sz="1650" kern="0">
                <a:solidFill>
                  <a:srgbClr val="211F1F"/>
                </a:solidFill>
                <a:latin typeface="Arial"/>
                <a:cs typeface="Arial"/>
              </a:rPr>
              <a:t>no</a:t>
            </a:r>
            <a:r>
              <a:rPr sz="1650" kern="0" spc="-30">
                <a:solidFill>
                  <a:srgbClr val="211F1F"/>
                </a:solidFill>
                <a:latin typeface="Arial"/>
                <a:cs typeface="Arial"/>
              </a:rPr>
              <a:t> </a:t>
            </a:r>
            <a:r>
              <a:rPr sz="1650" kern="0">
                <a:solidFill>
                  <a:srgbClr val="211F1F"/>
                </a:solidFill>
                <a:latin typeface="Arial"/>
                <a:cs typeface="Arial"/>
              </a:rPr>
              <a:t>later</a:t>
            </a:r>
            <a:r>
              <a:rPr sz="1650" kern="0" spc="-30">
                <a:solidFill>
                  <a:srgbClr val="211F1F"/>
                </a:solidFill>
                <a:latin typeface="Arial"/>
                <a:cs typeface="Arial"/>
              </a:rPr>
              <a:t> </a:t>
            </a:r>
            <a:r>
              <a:rPr sz="1650" kern="0">
                <a:solidFill>
                  <a:srgbClr val="211F1F"/>
                </a:solidFill>
                <a:latin typeface="Arial"/>
                <a:cs typeface="Arial"/>
              </a:rPr>
              <a:t>than</a:t>
            </a:r>
            <a:r>
              <a:rPr sz="1650" kern="0" spc="-60">
                <a:solidFill>
                  <a:srgbClr val="211F1F"/>
                </a:solidFill>
                <a:latin typeface="Arial"/>
                <a:cs typeface="Arial"/>
              </a:rPr>
              <a:t> </a:t>
            </a:r>
            <a:r>
              <a:rPr sz="1650" kern="0">
                <a:solidFill>
                  <a:srgbClr val="211F1F"/>
                </a:solidFill>
                <a:latin typeface="Arial"/>
                <a:cs typeface="Arial"/>
              </a:rPr>
              <a:t>90</a:t>
            </a:r>
            <a:r>
              <a:rPr sz="1650" kern="0" spc="-35">
                <a:solidFill>
                  <a:srgbClr val="211F1F"/>
                </a:solidFill>
                <a:latin typeface="Arial"/>
                <a:cs typeface="Arial"/>
              </a:rPr>
              <a:t> </a:t>
            </a:r>
            <a:r>
              <a:rPr sz="1650" kern="0">
                <a:solidFill>
                  <a:srgbClr val="211F1F"/>
                </a:solidFill>
                <a:latin typeface="Arial"/>
                <a:cs typeface="Arial"/>
              </a:rPr>
              <a:t>days</a:t>
            </a:r>
            <a:r>
              <a:rPr sz="1650" kern="0" spc="-20">
                <a:solidFill>
                  <a:srgbClr val="211F1F"/>
                </a:solidFill>
                <a:latin typeface="Arial"/>
                <a:cs typeface="Arial"/>
              </a:rPr>
              <a:t> </a:t>
            </a:r>
            <a:r>
              <a:rPr sz="1650" kern="0">
                <a:solidFill>
                  <a:srgbClr val="211F1F"/>
                </a:solidFill>
                <a:latin typeface="Arial"/>
                <a:cs typeface="Arial"/>
              </a:rPr>
              <a:t>prior</a:t>
            </a:r>
            <a:r>
              <a:rPr sz="1650" kern="0" spc="-65">
                <a:solidFill>
                  <a:srgbClr val="211F1F"/>
                </a:solidFill>
                <a:latin typeface="Arial"/>
                <a:cs typeface="Arial"/>
              </a:rPr>
              <a:t> </a:t>
            </a:r>
            <a:r>
              <a:rPr sz="1650" kern="0">
                <a:solidFill>
                  <a:srgbClr val="211F1F"/>
                </a:solidFill>
                <a:latin typeface="Arial"/>
                <a:cs typeface="Arial"/>
              </a:rPr>
              <a:t>to</a:t>
            </a:r>
            <a:r>
              <a:rPr sz="1650" kern="0" spc="-5">
                <a:solidFill>
                  <a:srgbClr val="211F1F"/>
                </a:solidFill>
                <a:latin typeface="Arial"/>
                <a:cs typeface="Arial"/>
              </a:rPr>
              <a:t> </a:t>
            </a:r>
            <a:r>
              <a:rPr sz="1650" kern="0" spc="-10">
                <a:solidFill>
                  <a:srgbClr val="211F1F"/>
                </a:solidFill>
                <a:latin typeface="Arial"/>
                <a:cs typeface="Arial"/>
              </a:rPr>
              <a:t>retirement</a:t>
            </a:r>
            <a:r>
              <a:rPr sz="1650" kern="0" spc="-55">
                <a:solidFill>
                  <a:srgbClr val="211F1F"/>
                </a:solidFill>
                <a:latin typeface="Arial"/>
                <a:cs typeface="Arial"/>
              </a:rPr>
              <a:t> </a:t>
            </a:r>
            <a:r>
              <a:rPr sz="1650" kern="0" spc="-20">
                <a:solidFill>
                  <a:srgbClr val="211F1F"/>
                </a:solidFill>
                <a:latin typeface="Arial"/>
                <a:cs typeface="Arial"/>
              </a:rPr>
              <a:t>date </a:t>
            </a:r>
            <a:r>
              <a:rPr sz="1650" kern="0">
                <a:solidFill>
                  <a:srgbClr val="211F1F"/>
                </a:solidFill>
                <a:latin typeface="Arial"/>
                <a:cs typeface="Arial"/>
              </a:rPr>
              <a:t>(Age</a:t>
            </a:r>
            <a:r>
              <a:rPr sz="1650" kern="0" spc="-65">
                <a:solidFill>
                  <a:srgbClr val="211F1F"/>
                </a:solidFill>
                <a:latin typeface="Arial"/>
                <a:cs typeface="Arial"/>
              </a:rPr>
              <a:t> </a:t>
            </a:r>
            <a:r>
              <a:rPr sz="1650" kern="0">
                <a:solidFill>
                  <a:srgbClr val="211F1F"/>
                </a:solidFill>
                <a:latin typeface="Arial"/>
                <a:cs typeface="Arial"/>
              </a:rPr>
              <a:t>60</a:t>
            </a:r>
            <a:r>
              <a:rPr sz="1650" kern="0" spc="-45">
                <a:solidFill>
                  <a:srgbClr val="211F1F"/>
                </a:solidFill>
                <a:latin typeface="Arial"/>
                <a:cs typeface="Arial"/>
              </a:rPr>
              <a:t> </a:t>
            </a:r>
            <a:r>
              <a:rPr sz="1650" kern="0">
                <a:solidFill>
                  <a:srgbClr val="211F1F"/>
                </a:solidFill>
                <a:latin typeface="Arial"/>
                <a:cs typeface="Arial"/>
              </a:rPr>
              <a:t>or</a:t>
            </a:r>
            <a:r>
              <a:rPr sz="1650" kern="0" spc="-25">
                <a:solidFill>
                  <a:srgbClr val="211F1F"/>
                </a:solidFill>
                <a:latin typeface="Arial"/>
                <a:cs typeface="Arial"/>
              </a:rPr>
              <a:t> </a:t>
            </a:r>
            <a:r>
              <a:rPr sz="1650" kern="0">
                <a:solidFill>
                  <a:srgbClr val="211F1F"/>
                </a:solidFill>
                <a:latin typeface="Arial"/>
                <a:cs typeface="Arial"/>
              </a:rPr>
              <a:t>reduced</a:t>
            </a:r>
            <a:r>
              <a:rPr sz="1650" kern="0" spc="-35">
                <a:solidFill>
                  <a:srgbClr val="211F1F"/>
                </a:solidFill>
                <a:latin typeface="Arial"/>
                <a:cs typeface="Arial"/>
              </a:rPr>
              <a:t> </a:t>
            </a:r>
            <a:r>
              <a:rPr sz="1650" kern="0">
                <a:solidFill>
                  <a:srgbClr val="211F1F"/>
                </a:solidFill>
                <a:latin typeface="Arial"/>
                <a:cs typeface="Arial"/>
              </a:rPr>
              <a:t>age</a:t>
            </a:r>
            <a:r>
              <a:rPr sz="1650" kern="0" spc="-35">
                <a:solidFill>
                  <a:srgbClr val="211F1F"/>
                </a:solidFill>
                <a:latin typeface="Arial"/>
                <a:cs typeface="Arial"/>
              </a:rPr>
              <a:t> </a:t>
            </a:r>
            <a:r>
              <a:rPr sz="1650" kern="0" spc="-10">
                <a:solidFill>
                  <a:srgbClr val="211F1F"/>
                </a:solidFill>
                <a:latin typeface="Arial"/>
                <a:cs typeface="Arial"/>
              </a:rPr>
              <a:t>eligibility)</a:t>
            </a:r>
            <a:r>
              <a:rPr sz="1650" kern="0" spc="-40">
                <a:solidFill>
                  <a:srgbClr val="211F1F"/>
                </a:solidFill>
                <a:latin typeface="Arial"/>
                <a:cs typeface="Arial"/>
              </a:rPr>
              <a:t> </a:t>
            </a:r>
            <a:r>
              <a:rPr sz="1650" kern="0">
                <a:solidFill>
                  <a:srgbClr val="211F1F"/>
                </a:solidFill>
                <a:latin typeface="Arial"/>
                <a:cs typeface="Arial"/>
              </a:rPr>
              <a:t>to</a:t>
            </a:r>
            <a:r>
              <a:rPr sz="1650" kern="0" spc="-15">
                <a:solidFill>
                  <a:srgbClr val="211F1F"/>
                </a:solidFill>
                <a:latin typeface="Arial"/>
                <a:cs typeface="Arial"/>
              </a:rPr>
              <a:t> </a:t>
            </a:r>
            <a:r>
              <a:rPr sz="1650" kern="0">
                <a:solidFill>
                  <a:srgbClr val="211F1F"/>
                </a:solidFill>
                <a:latin typeface="Arial"/>
                <a:cs typeface="Arial"/>
              </a:rPr>
              <a:t>ensure</a:t>
            </a:r>
            <a:r>
              <a:rPr sz="1650" kern="0" spc="-25">
                <a:solidFill>
                  <a:srgbClr val="211F1F"/>
                </a:solidFill>
                <a:latin typeface="Arial"/>
                <a:cs typeface="Arial"/>
              </a:rPr>
              <a:t> </a:t>
            </a:r>
            <a:r>
              <a:rPr sz="1650" kern="0">
                <a:solidFill>
                  <a:srgbClr val="211F1F"/>
                </a:solidFill>
                <a:latin typeface="Arial"/>
                <a:cs typeface="Arial"/>
              </a:rPr>
              <a:t>payment</a:t>
            </a:r>
            <a:r>
              <a:rPr sz="1650" kern="0" spc="-45">
                <a:solidFill>
                  <a:srgbClr val="211F1F"/>
                </a:solidFill>
                <a:latin typeface="Arial"/>
                <a:cs typeface="Arial"/>
              </a:rPr>
              <a:t> </a:t>
            </a:r>
            <a:r>
              <a:rPr sz="1650" kern="0">
                <a:solidFill>
                  <a:srgbClr val="211F1F"/>
                </a:solidFill>
                <a:latin typeface="Arial"/>
                <a:cs typeface="Arial"/>
              </a:rPr>
              <a:t>in</a:t>
            </a:r>
            <a:r>
              <a:rPr sz="1650" kern="0" spc="-25">
                <a:solidFill>
                  <a:srgbClr val="211F1F"/>
                </a:solidFill>
                <a:latin typeface="Arial"/>
                <a:cs typeface="Arial"/>
              </a:rPr>
              <a:t> </a:t>
            </a:r>
            <a:r>
              <a:rPr sz="1650" kern="0">
                <a:solidFill>
                  <a:srgbClr val="211F1F"/>
                </a:solidFill>
                <a:latin typeface="Arial"/>
                <a:cs typeface="Arial"/>
              </a:rPr>
              <a:t>a</a:t>
            </a:r>
            <a:r>
              <a:rPr sz="1650" kern="0" spc="-15">
                <a:solidFill>
                  <a:srgbClr val="211F1F"/>
                </a:solidFill>
                <a:latin typeface="Arial"/>
                <a:cs typeface="Arial"/>
              </a:rPr>
              <a:t> </a:t>
            </a:r>
            <a:r>
              <a:rPr sz="1650" kern="0">
                <a:solidFill>
                  <a:srgbClr val="211F1F"/>
                </a:solidFill>
                <a:latin typeface="Arial"/>
                <a:cs typeface="Arial"/>
              </a:rPr>
              <a:t>timely</a:t>
            </a:r>
            <a:r>
              <a:rPr sz="1650" kern="0" spc="-50">
                <a:solidFill>
                  <a:srgbClr val="211F1F"/>
                </a:solidFill>
                <a:latin typeface="Arial"/>
                <a:cs typeface="Arial"/>
              </a:rPr>
              <a:t> </a:t>
            </a:r>
            <a:r>
              <a:rPr sz="1650" kern="0" spc="-10">
                <a:solidFill>
                  <a:srgbClr val="211F1F"/>
                </a:solidFill>
                <a:latin typeface="Arial"/>
                <a:cs typeface="Arial"/>
              </a:rPr>
              <a:t>manner</a:t>
            </a:r>
            <a:endParaRPr sz="1650" kern="0">
              <a:solidFill>
                <a:sysClr val="windowText" lastClr="000000"/>
              </a:solidFill>
              <a:latin typeface="Arial"/>
              <a:cs typeface="Arial"/>
            </a:endParaRPr>
          </a:p>
          <a:p>
            <a:pPr marL="194945" marR="52705" indent="-182880">
              <a:lnSpc>
                <a:spcPct val="120000"/>
              </a:lnSpc>
              <a:spcBef>
                <a:spcPts val="995"/>
              </a:spcBef>
              <a:buFontTx/>
              <a:buChar char="•"/>
              <a:tabLst>
                <a:tab pos="194945" algn="l"/>
              </a:tabLst>
              <a:defRPr/>
            </a:pPr>
            <a:r>
              <a:rPr sz="1650" kern="0">
                <a:solidFill>
                  <a:srgbClr val="211F1F"/>
                </a:solidFill>
                <a:latin typeface="Arial"/>
                <a:cs typeface="Arial"/>
              </a:rPr>
              <a:t>The</a:t>
            </a:r>
            <a:r>
              <a:rPr sz="1650" kern="0" spc="-40">
                <a:solidFill>
                  <a:srgbClr val="211F1F"/>
                </a:solidFill>
                <a:latin typeface="Arial"/>
                <a:cs typeface="Arial"/>
              </a:rPr>
              <a:t> </a:t>
            </a:r>
            <a:r>
              <a:rPr sz="1650" kern="0">
                <a:solidFill>
                  <a:srgbClr val="211F1F"/>
                </a:solidFill>
                <a:latin typeface="Arial"/>
                <a:cs typeface="Arial"/>
              </a:rPr>
              <a:t>application</a:t>
            </a:r>
            <a:r>
              <a:rPr sz="1650" kern="0" spc="-25">
                <a:solidFill>
                  <a:srgbClr val="211F1F"/>
                </a:solidFill>
                <a:latin typeface="Arial"/>
                <a:cs typeface="Arial"/>
              </a:rPr>
              <a:t> </a:t>
            </a:r>
            <a:r>
              <a:rPr sz="1650" kern="0">
                <a:solidFill>
                  <a:srgbClr val="211F1F"/>
                </a:solidFill>
                <a:latin typeface="Arial"/>
                <a:cs typeface="Arial"/>
              </a:rPr>
              <a:t>packet</a:t>
            </a:r>
            <a:r>
              <a:rPr sz="1650" kern="0" spc="-45">
                <a:solidFill>
                  <a:srgbClr val="211F1F"/>
                </a:solidFill>
                <a:latin typeface="Arial"/>
                <a:cs typeface="Arial"/>
              </a:rPr>
              <a:t> </a:t>
            </a:r>
            <a:r>
              <a:rPr sz="1650" kern="0">
                <a:solidFill>
                  <a:srgbClr val="211F1F"/>
                </a:solidFill>
                <a:latin typeface="Arial"/>
                <a:cs typeface="Arial"/>
              </a:rPr>
              <a:t>consists</a:t>
            </a:r>
            <a:r>
              <a:rPr sz="1650" kern="0" spc="-45">
                <a:solidFill>
                  <a:srgbClr val="211F1F"/>
                </a:solidFill>
                <a:latin typeface="Arial"/>
                <a:cs typeface="Arial"/>
              </a:rPr>
              <a:t> </a:t>
            </a:r>
            <a:r>
              <a:rPr sz="1650" kern="0">
                <a:solidFill>
                  <a:srgbClr val="211F1F"/>
                </a:solidFill>
                <a:latin typeface="Arial"/>
                <a:cs typeface="Arial"/>
              </a:rPr>
              <a:t>of</a:t>
            </a:r>
            <a:r>
              <a:rPr sz="1650" kern="0" spc="-20">
                <a:solidFill>
                  <a:srgbClr val="211F1F"/>
                </a:solidFill>
                <a:latin typeface="Arial"/>
                <a:cs typeface="Arial"/>
              </a:rPr>
              <a:t> </a:t>
            </a:r>
            <a:r>
              <a:rPr sz="1650" kern="0">
                <a:solidFill>
                  <a:srgbClr val="211F1F"/>
                </a:solidFill>
                <a:latin typeface="Arial"/>
                <a:cs typeface="Arial"/>
              </a:rPr>
              <a:t>a</a:t>
            </a:r>
            <a:r>
              <a:rPr sz="1650" kern="0" spc="-10">
                <a:solidFill>
                  <a:srgbClr val="211F1F"/>
                </a:solidFill>
                <a:latin typeface="Arial"/>
                <a:cs typeface="Arial"/>
              </a:rPr>
              <a:t> </a:t>
            </a:r>
            <a:r>
              <a:rPr sz="1650" kern="0">
                <a:solidFill>
                  <a:srgbClr val="211F1F"/>
                </a:solidFill>
                <a:latin typeface="Arial"/>
                <a:cs typeface="Arial"/>
              </a:rPr>
              <a:t>DD</a:t>
            </a:r>
            <a:r>
              <a:rPr sz="1650" kern="0" spc="-40">
                <a:solidFill>
                  <a:srgbClr val="211F1F"/>
                </a:solidFill>
                <a:latin typeface="Arial"/>
                <a:cs typeface="Arial"/>
              </a:rPr>
              <a:t> </a:t>
            </a:r>
            <a:r>
              <a:rPr sz="1650" kern="0">
                <a:solidFill>
                  <a:srgbClr val="211F1F"/>
                </a:solidFill>
                <a:latin typeface="Arial"/>
                <a:cs typeface="Arial"/>
              </a:rPr>
              <a:t>Form</a:t>
            </a:r>
            <a:r>
              <a:rPr sz="1650" kern="0" spc="-25">
                <a:solidFill>
                  <a:srgbClr val="211F1F"/>
                </a:solidFill>
                <a:latin typeface="Arial"/>
                <a:cs typeface="Arial"/>
              </a:rPr>
              <a:t> </a:t>
            </a:r>
            <a:r>
              <a:rPr sz="1650" kern="0">
                <a:solidFill>
                  <a:srgbClr val="211F1F"/>
                </a:solidFill>
                <a:latin typeface="Arial"/>
                <a:cs typeface="Arial"/>
              </a:rPr>
              <a:t>108</a:t>
            </a:r>
            <a:r>
              <a:rPr sz="1650" kern="0" spc="-35">
                <a:solidFill>
                  <a:srgbClr val="211F1F"/>
                </a:solidFill>
                <a:latin typeface="Arial"/>
                <a:cs typeface="Arial"/>
              </a:rPr>
              <a:t> </a:t>
            </a:r>
            <a:r>
              <a:rPr sz="1650" kern="0">
                <a:solidFill>
                  <a:srgbClr val="211F1F"/>
                </a:solidFill>
                <a:latin typeface="Arial"/>
                <a:cs typeface="Arial"/>
              </a:rPr>
              <a:t>(Application</a:t>
            </a:r>
            <a:r>
              <a:rPr sz="1650" kern="0" spc="-65">
                <a:solidFill>
                  <a:srgbClr val="211F1F"/>
                </a:solidFill>
                <a:latin typeface="Arial"/>
                <a:cs typeface="Arial"/>
              </a:rPr>
              <a:t> </a:t>
            </a:r>
            <a:r>
              <a:rPr sz="1650" kern="0">
                <a:solidFill>
                  <a:srgbClr val="211F1F"/>
                </a:solidFill>
                <a:latin typeface="Arial"/>
                <a:cs typeface="Arial"/>
              </a:rPr>
              <a:t>for</a:t>
            </a:r>
            <a:r>
              <a:rPr sz="1650" kern="0" spc="-15">
                <a:solidFill>
                  <a:srgbClr val="211F1F"/>
                </a:solidFill>
                <a:latin typeface="Arial"/>
                <a:cs typeface="Arial"/>
              </a:rPr>
              <a:t> </a:t>
            </a:r>
            <a:r>
              <a:rPr sz="1650" kern="0">
                <a:solidFill>
                  <a:srgbClr val="211F1F"/>
                </a:solidFill>
                <a:latin typeface="Arial"/>
                <a:cs typeface="Arial"/>
              </a:rPr>
              <a:t>Retired</a:t>
            </a:r>
            <a:r>
              <a:rPr sz="1650" kern="0" spc="-60">
                <a:solidFill>
                  <a:srgbClr val="211F1F"/>
                </a:solidFill>
                <a:latin typeface="Arial"/>
                <a:cs typeface="Arial"/>
              </a:rPr>
              <a:t> </a:t>
            </a:r>
            <a:r>
              <a:rPr sz="1650" kern="0">
                <a:solidFill>
                  <a:srgbClr val="211F1F"/>
                </a:solidFill>
                <a:latin typeface="Arial"/>
                <a:cs typeface="Arial"/>
              </a:rPr>
              <a:t>Pay</a:t>
            </a:r>
            <a:r>
              <a:rPr sz="1650" kern="0" spc="-25">
                <a:solidFill>
                  <a:srgbClr val="211F1F"/>
                </a:solidFill>
                <a:latin typeface="Arial"/>
                <a:cs typeface="Arial"/>
              </a:rPr>
              <a:t> </a:t>
            </a:r>
            <a:r>
              <a:rPr sz="1650" kern="0" spc="-10">
                <a:solidFill>
                  <a:srgbClr val="211F1F"/>
                </a:solidFill>
                <a:latin typeface="Arial"/>
                <a:cs typeface="Arial"/>
              </a:rPr>
              <a:t>Benefits), </a:t>
            </a:r>
            <a:r>
              <a:rPr sz="1650" kern="0">
                <a:solidFill>
                  <a:srgbClr val="211F1F"/>
                </a:solidFill>
                <a:latin typeface="Arial"/>
                <a:cs typeface="Arial"/>
              </a:rPr>
              <a:t>a</a:t>
            </a:r>
            <a:r>
              <a:rPr sz="1650" kern="0" spc="-15">
                <a:solidFill>
                  <a:srgbClr val="211F1F"/>
                </a:solidFill>
                <a:latin typeface="Arial"/>
                <a:cs typeface="Arial"/>
              </a:rPr>
              <a:t> </a:t>
            </a:r>
            <a:r>
              <a:rPr sz="1650" kern="0">
                <a:solidFill>
                  <a:srgbClr val="211F1F"/>
                </a:solidFill>
                <a:latin typeface="Arial"/>
                <a:cs typeface="Arial"/>
              </a:rPr>
              <a:t>DD</a:t>
            </a:r>
            <a:r>
              <a:rPr sz="1650" kern="0" spc="-35">
                <a:solidFill>
                  <a:srgbClr val="211F1F"/>
                </a:solidFill>
                <a:latin typeface="Arial"/>
                <a:cs typeface="Arial"/>
              </a:rPr>
              <a:t> </a:t>
            </a:r>
            <a:r>
              <a:rPr sz="1650" kern="0">
                <a:solidFill>
                  <a:srgbClr val="211F1F"/>
                </a:solidFill>
                <a:latin typeface="Arial"/>
                <a:cs typeface="Arial"/>
              </a:rPr>
              <a:t>Form</a:t>
            </a:r>
            <a:r>
              <a:rPr sz="1650" kern="0" spc="-25">
                <a:solidFill>
                  <a:srgbClr val="211F1F"/>
                </a:solidFill>
                <a:latin typeface="Arial"/>
                <a:cs typeface="Arial"/>
              </a:rPr>
              <a:t> </a:t>
            </a:r>
            <a:r>
              <a:rPr sz="1650" kern="0">
                <a:solidFill>
                  <a:srgbClr val="211F1F"/>
                </a:solidFill>
                <a:latin typeface="Arial"/>
                <a:cs typeface="Arial"/>
              </a:rPr>
              <a:t>2656</a:t>
            </a:r>
            <a:r>
              <a:rPr sz="1650" kern="0" spc="-50">
                <a:solidFill>
                  <a:srgbClr val="211F1F"/>
                </a:solidFill>
                <a:latin typeface="Arial"/>
                <a:cs typeface="Arial"/>
              </a:rPr>
              <a:t> </a:t>
            </a:r>
            <a:r>
              <a:rPr sz="1650" kern="0">
                <a:solidFill>
                  <a:srgbClr val="211F1F"/>
                </a:solidFill>
                <a:latin typeface="Arial"/>
                <a:cs typeface="Arial"/>
              </a:rPr>
              <a:t>(Data</a:t>
            </a:r>
            <a:r>
              <a:rPr sz="1650" kern="0" spc="-35">
                <a:solidFill>
                  <a:srgbClr val="211F1F"/>
                </a:solidFill>
                <a:latin typeface="Arial"/>
                <a:cs typeface="Arial"/>
              </a:rPr>
              <a:t> </a:t>
            </a:r>
            <a:r>
              <a:rPr sz="1650" kern="0">
                <a:solidFill>
                  <a:srgbClr val="211F1F"/>
                </a:solidFill>
                <a:latin typeface="Arial"/>
                <a:cs typeface="Arial"/>
              </a:rPr>
              <a:t>for</a:t>
            </a:r>
            <a:r>
              <a:rPr sz="1650" kern="0" spc="-20">
                <a:solidFill>
                  <a:srgbClr val="211F1F"/>
                </a:solidFill>
                <a:latin typeface="Arial"/>
                <a:cs typeface="Arial"/>
              </a:rPr>
              <a:t> </a:t>
            </a:r>
            <a:r>
              <a:rPr sz="1650" kern="0">
                <a:solidFill>
                  <a:srgbClr val="211F1F"/>
                </a:solidFill>
                <a:latin typeface="Arial"/>
                <a:cs typeface="Arial"/>
              </a:rPr>
              <a:t>Payment</a:t>
            </a:r>
            <a:r>
              <a:rPr sz="1650" kern="0" spc="-30">
                <a:solidFill>
                  <a:srgbClr val="211F1F"/>
                </a:solidFill>
                <a:latin typeface="Arial"/>
                <a:cs typeface="Arial"/>
              </a:rPr>
              <a:t> </a:t>
            </a:r>
            <a:r>
              <a:rPr sz="1650" kern="0">
                <a:solidFill>
                  <a:srgbClr val="211F1F"/>
                </a:solidFill>
                <a:latin typeface="Arial"/>
                <a:cs typeface="Arial"/>
              </a:rPr>
              <a:t>of</a:t>
            </a:r>
            <a:r>
              <a:rPr sz="1650" kern="0" spc="-20">
                <a:solidFill>
                  <a:srgbClr val="211F1F"/>
                </a:solidFill>
                <a:latin typeface="Arial"/>
                <a:cs typeface="Arial"/>
              </a:rPr>
              <a:t> </a:t>
            </a:r>
            <a:r>
              <a:rPr sz="1650" kern="0">
                <a:solidFill>
                  <a:srgbClr val="211F1F"/>
                </a:solidFill>
                <a:latin typeface="Arial"/>
                <a:cs typeface="Arial"/>
              </a:rPr>
              <a:t>Retired</a:t>
            </a:r>
            <a:r>
              <a:rPr sz="1650" kern="0" spc="-25">
                <a:solidFill>
                  <a:srgbClr val="211F1F"/>
                </a:solidFill>
                <a:latin typeface="Arial"/>
                <a:cs typeface="Arial"/>
              </a:rPr>
              <a:t> </a:t>
            </a:r>
            <a:r>
              <a:rPr sz="1650" kern="0">
                <a:solidFill>
                  <a:srgbClr val="211F1F"/>
                </a:solidFill>
                <a:latin typeface="Arial"/>
                <a:cs typeface="Arial"/>
              </a:rPr>
              <a:t>Personnel),</a:t>
            </a:r>
            <a:r>
              <a:rPr sz="1650" kern="0" spc="-45">
                <a:solidFill>
                  <a:srgbClr val="211F1F"/>
                </a:solidFill>
                <a:latin typeface="Arial"/>
                <a:cs typeface="Arial"/>
              </a:rPr>
              <a:t> </a:t>
            </a:r>
            <a:r>
              <a:rPr sz="1650" kern="0">
                <a:solidFill>
                  <a:srgbClr val="211F1F"/>
                </a:solidFill>
                <a:latin typeface="Arial"/>
                <a:cs typeface="Arial"/>
              </a:rPr>
              <a:t>retirement</a:t>
            </a:r>
            <a:r>
              <a:rPr sz="1650" kern="0" spc="-50">
                <a:solidFill>
                  <a:srgbClr val="211F1F"/>
                </a:solidFill>
                <a:latin typeface="Arial"/>
                <a:cs typeface="Arial"/>
              </a:rPr>
              <a:t> </a:t>
            </a:r>
            <a:r>
              <a:rPr sz="1650" kern="0">
                <a:solidFill>
                  <a:srgbClr val="211F1F"/>
                </a:solidFill>
                <a:latin typeface="Arial"/>
                <a:cs typeface="Arial"/>
              </a:rPr>
              <a:t>point</a:t>
            </a:r>
            <a:r>
              <a:rPr sz="1650" kern="0" spc="-45">
                <a:solidFill>
                  <a:srgbClr val="211F1F"/>
                </a:solidFill>
                <a:latin typeface="Arial"/>
                <a:cs typeface="Arial"/>
              </a:rPr>
              <a:t> </a:t>
            </a:r>
            <a:r>
              <a:rPr sz="1650" kern="0" spc="-10">
                <a:solidFill>
                  <a:srgbClr val="211F1F"/>
                </a:solidFill>
                <a:latin typeface="Arial"/>
                <a:cs typeface="Arial"/>
              </a:rPr>
              <a:t>statement, </a:t>
            </a:r>
            <a:r>
              <a:rPr sz="1650" kern="0">
                <a:solidFill>
                  <a:srgbClr val="211F1F"/>
                </a:solidFill>
                <a:latin typeface="Arial"/>
                <a:cs typeface="Arial"/>
              </a:rPr>
              <a:t>NOE,</a:t>
            </a:r>
            <a:r>
              <a:rPr sz="1650" kern="0" spc="-15">
                <a:solidFill>
                  <a:srgbClr val="211F1F"/>
                </a:solidFill>
                <a:latin typeface="Arial"/>
                <a:cs typeface="Arial"/>
              </a:rPr>
              <a:t> </a:t>
            </a:r>
            <a:r>
              <a:rPr sz="1650" kern="0">
                <a:solidFill>
                  <a:srgbClr val="211F1F"/>
                </a:solidFill>
                <a:latin typeface="Arial"/>
                <a:cs typeface="Arial"/>
              </a:rPr>
              <a:t>etc.</a:t>
            </a:r>
            <a:r>
              <a:rPr sz="1650" kern="0" spc="-15">
                <a:solidFill>
                  <a:srgbClr val="211F1F"/>
                </a:solidFill>
                <a:latin typeface="Arial"/>
                <a:cs typeface="Arial"/>
              </a:rPr>
              <a:t> </a:t>
            </a:r>
            <a:r>
              <a:rPr sz="1650" kern="0">
                <a:solidFill>
                  <a:srgbClr val="211F1F"/>
                </a:solidFill>
                <a:latin typeface="Arial"/>
                <a:cs typeface="Arial"/>
              </a:rPr>
              <a:t>(see</a:t>
            </a:r>
            <a:r>
              <a:rPr sz="1650" kern="0" spc="-20">
                <a:solidFill>
                  <a:srgbClr val="211F1F"/>
                </a:solidFill>
                <a:latin typeface="Arial"/>
                <a:cs typeface="Arial"/>
              </a:rPr>
              <a:t> </a:t>
            </a:r>
            <a:r>
              <a:rPr sz="1650" kern="0">
                <a:solidFill>
                  <a:srgbClr val="211F1F"/>
                </a:solidFill>
                <a:latin typeface="Arial"/>
                <a:cs typeface="Arial"/>
              </a:rPr>
              <a:t>website</a:t>
            </a:r>
            <a:r>
              <a:rPr sz="1650" kern="0" spc="-20">
                <a:solidFill>
                  <a:srgbClr val="211F1F"/>
                </a:solidFill>
                <a:latin typeface="Arial"/>
                <a:cs typeface="Arial"/>
              </a:rPr>
              <a:t> </a:t>
            </a:r>
            <a:r>
              <a:rPr sz="1650" kern="0">
                <a:solidFill>
                  <a:srgbClr val="211F1F"/>
                </a:solidFill>
                <a:latin typeface="Arial"/>
                <a:cs typeface="Arial"/>
              </a:rPr>
              <a:t>at</a:t>
            </a:r>
            <a:r>
              <a:rPr sz="1650" kern="0" spc="-40">
                <a:solidFill>
                  <a:srgbClr val="211F1F"/>
                </a:solidFill>
                <a:latin typeface="Arial"/>
                <a:cs typeface="Arial"/>
              </a:rPr>
              <a:t> </a:t>
            </a:r>
            <a:r>
              <a:rPr sz="1650" kern="0">
                <a:solidFill>
                  <a:srgbClr val="211F1F"/>
                </a:solidFill>
                <a:latin typeface="Arial"/>
                <a:cs typeface="Arial"/>
              </a:rPr>
              <a:t>link</a:t>
            </a:r>
            <a:r>
              <a:rPr sz="1650" kern="0" spc="-35">
                <a:solidFill>
                  <a:srgbClr val="211F1F"/>
                </a:solidFill>
                <a:latin typeface="Arial"/>
                <a:cs typeface="Arial"/>
              </a:rPr>
              <a:t> </a:t>
            </a:r>
            <a:r>
              <a:rPr sz="1650" kern="0">
                <a:solidFill>
                  <a:srgbClr val="211F1F"/>
                </a:solidFill>
                <a:latin typeface="Arial"/>
                <a:cs typeface="Arial"/>
              </a:rPr>
              <a:t>above</a:t>
            </a:r>
            <a:r>
              <a:rPr sz="1650" kern="0" spc="-55">
                <a:solidFill>
                  <a:srgbClr val="211F1F"/>
                </a:solidFill>
                <a:latin typeface="Arial"/>
                <a:cs typeface="Arial"/>
              </a:rPr>
              <a:t> </a:t>
            </a:r>
            <a:r>
              <a:rPr sz="1650" kern="0">
                <a:solidFill>
                  <a:srgbClr val="211F1F"/>
                </a:solidFill>
                <a:latin typeface="Arial"/>
                <a:cs typeface="Arial"/>
              </a:rPr>
              <a:t>for</a:t>
            </a:r>
            <a:r>
              <a:rPr sz="1650" kern="0" spc="-10">
                <a:solidFill>
                  <a:srgbClr val="211F1F"/>
                </a:solidFill>
                <a:latin typeface="Arial"/>
                <a:cs typeface="Arial"/>
              </a:rPr>
              <a:t> </a:t>
            </a:r>
            <a:r>
              <a:rPr sz="1650" kern="0">
                <a:solidFill>
                  <a:srgbClr val="211F1F"/>
                </a:solidFill>
                <a:latin typeface="Arial"/>
                <a:cs typeface="Arial"/>
              </a:rPr>
              <a:t>all</a:t>
            </a:r>
            <a:r>
              <a:rPr sz="1650" kern="0" spc="-30">
                <a:solidFill>
                  <a:srgbClr val="211F1F"/>
                </a:solidFill>
                <a:latin typeface="Arial"/>
                <a:cs typeface="Arial"/>
              </a:rPr>
              <a:t> </a:t>
            </a:r>
            <a:r>
              <a:rPr sz="1650" kern="0">
                <a:solidFill>
                  <a:srgbClr val="211F1F"/>
                </a:solidFill>
                <a:latin typeface="Arial"/>
                <a:cs typeface="Arial"/>
              </a:rPr>
              <a:t>required</a:t>
            </a:r>
            <a:r>
              <a:rPr sz="1650" kern="0" spc="-20">
                <a:solidFill>
                  <a:srgbClr val="211F1F"/>
                </a:solidFill>
                <a:latin typeface="Arial"/>
                <a:cs typeface="Arial"/>
              </a:rPr>
              <a:t> </a:t>
            </a:r>
            <a:r>
              <a:rPr sz="1650" kern="0" spc="-10">
                <a:solidFill>
                  <a:srgbClr val="211F1F"/>
                </a:solidFill>
                <a:latin typeface="Arial"/>
                <a:cs typeface="Arial"/>
              </a:rPr>
              <a:t>documents).</a:t>
            </a:r>
            <a:endParaRPr sz="1650" kern="0">
              <a:solidFill>
                <a:sysClr val="windowText" lastClr="000000"/>
              </a:solidFill>
              <a:latin typeface="Arial"/>
              <a:cs typeface="Arial"/>
            </a:endParaRPr>
          </a:p>
          <a:p>
            <a:pPr marL="195580" indent="-182880">
              <a:spcBef>
                <a:spcPts val="1400"/>
              </a:spcBef>
              <a:buFontTx/>
              <a:buChar char="•"/>
              <a:tabLst>
                <a:tab pos="195580" algn="l"/>
              </a:tabLst>
              <a:defRPr/>
            </a:pPr>
            <a:r>
              <a:rPr sz="1650" kern="0">
                <a:solidFill>
                  <a:srgbClr val="211F1F"/>
                </a:solidFill>
                <a:latin typeface="Arial"/>
                <a:cs typeface="Arial"/>
              </a:rPr>
              <a:t>Methods</a:t>
            </a:r>
            <a:r>
              <a:rPr sz="1650" kern="0" spc="-95">
                <a:solidFill>
                  <a:srgbClr val="211F1F"/>
                </a:solidFill>
                <a:latin typeface="Arial"/>
                <a:cs typeface="Arial"/>
              </a:rPr>
              <a:t> </a:t>
            </a:r>
            <a:r>
              <a:rPr sz="1650" kern="0">
                <a:solidFill>
                  <a:srgbClr val="211F1F"/>
                </a:solidFill>
                <a:latin typeface="Arial"/>
                <a:cs typeface="Arial"/>
              </a:rPr>
              <a:t>for</a:t>
            </a:r>
            <a:r>
              <a:rPr sz="1650" kern="0" spc="-45">
                <a:solidFill>
                  <a:srgbClr val="211F1F"/>
                </a:solidFill>
                <a:latin typeface="Arial"/>
                <a:cs typeface="Arial"/>
              </a:rPr>
              <a:t> </a:t>
            </a:r>
            <a:r>
              <a:rPr sz="1650" kern="0">
                <a:solidFill>
                  <a:srgbClr val="211F1F"/>
                </a:solidFill>
                <a:latin typeface="Arial"/>
                <a:cs typeface="Arial"/>
              </a:rPr>
              <a:t>submitting</a:t>
            </a:r>
            <a:r>
              <a:rPr sz="1650" kern="0" spc="-90">
                <a:solidFill>
                  <a:srgbClr val="211F1F"/>
                </a:solidFill>
                <a:latin typeface="Arial"/>
                <a:cs typeface="Arial"/>
              </a:rPr>
              <a:t> </a:t>
            </a:r>
            <a:r>
              <a:rPr sz="1650" kern="0">
                <a:solidFill>
                  <a:srgbClr val="211F1F"/>
                </a:solidFill>
                <a:latin typeface="Arial"/>
                <a:cs typeface="Arial"/>
              </a:rPr>
              <a:t>the</a:t>
            </a:r>
            <a:r>
              <a:rPr sz="1650" kern="0" spc="-55">
                <a:solidFill>
                  <a:srgbClr val="211F1F"/>
                </a:solidFill>
                <a:latin typeface="Arial"/>
                <a:cs typeface="Arial"/>
              </a:rPr>
              <a:t> </a:t>
            </a:r>
            <a:r>
              <a:rPr sz="1650" kern="0">
                <a:solidFill>
                  <a:srgbClr val="211F1F"/>
                </a:solidFill>
                <a:latin typeface="Arial"/>
                <a:cs typeface="Arial"/>
              </a:rPr>
              <a:t>completed</a:t>
            </a:r>
            <a:r>
              <a:rPr sz="1650" kern="0" spc="-85">
                <a:solidFill>
                  <a:srgbClr val="211F1F"/>
                </a:solidFill>
                <a:latin typeface="Arial"/>
                <a:cs typeface="Arial"/>
              </a:rPr>
              <a:t> </a:t>
            </a:r>
            <a:r>
              <a:rPr sz="1650" kern="0">
                <a:solidFill>
                  <a:srgbClr val="211F1F"/>
                </a:solidFill>
                <a:latin typeface="Arial"/>
                <a:cs typeface="Arial"/>
              </a:rPr>
              <a:t>application</a:t>
            </a:r>
            <a:r>
              <a:rPr sz="1650" kern="0" spc="-70">
                <a:solidFill>
                  <a:srgbClr val="211F1F"/>
                </a:solidFill>
                <a:latin typeface="Arial"/>
                <a:cs typeface="Arial"/>
              </a:rPr>
              <a:t> </a:t>
            </a:r>
            <a:r>
              <a:rPr sz="1650" kern="0" spc="-20">
                <a:solidFill>
                  <a:srgbClr val="211F1F"/>
                </a:solidFill>
                <a:latin typeface="Arial"/>
                <a:cs typeface="Arial"/>
              </a:rPr>
              <a:t>are:</a:t>
            </a:r>
            <a:endParaRPr sz="1650" kern="0">
              <a:solidFill>
                <a:sysClr val="windowText" lastClr="000000"/>
              </a:solidFill>
              <a:latin typeface="Arial"/>
              <a:cs typeface="Arial"/>
            </a:endParaRPr>
          </a:p>
        </p:txBody>
      </p:sp>
      <p:sp>
        <p:nvSpPr>
          <p:cNvPr id="3" name="object 3"/>
          <p:cNvSpPr txBox="1"/>
          <p:nvPr/>
        </p:nvSpPr>
        <p:spPr>
          <a:xfrm>
            <a:off x="2294225" y="4675791"/>
            <a:ext cx="6976109" cy="629285"/>
          </a:xfrm>
          <a:prstGeom prst="rect">
            <a:avLst/>
          </a:prstGeom>
        </p:spPr>
        <p:txBody>
          <a:bodyPr vert="horz" wrap="square" lIns="0" tIns="62865" rIns="0" bIns="0" rtlCol="0">
            <a:spAutoFit/>
          </a:bodyPr>
          <a:lstStyle/>
          <a:p>
            <a:pPr marL="12700">
              <a:spcBef>
                <a:spcPts val="495"/>
              </a:spcBef>
              <a:tabLst>
                <a:tab pos="297180" algn="l"/>
              </a:tabLst>
              <a:defRPr/>
            </a:pPr>
            <a:r>
              <a:rPr sz="1650" kern="0" spc="-50">
                <a:solidFill>
                  <a:srgbClr val="211F1F"/>
                </a:solidFill>
                <a:latin typeface="Arial"/>
                <a:cs typeface="Arial"/>
              </a:rPr>
              <a:t>‒</a:t>
            </a:r>
            <a:r>
              <a:rPr sz="1650" kern="0">
                <a:solidFill>
                  <a:srgbClr val="211F1F"/>
                </a:solidFill>
                <a:latin typeface="Arial"/>
                <a:cs typeface="Arial"/>
              </a:rPr>
              <a:t>	Email:</a:t>
            </a:r>
            <a:r>
              <a:rPr sz="1650" kern="0" spc="385">
                <a:solidFill>
                  <a:srgbClr val="211F1F"/>
                </a:solidFill>
                <a:latin typeface="Arial"/>
                <a:cs typeface="Arial"/>
              </a:rPr>
              <a:t> </a:t>
            </a:r>
            <a:r>
              <a:rPr sz="1650" u="sng" kern="0" spc="-20">
                <a:solidFill>
                  <a:srgbClr val="0562C1"/>
                </a:solidFill>
                <a:uFill>
                  <a:solidFill>
                    <a:srgbClr val="0562C1"/>
                  </a:solidFill>
                </a:uFill>
                <a:latin typeface="Arial"/>
                <a:cs typeface="Arial"/>
                <a:hlinkClick r:id="rId4"/>
              </a:rPr>
              <a:t>usarmy.knox.hrc.mbx.tagd-</a:t>
            </a:r>
            <a:r>
              <a:rPr sz="1650" u="sng" kern="0" spc="-10">
                <a:solidFill>
                  <a:srgbClr val="0562C1"/>
                </a:solidFill>
                <a:uFill>
                  <a:solidFill>
                    <a:srgbClr val="0562C1"/>
                  </a:solidFill>
                </a:uFill>
                <a:latin typeface="Arial"/>
                <a:cs typeface="Arial"/>
                <a:hlinkClick r:id="rId4"/>
              </a:rPr>
              <a:t>ask-</a:t>
            </a:r>
            <a:r>
              <a:rPr sz="1650" u="sng" kern="0" spc="-20">
                <a:solidFill>
                  <a:srgbClr val="0562C1"/>
                </a:solidFill>
                <a:uFill>
                  <a:solidFill>
                    <a:srgbClr val="0562C1"/>
                  </a:solidFill>
                </a:uFill>
                <a:latin typeface="Arial"/>
                <a:cs typeface="Arial"/>
                <a:hlinkClick r:id="rId4"/>
              </a:rPr>
              <a:t>hrc@army.mil</a:t>
            </a:r>
            <a:r>
              <a:rPr sz="1650" kern="0" spc="45">
                <a:solidFill>
                  <a:srgbClr val="0562C1"/>
                </a:solidFill>
                <a:latin typeface="Arial"/>
                <a:cs typeface="Arial"/>
              </a:rPr>
              <a:t> </a:t>
            </a:r>
            <a:r>
              <a:rPr sz="1650" kern="0">
                <a:solidFill>
                  <a:srgbClr val="CF0000"/>
                </a:solidFill>
                <a:latin typeface="Arial"/>
                <a:cs typeface="Arial"/>
              </a:rPr>
              <a:t>(preferred</a:t>
            </a:r>
            <a:r>
              <a:rPr sz="1650" kern="0" spc="15">
                <a:solidFill>
                  <a:srgbClr val="CF0000"/>
                </a:solidFill>
                <a:latin typeface="Arial"/>
                <a:cs typeface="Arial"/>
              </a:rPr>
              <a:t> </a:t>
            </a:r>
            <a:r>
              <a:rPr sz="1650" kern="0" spc="-10">
                <a:solidFill>
                  <a:srgbClr val="CF0000"/>
                </a:solidFill>
                <a:latin typeface="Arial"/>
                <a:cs typeface="Arial"/>
              </a:rPr>
              <a:t>method)</a:t>
            </a:r>
            <a:endParaRPr sz="1650" kern="0">
              <a:solidFill>
                <a:sysClr val="windowText" lastClr="000000"/>
              </a:solidFill>
              <a:latin typeface="Arial"/>
              <a:cs typeface="Arial"/>
            </a:endParaRPr>
          </a:p>
          <a:p>
            <a:pPr marL="12700">
              <a:spcBef>
                <a:spcPts val="395"/>
              </a:spcBef>
              <a:tabLst>
                <a:tab pos="297180" algn="l"/>
              </a:tabLst>
              <a:defRPr/>
            </a:pPr>
            <a:r>
              <a:rPr sz="1650" kern="0" spc="-50">
                <a:solidFill>
                  <a:srgbClr val="211F1F"/>
                </a:solidFill>
                <a:latin typeface="Arial"/>
                <a:cs typeface="Arial"/>
              </a:rPr>
              <a:t>‒</a:t>
            </a:r>
            <a:r>
              <a:rPr sz="1650" kern="0">
                <a:solidFill>
                  <a:srgbClr val="211F1F"/>
                </a:solidFill>
                <a:latin typeface="Arial"/>
                <a:cs typeface="Arial"/>
              </a:rPr>
              <a:t>	</a:t>
            </a:r>
            <a:r>
              <a:rPr sz="1650" kern="0" spc="-10">
                <a:solidFill>
                  <a:srgbClr val="211F1F"/>
                </a:solidFill>
                <a:latin typeface="Arial"/>
                <a:cs typeface="Arial"/>
              </a:rPr>
              <a:t>Mail:</a:t>
            </a:r>
            <a:endParaRPr sz="1650" kern="0">
              <a:solidFill>
                <a:sysClr val="windowText" lastClr="000000"/>
              </a:solidFill>
              <a:latin typeface="Arial"/>
              <a:cs typeface="Arial"/>
            </a:endParaRPr>
          </a:p>
        </p:txBody>
      </p:sp>
      <p:sp>
        <p:nvSpPr>
          <p:cNvPr id="4" name="object 4"/>
          <p:cNvSpPr txBox="1"/>
          <p:nvPr/>
        </p:nvSpPr>
        <p:spPr>
          <a:xfrm>
            <a:off x="3249477" y="4977497"/>
            <a:ext cx="4055745" cy="1534795"/>
          </a:xfrm>
          <a:prstGeom prst="rect">
            <a:avLst/>
          </a:prstGeom>
        </p:spPr>
        <p:txBody>
          <a:bodyPr vert="horz" wrap="square" lIns="0" tIns="62865" rIns="0" bIns="0" rtlCol="0">
            <a:spAutoFit/>
          </a:bodyPr>
          <a:lstStyle/>
          <a:p>
            <a:pPr marL="12700">
              <a:spcBef>
                <a:spcPts val="495"/>
              </a:spcBef>
              <a:defRPr/>
            </a:pPr>
            <a:r>
              <a:rPr sz="1650" kern="0" spc="-10">
                <a:solidFill>
                  <a:srgbClr val="211F1F"/>
                </a:solidFill>
                <a:latin typeface="Arial"/>
                <a:cs typeface="Arial"/>
              </a:rPr>
              <a:t>Department</a:t>
            </a:r>
            <a:r>
              <a:rPr sz="1650" kern="0" spc="-30">
                <a:solidFill>
                  <a:srgbClr val="211F1F"/>
                </a:solidFill>
                <a:latin typeface="Arial"/>
                <a:cs typeface="Arial"/>
              </a:rPr>
              <a:t> </a:t>
            </a:r>
            <a:r>
              <a:rPr sz="1650" kern="0">
                <a:solidFill>
                  <a:srgbClr val="211F1F"/>
                </a:solidFill>
                <a:latin typeface="Arial"/>
                <a:cs typeface="Arial"/>
              </a:rPr>
              <a:t>of</a:t>
            </a:r>
            <a:r>
              <a:rPr sz="1650" kern="0" spc="-30">
                <a:solidFill>
                  <a:srgbClr val="211F1F"/>
                </a:solidFill>
                <a:latin typeface="Arial"/>
                <a:cs typeface="Arial"/>
              </a:rPr>
              <a:t> </a:t>
            </a:r>
            <a:r>
              <a:rPr sz="1650" kern="0" spc="-10">
                <a:solidFill>
                  <a:srgbClr val="211F1F"/>
                </a:solidFill>
                <a:latin typeface="Arial"/>
                <a:cs typeface="Arial"/>
              </a:rPr>
              <a:t>the</a:t>
            </a:r>
            <a:r>
              <a:rPr sz="1650" kern="0" spc="-114">
                <a:solidFill>
                  <a:srgbClr val="211F1F"/>
                </a:solidFill>
                <a:latin typeface="Arial"/>
                <a:cs typeface="Arial"/>
              </a:rPr>
              <a:t> </a:t>
            </a:r>
            <a:r>
              <a:rPr sz="1650" kern="0" spc="-20">
                <a:solidFill>
                  <a:srgbClr val="211F1F"/>
                </a:solidFill>
                <a:latin typeface="Arial"/>
                <a:cs typeface="Arial"/>
              </a:rPr>
              <a:t>Army</a:t>
            </a:r>
            <a:endParaRPr sz="1650" kern="0">
              <a:solidFill>
                <a:sysClr val="windowText" lastClr="000000"/>
              </a:solidFill>
              <a:latin typeface="Arial"/>
              <a:cs typeface="Arial"/>
            </a:endParaRPr>
          </a:p>
          <a:p>
            <a:pPr marL="12700" marR="409575">
              <a:lnSpc>
                <a:spcPct val="120000"/>
              </a:lnSpc>
              <a:defRPr/>
            </a:pPr>
            <a:r>
              <a:rPr sz="1650" kern="0">
                <a:solidFill>
                  <a:srgbClr val="211F1F"/>
                </a:solidFill>
                <a:latin typeface="Arial"/>
                <a:cs typeface="Arial"/>
              </a:rPr>
              <a:t>US</a:t>
            </a:r>
            <a:r>
              <a:rPr sz="1650" kern="0" spc="-125">
                <a:solidFill>
                  <a:srgbClr val="211F1F"/>
                </a:solidFill>
                <a:latin typeface="Arial"/>
                <a:cs typeface="Arial"/>
              </a:rPr>
              <a:t> </a:t>
            </a:r>
            <a:r>
              <a:rPr sz="1650" kern="0">
                <a:solidFill>
                  <a:srgbClr val="211F1F"/>
                </a:solidFill>
                <a:latin typeface="Arial"/>
                <a:cs typeface="Arial"/>
              </a:rPr>
              <a:t>Army</a:t>
            </a:r>
            <a:r>
              <a:rPr sz="1650" kern="0" spc="-80">
                <a:solidFill>
                  <a:srgbClr val="211F1F"/>
                </a:solidFill>
                <a:latin typeface="Arial"/>
                <a:cs typeface="Arial"/>
              </a:rPr>
              <a:t> </a:t>
            </a:r>
            <a:r>
              <a:rPr sz="1650" kern="0">
                <a:solidFill>
                  <a:srgbClr val="211F1F"/>
                </a:solidFill>
                <a:latin typeface="Arial"/>
                <a:cs typeface="Arial"/>
              </a:rPr>
              <a:t>Human</a:t>
            </a:r>
            <a:r>
              <a:rPr sz="1650" kern="0" spc="-85">
                <a:solidFill>
                  <a:srgbClr val="211F1F"/>
                </a:solidFill>
                <a:latin typeface="Arial"/>
                <a:cs typeface="Arial"/>
              </a:rPr>
              <a:t> </a:t>
            </a:r>
            <a:r>
              <a:rPr sz="1650" kern="0">
                <a:solidFill>
                  <a:srgbClr val="211F1F"/>
                </a:solidFill>
                <a:latin typeface="Arial"/>
                <a:cs typeface="Arial"/>
              </a:rPr>
              <a:t>Resources</a:t>
            </a:r>
            <a:r>
              <a:rPr sz="1650" kern="0" spc="-65">
                <a:solidFill>
                  <a:srgbClr val="211F1F"/>
                </a:solidFill>
                <a:latin typeface="Arial"/>
                <a:cs typeface="Arial"/>
              </a:rPr>
              <a:t> </a:t>
            </a:r>
            <a:r>
              <a:rPr sz="1650" kern="0" spc="-10">
                <a:solidFill>
                  <a:srgbClr val="211F1F"/>
                </a:solidFill>
                <a:latin typeface="Arial"/>
                <a:cs typeface="Arial"/>
              </a:rPr>
              <a:t>Command </a:t>
            </a:r>
            <a:r>
              <a:rPr sz="1650" kern="0" spc="-40">
                <a:solidFill>
                  <a:srgbClr val="211F1F"/>
                </a:solidFill>
                <a:latin typeface="Arial"/>
                <a:cs typeface="Arial"/>
              </a:rPr>
              <a:t>ATTN: </a:t>
            </a:r>
            <a:r>
              <a:rPr sz="1650" kern="0" spc="-10">
                <a:solidFill>
                  <a:srgbClr val="211F1F"/>
                </a:solidFill>
                <a:latin typeface="Arial"/>
                <a:cs typeface="Arial"/>
              </a:rPr>
              <a:t>AHRC-</a:t>
            </a:r>
            <a:r>
              <a:rPr sz="1650" kern="0" spc="-20">
                <a:solidFill>
                  <a:srgbClr val="211F1F"/>
                </a:solidFill>
                <a:latin typeface="Arial"/>
                <a:cs typeface="Arial"/>
              </a:rPr>
              <a:t>RPS-</a:t>
            </a:r>
            <a:r>
              <a:rPr sz="1650" kern="0" spc="-25">
                <a:solidFill>
                  <a:srgbClr val="211F1F"/>
                </a:solidFill>
                <a:latin typeface="Arial"/>
                <a:cs typeface="Arial"/>
              </a:rPr>
              <a:t>GAR</a:t>
            </a:r>
            <a:endParaRPr sz="1650" kern="0">
              <a:solidFill>
                <a:sysClr val="windowText" lastClr="000000"/>
              </a:solidFill>
              <a:latin typeface="Arial"/>
              <a:cs typeface="Arial"/>
            </a:endParaRPr>
          </a:p>
          <a:p>
            <a:pPr marL="12700" marR="5080">
              <a:lnSpc>
                <a:spcPct val="120000"/>
              </a:lnSpc>
              <a:defRPr/>
            </a:pPr>
            <a:r>
              <a:rPr sz="1650" kern="0">
                <a:solidFill>
                  <a:srgbClr val="211F1F"/>
                </a:solidFill>
                <a:latin typeface="Arial"/>
                <a:cs typeface="Arial"/>
              </a:rPr>
              <a:t>1600</a:t>
            </a:r>
            <a:r>
              <a:rPr sz="1650" kern="0" spc="-50">
                <a:solidFill>
                  <a:srgbClr val="211F1F"/>
                </a:solidFill>
                <a:latin typeface="Arial"/>
                <a:cs typeface="Arial"/>
              </a:rPr>
              <a:t> </a:t>
            </a:r>
            <a:r>
              <a:rPr sz="1650" kern="0" spc="-10">
                <a:solidFill>
                  <a:srgbClr val="211F1F"/>
                </a:solidFill>
                <a:latin typeface="Arial"/>
                <a:cs typeface="Arial"/>
              </a:rPr>
              <a:t>Spearhead</a:t>
            </a:r>
            <a:r>
              <a:rPr sz="1650" kern="0" spc="-60">
                <a:solidFill>
                  <a:srgbClr val="211F1F"/>
                </a:solidFill>
                <a:latin typeface="Arial"/>
                <a:cs typeface="Arial"/>
              </a:rPr>
              <a:t> </a:t>
            </a:r>
            <a:r>
              <a:rPr sz="1650" kern="0" spc="-10">
                <a:solidFill>
                  <a:srgbClr val="211F1F"/>
                </a:solidFill>
                <a:latin typeface="Arial"/>
                <a:cs typeface="Arial"/>
              </a:rPr>
              <a:t>Division</a:t>
            </a:r>
            <a:r>
              <a:rPr sz="1650" kern="0" spc="-145">
                <a:solidFill>
                  <a:srgbClr val="211F1F"/>
                </a:solidFill>
                <a:latin typeface="Arial"/>
                <a:cs typeface="Arial"/>
              </a:rPr>
              <a:t> </a:t>
            </a:r>
            <a:r>
              <a:rPr sz="1650" kern="0">
                <a:solidFill>
                  <a:srgbClr val="211F1F"/>
                </a:solidFill>
                <a:latin typeface="Arial"/>
                <a:cs typeface="Arial"/>
              </a:rPr>
              <a:t>Avenue</a:t>
            </a:r>
            <a:r>
              <a:rPr sz="1650" kern="0" spc="-65">
                <a:solidFill>
                  <a:srgbClr val="211F1F"/>
                </a:solidFill>
                <a:latin typeface="Arial"/>
                <a:cs typeface="Arial"/>
              </a:rPr>
              <a:t> </a:t>
            </a:r>
            <a:r>
              <a:rPr sz="1650" kern="0">
                <a:solidFill>
                  <a:srgbClr val="211F1F"/>
                </a:solidFill>
                <a:latin typeface="Arial"/>
                <a:cs typeface="Arial"/>
              </a:rPr>
              <a:t>Dept.</a:t>
            </a:r>
            <a:r>
              <a:rPr sz="1650" kern="0" spc="-55">
                <a:solidFill>
                  <a:srgbClr val="211F1F"/>
                </a:solidFill>
                <a:latin typeface="Arial"/>
                <a:cs typeface="Arial"/>
              </a:rPr>
              <a:t> </a:t>
            </a:r>
            <a:r>
              <a:rPr sz="1650" kern="0" spc="-25">
                <a:solidFill>
                  <a:srgbClr val="211F1F"/>
                </a:solidFill>
                <a:latin typeface="Arial"/>
                <a:cs typeface="Arial"/>
              </a:rPr>
              <a:t>482 </a:t>
            </a:r>
            <a:r>
              <a:rPr sz="1650" kern="0">
                <a:solidFill>
                  <a:srgbClr val="211F1F"/>
                </a:solidFill>
                <a:latin typeface="Arial"/>
                <a:cs typeface="Arial"/>
              </a:rPr>
              <a:t>Ft.</a:t>
            </a:r>
            <a:r>
              <a:rPr sz="1650" kern="0" spc="-30">
                <a:solidFill>
                  <a:srgbClr val="211F1F"/>
                </a:solidFill>
                <a:latin typeface="Arial"/>
                <a:cs typeface="Arial"/>
              </a:rPr>
              <a:t> </a:t>
            </a:r>
            <a:r>
              <a:rPr sz="1650" kern="0">
                <a:solidFill>
                  <a:srgbClr val="211F1F"/>
                </a:solidFill>
                <a:latin typeface="Arial"/>
                <a:cs typeface="Arial"/>
              </a:rPr>
              <a:t>Knox,</a:t>
            </a:r>
            <a:r>
              <a:rPr sz="1650" kern="0" spc="-65">
                <a:solidFill>
                  <a:srgbClr val="211F1F"/>
                </a:solidFill>
                <a:latin typeface="Arial"/>
                <a:cs typeface="Arial"/>
              </a:rPr>
              <a:t> </a:t>
            </a:r>
            <a:r>
              <a:rPr sz="1650" kern="0">
                <a:solidFill>
                  <a:srgbClr val="211F1F"/>
                </a:solidFill>
                <a:latin typeface="Arial"/>
                <a:cs typeface="Arial"/>
              </a:rPr>
              <a:t>KY</a:t>
            </a:r>
            <a:r>
              <a:rPr sz="1650" kern="0" spc="-55">
                <a:solidFill>
                  <a:srgbClr val="211F1F"/>
                </a:solidFill>
                <a:latin typeface="Arial"/>
                <a:cs typeface="Arial"/>
              </a:rPr>
              <a:t> </a:t>
            </a:r>
            <a:r>
              <a:rPr sz="1650" kern="0" spc="-10">
                <a:solidFill>
                  <a:srgbClr val="211F1F"/>
                </a:solidFill>
                <a:latin typeface="Arial"/>
                <a:cs typeface="Arial"/>
              </a:rPr>
              <a:t>40122-</a:t>
            </a:r>
            <a:r>
              <a:rPr sz="1650" kern="0" spc="-20">
                <a:solidFill>
                  <a:srgbClr val="211F1F"/>
                </a:solidFill>
                <a:latin typeface="Arial"/>
                <a:cs typeface="Arial"/>
              </a:rPr>
              <a:t>5402</a:t>
            </a:r>
            <a:endParaRPr sz="1650" kern="0">
              <a:solidFill>
                <a:sysClr val="windowText" lastClr="000000"/>
              </a:solidFill>
              <a:latin typeface="Arial"/>
              <a:cs typeface="Arial"/>
            </a:endParaRPr>
          </a:p>
        </p:txBody>
      </p:sp>
      <p:sp>
        <p:nvSpPr>
          <p:cNvPr id="5" name="object 5"/>
          <p:cNvSpPr txBox="1">
            <a:spLocks noGrp="1"/>
          </p:cNvSpPr>
          <p:nvPr>
            <p:ph type="title"/>
          </p:nvPr>
        </p:nvSpPr>
        <p:spPr>
          <a:xfrm>
            <a:off x="1693291" y="639160"/>
            <a:ext cx="8803005" cy="497840"/>
          </a:xfrm>
          <a:prstGeom prst="rect">
            <a:avLst/>
          </a:prstGeom>
        </p:spPr>
        <p:txBody>
          <a:bodyPr vert="horz" wrap="square" lIns="0" tIns="12065" rIns="0" bIns="0" rtlCol="0" anchor="ctr">
            <a:spAutoFit/>
          </a:bodyPr>
          <a:lstStyle/>
          <a:p>
            <a:pPr marL="12700">
              <a:lnSpc>
                <a:spcPct val="100000"/>
              </a:lnSpc>
              <a:spcBef>
                <a:spcPts val="95"/>
              </a:spcBef>
            </a:pPr>
            <a:r>
              <a:rPr sz="3100">
                <a:solidFill>
                  <a:srgbClr val="211F1F"/>
                </a:solidFill>
              </a:rPr>
              <a:t>Complete</a:t>
            </a:r>
            <a:r>
              <a:rPr sz="3100" spc="-75">
                <a:solidFill>
                  <a:srgbClr val="211F1F"/>
                </a:solidFill>
              </a:rPr>
              <a:t> </a:t>
            </a:r>
            <a:r>
              <a:rPr sz="3100" spc="-10">
                <a:solidFill>
                  <a:srgbClr val="211F1F"/>
                </a:solidFill>
              </a:rPr>
              <a:t>Non-</a:t>
            </a:r>
            <a:r>
              <a:rPr sz="3100">
                <a:solidFill>
                  <a:srgbClr val="211F1F"/>
                </a:solidFill>
              </a:rPr>
              <a:t>Regular</a:t>
            </a:r>
            <a:r>
              <a:rPr sz="3100" spc="-85">
                <a:solidFill>
                  <a:srgbClr val="211F1F"/>
                </a:solidFill>
              </a:rPr>
              <a:t> </a:t>
            </a:r>
            <a:r>
              <a:rPr sz="3100">
                <a:solidFill>
                  <a:srgbClr val="211F1F"/>
                </a:solidFill>
              </a:rPr>
              <a:t>Retired</a:t>
            </a:r>
            <a:r>
              <a:rPr sz="3100" spc="-60">
                <a:solidFill>
                  <a:srgbClr val="211F1F"/>
                </a:solidFill>
              </a:rPr>
              <a:t> </a:t>
            </a:r>
            <a:r>
              <a:rPr sz="3100">
                <a:solidFill>
                  <a:srgbClr val="211F1F"/>
                </a:solidFill>
              </a:rPr>
              <a:t>Pay</a:t>
            </a:r>
            <a:r>
              <a:rPr sz="3100" spc="-185">
                <a:solidFill>
                  <a:srgbClr val="211F1F"/>
                </a:solidFill>
              </a:rPr>
              <a:t> </a:t>
            </a:r>
            <a:r>
              <a:rPr sz="3100" spc="-10">
                <a:solidFill>
                  <a:srgbClr val="211F1F"/>
                </a:solidFill>
              </a:rPr>
              <a:t>Application</a:t>
            </a:r>
            <a:endParaRPr sz="3100"/>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175</a:t>
            </a:fld>
            <a:endParaRPr sz="700" b="1" kern="0" spc="-25">
              <a:solidFill>
                <a:srgbClr val="2E372E"/>
              </a:solidFill>
              <a:latin typeface="Calibri"/>
              <a:cs typeface="Calibri"/>
            </a:endParaRPr>
          </a:p>
        </p:txBody>
      </p:sp>
      <p:sp>
        <p:nvSpPr>
          <p:cNvPr id="7" name="object 7"/>
          <p:cNvSpPr txBox="1"/>
          <p:nvPr/>
        </p:nvSpPr>
        <p:spPr>
          <a:xfrm>
            <a:off x="8737600" y="12700"/>
            <a:ext cx="1930400" cy="205184"/>
          </a:xfrm>
          <a:prstGeom prst="rect">
            <a:avLst/>
          </a:prstGeom>
          <a:ln w="12700">
            <a:solidFill>
              <a:srgbClr val="000000"/>
            </a:solidFill>
          </a:ln>
        </p:spPr>
        <p:txBody>
          <a:bodyPr vert="horz" wrap="square" lIns="0" tIns="50800" rIns="0" bIns="0" rtlCol="0">
            <a:spAutoFit/>
          </a:bodyPr>
          <a:lstStyle/>
          <a:p>
            <a:pPr marL="25400">
              <a:spcBef>
                <a:spcPts val="400"/>
              </a:spcBef>
              <a:defRPr/>
            </a:pPr>
            <a:endParaRPr sz="1000" kern="0">
              <a:solidFill>
                <a:sysClr val="windowText" lastClr="000000"/>
              </a:solidFill>
              <a:latin typeface="Arial"/>
              <a:cs typeface="Arial"/>
            </a:endParaRPr>
          </a:p>
        </p:txBody>
      </p:sp>
    </p:spTree>
    <p:extLst>
      <p:ext uri="{BB962C8B-B14F-4D97-AF65-F5344CB8AC3E}">
        <p14:creationId xmlns:p14="http://schemas.microsoft.com/office/powerpoint/2010/main" val="28203533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A3D99C-DB38-262F-C354-0DA7AFBD1607}"/>
              </a:ext>
            </a:extLst>
          </p:cNvPr>
          <p:cNvSpPr txBox="1"/>
          <p:nvPr/>
        </p:nvSpPr>
        <p:spPr>
          <a:xfrm>
            <a:off x="2719402" y="-15051"/>
            <a:ext cx="6753197" cy="1077218"/>
          </a:xfrm>
          <a:prstGeom prst="rect">
            <a:avLst/>
          </a:prstGeom>
          <a:noFill/>
        </p:spPr>
        <p:txBody>
          <a:bodyPr wrap="square">
            <a:spAutoFit/>
          </a:bodyPr>
          <a:lstStyle/>
          <a:p>
            <a:pPr algn="ctr" defTabSz="685783">
              <a:defRPr/>
            </a:pPr>
            <a:r>
              <a:rPr lang="en-US" sz="3200" b="1" i="1">
                <a:solidFill>
                  <a:prstClr val="black"/>
                </a:solidFill>
                <a:latin typeface="Arial"/>
              </a:rPr>
              <a:t>Applying for Retired Pay </a:t>
            </a:r>
          </a:p>
          <a:p>
            <a:pPr algn="ctr" defTabSz="685783">
              <a:defRPr/>
            </a:pPr>
            <a:r>
              <a:rPr lang="en-US" sz="3200" b="1" i="1">
                <a:solidFill>
                  <a:prstClr val="black"/>
                </a:solidFill>
                <a:latin typeface="Arial"/>
              </a:rPr>
              <a:t>with the Iowa RSO Office</a:t>
            </a:r>
          </a:p>
        </p:txBody>
      </p:sp>
      <p:pic>
        <p:nvPicPr>
          <p:cNvPr id="6" name="Picture 5">
            <a:extLst>
              <a:ext uri="{FF2B5EF4-FFF2-40B4-BE49-F238E27FC236}">
                <a16:creationId xmlns:a16="http://schemas.microsoft.com/office/drawing/2014/main" id="{DA1D5BC6-6732-3BD1-097C-60652E2EE2D6}"/>
              </a:ext>
            </a:extLst>
          </p:cNvPr>
          <p:cNvPicPr>
            <a:picLocks noChangeAspect="1"/>
          </p:cNvPicPr>
          <p:nvPr/>
        </p:nvPicPr>
        <p:blipFill>
          <a:blip r:embed="rId2"/>
          <a:stretch>
            <a:fillRect/>
          </a:stretch>
        </p:blipFill>
        <p:spPr>
          <a:xfrm>
            <a:off x="1681691" y="78481"/>
            <a:ext cx="905335" cy="882473"/>
          </a:xfrm>
          <a:prstGeom prst="rect">
            <a:avLst/>
          </a:prstGeom>
        </p:spPr>
      </p:pic>
      <p:pic>
        <p:nvPicPr>
          <p:cNvPr id="7" name="Picture 6">
            <a:extLst>
              <a:ext uri="{FF2B5EF4-FFF2-40B4-BE49-F238E27FC236}">
                <a16:creationId xmlns:a16="http://schemas.microsoft.com/office/drawing/2014/main" id="{2786514E-1559-2118-185B-F86EF0D9D5A3}"/>
              </a:ext>
            </a:extLst>
          </p:cNvPr>
          <p:cNvPicPr>
            <a:picLocks noChangeAspect="1"/>
          </p:cNvPicPr>
          <p:nvPr/>
        </p:nvPicPr>
        <p:blipFill>
          <a:blip r:embed="rId3"/>
          <a:stretch>
            <a:fillRect/>
          </a:stretch>
        </p:blipFill>
        <p:spPr>
          <a:xfrm>
            <a:off x="9604976" y="78481"/>
            <a:ext cx="905335" cy="905335"/>
          </a:xfrm>
          <a:prstGeom prst="rect">
            <a:avLst/>
          </a:prstGeom>
        </p:spPr>
      </p:pic>
      <p:pic>
        <p:nvPicPr>
          <p:cNvPr id="4" name="Picture 3">
            <a:extLst>
              <a:ext uri="{FF2B5EF4-FFF2-40B4-BE49-F238E27FC236}">
                <a16:creationId xmlns:a16="http://schemas.microsoft.com/office/drawing/2014/main" id="{2CB3FC56-6972-47BC-9E16-E765D6AE5F7D}"/>
              </a:ext>
            </a:extLst>
          </p:cNvPr>
          <p:cNvPicPr>
            <a:picLocks noChangeAspect="1"/>
          </p:cNvPicPr>
          <p:nvPr/>
        </p:nvPicPr>
        <p:blipFill>
          <a:blip r:embed="rId4"/>
          <a:stretch>
            <a:fillRect/>
          </a:stretch>
        </p:blipFill>
        <p:spPr>
          <a:xfrm>
            <a:off x="2134357" y="1774046"/>
            <a:ext cx="2800489" cy="3499291"/>
          </a:xfrm>
          <a:prstGeom prst="rect">
            <a:avLst/>
          </a:prstGeom>
        </p:spPr>
      </p:pic>
      <p:sp>
        <p:nvSpPr>
          <p:cNvPr id="8" name="Arrow: Right 7">
            <a:extLst>
              <a:ext uri="{FF2B5EF4-FFF2-40B4-BE49-F238E27FC236}">
                <a16:creationId xmlns:a16="http://schemas.microsoft.com/office/drawing/2014/main" id="{4E8C09EC-9973-27CB-066B-662A09FC616B}"/>
              </a:ext>
            </a:extLst>
          </p:cNvPr>
          <p:cNvSpPr/>
          <p:nvPr/>
        </p:nvSpPr>
        <p:spPr bwMode="auto">
          <a:xfrm>
            <a:off x="1778556" y="3091040"/>
            <a:ext cx="1032707" cy="35699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1017959" fontAlgn="base">
              <a:spcBef>
                <a:spcPct val="0"/>
              </a:spcBef>
              <a:spcAft>
                <a:spcPct val="0"/>
              </a:spcAft>
              <a:defRPr/>
            </a:pPr>
            <a:endParaRPr lang="en-US">
              <a:solidFill>
                <a:prstClr val="black"/>
              </a:solidFill>
              <a:latin typeface="Arial" charset="0"/>
            </a:endParaRPr>
          </a:p>
        </p:txBody>
      </p:sp>
      <p:sp>
        <p:nvSpPr>
          <p:cNvPr id="9" name="TextBox 8">
            <a:extLst>
              <a:ext uri="{FF2B5EF4-FFF2-40B4-BE49-F238E27FC236}">
                <a16:creationId xmlns:a16="http://schemas.microsoft.com/office/drawing/2014/main" id="{963613E8-EA31-1A13-54F6-90FE49C50B43}"/>
              </a:ext>
            </a:extLst>
          </p:cNvPr>
          <p:cNvSpPr txBox="1"/>
          <p:nvPr/>
        </p:nvSpPr>
        <p:spPr>
          <a:xfrm>
            <a:off x="5268188" y="1280768"/>
            <a:ext cx="5154705" cy="4947508"/>
          </a:xfrm>
          <a:prstGeom prst="rect">
            <a:avLst/>
          </a:prstGeom>
          <a:noFill/>
        </p:spPr>
        <p:txBody>
          <a:bodyPr wrap="square" rtlCol="0">
            <a:spAutoFit/>
          </a:bodyPr>
          <a:lstStyle/>
          <a:p>
            <a:pPr>
              <a:defRPr/>
            </a:pPr>
            <a:endParaRPr lang="en-US" sz="1600">
              <a:solidFill>
                <a:prstClr val="black"/>
              </a:solidFill>
              <a:latin typeface="Arial"/>
            </a:endParaRPr>
          </a:p>
          <a:p>
            <a:pPr>
              <a:defRPr/>
            </a:pPr>
            <a:r>
              <a:rPr lang="en-US">
                <a:solidFill>
                  <a:prstClr val="black"/>
                </a:solidFill>
                <a:latin typeface="Arial"/>
              </a:rPr>
              <a:t>Contact the Iowa National Guard Retirement Services Office at Camp Dodge 12 months prior to your RPED date to set up an appointment. </a:t>
            </a:r>
          </a:p>
          <a:p>
            <a:pPr>
              <a:defRPr/>
            </a:pPr>
            <a:endParaRPr lang="en-US" sz="1600">
              <a:solidFill>
                <a:prstClr val="black"/>
              </a:solidFill>
              <a:latin typeface="Arial"/>
            </a:endParaRPr>
          </a:p>
          <a:p>
            <a:pPr>
              <a:defRPr/>
            </a:pPr>
            <a:r>
              <a:rPr lang="en-US">
                <a:solidFill>
                  <a:prstClr val="black"/>
                </a:solidFill>
                <a:latin typeface="Arial"/>
              </a:rPr>
              <a:t>During your appointment with the RSO – retired pay packet gets completed and you will receive a benefit briefing for information about your next steps and upcoming benefits and entitlements.</a:t>
            </a:r>
          </a:p>
          <a:p>
            <a:pPr>
              <a:defRPr/>
            </a:pPr>
            <a:endParaRPr lang="en-US" sz="1600">
              <a:solidFill>
                <a:prstClr val="black"/>
              </a:solidFill>
              <a:latin typeface="Arial"/>
            </a:endParaRPr>
          </a:p>
          <a:p>
            <a:pPr>
              <a:defRPr/>
            </a:pPr>
            <a:endParaRPr lang="en-US" sz="1600" b="1">
              <a:solidFill>
                <a:prstClr val="black"/>
              </a:solidFill>
              <a:latin typeface="Arial"/>
            </a:endParaRPr>
          </a:p>
          <a:p>
            <a:pPr>
              <a:defRPr/>
            </a:pPr>
            <a:r>
              <a:rPr lang="en-US" sz="1600" b="1">
                <a:solidFill>
                  <a:prstClr val="black"/>
                </a:solidFill>
                <a:latin typeface="Arial"/>
              </a:rPr>
              <a:t>Important Retirement Documents:</a:t>
            </a:r>
          </a:p>
          <a:p>
            <a:pPr>
              <a:defRPr/>
            </a:pPr>
            <a:r>
              <a:rPr lang="en-US" sz="1600">
                <a:solidFill>
                  <a:prstClr val="black"/>
                </a:solidFill>
                <a:latin typeface="Arial"/>
              </a:rPr>
              <a:t>NOE – 20 or 15 year letter &amp; RCSBP Election (DD 2656-5)</a:t>
            </a:r>
          </a:p>
          <a:p>
            <a:pPr>
              <a:defRPr/>
            </a:pPr>
            <a:r>
              <a:rPr lang="en-US" sz="1600">
                <a:solidFill>
                  <a:prstClr val="black"/>
                </a:solidFill>
                <a:latin typeface="Arial"/>
              </a:rPr>
              <a:t>Final RPAM – NGB23C</a:t>
            </a:r>
          </a:p>
          <a:p>
            <a:pPr>
              <a:defRPr/>
            </a:pPr>
            <a:r>
              <a:rPr lang="en-US" sz="1600">
                <a:solidFill>
                  <a:prstClr val="black"/>
                </a:solidFill>
                <a:latin typeface="Arial"/>
              </a:rPr>
              <a:t>DD 214(s) &amp; Mob Orders</a:t>
            </a:r>
          </a:p>
          <a:p>
            <a:pPr>
              <a:defRPr/>
            </a:pPr>
            <a:r>
              <a:rPr lang="en-US" sz="1600">
                <a:solidFill>
                  <a:prstClr val="black"/>
                </a:solidFill>
                <a:latin typeface="Arial"/>
              </a:rPr>
              <a:t>Documents to support Life Changes – marriage, divorce, death, birth, etc.</a:t>
            </a:r>
          </a:p>
          <a:p>
            <a:pPr>
              <a:defRPr/>
            </a:pPr>
            <a:endParaRPr lang="en-US" sz="1350">
              <a:solidFill>
                <a:prstClr val="black"/>
              </a:solidFill>
              <a:latin typeface="Arial"/>
            </a:endParaRPr>
          </a:p>
        </p:txBody>
      </p:sp>
    </p:spTree>
    <p:extLst>
      <p:ext uri="{BB962C8B-B14F-4D97-AF65-F5344CB8AC3E}">
        <p14:creationId xmlns:p14="http://schemas.microsoft.com/office/powerpoint/2010/main" val="8676598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55937" y="1573599"/>
            <a:ext cx="7162165" cy="4986622"/>
          </a:xfrm>
          <a:prstGeom prst="rect">
            <a:avLst/>
          </a:prstGeom>
        </p:spPr>
        <p:txBody>
          <a:bodyPr vert="horz" wrap="square" lIns="0" tIns="13335" rIns="0" bIns="0" rtlCol="0">
            <a:spAutoFit/>
          </a:bodyPr>
          <a:lstStyle/>
          <a:p>
            <a:pPr marL="283210" indent="-181610">
              <a:spcBef>
                <a:spcPts val="105"/>
              </a:spcBef>
              <a:buClr>
                <a:srgbClr val="211F1F"/>
              </a:buClr>
              <a:buFont typeface="Arial"/>
              <a:buChar char="•"/>
              <a:tabLst>
                <a:tab pos="283210" algn="l"/>
              </a:tabLst>
              <a:defRPr/>
            </a:pPr>
            <a:r>
              <a:rPr sz="2000" kern="0">
                <a:solidFill>
                  <a:srgbClr val="211F1F"/>
                </a:solidFill>
                <a:latin typeface="Arial"/>
                <a:cs typeface="Arial"/>
              </a:rPr>
              <a:t>Retired</a:t>
            </a:r>
            <a:r>
              <a:rPr sz="2000" kern="0" spc="-40">
                <a:solidFill>
                  <a:srgbClr val="211F1F"/>
                </a:solidFill>
                <a:latin typeface="Arial"/>
                <a:cs typeface="Arial"/>
              </a:rPr>
              <a:t> </a:t>
            </a:r>
            <a:r>
              <a:rPr sz="2000" kern="0">
                <a:solidFill>
                  <a:srgbClr val="211F1F"/>
                </a:solidFill>
                <a:latin typeface="Arial"/>
                <a:cs typeface="Arial"/>
              </a:rPr>
              <a:t>pay</a:t>
            </a:r>
            <a:r>
              <a:rPr sz="2000" kern="0" spc="-15">
                <a:solidFill>
                  <a:srgbClr val="211F1F"/>
                </a:solidFill>
                <a:latin typeface="Arial"/>
                <a:cs typeface="Arial"/>
              </a:rPr>
              <a:t> </a:t>
            </a:r>
            <a:r>
              <a:rPr sz="2000" kern="0">
                <a:solidFill>
                  <a:srgbClr val="211F1F"/>
                </a:solidFill>
                <a:latin typeface="Arial"/>
                <a:cs typeface="Arial"/>
              </a:rPr>
              <a:t>is</a:t>
            </a:r>
            <a:r>
              <a:rPr sz="2000" kern="0" spc="-5">
                <a:solidFill>
                  <a:srgbClr val="211F1F"/>
                </a:solidFill>
                <a:latin typeface="Arial"/>
                <a:cs typeface="Arial"/>
              </a:rPr>
              <a:t> </a:t>
            </a:r>
            <a:r>
              <a:rPr sz="2000" kern="0">
                <a:solidFill>
                  <a:srgbClr val="211F1F"/>
                </a:solidFill>
                <a:latin typeface="Arial"/>
                <a:cs typeface="Arial"/>
              </a:rPr>
              <a:t>paid</a:t>
            </a:r>
            <a:r>
              <a:rPr sz="2000" kern="0" spc="-25">
                <a:solidFill>
                  <a:srgbClr val="211F1F"/>
                </a:solidFill>
                <a:latin typeface="Arial"/>
                <a:cs typeface="Arial"/>
              </a:rPr>
              <a:t> </a:t>
            </a:r>
            <a:r>
              <a:rPr sz="2000" kern="0">
                <a:solidFill>
                  <a:srgbClr val="211F1F"/>
                </a:solidFill>
                <a:latin typeface="Arial"/>
                <a:cs typeface="Arial"/>
              </a:rPr>
              <a:t>by</a:t>
            </a:r>
            <a:r>
              <a:rPr sz="2000" kern="0" spc="-15">
                <a:solidFill>
                  <a:srgbClr val="211F1F"/>
                </a:solidFill>
                <a:latin typeface="Arial"/>
                <a:cs typeface="Arial"/>
              </a:rPr>
              <a:t> </a:t>
            </a:r>
            <a:r>
              <a:rPr sz="2000" kern="0" spc="-45">
                <a:solidFill>
                  <a:srgbClr val="211F1F"/>
                </a:solidFill>
                <a:latin typeface="Arial"/>
                <a:cs typeface="Arial"/>
              </a:rPr>
              <a:t>DFAS-</a:t>
            </a:r>
            <a:r>
              <a:rPr sz="2000" kern="0" spc="-10">
                <a:solidFill>
                  <a:srgbClr val="211F1F"/>
                </a:solidFill>
                <a:latin typeface="Arial"/>
                <a:cs typeface="Arial"/>
              </a:rPr>
              <a:t>Cleveland</a:t>
            </a:r>
            <a:endParaRPr sz="2000" kern="0">
              <a:solidFill>
                <a:sysClr val="windowText" lastClr="000000"/>
              </a:solidFill>
              <a:latin typeface="Arial"/>
              <a:cs typeface="Arial"/>
            </a:endParaRPr>
          </a:p>
          <a:p>
            <a:pPr>
              <a:spcBef>
                <a:spcPts val="130"/>
              </a:spcBef>
              <a:buClr>
                <a:srgbClr val="211F1F"/>
              </a:buClr>
              <a:buFont typeface="Arial"/>
              <a:buChar char="•"/>
              <a:defRPr/>
            </a:pPr>
            <a:endParaRPr sz="2000" kern="0">
              <a:solidFill>
                <a:sysClr val="windowText" lastClr="000000"/>
              </a:solidFill>
              <a:latin typeface="Arial"/>
              <a:cs typeface="Arial"/>
            </a:endParaRPr>
          </a:p>
          <a:p>
            <a:pPr marL="282575" marR="341630" indent="-181610">
              <a:lnSpc>
                <a:spcPts val="2160"/>
              </a:lnSpc>
              <a:buFontTx/>
              <a:buChar char="•"/>
              <a:tabLst>
                <a:tab pos="283845" algn="l"/>
              </a:tabLst>
              <a:defRPr/>
            </a:pPr>
            <a:r>
              <a:rPr sz="2000" kern="0">
                <a:solidFill>
                  <a:srgbClr val="211F1F"/>
                </a:solidFill>
                <a:latin typeface="Arial"/>
                <a:cs typeface="Arial"/>
              </a:rPr>
              <a:t>Payable</a:t>
            </a:r>
            <a:r>
              <a:rPr sz="2000" kern="0" spc="-15">
                <a:solidFill>
                  <a:srgbClr val="211F1F"/>
                </a:solidFill>
                <a:latin typeface="Arial"/>
                <a:cs typeface="Arial"/>
              </a:rPr>
              <a:t> </a:t>
            </a:r>
            <a:r>
              <a:rPr sz="2000" kern="0">
                <a:solidFill>
                  <a:srgbClr val="211F1F"/>
                </a:solidFill>
                <a:latin typeface="Arial"/>
                <a:cs typeface="Arial"/>
              </a:rPr>
              <a:t>on</a:t>
            </a:r>
            <a:r>
              <a:rPr sz="2000" kern="0" spc="-20">
                <a:solidFill>
                  <a:srgbClr val="211F1F"/>
                </a:solidFill>
                <a:latin typeface="Arial"/>
                <a:cs typeface="Arial"/>
              </a:rPr>
              <a:t> </a:t>
            </a:r>
            <a:r>
              <a:rPr sz="2000" kern="0">
                <a:solidFill>
                  <a:srgbClr val="211F1F"/>
                </a:solidFill>
                <a:latin typeface="Arial"/>
                <a:cs typeface="Arial"/>
              </a:rPr>
              <a:t>the</a:t>
            </a:r>
            <a:r>
              <a:rPr sz="2000" kern="0" spc="-20">
                <a:solidFill>
                  <a:srgbClr val="211F1F"/>
                </a:solidFill>
                <a:latin typeface="Arial"/>
                <a:cs typeface="Arial"/>
              </a:rPr>
              <a:t> </a:t>
            </a:r>
            <a:r>
              <a:rPr sz="2000" kern="0">
                <a:solidFill>
                  <a:srgbClr val="211F1F"/>
                </a:solidFill>
                <a:latin typeface="Arial"/>
                <a:cs typeface="Arial"/>
              </a:rPr>
              <a:t>1</a:t>
            </a:r>
            <a:r>
              <a:rPr sz="1950" kern="0" baseline="25641">
                <a:solidFill>
                  <a:srgbClr val="211F1F"/>
                </a:solidFill>
                <a:latin typeface="Arial"/>
                <a:cs typeface="Arial"/>
              </a:rPr>
              <a:t>st</a:t>
            </a:r>
            <a:r>
              <a:rPr sz="1950" kern="0" spc="247" baseline="25641">
                <a:solidFill>
                  <a:srgbClr val="211F1F"/>
                </a:solidFill>
                <a:latin typeface="Arial"/>
                <a:cs typeface="Arial"/>
              </a:rPr>
              <a:t> </a:t>
            </a:r>
            <a:r>
              <a:rPr sz="2000" kern="0">
                <a:solidFill>
                  <a:srgbClr val="211F1F"/>
                </a:solidFill>
                <a:latin typeface="Arial"/>
                <a:cs typeface="Arial"/>
              </a:rPr>
              <a:t>of</a:t>
            </a:r>
            <a:r>
              <a:rPr sz="2000" kern="0" spc="-15">
                <a:solidFill>
                  <a:srgbClr val="211F1F"/>
                </a:solidFill>
                <a:latin typeface="Arial"/>
                <a:cs typeface="Arial"/>
              </a:rPr>
              <a:t> </a:t>
            </a:r>
            <a:r>
              <a:rPr sz="2000" kern="0">
                <a:solidFill>
                  <a:srgbClr val="211F1F"/>
                </a:solidFill>
                <a:latin typeface="Arial"/>
                <a:cs typeface="Arial"/>
              </a:rPr>
              <a:t>the</a:t>
            </a:r>
            <a:r>
              <a:rPr sz="2000" kern="0" spc="-20">
                <a:solidFill>
                  <a:srgbClr val="211F1F"/>
                </a:solidFill>
                <a:latin typeface="Arial"/>
                <a:cs typeface="Arial"/>
              </a:rPr>
              <a:t> </a:t>
            </a:r>
            <a:r>
              <a:rPr sz="2000" kern="0">
                <a:solidFill>
                  <a:srgbClr val="211F1F"/>
                </a:solidFill>
                <a:latin typeface="Arial"/>
                <a:cs typeface="Arial"/>
              </a:rPr>
              <a:t>month</a:t>
            </a:r>
            <a:r>
              <a:rPr sz="2000" kern="0" spc="-35">
                <a:solidFill>
                  <a:srgbClr val="211F1F"/>
                </a:solidFill>
                <a:latin typeface="Arial"/>
                <a:cs typeface="Arial"/>
              </a:rPr>
              <a:t> </a:t>
            </a:r>
            <a:r>
              <a:rPr sz="2000" kern="0">
                <a:solidFill>
                  <a:srgbClr val="211F1F"/>
                </a:solidFill>
                <a:latin typeface="Arial"/>
                <a:cs typeface="Arial"/>
              </a:rPr>
              <a:t>(when</a:t>
            </a:r>
            <a:r>
              <a:rPr sz="2000" kern="0" spc="-40">
                <a:solidFill>
                  <a:srgbClr val="211F1F"/>
                </a:solidFill>
                <a:latin typeface="Arial"/>
                <a:cs typeface="Arial"/>
              </a:rPr>
              <a:t> </a:t>
            </a:r>
            <a:r>
              <a:rPr sz="2000" kern="0">
                <a:solidFill>
                  <a:srgbClr val="211F1F"/>
                </a:solidFill>
                <a:latin typeface="Arial"/>
                <a:cs typeface="Arial"/>
              </a:rPr>
              <a:t>the</a:t>
            </a:r>
            <a:r>
              <a:rPr sz="2000" kern="0" spc="-20">
                <a:solidFill>
                  <a:srgbClr val="211F1F"/>
                </a:solidFill>
                <a:latin typeface="Arial"/>
                <a:cs typeface="Arial"/>
              </a:rPr>
              <a:t> </a:t>
            </a:r>
            <a:r>
              <a:rPr sz="2000" kern="0">
                <a:solidFill>
                  <a:srgbClr val="211F1F"/>
                </a:solidFill>
                <a:latin typeface="Arial"/>
                <a:cs typeface="Arial"/>
              </a:rPr>
              <a:t>1</a:t>
            </a:r>
            <a:r>
              <a:rPr sz="1950" kern="0" baseline="25641">
                <a:solidFill>
                  <a:srgbClr val="211F1F"/>
                </a:solidFill>
                <a:latin typeface="Arial"/>
                <a:cs typeface="Arial"/>
              </a:rPr>
              <a:t>st</a:t>
            </a:r>
            <a:r>
              <a:rPr sz="1950" kern="0" spc="254" baseline="25641">
                <a:solidFill>
                  <a:srgbClr val="211F1F"/>
                </a:solidFill>
                <a:latin typeface="Arial"/>
                <a:cs typeface="Arial"/>
              </a:rPr>
              <a:t> </a:t>
            </a:r>
            <a:r>
              <a:rPr sz="2000" kern="0">
                <a:solidFill>
                  <a:srgbClr val="211F1F"/>
                </a:solidFill>
                <a:latin typeface="Arial"/>
                <a:cs typeface="Arial"/>
              </a:rPr>
              <a:t>falls</a:t>
            </a:r>
            <a:r>
              <a:rPr sz="2000" kern="0" spc="-10">
                <a:solidFill>
                  <a:srgbClr val="211F1F"/>
                </a:solidFill>
                <a:latin typeface="Arial"/>
                <a:cs typeface="Arial"/>
              </a:rPr>
              <a:t> </a:t>
            </a:r>
            <a:r>
              <a:rPr sz="2000" kern="0">
                <a:solidFill>
                  <a:srgbClr val="211F1F"/>
                </a:solidFill>
                <a:latin typeface="Arial"/>
                <a:cs typeface="Arial"/>
              </a:rPr>
              <a:t>on</a:t>
            </a:r>
            <a:r>
              <a:rPr sz="2000" kern="0" spc="-20">
                <a:solidFill>
                  <a:srgbClr val="211F1F"/>
                </a:solidFill>
                <a:latin typeface="Arial"/>
                <a:cs typeface="Arial"/>
              </a:rPr>
              <a:t> </a:t>
            </a:r>
            <a:r>
              <a:rPr sz="2000" kern="0" spc="-50">
                <a:solidFill>
                  <a:srgbClr val="211F1F"/>
                </a:solidFill>
                <a:latin typeface="Arial"/>
                <a:cs typeface="Arial"/>
              </a:rPr>
              <a:t>a 	</a:t>
            </a:r>
            <a:r>
              <a:rPr sz="2000" kern="0">
                <a:solidFill>
                  <a:srgbClr val="211F1F"/>
                </a:solidFill>
                <a:latin typeface="Arial"/>
                <a:cs typeface="Arial"/>
              </a:rPr>
              <a:t>weekend</a:t>
            </a:r>
            <a:r>
              <a:rPr sz="2000" kern="0" spc="-50">
                <a:solidFill>
                  <a:srgbClr val="211F1F"/>
                </a:solidFill>
                <a:latin typeface="Arial"/>
                <a:cs typeface="Arial"/>
              </a:rPr>
              <a:t> </a:t>
            </a:r>
            <a:r>
              <a:rPr sz="2000" kern="0">
                <a:solidFill>
                  <a:srgbClr val="211F1F"/>
                </a:solidFill>
                <a:latin typeface="Arial"/>
                <a:cs typeface="Arial"/>
              </a:rPr>
              <a:t>or</a:t>
            </a:r>
            <a:r>
              <a:rPr sz="2000" kern="0" spc="-40">
                <a:solidFill>
                  <a:srgbClr val="211F1F"/>
                </a:solidFill>
                <a:latin typeface="Arial"/>
                <a:cs typeface="Arial"/>
              </a:rPr>
              <a:t> </a:t>
            </a:r>
            <a:r>
              <a:rPr sz="2000" kern="0" spc="-10">
                <a:solidFill>
                  <a:srgbClr val="211F1F"/>
                </a:solidFill>
                <a:latin typeface="Arial"/>
                <a:cs typeface="Arial"/>
              </a:rPr>
              <a:t>holiday,</a:t>
            </a:r>
            <a:r>
              <a:rPr sz="2000" kern="0" spc="-25">
                <a:solidFill>
                  <a:srgbClr val="211F1F"/>
                </a:solidFill>
                <a:latin typeface="Arial"/>
                <a:cs typeface="Arial"/>
              </a:rPr>
              <a:t> </a:t>
            </a:r>
            <a:r>
              <a:rPr sz="2000" kern="0">
                <a:solidFill>
                  <a:srgbClr val="211F1F"/>
                </a:solidFill>
                <a:latin typeface="Arial"/>
                <a:cs typeface="Arial"/>
              </a:rPr>
              <a:t>the</a:t>
            </a:r>
            <a:r>
              <a:rPr sz="2000" kern="0" spc="-30">
                <a:solidFill>
                  <a:srgbClr val="211F1F"/>
                </a:solidFill>
                <a:latin typeface="Arial"/>
                <a:cs typeface="Arial"/>
              </a:rPr>
              <a:t> </a:t>
            </a:r>
            <a:r>
              <a:rPr sz="2000" kern="0">
                <a:solidFill>
                  <a:srgbClr val="211F1F"/>
                </a:solidFill>
                <a:latin typeface="Arial"/>
                <a:cs typeface="Arial"/>
              </a:rPr>
              <a:t>pay</a:t>
            </a:r>
            <a:r>
              <a:rPr sz="2000" kern="0" spc="-40">
                <a:solidFill>
                  <a:srgbClr val="211F1F"/>
                </a:solidFill>
                <a:latin typeface="Arial"/>
                <a:cs typeface="Arial"/>
              </a:rPr>
              <a:t> </a:t>
            </a:r>
            <a:r>
              <a:rPr sz="2000" kern="0">
                <a:solidFill>
                  <a:srgbClr val="211F1F"/>
                </a:solidFill>
                <a:latin typeface="Arial"/>
                <a:cs typeface="Arial"/>
              </a:rPr>
              <a:t>date</a:t>
            </a:r>
            <a:r>
              <a:rPr sz="2000" kern="0" spc="-30">
                <a:solidFill>
                  <a:srgbClr val="211F1F"/>
                </a:solidFill>
                <a:latin typeface="Arial"/>
                <a:cs typeface="Arial"/>
              </a:rPr>
              <a:t> </a:t>
            </a:r>
            <a:r>
              <a:rPr sz="2000" kern="0">
                <a:solidFill>
                  <a:srgbClr val="211F1F"/>
                </a:solidFill>
                <a:latin typeface="Arial"/>
                <a:cs typeface="Arial"/>
              </a:rPr>
              <a:t>is</a:t>
            </a:r>
            <a:r>
              <a:rPr sz="2000" kern="0" spc="-15">
                <a:solidFill>
                  <a:srgbClr val="211F1F"/>
                </a:solidFill>
                <a:latin typeface="Arial"/>
                <a:cs typeface="Arial"/>
              </a:rPr>
              <a:t> </a:t>
            </a:r>
            <a:r>
              <a:rPr sz="2000" kern="0">
                <a:solidFill>
                  <a:srgbClr val="211F1F"/>
                </a:solidFill>
                <a:latin typeface="Arial"/>
                <a:cs typeface="Arial"/>
              </a:rPr>
              <a:t>moved</a:t>
            </a:r>
            <a:r>
              <a:rPr sz="2000" kern="0" spc="-35">
                <a:solidFill>
                  <a:srgbClr val="211F1F"/>
                </a:solidFill>
                <a:latin typeface="Arial"/>
                <a:cs typeface="Arial"/>
              </a:rPr>
              <a:t> </a:t>
            </a:r>
            <a:r>
              <a:rPr sz="2000" kern="0">
                <a:solidFill>
                  <a:srgbClr val="211F1F"/>
                </a:solidFill>
                <a:latin typeface="Arial"/>
                <a:cs typeface="Arial"/>
              </a:rPr>
              <a:t>to</a:t>
            </a:r>
            <a:r>
              <a:rPr sz="2000" kern="0" spc="-30">
                <a:solidFill>
                  <a:srgbClr val="211F1F"/>
                </a:solidFill>
                <a:latin typeface="Arial"/>
                <a:cs typeface="Arial"/>
              </a:rPr>
              <a:t> </a:t>
            </a:r>
            <a:r>
              <a:rPr sz="2000" kern="0">
                <a:solidFill>
                  <a:srgbClr val="211F1F"/>
                </a:solidFill>
                <a:latin typeface="Arial"/>
                <a:cs typeface="Arial"/>
              </a:rPr>
              <a:t>the</a:t>
            </a:r>
            <a:r>
              <a:rPr sz="2000" kern="0" spc="-30">
                <a:solidFill>
                  <a:srgbClr val="211F1F"/>
                </a:solidFill>
                <a:latin typeface="Arial"/>
                <a:cs typeface="Arial"/>
              </a:rPr>
              <a:t> </a:t>
            </a:r>
            <a:r>
              <a:rPr sz="2000" kern="0" spc="-10">
                <a:solidFill>
                  <a:srgbClr val="211F1F"/>
                </a:solidFill>
                <a:latin typeface="Arial"/>
                <a:cs typeface="Arial"/>
              </a:rPr>
              <a:t>previous 	</a:t>
            </a:r>
            <a:r>
              <a:rPr sz="2000" kern="0">
                <a:solidFill>
                  <a:srgbClr val="211F1F"/>
                </a:solidFill>
                <a:latin typeface="Arial"/>
                <a:cs typeface="Arial"/>
              </a:rPr>
              <a:t>business</a:t>
            </a:r>
            <a:r>
              <a:rPr sz="2000" kern="0" spc="-40">
                <a:solidFill>
                  <a:srgbClr val="211F1F"/>
                </a:solidFill>
                <a:latin typeface="Arial"/>
                <a:cs typeface="Arial"/>
              </a:rPr>
              <a:t> </a:t>
            </a:r>
            <a:r>
              <a:rPr sz="2000" kern="0" spc="-20">
                <a:solidFill>
                  <a:srgbClr val="211F1F"/>
                </a:solidFill>
                <a:latin typeface="Arial"/>
                <a:cs typeface="Arial"/>
              </a:rPr>
              <a:t>day)</a:t>
            </a:r>
            <a:endParaRPr sz="2000" kern="0">
              <a:solidFill>
                <a:sysClr val="windowText" lastClr="000000"/>
              </a:solidFill>
              <a:latin typeface="Arial"/>
              <a:cs typeface="Arial"/>
            </a:endParaRPr>
          </a:p>
          <a:p>
            <a:pPr>
              <a:spcBef>
                <a:spcPts val="100"/>
              </a:spcBef>
              <a:buClr>
                <a:srgbClr val="211F1F"/>
              </a:buClr>
              <a:buFont typeface="Arial"/>
              <a:buChar char="•"/>
              <a:defRPr/>
            </a:pPr>
            <a:endParaRPr sz="2000" kern="0">
              <a:solidFill>
                <a:sysClr val="windowText" lastClr="000000"/>
              </a:solidFill>
              <a:latin typeface="Arial"/>
              <a:cs typeface="Arial"/>
            </a:endParaRPr>
          </a:p>
          <a:p>
            <a:pPr marL="283210" marR="55880" indent="-181610">
              <a:lnSpc>
                <a:spcPts val="2160"/>
              </a:lnSpc>
              <a:buFontTx/>
              <a:buChar char="•"/>
              <a:tabLst>
                <a:tab pos="284480" algn="l"/>
              </a:tabLst>
              <a:defRPr/>
            </a:pPr>
            <a:r>
              <a:rPr sz="2000" kern="0">
                <a:solidFill>
                  <a:srgbClr val="211F1F"/>
                </a:solidFill>
                <a:latin typeface="Arial"/>
                <a:cs typeface="Arial"/>
              </a:rPr>
              <a:t>Use</a:t>
            </a:r>
            <a:r>
              <a:rPr sz="2000" kern="0" spc="-35">
                <a:solidFill>
                  <a:srgbClr val="211F1F"/>
                </a:solidFill>
                <a:latin typeface="Arial"/>
                <a:cs typeface="Arial"/>
              </a:rPr>
              <a:t> </a:t>
            </a:r>
            <a:r>
              <a:rPr sz="2000" b="1" i="1" kern="0">
                <a:solidFill>
                  <a:srgbClr val="211F1F"/>
                </a:solidFill>
                <a:latin typeface="Arial"/>
                <a:cs typeface="Arial"/>
              </a:rPr>
              <a:t>myPay</a:t>
            </a:r>
            <a:r>
              <a:rPr sz="2000" b="1" i="1" kern="0" spc="-30">
                <a:solidFill>
                  <a:srgbClr val="211F1F"/>
                </a:solidFill>
                <a:latin typeface="Arial"/>
                <a:cs typeface="Arial"/>
              </a:rPr>
              <a:t> </a:t>
            </a:r>
            <a:r>
              <a:rPr sz="2000" kern="0">
                <a:solidFill>
                  <a:srgbClr val="211F1F"/>
                </a:solidFill>
                <a:latin typeface="Arial"/>
                <a:cs typeface="Arial"/>
              </a:rPr>
              <a:t>to</a:t>
            </a:r>
            <a:r>
              <a:rPr sz="2000" kern="0" spc="-30">
                <a:solidFill>
                  <a:srgbClr val="211F1F"/>
                </a:solidFill>
                <a:latin typeface="Arial"/>
                <a:cs typeface="Arial"/>
              </a:rPr>
              <a:t> </a:t>
            </a:r>
            <a:r>
              <a:rPr sz="2000" kern="0">
                <a:solidFill>
                  <a:srgbClr val="211F1F"/>
                </a:solidFill>
                <a:latin typeface="Arial"/>
                <a:cs typeface="Arial"/>
              </a:rPr>
              <a:t>make</a:t>
            </a:r>
            <a:r>
              <a:rPr sz="2000" kern="0" spc="-30">
                <a:solidFill>
                  <a:srgbClr val="211F1F"/>
                </a:solidFill>
                <a:latin typeface="Arial"/>
                <a:cs typeface="Arial"/>
              </a:rPr>
              <a:t> </a:t>
            </a:r>
            <a:r>
              <a:rPr sz="2000" kern="0">
                <a:solidFill>
                  <a:srgbClr val="211F1F"/>
                </a:solidFill>
                <a:latin typeface="Arial"/>
                <a:cs typeface="Arial"/>
              </a:rPr>
              <a:t>online</a:t>
            </a:r>
            <a:r>
              <a:rPr sz="2000" kern="0" spc="-35">
                <a:solidFill>
                  <a:srgbClr val="211F1F"/>
                </a:solidFill>
                <a:latin typeface="Arial"/>
                <a:cs typeface="Arial"/>
              </a:rPr>
              <a:t> </a:t>
            </a:r>
            <a:r>
              <a:rPr sz="2000" kern="0">
                <a:solidFill>
                  <a:srgbClr val="211F1F"/>
                </a:solidFill>
                <a:latin typeface="Arial"/>
                <a:cs typeface="Arial"/>
              </a:rPr>
              <a:t>changes</a:t>
            </a:r>
            <a:r>
              <a:rPr sz="2000" kern="0" spc="-50">
                <a:solidFill>
                  <a:srgbClr val="211F1F"/>
                </a:solidFill>
                <a:latin typeface="Arial"/>
                <a:cs typeface="Arial"/>
              </a:rPr>
              <a:t> </a:t>
            </a:r>
            <a:r>
              <a:rPr sz="2000" kern="0">
                <a:solidFill>
                  <a:srgbClr val="211F1F"/>
                </a:solidFill>
                <a:latin typeface="Arial"/>
                <a:cs typeface="Arial"/>
              </a:rPr>
              <a:t>to</a:t>
            </a:r>
            <a:r>
              <a:rPr sz="2000" kern="0" spc="-20">
                <a:solidFill>
                  <a:srgbClr val="211F1F"/>
                </a:solidFill>
                <a:latin typeface="Arial"/>
                <a:cs typeface="Arial"/>
              </a:rPr>
              <a:t> pay,</a:t>
            </a:r>
            <a:r>
              <a:rPr sz="2000" kern="0" spc="-40">
                <a:solidFill>
                  <a:srgbClr val="211F1F"/>
                </a:solidFill>
                <a:latin typeface="Arial"/>
                <a:cs typeface="Arial"/>
              </a:rPr>
              <a:t> </a:t>
            </a:r>
            <a:r>
              <a:rPr sz="2000" kern="0">
                <a:solidFill>
                  <a:srgbClr val="211F1F"/>
                </a:solidFill>
                <a:latin typeface="Arial"/>
                <a:cs typeface="Arial"/>
              </a:rPr>
              <a:t>reissue</a:t>
            </a:r>
            <a:r>
              <a:rPr sz="2000" kern="0" spc="-55">
                <a:solidFill>
                  <a:srgbClr val="211F1F"/>
                </a:solidFill>
                <a:latin typeface="Arial"/>
                <a:cs typeface="Arial"/>
              </a:rPr>
              <a:t> </a:t>
            </a:r>
            <a:r>
              <a:rPr sz="2000" kern="0" spc="-10">
                <a:solidFill>
                  <a:srgbClr val="211F1F"/>
                </a:solidFill>
                <a:latin typeface="Arial"/>
                <a:cs typeface="Arial"/>
              </a:rPr>
              <a:t>1099Rs, 	</a:t>
            </a:r>
            <a:r>
              <a:rPr sz="2000" kern="0">
                <a:solidFill>
                  <a:srgbClr val="211F1F"/>
                </a:solidFill>
                <a:latin typeface="Arial"/>
                <a:cs typeface="Arial"/>
              </a:rPr>
              <a:t>change</a:t>
            </a:r>
            <a:r>
              <a:rPr sz="2000" kern="0" spc="-40">
                <a:solidFill>
                  <a:srgbClr val="211F1F"/>
                </a:solidFill>
                <a:latin typeface="Arial"/>
                <a:cs typeface="Arial"/>
              </a:rPr>
              <a:t> </a:t>
            </a:r>
            <a:r>
              <a:rPr sz="2000" kern="0">
                <a:solidFill>
                  <a:srgbClr val="211F1F"/>
                </a:solidFill>
                <a:latin typeface="Arial"/>
                <a:cs typeface="Arial"/>
              </a:rPr>
              <a:t>bank</a:t>
            </a:r>
            <a:r>
              <a:rPr sz="2000" kern="0" spc="-35">
                <a:solidFill>
                  <a:srgbClr val="211F1F"/>
                </a:solidFill>
                <a:latin typeface="Arial"/>
                <a:cs typeface="Arial"/>
              </a:rPr>
              <a:t> </a:t>
            </a:r>
            <a:r>
              <a:rPr sz="2000" kern="0">
                <a:solidFill>
                  <a:srgbClr val="211F1F"/>
                </a:solidFill>
                <a:latin typeface="Arial"/>
                <a:cs typeface="Arial"/>
              </a:rPr>
              <a:t>accounts,</a:t>
            </a:r>
            <a:r>
              <a:rPr sz="2000" kern="0" spc="-70">
                <a:solidFill>
                  <a:srgbClr val="211F1F"/>
                </a:solidFill>
                <a:latin typeface="Arial"/>
                <a:cs typeface="Arial"/>
              </a:rPr>
              <a:t> </a:t>
            </a:r>
            <a:r>
              <a:rPr sz="2000" kern="0">
                <a:solidFill>
                  <a:srgbClr val="211F1F"/>
                </a:solidFill>
                <a:latin typeface="Arial"/>
                <a:cs typeface="Arial"/>
              </a:rPr>
              <a:t>change</a:t>
            </a:r>
            <a:r>
              <a:rPr sz="2000" kern="0" spc="-35">
                <a:solidFill>
                  <a:srgbClr val="211F1F"/>
                </a:solidFill>
                <a:latin typeface="Arial"/>
                <a:cs typeface="Arial"/>
              </a:rPr>
              <a:t> </a:t>
            </a:r>
            <a:r>
              <a:rPr sz="2000" kern="0">
                <a:solidFill>
                  <a:srgbClr val="211F1F"/>
                </a:solidFill>
                <a:latin typeface="Arial"/>
                <a:cs typeface="Arial"/>
              </a:rPr>
              <a:t>email</a:t>
            </a:r>
            <a:r>
              <a:rPr sz="2000" kern="0" spc="-15">
                <a:solidFill>
                  <a:srgbClr val="211F1F"/>
                </a:solidFill>
                <a:latin typeface="Arial"/>
                <a:cs typeface="Arial"/>
              </a:rPr>
              <a:t> </a:t>
            </a:r>
            <a:r>
              <a:rPr sz="2000" kern="0">
                <a:solidFill>
                  <a:srgbClr val="211F1F"/>
                </a:solidFill>
                <a:latin typeface="Arial"/>
                <a:cs typeface="Arial"/>
              </a:rPr>
              <a:t>or</a:t>
            </a:r>
            <a:r>
              <a:rPr sz="2000" kern="0" spc="-25">
                <a:solidFill>
                  <a:srgbClr val="211F1F"/>
                </a:solidFill>
                <a:latin typeface="Arial"/>
                <a:cs typeface="Arial"/>
              </a:rPr>
              <a:t> </a:t>
            </a:r>
            <a:r>
              <a:rPr sz="2000" kern="0">
                <a:solidFill>
                  <a:srgbClr val="211F1F"/>
                </a:solidFill>
                <a:latin typeface="Arial"/>
                <a:cs typeface="Arial"/>
              </a:rPr>
              <a:t>mailing</a:t>
            </a:r>
            <a:r>
              <a:rPr sz="2000" kern="0" spc="-15">
                <a:solidFill>
                  <a:srgbClr val="211F1F"/>
                </a:solidFill>
                <a:latin typeface="Arial"/>
                <a:cs typeface="Arial"/>
              </a:rPr>
              <a:t> </a:t>
            </a:r>
            <a:r>
              <a:rPr sz="2000" kern="0" spc="-10">
                <a:solidFill>
                  <a:srgbClr val="211F1F"/>
                </a:solidFill>
                <a:latin typeface="Arial"/>
                <a:cs typeface="Arial"/>
              </a:rPr>
              <a:t>addresses, 	</a:t>
            </a:r>
            <a:r>
              <a:rPr sz="2000" kern="0">
                <a:solidFill>
                  <a:srgbClr val="211F1F"/>
                </a:solidFill>
                <a:latin typeface="Arial"/>
                <a:cs typeface="Arial"/>
              </a:rPr>
              <a:t>change</a:t>
            </a:r>
            <a:r>
              <a:rPr sz="2000" kern="0" spc="-50">
                <a:solidFill>
                  <a:srgbClr val="211F1F"/>
                </a:solidFill>
                <a:latin typeface="Arial"/>
                <a:cs typeface="Arial"/>
              </a:rPr>
              <a:t> </a:t>
            </a:r>
            <a:r>
              <a:rPr sz="2000" kern="0">
                <a:solidFill>
                  <a:srgbClr val="211F1F"/>
                </a:solidFill>
                <a:latin typeface="Arial"/>
                <a:cs typeface="Arial"/>
              </a:rPr>
              <a:t>tax</a:t>
            </a:r>
            <a:r>
              <a:rPr sz="2000" kern="0" spc="-45">
                <a:solidFill>
                  <a:srgbClr val="211F1F"/>
                </a:solidFill>
                <a:latin typeface="Arial"/>
                <a:cs typeface="Arial"/>
              </a:rPr>
              <a:t> </a:t>
            </a:r>
            <a:r>
              <a:rPr sz="2000" kern="0">
                <a:solidFill>
                  <a:srgbClr val="211F1F"/>
                </a:solidFill>
                <a:latin typeface="Arial"/>
                <a:cs typeface="Arial"/>
              </a:rPr>
              <a:t>withholding,</a:t>
            </a:r>
            <a:r>
              <a:rPr sz="2000" kern="0" spc="-30">
                <a:solidFill>
                  <a:srgbClr val="211F1F"/>
                </a:solidFill>
                <a:latin typeface="Arial"/>
                <a:cs typeface="Arial"/>
              </a:rPr>
              <a:t> </a:t>
            </a:r>
            <a:r>
              <a:rPr sz="2000" kern="0">
                <a:solidFill>
                  <a:srgbClr val="211F1F"/>
                </a:solidFill>
                <a:latin typeface="Arial"/>
                <a:cs typeface="Arial"/>
              </a:rPr>
              <a:t>manage</a:t>
            </a:r>
            <a:r>
              <a:rPr sz="2000" kern="0" spc="-55">
                <a:solidFill>
                  <a:srgbClr val="211F1F"/>
                </a:solidFill>
                <a:latin typeface="Arial"/>
                <a:cs typeface="Arial"/>
              </a:rPr>
              <a:t> </a:t>
            </a:r>
            <a:r>
              <a:rPr sz="2000" kern="0">
                <a:solidFill>
                  <a:srgbClr val="211F1F"/>
                </a:solidFill>
                <a:latin typeface="Arial"/>
                <a:cs typeface="Arial"/>
              </a:rPr>
              <a:t>allotments,</a:t>
            </a:r>
            <a:r>
              <a:rPr sz="2000" kern="0" spc="-55">
                <a:solidFill>
                  <a:srgbClr val="211F1F"/>
                </a:solidFill>
                <a:latin typeface="Arial"/>
                <a:cs typeface="Arial"/>
              </a:rPr>
              <a:t> </a:t>
            </a:r>
            <a:r>
              <a:rPr sz="2000" kern="0" spc="-20">
                <a:solidFill>
                  <a:srgbClr val="211F1F"/>
                </a:solidFill>
                <a:latin typeface="Arial"/>
                <a:cs typeface="Arial"/>
              </a:rPr>
              <a:t>etc.</a:t>
            </a:r>
            <a:endParaRPr sz="2000" kern="0">
              <a:solidFill>
                <a:sysClr val="windowText" lastClr="000000"/>
              </a:solidFill>
              <a:latin typeface="Arial"/>
              <a:cs typeface="Arial"/>
            </a:endParaRPr>
          </a:p>
          <a:p>
            <a:pPr marL="283210" indent="-181610">
              <a:spcBef>
                <a:spcPts val="2130"/>
              </a:spcBef>
              <a:buFont typeface="Arial"/>
              <a:buChar char="•"/>
              <a:tabLst>
                <a:tab pos="283210" algn="l"/>
              </a:tabLst>
              <a:defRPr/>
            </a:pPr>
            <a:r>
              <a:rPr sz="2000" b="1" kern="0">
                <a:solidFill>
                  <a:srgbClr val="211F1F"/>
                </a:solidFill>
                <a:latin typeface="Arial"/>
                <a:cs typeface="Arial"/>
              </a:rPr>
              <a:t>Keep</a:t>
            </a:r>
            <a:r>
              <a:rPr sz="2000" b="1" kern="0" spc="-50">
                <a:solidFill>
                  <a:srgbClr val="211F1F"/>
                </a:solidFill>
                <a:latin typeface="Arial"/>
                <a:cs typeface="Arial"/>
              </a:rPr>
              <a:t> </a:t>
            </a:r>
            <a:r>
              <a:rPr sz="2000" b="1" kern="0">
                <a:solidFill>
                  <a:srgbClr val="211F1F"/>
                </a:solidFill>
                <a:latin typeface="Arial"/>
                <a:cs typeface="Arial"/>
              </a:rPr>
              <a:t>correspondence</a:t>
            </a:r>
            <a:r>
              <a:rPr sz="2000" b="1" kern="0" spc="-55">
                <a:solidFill>
                  <a:srgbClr val="211F1F"/>
                </a:solidFill>
                <a:latin typeface="Arial"/>
                <a:cs typeface="Arial"/>
              </a:rPr>
              <a:t> </a:t>
            </a:r>
            <a:r>
              <a:rPr sz="2000" b="1" kern="0">
                <a:solidFill>
                  <a:srgbClr val="211F1F"/>
                </a:solidFill>
                <a:latin typeface="Arial"/>
                <a:cs typeface="Arial"/>
              </a:rPr>
              <a:t>and</a:t>
            </a:r>
            <a:r>
              <a:rPr sz="2000" b="1" kern="0" spc="-30">
                <a:solidFill>
                  <a:srgbClr val="211F1F"/>
                </a:solidFill>
                <a:latin typeface="Arial"/>
                <a:cs typeface="Arial"/>
              </a:rPr>
              <a:t> </a:t>
            </a:r>
            <a:r>
              <a:rPr sz="2000" b="1" kern="0">
                <a:solidFill>
                  <a:srgbClr val="211F1F"/>
                </a:solidFill>
                <a:latin typeface="Arial"/>
                <a:cs typeface="Arial"/>
              </a:rPr>
              <a:t>email</a:t>
            </a:r>
            <a:r>
              <a:rPr sz="2000" b="1" kern="0" spc="-60">
                <a:solidFill>
                  <a:srgbClr val="211F1F"/>
                </a:solidFill>
                <a:latin typeface="Arial"/>
                <a:cs typeface="Arial"/>
              </a:rPr>
              <a:t> </a:t>
            </a:r>
            <a:r>
              <a:rPr sz="2000" b="1" kern="0">
                <a:solidFill>
                  <a:srgbClr val="211F1F"/>
                </a:solidFill>
                <a:latin typeface="Arial"/>
                <a:cs typeface="Arial"/>
              </a:rPr>
              <a:t>addresses</a:t>
            </a:r>
            <a:r>
              <a:rPr sz="2000" b="1" kern="0" spc="-60">
                <a:solidFill>
                  <a:srgbClr val="211F1F"/>
                </a:solidFill>
                <a:latin typeface="Arial"/>
                <a:cs typeface="Arial"/>
              </a:rPr>
              <a:t> </a:t>
            </a:r>
            <a:r>
              <a:rPr sz="2000" b="1" kern="0" spc="-10">
                <a:solidFill>
                  <a:srgbClr val="211F1F"/>
                </a:solidFill>
                <a:latin typeface="Arial"/>
                <a:cs typeface="Arial"/>
              </a:rPr>
              <a:t>current</a:t>
            </a:r>
            <a:endParaRPr sz="2000" kern="0">
              <a:solidFill>
                <a:sysClr val="windowText" lastClr="000000"/>
              </a:solidFill>
              <a:latin typeface="Arial"/>
              <a:cs typeface="Arial"/>
            </a:endParaRPr>
          </a:p>
          <a:p>
            <a:pPr>
              <a:spcBef>
                <a:spcPts val="130"/>
              </a:spcBef>
              <a:buClr>
                <a:srgbClr val="211F1F"/>
              </a:buClr>
              <a:buFont typeface="Arial"/>
              <a:buChar char="•"/>
              <a:defRPr/>
            </a:pPr>
            <a:endParaRPr sz="2000" kern="0">
              <a:solidFill>
                <a:sysClr val="windowText" lastClr="000000"/>
              </a:solidFill>
              <a:latin typeface="Arial"/>
              <a:cs typeface="Arial"/>
            </a:endParaRPr>
          </a:p>
          <a:p>
            <a:pPr marL="283210" marR="264795" indent="-181610">
              <a:lnSpc>
                <a:spcPts val="2160"/>
              </a:lnSpc>
              <a:buFontTx/>
              <a:buChar char="•"/>
              <a:tabLst>
                <a:tab pos="284480" algn="l"/>
              </a:tabLst>
              <a:defRPr/>
            </a:pPr>
            <a:r>
              <a:rPr sz="2000" kern="0">
                <a:solidFill>
                  <a:srgbClr val="211F1F"/>
                </a:solidFill>
                <a:latin typeface="Arial"/>
                <a:cs typeface="Arial"/>
              </a:rPr>
              <a:t>Monthly</a:t>
            </a:r>
            <a:r>
              <a:rPr sz="2000" kern="0" spc="-70">
                <a:solidFill>
                  <a:srgbClr val="211F1F"/>
                </a:solidFill>
                <a:latin typeface="Arial"/>
                <a:cs typeface="Arial"/>
              </a:rPr>
              <a:t> </a:t>
            </a:r>
            <a:r>
              <a:rPr sz="2000" kern="0">
                <a:solidFill>
                  <a:srgbClr val="211F1F"/>
                </a:solidFill>
                <a:latin typeface="Arial"/>
                <a:cs typeface="Arial"/>
              </a:rPr>
              <a:t>electronic</a:t>
            </a:r>
            <a:r>
              <a:rPr sz="2000" kern="0" spc="-50">
                <a:solidFill>
                  <a:srgbClr val="211F1F"/>
                </a:solidFill>
                <a:latin typeface="Arial"/>
                <a:cs typeface="Arial"/>
              </a:rPr>
              <a:t> </a:t>
            </a:r>
            <a:r>
              <a:rPr sz="2000" kern="0" spc="-10">
                <a:solidFill>
                  <a:srgbClr val="211F1F"/>
                </a:solidFill>
                <a:latin typeface="Arial"/>
                <a:cs typeface="Arial"/>
              </a:rPr>
              <a:t>Retiree</a:t>
            </a:r>
            <a:r>
              <a:rPr sz="2000" kern="0" spc="-135">
                <a:solidFill>
                  <a:srgbClr val="211F1F"/>
                </a:solidFill>
                <a:latin typeface="Arial"/>
                <a:cs typeface="Arial"/>
              </a:rPr>
              <a:t> </a:t>
            </a:r>
            <a:r>
              <a:rPr sz="2000" kern="0">
                <a:solidFill>
                  <a:srgbClr val="211F1F"/>
                </a:solidFill>
                <a:latin typeface="Arial"/>
                <a:cs typeface="Arial"/>
              </a:rPr>
              <a:t>Account</a:t>
            </a:r>
            <a:r>
              <a:rPr sz="2000" kern="0" spc="-60">
                <a:solidFill>
                  <a:srgbClr val="211F1F"/>
                </a:solidFill>
                <a:latin typeface="Arial"/>
                <a:cs typeface="Arial"/>
              </a:rPr>
              <a:t> </a:t>
            </a:r>
            <a:r>
              <a:rPr sz="2000" kern="0">
                <a:solidFill>
                  <a:srgbClr val="211F1F"/>
                </a:solidFill>
                <a:latin typeface="Arial"/>
                <a:cs typeface="Arial"/>
              </a:rPr>
              <a:t>Statements</a:t>
            </a:r>
            <a:r>
              <a:rPr sz="2000" kern="0" spc="-60">
                <a:solidFill>
                  <a:srgbClr val="211F1F"/>
                </a:solidFill>
                <a:latin typeface="Arial"/>
                <a:cs typeface="Arial"/>
              </a:rPr>
              <a:t> </a:t>
            </a:r>
            <a:r>
              <a:rPr sz="2000" kern="0">
                <a:solidFill>
                  <a:srgbClr val="211F1F"/>
                </a:solidFill>
                <a:latin typeface="Arial"/>
                <a:cs typeface="Arial"/>
              </a:rPr>
              <a:t>(eRAS)</a:t>
            </a:r>
            <a:r>
              <a:rPr sz="2000" kern="0" spc="-40">
                <a:solidFill>
                  <a:srgbClr val="211F1F"/>
                </a:solidFill>
                <a:latin typeface="Arial"/>
                <a:cs typeface="Arial"/>
              </a:rPr>
              <a:t> </a:t>
            </a:r>
            <a:r>
              <a:rPr sz="2000" kern="0" spc="-25">
                <a:solidFill>
                  <a:srgbClr val="211F1F"/>
                </a:solidFill>
                <a:latin typeface="Arial"/>
                <a:cs typeface="Arial"/>
              </a:rPr>
              <a:t>are 	</a:t>
            </a:r>
            <a:r>
              <a:rPr sz="2000" kern="0">
                <a:solidFill>
                  <a:srgbClr val="211F1F"/>
                </a:solidFill>
                <a:latin typeface="Arial"/>
                <a:cs typeface="Arial"/>
              </a:rPr>
              <a:t>available</a:t>
            </a:r>
            <a:r>
              <a:rPr sz="2000" kern="0" spc="-35">
                <a:solidFill>
                  <a:srgbClr val="211F1F"/>
                </a:solidFill>
                <a:latin typeface="Arial"/>
                <a:cs typeface="Arial"/>
              </a:rPr>
              <a:t> </a:t>
            </a:r>
            <a:r>
              <a:rPr sz="2000" kern="0">
                <a:solidFill>
                  <a:srgbClr val="211F1F"/>
                </a:solidFill>
                <a:latin typeface="Arial"/>
                <a:cs typeface="Arial"/>
              </a:rPr>
              <a:t>in</a:t>
            </a:r>
            <a:r>
              <a:rPr sz="2000" kern="0" spc="-35">
                <a:solidFill>
                  <a:srgbClr val="211F1F"/>
                </a:solidFill>
                <a:latin typeface="Arial"/>
                <a:cs typeface="Arial"/>
              </a:rPr>
              <a:t> </a:t>
            </a:r>
            <a:r>
              <a:rPr sz="2000" kern="0">
                <a:solidFill>
                  <a:srgbClr val="211F1F"/>
                </a:solidFill>
                <a:latin typeface="Arial"/>
                <a:cs typeface="Arial"/>
              </a:rPr>
              <a:t>your</a:t>
            </a:r>
            <a:r>
              <a:rPr sz="2000" kern="0" spc="-45">
                <a:solidFill>
                  <a:srgbClr val="211F1F"/>
                </a:solidFill>
                <a:latin typeface="Arial"/>
                <a:cs typeface="Arial"/>
              </a:rPr>
              <a:t> </a:t>
            </a:r>
            <a:r>
              <a:rPr sz="2000" b="1" i="1" kern="0">
                <a:solidFill>
                  <a:srgbClr val="211F1F"/>
                </a:solidFill>
                <a:latin typeface="Arial"/>
                <a:cs typeface="Arial"/>
              </a:rPr>
              <a:t>myPay</a:t>
            </a:r>
            <a:r>
              <a:rPr sz="2000" b="1" i="1" kern="0" spc="-45">
                <a:solidFill>
                  <a:srgbClr val="211F1F"/>
                </a:solidFill>
                <a:latin typeface="Arial"/>
                <a:cs typeface="Arial"/>
              </a:rPr>
              <a:t> </a:t>
            </a:r>
            <a:r>
              <a:rPr sz="2000" kern="0" spc="-10">
                <a:solidFill>
                  <a:srgbClr val="211F1F"/>
                </a:solidFill>
                <a:latin typeface="Arial"/>
                <a:cs typeface="Arial"/>
              </a:rPr>
              <a:t>account</a:t>
            </a:r>
            <a:endParaRPr sz="2000" kern="0">
              <a:solidFill>
                <a:sysClr val="windowText" lastClr="000000"/>
              </a:solidFill>
              <a:latin typeface="Arial"/>
              <a:cs typeface="Arial"/>
            </a:endParaRPr>
          </a:p>
          <a:p>
            <a:pPr>
              <a:spcBef>
                <a:spcPts val="1505"/>
              </a:spcBef>
              <a:defRPr/>
            </a:pPr>
            <a:endParaRPr sz="2000" kern="0">
              <a:solidFill>
                <a:sysClr val="windowText" lastClr="000000"/>
              </a:solidFill>
              <a:latin typeface="Arial"/>
              <a:cs typeface="Arial"/>
            </a:endParaRPr>
          </a:p>
          <a:p>
            <a:pPr marL="200660" algn="ctr">
              <a:defRPr/>
            </a:pPr>
            <a:r>
              <a:rPr sz="2400" u="sng" kern="0" spc="-10">
                <a:solidFill>
                  <a:srgbClr val="0562C1"/>
                </a:solidFill>
                <a:uFill>
                  <a:solidFill>
                    <a:srgbClr val="0562C1"/>
                  </a:solidFill>
                </a:uFill>
                <a:latin typeface="Arial"/>
                <a:cs typeface="Arial"/>
                <a:hlinkClick r:id="rId3"/>
              </a:rPr>
              <a:t>https://mypay.dfas.mil/</a:t>
            </a:r>
            <a:endParaRPr sz="2400" kern="0">
              <a:solidFill>
                <a:sysClr val="windowText" lastClr="000000"/>
              </a:solidFill>
              <a:latin typeface="Arial"/>
              <a:cs typeface="Arial"/>
            </a:endParaRPr>
          </a:p>
        </p:txBody>
      </p:sp>
      <p:pic>
        <p:nvPicPr>
          <p:cNvPr id="3" name="object 3"/>
          <p:cNvPicPr/>
          <p:nvPr/>
        </p:nvPicPr>
        <p:blipFill>
          <a:blip r:embed="rId4" cstate="print"/>
          <a:stretch>
            <a:fillRect/>
          </a:stretch>
        </p:blipFill>
        <p:spPr>
          <a:xfrm>
            <a:off x="7532815" y="511493"/>
            <a:ext cx="3135185" cy="2997946"/>
          </a:xfrm>
          <a:prstGeom prst="rect">
            <a:avLst/>
          </a:prstGeom>
        </p:spPr>
      </p:pic>
      <p:sp>
        <p:nvSpPr>
          <p:cNvPr id="4" name="object 4"/>
          <p:cNvSpPr txBox="1">
            <a:spLocks noGrp="1"/>
          </p:cNvSpPr>
          <p:nvPr>
            <p:ph type="title"/>
          </p:nvPr>
        </p:nvSpPr>
        <p:spPr>
          <a:xfrm>
            <a:off x="4378611" y="84019"/>
            <a:ext cx="3433445" cy="1367682"/>
          </a:xfrm>
          <a:prstGeom prst="rect">
            <a:avLst/>
          </a:prstGeom>
        </p:spPr>
        <p:txBody>
          <a:bodyPr vert="horz" wrap="square" lIns="0" tIns="13335" rIns="0" bIns="0" rtlCol="0" anchor="ctr">
            <a:spAutoFit/>
          </a:bodyPr>
          <a:lstStyle/>
          <a:p>
            <a:pPr marL="12700">
              <a:lnSpc>
                <a:spcPct val="100000"/>
              </a:lnSpc>
              <a:spcBef>
                <a:spcPts val="105"/>
              </a:spcBef>
            </a:pPr>
            <a:r>
              <a:rPr>
                <a:solidFill>
                  <a:srgbClr val="211F1F"/>
                </a:solidFill>
              </a:rPr>
              <a:t>Retired</a:t>
            </a:r>
            <a:r>
              <a:rPr spc="-55">
                <a:solidFill>
                  <a:srgbClr val="211F1F"/>
                </a:solidFill>
              </a:rPr>
              <a:t> </a:t>
            </a:r>
            <a:r>
              <a:rPr>
                <a:solidFill>
                  <a:srgbClr val="211F1F"/>
                </a:solidFill>
              </a:rPr>
              <a:t>Pay</a:t>
            </a:r>
            <a:r>
              <a:rPr spc="-45">
                <a:solidFill>
                  <a:srgbClr val="211F1F"/>
                </a:solidFill>
              </a:rPr>
              <a:t> </a:t>
            </a:r>
            <a:r>
              <a:rPr spc="-10">
                <a:solidFill>
                  <a:srgbClr val="211F1F"/>
                </a:solidFill>
              </a:rPr>
              <a:t>Facts</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177</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7924740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2881" y="1086310"/>
            <a:ext cx="8576945" cy="5505353"/>
          </a:xfrm>
          <a:prstGeom prst="rect">
            <a:avLst/>
          </a:prstGeom>
        </p:spPr>
        <p:txBody>
          <a:bodyPr vert="horz" wrap="square" lIns="0" tIns="135890" rIns="0" bIns="0" rtlCol="0">
            <a:spAutoFit/>
          </a:bodyPr>
          <a:lstStyle/>
          <a:p>
            <a:pPr marL="12700">
              <a:spcBef>
                <a:spcPts val="1070"/>
              </a:spcBef>
              <a:defRPr/>
            </a:pPr>
            <a:r>
              <a:rPr sz="1900" b="1" kern="0">
                <a:solidFill>
                  <a:srgbClr val="211F1F"/>
                </a:solidFill>
                <a:latin typeface="Arial"/>
                <a:cs typeface="Arial"/>
              </a:rPr>
              <a:t>How</a:t>
            </a:r>
            <a:r>
              <a:rPr sz="1900" b="1" kern="0" spc="-50">
                <a:solidFill>
                  <a:srgbClr val="211F1F"/>
                </a:solidFill>
                <a:latin typeface="Arial"/>
                <a:cs typeface="Arial"/>
              </a:rPr>
              <a:t> </a:t>
            </a:r>
            <a:r>
              <a:rPr sz="1900" b="1" kern="0">
                <a:solidFill>
                  <a:srgbClr val="211F1F"/>
                </a:solidFill>
                <a:latin typeface="Arial"/>
                <a:cs typeface="Arial"/>
              </a:rPr>
              <a:t>to</a:t>
            </a:r>
            <a:r>
              <a:rPr sz="1900" b="1" kern="0" spc="-114">
                <a:solidFill>
                  <a:srgbClr val="211F1F"/>
                </a:solidFill>
                <a:latin typeface="Arial"/>
                <a:cs typeface="Arial"/>
              </a:rPr>
              <a:t> </a:t>
            </a:r>
            <a:r>
              <a:rPr sz="1900" b="1" kern="0">
                <a:solidFill>
                  <a:srgbClr val="211F1F"/>
                </a:solidFill>
                <a:latin typeface="Arial"/>
                <a:cs typeface="Arial"/>
              </a:rPr>
              <a:t>Access</a:t>
            </a:r>
            <a:r>
              <a:rPr sz="1900" b="1" kern="0" spc="-15">
                <a:solidFill>
                  <a:srgbClr val="211F1F"/>
                </a:solidFill>
                <a:latin typeface="Arial"/>
                <a:cs typeface="Arial"/>
              </a:rPr>
              <a:t> </a:t>
            </a:r>
            <a:r>
              <a:rPr sz="1900" b="1" kern="0">
                <a:solidFill>
                  <a:srgbClr val="211F1F"/>
                </a:solidFill>
                <a:latin typeface="Arial"/>
                <a:cs typeface="Arial"/>
              </a:rPr>
              <a:t>a</a:t>
            </a:r>
            <a:r>
              <a:rPr sz="1900" b="1" kern="0" spc="-45">
                <a:solidFill>
                  <a:srgbClr val="211F1F"/>
                </a:solidFill>
                <a:latin typeface="Arial"/>
                <a:cs typeface="Arial"/>
              </a:rPr>
              <a:t> </a:t>
            </a:r>
            <a:r>
              <a:rPr sz="1900" b="1" kern="0">
                <a:solidFill>
                  <a:srgbClr val="211F1F"/>
                </a:solidFill>
                <a:latin typeface="Arial"/>
                <a:cs typeface="Arial"/>
              </a:rPr>
              <a:t>Gray</a:t>
            </a:r>
            <a:r>
              <a:rPr sz="1900" b="1" kern="0" spc="-95">
                <a:solidFill>
                  <a:srgbClr val="211F1F"/>
                </a:solidFill>
                <a:latin typeface="Arial"/>
                <a:cs typeface="Arial"/>
              </a:rPr>
              <a:t> </a:t>
            </a:r>
            <a:r>
              <a:rPr sz="1900" b="1" kern="0">
                <a:solidFill>
                  <a:srgbClr val="211F1F"/>
                </a:solidFill>
                <a:latin typeface="Arial"/>
                <a:cs typeface="Arial"/>
              </a:rPr>
              <a:t>Area</a:t>
            </a:r>
            <a:r>
              <a:rPr sz="1900" b="1" kern="0" spc="-25">
                <a:solidFill>
                  <a:srgbClr val="211F1F"/>
                </a:solidFill>
                <a:latin typeface="Arial"/>
                <a:cs typeface="Arial"/>
              </a:rPr>
              <a:t> </a:t>
            </a:r>
            <a:r>
              <a:rPr sz="1900" b="1" kern="0">
                <a:solidFill>
                  <a:srgbClr val="211F1F"/>
                </a:solidFill>
                <a:latin typeface="Arial"/>
                <a:cs typeface="Arial"/>
              </a:rPr>
              <a:t>Future</a:t>
            </a:r>
            <a:r>
              <a:rPr sz="1900" b="1" kern="0" spc="-50">
                <a:solidFill>
                  <a:srgbClr val="211F1F"/>
                </a:solidFill>
                <a:latin typeface="Arial"/>
                <a:cs typeface="Arial"/>
              </a:rPr>
              <a:t> </a:t>
            </a:r>
            <a:r>
              <a:rPr sz="1900" b="1" kern="0">
                <a:solidFill>
                  <a:srgbClr val="211F1F"/>
                </a:solidFill>
                <a:latin typeface="Arial"/>
                <a:cs typeface="Arial"/>
              </a:rPr>
              <a:t>Retiree</a:t>
            </a:r>
            <a:r>
              <a:rPr sz="1900" b="1" kern="0" spc="-25">
                <a:solidFill>
                  <a:srgbClr val="211F1F"/>
                </a:solidFill>
                <a:latin typeface="Arial"/>
                <a:cs typeface="Arial"/>
              </a:rPr>
              <a:t> </a:t>
            </a:r>
            <a:r>
              <a:rPr sz="1900" b="1" kern="0">
                <a:solidFill>
                  <a:srgbClr val="211F1F"/>
                </a:solidFill>
                <a:latin typeface="Arial"/>
                <a:cs typeface="Arial"/>
              </a:rPr>
              <a:t>myPay</a:t>
            </a:r>
            <a:r>
              <a:rPr sz="1900" b="1" kern="0" spc="-70">
                <a:solidFill>
                  <a:srgbClr val="211F1F"/>
                </a:solidFill>
                <a:latin typeface="Arial"/>
                <a:cs typeface="Arial"/>
              </a:rPr>
              <a:t> </a:t>
            </a:r>
            <a:r>
              <a:rPr sz="1900" b="1" kern="0" spc="-10">
                <a:solidFill>
                  <a:srgbClr val="211F1F"/>
                </a:solidFill>
                <a:latin typeface="Arial"/>
                <a:cs typeface="Arial"/>
              </a:rPr>
              <a:t>Account:</a:t>
            </a:r>
            <a:endParaRPr sz="1900" kern="0">
              <a:solidFill>
                <a:sysClr val="windowText" lastClr="000000"/>
              </a:solidFill>
              <a:latin typeface="Arial"/>
              <a:cs typeface="Arial"/>
            </a:endParaRPr>
          </a:p>
          <a:p>
            <a:pPr marL="12700">
              <a:spcBef>
                <a:spcPts val="975"/>
              </a:spcBef>
              <a:defRPr/>
            </a:pPr>
            <a:r>
              <a:rPr sz="1900" kern="0">
                <a:solidFill>
                  <a:srgbClr val="CF0000"/>
                </a:solidFill>
                <a:latin typeface="Arial"/>
                <a:cs typeface="Arial"/>
              </a:rPr>
              <a:t>If</a:t>
            </a:r>
            <a:r>
              <a:rPr sz="1900" kern="0" spc="-50">
                <a:solidFill>
                  <a:srgbClr val="CF0000"/>
                </a:solidFill>
                <a:latin typeface="Arial"/>
                <a:cs typeface="Arial"/>
              </a:rPr>
              <a:t> </a:t>
            </a:r>
            <a:r>
              <a:rPr sz="1900" kern="0">
                <a:solidFill>
                  <a:srgbClr val="CF0000"/>
                </a:solidFill>
                <a:latin typeface="Arial"/>
                <a:cs typeface="Arial"/>
              </a:rPr>
              <a:t>you</a:t>
            </a:r>
            <a:r>
              <a:rPr sz="1900" kern="0" spc="-20">
                <a:solidFill>
                  <a:srgbClr val="CF0000"/>
                </a:solidFill>
                <a:latin typeface="Arial"/>
                <a:cs typeface="Arial"/>
              </a:rPr>
              <a:t> </a:t>
            </a:r>
            <a:r>
              <a:rPr sz="1900" kern="0">
                <a:solidFill>
                  <a:srgbClr val="CF0000"/>
                </a:solidFill>
                <a:latin typeface="Arial"/>
                <a:cs typeface="Arial"/>
              </a:rPr>
              <a:t>set</a:t>
            </a:r>
            <a:r>
              <a:rPr sz="1900" kern="0" spc="-30">
                <a:solidFill>
                  <a:srgbClr val="CF0000"/>
                </a:solidFill>
                <a:latin typeface="Arial"/>
                <a:cs typeface="Arial"/>
              </a:rPr>
              <a:t> </a:t>
            </a:r>
            <a:r>
              <a:rPr sz="1900" kern="0">
                <a:solidFill>
                  <a:srgbClr val="CF0000"/>
                </a:solidFill>
                <a:latin typeface="Arial"/>
                <a:cs typeface="Arial"/>
              </a:rPr>
              <a:t>up</a:t>
            </a:r>
            <a:r>
              <a:rPr sz="1900" kern="0" spc="-20">
                <a:solidFill>
                  <a:srgbClr val="CF0000"/>
                </a:solidFill>
                <a:latin typeface="Arial"/>
                <a:cs typeface="Arial"/>
              </a:rPr>
              <a:t> </a:t>
            </a:r>
            <a:r>
              <a:rPr sz="1900" kern="0">
                <a:solidFill>
                  <a:srgbClr val="CF0000"/>
                </a:solidFill>
                <a:latin typeface="Arial"/>
                <a:cs typeface="Arial"/>
              </a:rPr>
              <a:t>a</a:t>
            </a:r>
            <a:r>
              <a:rPr sz="1900" kern="0" spc="-25">
                <a:solidFill>
                  <a:srgbClr val="CF0000"/>
                </a:solidFill>
                <a:latin typeface="Arial"/>
                <a:cs typeface="Arial"/>
              </a:rPr>
              <a:t> </a:t>
            </a:r>
            <a:r>
              <a:rPr sz="1900" kern="0">
                <a:solidFill>
                  <a:srgbClr val="CF0000"/>
                </a:solidFill>
                <a:latin typeface="Arial"/>
                <a:cs typeface="Arial"/>
              </a:rPr>
              <a:t>Login</a:t>
            </a:r>
            <a:r>
              <a:rPr sz="1900" kern="0" spc="-5">
                <a:solidFill>
                  <a:srgbClr val="CF0000"/>
                </a:solidFill>
                <a:latin typeface="Arial"/>
                <a:cs typeface="Arial"/>
              </a:rPr>
              <a:t> </a:t>
            </a:r>
            <a:r>
              <a:rPr sz="1900" kern="0">
                <a:solidFill>
                  <a:srgbClr val="CF0000"/>
                </a:solidFill>
                <a:latin typeface="Arial"/>
                <a:cs typeface="Arial"/>
              </a:rPr>
              <a:t>ID</a:t>
            </a:r>
            <a:r>
              <a:rPr sz="1900" kern="0" spc="-35">
                <a:solidFill>
                  <a:srgbClr val="CF0000"/>
                </a:solidFill>
                <a:latin typeface="Arial"/>
                <a:cs typeface="Arial"/>
              </a:rPr>
              <a:t> </a:t>
            </a:r>
            <a:r>
              <a:rPr sz="1900" kern="0">
                <a:solidFill>
                  <a:srgbClr val="CF0000"/>
                </a:solidFill>
                <a:latin typeface="Arial"/>
                <a:cs typeface="Arial"/>
              </a:rPr>
              <a:t>and</a:t>
            </a:r>
            <a:r>
              <a:rPr sz="1900" kern="0" spc="-25">
                <a:solidFill>
                  <a:srgbClr val="CF0000"/>
                </a:solidFill>
                <a:latin typeface="Arial"/>
                <a:cs typeface="Arial"/>
              </a:rPr>
              <a:t> </a:t>
            </a:r>
            <a:r>
              <a:rPr sz="1900" kern="0">
                <a:solidFill>
                  <a:srgbClr val="CF0000"/>
                </a:solidFill>
                <a:latin typeface="Arial"/>
                <a:cs typeface="Arial"/>
              </a:rPr>
              <a:t>password</a:t>
            </a:r>
            <a:r>
              <a:rPr sz="1900" kern="0" spc="15">
                <a:solidFill>
                  <a:srgbClr val="CF0000"/>
                </a:solidFill>
                <a:latin typeface="Arial"/>
                <a:cs typeface="Arial"/>
              </a:rPr>
              <a:t> </a:t>
            </a:r>
            <a:r>
              <a:rPr sz="1900" kern="0">
                <a:solidFill>
                  <a:srgbClr val="CF0000"/>
                </a:solidFill>
                <a:latin typeface="Arial"/>
                <a:cs typeface="Arial"/>
              </a:rPr>
              <a:t>in</a:t>
            </a:r>
            <a:r>
              <a:rPr sz="1900" kern="0" spc="-25">
                <a:solidFill>
                  <a:srgbClr val="CF0000"/>
                </a:solidFill>
                <a:latin typeface="Arial"/>
                <a:cs typeface="Arial"/>
              </a:rPr>
              <a:t> </a:t>
            </a:r>
            <a:r>
              <a:rPr sz="1900" kern="0">
                <a:solidFill>
                  <a:srgbClr val="CF0000"/>
                </a:solidFill>
                <a:latin typeface="Arial"/>
                <a:cs typeface="Arial"/>
              </a:rPr>
              <a:t>myPay</a:t>
            </a:r>
            <a:r>
              <a:rPr sz="1900" kern="0" spc="-20">
                <a:solidFill>
                  <a:srgbClr val="CF0000"/>
                </a:solidFill>
                <a:latin typeface="Arial"/>
                <a:cs typeface="Arial"/>
              </a:rPr>
              <a:t> </a:t>
            </a:r>
            <a:r>
              <a:rPr sz="1900" kern="0">
                <a:solidFill>
                  <a:srgbClr val="CF0000"/>
                </a:solidFill>
                <a:latin typeface="Arial"/>
                <a:cs typeface="Arial"/>
              </a:rPr>
              <a:t>prior</a:t>
            </a:r>
            <a:r>
              <a:rPr sz="1900" kern="0" spc="-10">
                <a:solidFill>
                  <a:srgbClr val="CF0000"/>
                </a:solidFill>
                <a:latin typeface="Arial"/>
                <a:cs typeface="Arial"/>
              </a:rPr>
              <a:t> </a:t>
            </a:r>
            <a:r>
              <a:rPr sz="1900" kern="0">
                <a:solidFill>
                  <a:srgbClr val="CF0000"/>
                </a:solidFill>
                <a:latin typeface="Arial"/>
                <a:cs typeface="Arial"/>
              </a:rPr>
              <a:t>to</a:t>
            </a:r>
            <a:r>
              <a:rPr sz="1900" kern="0" spc="-30">
                <a:solidFill>
                  <a:srgbClr val="CF0000"/>
                </a:solidFill>
                <a:latin typeface="Arial"/>
                <a:cs typeface="Arial"/>
              </a:rPr>
              <a:t> </a:t>
            </a:r>
            <a:r>
              <a:rPr sz="1900" kern="0">
                <a:solidFill>
                  <a:srgbClr val="CF0000"/>
                </a:solidFill>
                <a:latin typeface="Arial"/>
                <a:cs typeface="Arial"/>
              </a:rPr>
              <a:t>your</a:t>
            </a:r>
            <a:r>
              <a:rPr sz="1900" kern="0" spc="-15">
                <a:solidFill>
                  <a:srgbClr val="CF0000"/>
                </a:solidFill>
                <a:latin typeface="Arial"/>
                <a:cs typeface="Arial"/>
              </a:rPr>
              <a:t> </a:t>
            </a:r>
            <a:r>
              <a:rPr sz="1900" kern="0" spc="-10">
                <a:solidFill>
                  <a:srgbClr val="CF0000"/>
                </a:solidFill>
                <a:latin typeface="Arial"/>
                <a:cs typeface="Arial"/>
              </a:rPr>
              <a:t>transition</a:t>
            </a:r>
            <a:r>
              <a:rPr sz="1900" kern="0" spc="-10">
                <a:solidFill>
                  <a:srgbClr val="211F1F"/>
                </a:solidFill>
                <a:latin typeface="Arial"/>
                <a:cs typeface="Arial"/>
              </a:rPr>
              <a:t>:</a:t>
            </a:r>
            <a:endParaRPr sz="1900" kern="0">
              <a:solidFill>
                <a:sysClr val="windowText" lastClr="000000"/>
              </a:solidFill>
              <a:latin typeface="Arial"/>
              <a:cs typeface="Arial"/>
            </a:endParaRPr>
          </a:p>
          <a:p>
            <a:pPr marL="559435" marR="5080" indent="-181610">
              <a:lnSpc>
                <a:spcPts val="2050"/>
              </a:lnSpc>
              <a:spcBef>
                <a:spcPts val="1230"/>
              </a:spcBef>
              <a:buFontTx/>
              <a:buChar char="•"/>
              <a:tabLst>
                <a:tab pos="560705" algn="l"/>
              </a:tabLst>
              <a:defRPr/>
            </a:pPr>
            <a:r>
              <a:rPr sz="1900" kern="0" spc="-4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may</a:t>
            </a:r>
            <a:r>
              <a:rPr sz="1900" kern="0" spc="-30">
                <a:solidFill>
                  <a:srgbClr val="211F1F"/>
                </a:solidFill>
                <a:latin typeface="Arial"/>
                <a:cs typeface="Arial"/>
              </a:rPr>
              <a:t> </a:t>
            </a:r>
            <a:r>
              <a:rPr sz="1900" kern="0">
                <a:solidFill>
                  <a:srgbClr val="211F1F"/>
                </a:solidFill>
                <a:latin typeface="Arial"/>
                <a:cs typeface="Arial"/>
              </a:rPr>
              <a:t>be</a:t>
            </a:r>
            <a:r>
              <a:rPr sz="1900" kern="0" spc="-25">
                <a:solidFill>
                  <a:srgbClr val="211F1F"/>
                </a:solidFill>
                <a:latin typeface="Arial"/>
                <a:cs typeface="Arial"/>
              </a:rPr>
              <a:t> </a:t>
            </a:r>
            <a:r>
              <a:rPr sz="1900" kern="0">
                <a:solidFill>
                  <a:srgbClr val="211F1F"/>
                </a:solidFill>
                <a:latin typeface="Arial"/>
                <a:cs typeface="Arial"/>
              </a:rPr>
              <a:t>able</a:t>
            </a:r>
            <a:r>
              <a:rPr sz="1900" kern="0" spc="-15">
                <a:solidFill>
                  <a:srgbClr val="211F1F"/>
                </a:solidFill>
                <a:latin typeface="Arial"/>
                <a:cs typeface="Arial"/>
              </a:rPr>
              <a:t> </a:t>
            </a:r>
            <a:r>
              <a:rPr sz="1900" kern="0">
                <a:solidFill>
                  <a:srgbClr val="211F1F"/>
                </a:solidFill>
                <a:latin typeface="Arial"/>
                <a:cs typeface="Arial"/>
              </a:rPr>
              <a:t>to</a:t>
            </a:r>
            <a:r>
              <a:rPr sz="1900" kern="0" spc="-40">
                <a:solidFill>
                  <a:srgbClr val="211F1F"/>
                </a:solidFill>
                <a:latin typeface="Arial"/>
                <a:cs typeface="Arial"/>
              </a:rPr>
              <a:t> </a:t>
            </a:r>
            <a:r>
              <a:rPr sz="1900" kern="0">
                <a:solidFill>
                  <a:srgbClr val="211F1F"/>
                </a:solidFill>
                <a:latin typeface="Arial"/>
                <a:cs typeface="Arial"/>
              </a:rPr>
              <a:t>use</a:t>
            </a:r>
            <a:r>
              <a:rPr sz="1900" kern="0" spc="-25">
                <a:solidFill>
                  <a:srgbClr val="211F1F"/>
                </a:solidFill>
                <a:latin typeface="Arial"/>
                <a:cs typeface="Arial"/>
              </a:rPr>
              <a:t> </a:t>
            </a:r>
            <a:r>
              <a:rPr sz="1900" kern="0">
                <a:solidFill>
                  <a:srgbClr val="211F1F"/>
                </a:solidFill>
                <a:latin typeface="Arial"/>
                <a:cs typeface="Arial"/>
              </a:rPr>
              <a:t>the</a:t>
            </a:r>
            <a:r>
              <a:rPr sz="1900" kern="0" spc="-30">
                <a:solidFill>
                  <a:srgbClr val="211F1F"/>
                </a:solidFill>
                <a:latin typeface="Arial"/>
                <a:cs typeface="Arial"/>
              </a:rPr>
              <a:t> </a:t>
            </a:r>
            <a:r>
              <a:rPr sz="1900" kern="0">
                <a:solidFill>
                  <a:srgbClr val="211F1F"/>
                </a:solidFill>
                <a:latin typeface="Arial"/>
                <a:cs typeface="Arial"/>
              </a:rPr>
              <a:t>myPay</a:t>
            </a:r>
            <a:r>
              <a:rPr sz="1900" kern="0" spc="-25">
                <a:solidFill>
                  <a:srgbClr val="211F1F"/>
                </a:solidFill>
                <a:latin typeface="Arial"/>
                <a:cs typeface="Arial"/>
              </a:rPr>
              <a:t> </a:t>
            </a:r>
            <a:r>
              <a:rPr sz="1900" kern="0">
                <a:solidFill>
                  <a:srgbClr val="211F1F"/>
                </a:solidFill>
                <a:latin typeface="Arial"/>
                <a:cs typeface="Arial"/>
              </a:rPr>
              <a:t>login</a:t>
            </a:r>
            <a:r>
              <a:rPr sz="1900" kern="0" spc="-15">
                <a:solidFill>
                  <a:srgbClr val="211F1F"/>
                </a:solidFill>
                <a:latin typeface="Arial"/>
                <a:cs typeface="Arial"/>
              </a:rPr>
              <a:t> </a:t>
            </a:r>
            <a:r>
              <a:rPr sz="1900" kern="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created</a:t>
            </a:r>
            <a:r>
              <a:rPr sz="1900" kern="0" spc="-15">
                <a:solidFill>
                  <a:srgbClr val="211F1F"/>
                </a:solidFill>
                <a:latin typeface="Arial"/>
                <a:cs typeface="Arial"/>
              </a:rPr>
              <a:t> </a:t>
            </a:r>
            <a:r>
              <a:rPr sz="1900" kern="0">
                <a:solidFill>
                  <a:srgbClr val="211F1F"/>
                </a:solidFill>
                <a:latin typeface="Arial"/>
                <a:cs typeface="Arial"/>
              </a:rPr>
              <a:t>prior</a:t>
            </a:r>
            <a:r>
              <a:rPr sz="1900" kern="0" spc="-20">
                <a:solidFill>
                  <a:srgbClr val="211F1F"/>
                </a:solidFill>
                <a:latin typeface="Arial"/>
                <a:cs typeface="Arial"/>
              </a:rPr>
              <a:t> </a:t>
            </a:r>
            <a:r>
              <a:rPr sz="1900" kern="0">
                <a:solidFill>
                  <a:srgbClr val="211F1F"/>
                </a:solidFill>
                <a:latin typeface="Arial"/>
                <a:cs typeface="Arial"/>
              </a:rPr>
              <a:t>to</a:t>
            </a:r>
            <a:r>
              <a:rPr sz="1900" kern="0" spc="-40">
                <a:solidFill>
                  <a:srgbClr val="211F1F"/>
                </a:solidFill>
                <a:latin typeface="Arial"/>
                <a:cs typeface="Arial"/>
              </a:rPr>
              <a:t> </a:t>
            </a:r>
            <a:r>
              <a:rPr sz="1900" kern="0" spc="-20">
                <a:solidFill>
                  <a:srgbClr val="211F1F"/>
                </a:solidFill>
                <a:latin typeface="Arial"/>
                <a:cs typeface="Arial"/>
              </a:rPr>
              <a:t>your 	</a:t>
            </a:r>
            <a:r>
              <a:rPr sz="1900" kern="0">
                <a:solidFill>
                  <a:srgbClr val="211F1F"/>
                </a:solidFill>
                <a:latin typeface="Arial"/>
                <a:cs typeface="Arial"/>
              </a:rPr>
              <a:t>retirement</a:t>
            </a:r>
            <a:r>
              <a:rPr sz="1900" kern="0" spc="-20">
                <a:solidFill>
                  <a:srgbClr val="211F1F"/>
                </a:solidFill>
                <a:latin typeface="Arial"/>
                <a:cs typeface="Arial"/>
              </a:rPr>
              <a:t> </a:t>
            </a:r>
            <a:r>
              <a:rPr sz="1900" kern="0">
                <a:solidFill>
                  <a:srgbClr val="211F1F"/>
                </a:solidFill>
                <a:latin typeface="Arial"/>
                <a:cs typeface="Arial"/>
              </a:rPr>
              <a:t>if</a:t>
            </a:r>
            <a:r>
              <a:rPr sz="1900" kern="0" spc="-45">
                <a:solidFill>
                  <a:srgbClr val="211F1F"/>
                </a:solidFill>
                <a:latin typeface="Arial"/>
                <a:cs typeface="Arial"/>
              </a:rPr>
              <a:t> </a:t>
            </a:r>
            <a:r>
              <a:rPr sz="1900" kern="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previously set</a:t>
            </a:r>
            <a:r>
              <a:rPr sz="1900" kern="0" spc="-40">
                <a:solidFill>
                  <a:srgbClr val="211F1F"/>
                </a:solidFill>
                <a:latin typeface="Arial"/>
                <a:cs typeface="Arial"/>
              </a:rPr>
              <a:t> </a:t>
            </a:r>
            <a:r>
              <a:rPr sz="1900" kern="0">
                <a:solidFill>
                  <a:srgbClr val="211F1F"/>
                </a:solidFill>
                <a:latin typeface="Arial"/>
                <a:cs typeface="Arial"/>
              </a:rPr>
              <a:t>up</a:t>
            </a:r>
            <a:r>
              <a:rPr sz="1900" kern="0" spc="-35">
                <a:solidFill>
                  <a:srgbClr val="211F1F"/>
                </a:solidFill>
                <a:latin typeface="Arial"/>
                <a:cs typeface="Arial"/>
              </a:rPr>
              <a:t> </a:t>
            </a:r>
            <a:r>
              <a:rPr sz="1900" kern="0">
                <a:solidFill>
                  <a:srgbClr val="211F1F"/>
                </a:solidFill>
                <a:latin typeface="Arial"/>
                <a:cs typeface="Arial"/>
              </a:rPr>
              <a:t>a</a:t>
            </a:r>
            <a:r>
              <a:rPr sz="1900" kern="0" spc="-40">
                <a:solidFill>
                  <a:srgbClr val="211F1F"/>
                </a:solidFill>
                <a:latin typeface="Arial"/>
                <a:cs typeface="Arial"/>
              </a:rPr>
              <a:t> </a:t>
            </a:r>
            <a:r>
              <a:rPr sz="1900" kern="0">
                <a:solidFill>
                  <a:srgbClr val="211F1F"/>
                </a:solidFill>
                <a:latin typeface="Arial"/>
                <a:cs typeface="Arial"/>
              </a:rPr>
              <a:t>Login</a:t>
            </a:r>
            <a:r>
              <a:rPr sz="1900" kern="0" spc="-20">
                <a:solidFill>
                  <a:srgbClr val="211F1F"/>
                </a:solidFill>
                <a:latin typeface="Arial"/>
                <a:cs typeface="Arial"/>
              </a:rPr>
              <a:t> </a:t>
            </a:r>
            <a:r>
              <a:rPr sz="1900" kern="0">
                <a:solidFill>
                  <a:srgbClr val="211F1F"/>
                </a:solidFill>
                <a:latin typeface="Arial"/>
                <a:cs typeface="Arial"/>
              </a:rPr>
              <a:t>ID</a:t>
            </a:r>
            <a:r>
              <a:rPr sz="1900" kern="0" spc="-45">
                <a:solidFill>
                  <a:srgbClr val="211F1F"/>
                </a:solidFill>
                <a:latin typeface="Arial"/>
                <a:cs typeface="Arial"/>
              </a:rPr>
              <a:t> </a:t>
            </a:r>
            <a:r>
              <a:rPr sz="1900" kern="0">
                <a:solidFill>
                  <a:srgbClr val="211F1F"/>
                </a:solidFill>
                <a:latin typeface="Arial"/>
                <a:cs typeface="Arial"/>
              </a:rPr>
              <a:t>and</a:t>
            </a:r>
            <a:r>
              <a:rPr sz="1900" kern="0" spc="-20">
                <a:solidFill>
                  <a:srgbClr val="211F1F"/>
                </a:solidFill>
                <a:latin typeface="Arial"/>
                <a:cs typeface="Arial"/>
              </a:rPr>
              <a:t> </a:t>
            </a:r>
            <a:r>
              <a:rPr sz="1900" kern="0">
                <a:solidFill>
                  <a:srgbClr val="211F1F"/>
                </a:solidFill>
                <a:latin typeface="Arial"/>
                <a:cs typeface="Arial"/>
              </a:rPr>
              <a:t>password, and</a:t>
            </a:r>
            <a:r>
              <a:rPr sz="1900" kern="0" spc="-35">
                <a:solidFill>
                  <a:srgbClr val="211F1F"/>
                </a:solidFill>
                <a:latin typeface="Arial"/>
                <a:cs typeface="Arial"/>
              </a:rPr>
              <a:t> </a:t>
            </a:r>
            <a:r>
              <a:rPr sz="1900" kern="0" spc="-25">
                <a:solidFill>
                  <a:srgbClr val="211F1F"/>
                </a:solidFill>
                <a:latin typeface="Arial"/>
                <a:cs typeface="Arial"/>
              </a:rPr>
              <a:t>you 	</a:t>
            </a:r>
            <a:r>
              <a:rPr sz="1900" kern="0">
                <a:solidFill>
                  <a:srgbClr val="211F1F"/>
                </a:solidFill>
                <a:latin typeface="Arial"/>
                <a:cs typeface="Arial"/>
              </a:rPr>
              <a:t>remember</a:t>
            </a:r>
            <a:r>
              <a:rPr sz="1900" kern="0" spc="-10">
                <a:solidFill>
                  <a:srgbClr val="211F1F"/>
                </a:solidFill>
                <a:latin typeface="Arial"/>
                <a:cs typeface="Arial"/>
              </a:rPr>
              <a:t> </a:t>
            </a:r>
            <a:r>
              <a:rPr sz="1900" kern="0">
                <a:solidFill>
                  <a:srgbClr val="211F1F"/>
                </a:solidFill>
                <a:latin typeface="Arial"/>
                <a:cs typeface="Arial"/>
              </a:rPr>
              <a:t>the</a:t>
            </a:r>
            <a:r>
              <a:rPr sz="1900" kern="0" spc="-50">
                <a:solidFill>
                  <a:srgbClr val="211F1F"/>
                </a:solidFill>
                <a:latin typeface="Arial"/>
                <a:cs typeface="Arial"/>
              </a:rPr>
              <a:t> </a:t>
            </a:r>
            <a:r>
              <a:rPr sz="1900" kern="0">
                <a:solidFill>
                  <a:srgbClr val="211F1F"/>
                </a:solidFill>
                <a:latin typeface="Arial"/>
                <a:cs typeface="Arial"/>
              </a:rPr>
              <a:t>answers</a:t>
            </a:r>
            <a:r>
              <a:rPr sz="1900" kern="0" spc="-5">
                <a:solidFill>
                  <a:srgbClr val="211F1F"/>
                </a:solidFill>
                <a:latin typeface="Arial"/>
                <a:cs typeface="Arial"/>
              </a:rPr>
              <a:t> </a:t>
            </a:r>
            <a:r>
              <a:rPr sz="1900" kern="0">
                <a:solidFill>
                  <a:srgbClr val="211F1F"/>
                </a:solidFill>
                <a:latin typeface="Arial"/>
                <a:cs typeface="Arial"/>
              </a:rPr>
              <a:t>to</a:t>
            </a:r>
            <a:r>
              <a:rPr sz="1900" kern="0" spc="-45">
                <a:solidFill>
                  <a:srgbClr val="211F1F"/>
                </a:solidFill>
                <a:latin typeface="Arial"/>
                <a:cs typeface="Arial"/>
              </a:rPr>
              <a:t> </a:t>
            </a:r>
            <a:r>
              <a:rPr sz="1900" kern="0">
                <a:solidFill>
                  <a:srgbClr val="211F1F"/>
                </a:solidFill>
                <a:latin typeface="Arial"/>
                <a:cs typeface="Arial"/>
              </a:rPr>
              <a:t>your</a:t>
            </a:r>
            <a:r>
              <a:rPr sz="1900" kern="0" spc="-35">
                <a:solidFill>
                  <a:srgbClr val="211F1F"/>
                </a:solidFill>
                <a:latin typeface="Arial"/>
                <a:cs typeface="Arial"/>
              </a:rPr>
              <a:t> </a:t>
            </a:r>
            <a:r>
              <a:rPr sz="1900" kern="0">
                <a:solidFill>
                  <a:srgbClr val="211F1F"/>
                </a:solidFill>
                <a:latin typeface="Arial"/>
                <a:cs typeface="Arial"/>
              </a:rPr>
              <a:t>security</a:t>
            </a:r>
            <a:r>
              <a:rPr sz="1900" kern="0" spc="-25">
                <a:solidFill>
                  <a:srgbClr val="211F1F"/>
                </a:solidFill>
                <a:latin typeface="Arial"/>
                <a:cs typeface="Arial"/>
              </a:rPr>
              <a:t> </a:t>
            </a:r>
            <a:r>
              <a:rPr sz="1900" kern="0">
                <a:solidFill>
                  <a:srgbClr val="211F1F"/>
                </a:solidFill>
                <a:latin typeface="Arial"/>
                <a:cs typeface="Arial"/>
              </a:rPr>
              <a:t>questions</a:t>
            </a:r>
            <a:r>
              <a:rPr sz="1900" kern="0" spc="-15">
                <a:solidFill>
                  <a:srgbClr val="211F1F"/>
                </a:solidFill>
                <a:latin typeface="Arial"/>
                <a:cs typeface="Arial"/>
              </a:rPr>
              <a:t> </a:t>
            </a:r>
            <a:r>
              <a:rPr sz="1900" kern="0">
                <a:solidFill>
                  <a:srgbClr val="211F1F"/>
                </a:solidFill>
                <a:latin typeface="Arial"/>
                <a:cs typeface="Arial"/>
              </a:rPr>
              <a:t>(and</a:t>
            </a:r>
            <a:r>
              <a:rPr sz="1900" kern="0" spc="-40">
                <a:solidFill>
                  <a:srgbClr val="211F1F"/>
                </a:solidFill>
                <a:latin typeface="Arial"/>
                <a:cs typeface="Arial"/>
              </a:rPr>
              <a:t> </a:t>
            </a:r>
            <a:r>
              <a:rPr sz="1900" kern="0">
                <a:solidFill>
                  <a:srgbClr val="211F1F"/>
                </a:solidFill>
                <a:latin typeface="Arial"/>
                <a:cs typeface="Arial"/>
              </a:rPr>
              <a:t>if</a:t>
            </a:r>
            <a:r>
              <a:rPr sz="1900" kern="0" spc="-45">
                <a:solidFill>
                  <a:srgbClr val="211F1F"/>
                </a:solidFill>
                <a:latin typeface="Arial"/>
                <a:cs typeface="Arial"/>
              </a:rPr>
              <a:t> </a:t>
            </a:r>
            <a:r>
              <a:rPr sz="1900" kern="0">
                <a:solidFill>
                  <a:srgbClr val="211F1F"/>
                </a:solidFill>
                <a:latin typeface="Arial"/>
                <a:cs typeface="Arial"/>
              </a:rPr>
              <a:t>retired</a:t>
            </a:r>
            <a:r>
              <a:rPr sz="1900" kern="0" spc="-25">
                <a:solidFill>
                  <a:srgbClr val="211F1F"/>
                </a:solidFill>
                <a:latin typeface="Arial"/>
                <a:cs typeface="Arial"/>
              </a:rPr>
              <a:t> </a:t>
            </a:r>
            <a:r>
              <a:rPr sz="1900" kern="0">
                <a:solidFill>
                  <a:srgbClr val="211F1F"/>
                </a:solidFill>
                <a:latin typeface="Arial"/>
                <a:cs typeface="Arial"/>
              </a:rPr>
              <a:t>after</a:t>
            </a:r>
            <a:r>
              <a:rPr sz="1900" kern="0" spc="-45">
                <a:solidFill>
                  <a:srgbClr val="211F1F"/>
                </a:solidFill>
                <a:latin typeface="Arial"/>
                <a:cs typeface="Arial"/>
              </a:rPr>
              <a:t> </a:t>
            </a:r>
            <a:r>
              <a:rPr sz="1900" kern="0" spc="-10">
                <a:solidFill>
                  <a:srgbClr val="211F1F"/>
                </a:solidFill>
                <a:latin typeface="Arial"/>
                <a:cs typeface="Arial"/>
              </a:rPr>
              <a:t>2021, 	</a:t>
            </a:r>
            <a:r>
              <a:rPr sz="1900" kern="0">
                <a:solidFill>
                  <a:srgbClr val="211F1F"/>
                </a:solidFill>
                <a:latin typeface="Arial"/>
                <a:cs typeface="Arial"/>
              </a:rPr>
              <a:t>have</a:t>
            </a:r>
            <a:r>
              <a:rPr sz="1900" kern="0" spc="-25">
                <a:solidFill>
                  <a:srgbClr val="211F1F"/>
                </a:solidFill>
                <a:latin typeface="Arial"/>
                <a:cs typeface="Arial"/>
              </a:rPr>
              <a:t> </a:t>
            </a:r>
            <a:r>
              <a:rPr sz="1900" kern="0">
                <a:solidFill>
                  <a:srgbClr val="211F1F"/>
                </a:solidFill>
                <a:latin typeface="Arial"/>
                <a:cs typeface="Arial"/>
              </a:rPr>
              <a:t>access</a:t>
            </a:r>
            <a:r>
              <a:rPr sz="1900" kern="0" spc="-35">
                <a:solidFill>
                  <a:srgbClr val="211F1F"/>
                </a:solidFill>
                <a:latin typeface="Arial"/>
                <a:cs typeface="Arial"/>
              </a:rPr>
              <a:t> </a:t>
            </a:r>
            <a:r>
              <a:rPr sz="1900" kern="0">
                <a:solidFill>
                  <a:srgbClr val="211F1F"/>
                </a:solidFill>
                <a:latin typeface="Arial"/>
                <a:cs typeface="Arial"/>
              </a:rPr>
              <a:t>to</a:t>
            </a:r>
            <a:r>
              <a:rPr sz="1900" kern="0" spc="-45">
                <a:solidFill>
                  <a:srgbClr val="211F1F"/>
                </a:solidFill>
                <a:latin typeface="Arial"/>
                <a:cs typeface="Arial"/>
              </a:rPr>
              <a:t> </a:t>
            </a:r>
            <a:r>
              <a:rPr sz="1900" kern="0">
                <a:solidFill>
                  <a:srgbClr val="211F1F"/>
                </a:solidFill>
                <a:latin typeface="Arial"/>
                <a:cs typeface="Arial"/>
              </a:rPr>
              <a:t>the</a:t>
            </a:r>
            <a:r>
              <a:rPr sz="1900" kern="0" spc="-70">
                <a:solidFill>
                  <a:srgbClr val="211F1F"/>
                </a:solidFill>
                <a:latin typeface="Arial"/>
                <a:cs typeface="Arial"/>
              </a:rPr>
              <a:t> </a:t>
            </a:r>
            <a:r>
              <a:rPr sz="1900" kern="0" spc="-50">
                <a:solidFill>
                  <a:srgbClr val="211F1F"/>
                </a:solidFill>
                <a:latin typeface="Arial"/>
                <a:cs typeface="Arial"/>
              </a:rPr>
              <a:t>Two-</a:t>
            </a:r>
            <a:r>
              <a:rPr sz="1900" kern="0">
                <a:solidFill>
                  <a:srgbClr val="211F1F"/>
                </a:solidFill>
                <a:latin typeface="Arial"/>
                <a:cs typeface="Arial"/>
              </a:rPr>
              <a:t>Factor</a:t>
            </a:r>
            <a:r>
              <a:rPr sz="1900" kern="0" spc="-110">
                <a:solidFill>
                  <a:srgbClr val="211F1F"/>
                </a:solidFill>
                <a:latin typeface="Arial"/>
                <a:cs typeface="Arial"/>
              </a:rPr>
              <a:t> </a:t>
            </a:r>
            <a:r>
              <a:rPr sz="1900" kern="0">
                <a:solidFill>
                  <a:srgbClr val="211F1F"/>
                </a:solidFill>
                <a:latin typeface="Arial"/>
                <a:cs typeface="Arial"/>
              </a:rPr>
              <a:t>Authentication</a:t>
            </a:r>
            <a:r>
              <a:rPr sz="1900" kern="0" spc="-5">
                <a:solidFill>
                  <a:srgbClr val="211F1F"/>
                </a:solidFill>
                <a:latin typeface="Arial"/>
                <a:cs typeface="Arial"/>
              </a:rPr>
              <a:t> </a:t>
            </a:r>
            <a:r>
              <a:rPr sz="1900" kern="0">
                <a:solidFill>
                  <a:srgbClr val="211F1F"/>
                </a:solidFill>
                <a:latin typeface="Arial"/>
                <a:cs typeface="Arial"/>
              </a:rPr>
              <a:t>method</a:t>
            </a:r>
            <a:r>
              <a:rPr sz="1900" kern="0" spc="-20">
                <a:solidFill>
                  <a:srgbClr val="211F1F"/>
                </a:solidFill>
                <a:latin typeface="Arial"/>
                <a:cs typeface="Arial"/>
              </a:rPr>
              <a:t> </a:t>
            </a:r>
            <a:r>
              <a:rPr sz="1900" kern="0">
                <a:solidFill>
                  <a:srgbClr val="211F1F"/>
                </a:solidFill>
                <a:latin typeface="Arial"/>
                <a:cs typeface="Arial"/>
              </a:rPr>
              <a:t>you</a:t>
            </a:r>
            <a:r>
              <a:rPr sz="1900" kern="0" spc="-40">
                <a:solidFill>
                  <a:srgbClr val="211F1F"/>
                </a:solidFill>
                <a:latin typeface="Arial"/>
                <a:cs typeface="Arial"/>
              </a:rPr>
              <a:t> </a:t>
            </a:r>
            <a:r>
              <a:rPr sz="1900" kern="0" spc="-10">
                <a:solidFill>
                  <a:srgbClr val="211F1F"/>
                </a:solidFill>
                <a:latin typeface="Arial"/>
                <a:cs typeface="Arial"/>
              </a:rPr>
              <a:t>chose).</a:t>
            </a:r>
            <a:endParaRPr sz="1900" kern="0">
              <a:solidFill>
                <a:sysClr val="windowText" lastClr="000000"/>
              </a:solidFill>
              <a:latin typeface="Arial"/>
              <a:cs typeface="Arial"/>
            </a:endParaRPr>
          </a:p>
          <a:p>
            <a:pPr marL="559435" marR="387985" indent="-181610" algn="just">
              <a:lnSpc>
                <a:spcPts val="2050"/>
              </a:lnSpc>
              <a:spcBef>
                <a:spcPts val="1210"/>
              </a:spcBef>
              <a:buFontTx/>
              <a:buChar char="•"/>
              <a:tabLst>
                <a:tab pos="560705" algn="l"/>
              </a:tabLst>
              <a:defRPr/>
            </a:pPr>
            <a:r>
              <a:rPr sz="1900" kern="0">
                <a:solidFill>
                  <a:srgbClr val="211F1F"/>
                </a:solidFill>
                <a:latin typeface="Arial"/>
                <a:cs typeface="Arial"/>
              </a:rPr>
              <a:t>If</a:t>
            </a:r>
            <a:r>
              <a:rPr sz="1900" kern="0" spc="-55">
                <a:solidFill>
                  <a:srgbClr val="211F1F"/>
                </a:solidFill>
                <a:latin typeface="Arial"/>
                <a:cs typeface="Arial"/>
              </a:rPr>
              <a:t> </a:t>
            </a:r>
            <a:r>
              <a:rPr sz="1900" kern="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do</a:t>
            </a:r>
            <a:r>
              <a:rPr sz="1900" kern="0" spc="-30">
                <a:solidFill>
                  <a:srgbClr val="211F1F"/>
                </a:solidFill>
                <a:latin typeface="Arial"/>
                <a:cs typeface="Arial"/>
              </a:rPr>
              <a:t> </a:t>
            </a:r>
            <a:r>
              <a:rPr sz="1900" kern="0">
                <a:solidFill>
                  <a:srgbClr val="211F1F"/>
                </a:solidFill>
                <a:latin typeface="Arial"/>
                <a:cs typeface="Arial"/>
              </a:rPr>
              <a:t>not</a:t>
            </a:r>
            <a:r>
              <a:rPr sz="1900" kern="0" spc="-25">
                <a:solidFill>
                  <a:srgbClr val="211F1F"/>
                </a:solidFill>
                <a:latin typeface="Arial"/>
                <a:cs typeface="Arial"/>
              </a:rPr>
              <a:t> </a:t>
            </a:r>
            <a:r>
              <a:rPr sz="1900" kern="0">
                <a:solidFill>
                  <a:srgbClr val="211F1F"/>
                </a:solidFill>
                <a:latin typeface="Arial"/>
                <a:cs typeface="Arial"/>
              </a:rPr>
              <a:t>remember</a:t>
            </a:r>
            <a:r>
              <a:rPr sz="1900" kern="0" spc="-15">
                <a:solidFill>
                  <a:srgbClr val="211F1F"/>
                </a:solidFill>
                <a:latin typeface="Arial"/>
                <a:cs typeface="Arial"/>
              </a:rPr>
              <a:t> </a:t>
            </a:r>
            <a:r>
              <a:rPr sz="1900" kern="0">
                <a:solidFill>
                  <a:srgbClr val="211F1F"/>
                </a:solidFill>
                <a:latin typeface="Arial"/>
                <a:cs typeface="Arial"/>
              </a:rPr>
              <a:t>your</a:t>
            </a:r>
            <a:r>
              <a:rPr sz="1900" kern="0" spc="-15">
                <a:solidFill>
                  <a:srgbClr val="211F1F"/>
                </a:solidFill>
                <a:latin typeface="Arial"/>
                <a:cs typeface="Arial"/>
              </a:rPr>
              <a:t> </a:t>
            </a:r>
            <a:r>
              <a:rPr sz="1900" kern="0">
                <a:solidFill>
                  <a:srgbClr val="211F1F"/>
                </a:solidFill>
                <a:latin typeface="Arial"/>
                <a:cs typeface="Arial"/>
              </a:rPr>
              <a:t>password,</a:t>
            </a:r>
            <a:r>
              <a:rPr sz="1900" kern="0" spc="-10">
                <a:solidFill>
                  <a:srgbClr val="211F1F"/>
                </a:solidFill>
                <a:latin typeface="Arial"/>
                <a:cs typeface="Arial"/>
              </a:rPr>
              <a:t> </a:t>
            </a:r>
            <a:r>
              <a:rPr sz="1900" kern="0">
                <a:solidFill>
                  <a:srgbClr val="211F1F"/>
                </a:solidFill>
                <a:latin typeface="Arial"/>
                <a:cs typeface="Arial"/>
              </a:rPr>
              <a:t>or</a:t>
            </a:r>
            <a:r>
              <a:rPr sz="1900" kern="0" spc="-20">
                <a:solidFill>
                  <a:srgbClr val="211F1F"/>
                </a:solidFill>
                <a:latin typeface="Arial"/>
                <a:cs typeface="Arial"/>
              </a:rPr>
              <a:t> </a:t>
            </a:r>
            <a:r>
              <a:rPr sz="1900" kern="0">
                <a:solidFill>
                  <a:srgbClr val="211F1F"/>
                </a:solidFill>
                <a:latin typeface="Arial"/>
                <a:cs typeface="Arial"/>
              </a:rPr>
              <a:t>it</a:t>
            </a:r>
            <a:r>
              <a:rPr sz="1900" kern="0" spc="-40">
                <a:solidFill>
                  <a:srgbClr val="211F1F"/>
                </a:solidFill>
                <a:latin typeface="Arial"/>
                <a:cs typeface="Arial"/>
              </a:rPr>
              <a:t> </a:t>
            </a:r>
            <a:r>
              <a:rPr sz="1900" kern="0">
                <a:solidFill>
                  <a:srgbClr val="211F1F"/>
                </a:solidFill>
                <a:latin typeface="Arial"/>
                <a:cs typeface="Arial"/>
              </a:rPr>
              <a:t>has</a:t>
            </a:r>
            <a:r>
              <a:rPr sz="1900" kern="0" spc="-30">
                <a:solidFill>
                  <a:srgbClr val="211F1F"/>
                </a:solidFill>
                <a:latin typeface="Arial"/>
                <a:cs typeface="Arial"/>
              </a:rPr>
              <a:t> </a:t>
            </a:r>
            <a:r>
              <a:rPr sz="1900" kern="0">
                <a:solidFill>
                  <a:srgbClr val="211F1F"/>
                </a:solidFill>
                <a:latin typeface="Arial"/>
                <a:cs typeface="Arial"/>
              </a:rPr>
              <a:t>expired,</a:t>
            </a:r>
            <a:r>
              <a:rPr sz="1900" kern="0" spc="-5">
                <a:solidFill>
                  <a:srgbClr val="211F1F"/>
                </a:solidFill>
                <a:latin typeface="Arial"/>
                <a:cs typeface="Arial"/>
              </a:rPr>
              <a:t> </a:t>
            </a:r>
            <a:r>
              <a:rPr sz="1900" kern="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can</a:t>
            </a:r>
            <a:r>
              <a:rPr sz="1900" kern="0" spc="-30">
                <a:solidFill>
                  <a:srgbClr val="211F1F"/>
                </a:solidFill>
                <a:latin typeface="Arial"/>
                <a:cs typeface="Arial"/>
              </a:rPr>
              <a:t> </a:t>
            </a:r>
            <a:r>
              <a:rPr sz="1900" kern="0" spc="-10">
                <a:solidFill>
                  <a:srgbClr val="211F1F"/>
                </a:solidFill>
                <a:latin typeface="Arial"/>
                <a:cs typeface="Arial"/>
              </a:rPr>
              <a:t>reset 	</a:t>
            </a:r>
            <a:r>
              <a:rPr sz="1900" kern="0">
                <a:solidFill>
                  <a:srgbClr val="211F1F"/>
                </a:solidFill>
                <a:latin typeface="Arial"/>
                <a:cs typeface="Arial"/>
              </a:rPr>
              <a:t>your</a:t>
            </a:r>
            <a:r>
              <a:rPr sz="1900" kern="0" spc="-30">
                <a:solidFill>
                  <a:srgbClr val="211F1F"/>
                </a:solidFill>
                <a:latin typeface="Arial"/>
                <a:cs typeface="Arial"/>
              </a:rPr>
              <a:t> </a:t>
            </a:r>
            <a:r>
              <a:rPr sz="1900" kern="0">
                <a:solidFill>
                  <a:srgbClr val="211F1F"/>
                </a:solidFill>
                <a:latin typeface="Arial"/>
                <a:cs typeface="Arial"/>
              </a:rPr>
              <a:t>myPay</a:t>
            </a:r>
            <a:r>
              <a:rPr sz="1900" kern="0" spc="-30">
                <a:solidFill>
                  <a:srgbClr val="211F1F"/>
                </a:solidFill>
                <a:latin typeface="Arial"/>
                <a:cs typeface="Arial"/>
              </a:rPr>
              <a:t> </a:t>
            </a:r>
            <a:r>
              <a:rPr sz="1900" kern="0">
                <a:solidFill>
                  <a:srgbClr val="211F1F"/>
                </a:solidFill>
                <a:latin typeface="Arial"/>
                <a:cs typeface="Arial"/>
              </a:rPr>
              <a:t>password</a:t>
            </a:r>
            <a:r>
              <a:rPr sz="1900" kern="0" spc="5">
                <a:solidFill>
                  <a:srgbClr val="211F1F"/>
                </a:solidFill>
                <a:latin typeface="Arial"/>
                <a:cs typeface="Arial"/>
              </a:rPr>
              <a:t> </a:t>
            </a:r>
            <a:r>
              <a:rPr sz="1900" kern="0">
                <a:solidFill>
                  <a:srgbClr val="211F1F"/>
                </a:solidFill>
                <a:latin typeface="Arial"/>
                <a:cs typeface="Arial"/>
              </a:rPr>
              <a:t>online</a:t>
            </a:r>
            <a:r>
              <a:rPr sz="1900" kern="0" spc="-10">
                <a:solidFill>
                  <a:srgbClr val="211F1F"/>
                </a:solidFill>
                <a:latin typeface="Arial"/>
                <a:cs typeface="Arial"/>
              </a:rPr>
              <a:t> </a:t>
            </a:r>
            <a:r>
              <a:rPr sz="1900" kern="0">
                <a:solidFill>
                  <a:srgbClr val="211F1F"/>
                </a:solidFill>
                <a:latin typeface="Arial"/>
                <a:cs typeface="Arial"/>
              </a:rPr>
              <a:t>by</a:t>
            </a:r>
            <a:r>
              <a:rPr sz="1900" kern="0" spc="-40">
                <a:solidFill>
                  <a:srgbClr val="211F1F"/>
                </a:solidFill>
                <a:latin typeface="Arial"/>
                <a:cs typeface="Arial"/>
              </a:rPr>
              <a:t> </a:t>
            </a:r>
            <a:r>
              <a:rPr sz="1900" kern="0">
                <a:solidFill>
                  <a:srgbClr val="211F1F"/>
                </a:solidFill>
                <a:latin typeface="Arial"/>
                <a:cs typeface="Arial"/>
              </a:rPr>
              <a:t>correctly</a:t>
            </a:r>
            <a:r>
              <a:rPr sz="1900" kern="0" spc="-20">
                <a:solidFill>
                  <a:srgbClr val="211F1F"/>
                </a:solidFill>
                <a:latin typeface="Arial"/>
                <a:cs typeface="Arial"/>
              </a:rPr>
              <a:t> </a:t>
            </a:r>
            <a:r>
              <a:rPr sz="1900" kern="0">
                <a:solidFill>
                  <a:srgbClr val="211F1F"/>
                </a:solidFill>
                <a:latin typeface="Arial"/>
                <a:cs typeface="Arial"/>
              </a:rPr>
              <a:t>replying</a:t>
            </a:r>
            <a:r>
              <a:rPr sz="1900" kern="0" spc="-5">
                <a:solidFill>
                  <a:srgbClr val="211F1F"/>
                </a:solidFill>
                <a:latin typeface="Arial"/>
                <a:cs typeface="Arial"/>
              </a:rPr>
              <a:t> </a:t>
            </a:r>
            <a:r>
              <a:rPr sz="1900" kern="0">
                <a:solidFill>
                  <a:srgbClr val="211F1F"/>
                </a:solidFill>
                <a:latin typeface="Arial"/>
                <a:cs typeface="Arial"/>
              </a:rPr>
              <a:t>to</a:t>
            </a:r>
            <a:r>
              <a:rPr sz="1900" kern="0" spc="-40">
                <a:solidFill>
                  <a:srgbClr val="211F1F"/>
                </a:solidFill>
                <a:latin typeface="Arial"/>
                <a:cs typeface="Arial"/>
              </a:rPr>
              <a:t> </a:t>
            </a:r>
            <a:r>
              <a:rPr sz="1900" kern="0">
                <a:solidFill>
                  <a:srgbClr val="211F1F"/>
                </a:solidFill>
                <a:latin typeface="Arial"/>
                <a:cs typeface="Arial"/>
              </a:rPr>
              <a:t>3</a:t>
            </a:r>
            <a:r>
              <a:rPr sz="1900" kern="0" spc="-30">
                <a:solidFill>
                  <a:srgbClr val="211F1F"/>
                </a:solidFill>
                <a:latin typeface="Arial"/>
                <a:cs typeface="Arial"/>
              </a:rPr>
              <a:t> </a:t>
            </a:r>
            <a:r>
              <a:rPr sz="1900" kern="0">
                <a:solidFill>
                  <a:srgbClr val="211F1F"/>
                </a:solidFill>
                <a:latin typeface="Arial"/>
                <a:cs typeface="Arial"/>
              </a:rPr>
              <a:t>of</a:t>
            </a:r>
            <a:r>
              <a:rPr sz="1900" kern="0" spc="-40">
                <a:solidFill>
                  <a:srgbClr val="211F1F"/>
                </a:solidFill>
                <a:latin typeface="Arial"/>
                <a:cs typeface="Arial"/>
              </a:rPr>
              <a:t> </a:t>
            </a:r>
            <a:r>
              <a:rPr sz="1900" kern="0">
                <a:solidFill>
                  <a:srgbClr val="211F1F"/>
                </a:solidFill>
                <a:latin typeface="Arial"/>
                <a:cs typeface="Arial"/>
              </a:rPr>
              <a:t>the</a:t>
            </a:r>
            <a:r>
              <a:rPr sz="1900" kern="0" spc="-40">
                <a:solidFill>
                  <a:srgbClr val="211F1F"/>
                </a:solidFill>
                <a:latin typeface="Arial"/>
                <a:cs typeface="Arial"/>
              </a:rPr>
              <a:t> </a:t>
            </a:r>
            <a:r>
              <a:rPr sz="1900" kern="0">
                <a:solidFill>
                  <a:srgbClr val="211F1F"/>
                </a:solidFill>
                <a:latin typeface="Arial"/>
                <a:cs typeface="Arial"/>
              </a:rPr>
              <a:t>8</a:t>
            </a:r>
            <a:r>
              <a:rPr sz="1900" kern="0" spc="-40">
                <a:solidFill>
                  <a:srgbClr val="211F1F"/>
                </a:solidFill>
                <a:latin typeface="Arial"/>
                <a:cs typeface="Arial"/>
              </a:rPr>
              <a:t> </a:t>
            </a:r>
            <a:r>
              <a:rPr sz="1900" kern="0" spc="-10">
                <a:solidFill>
                  <a:srgbClr val="211F1F"/>
                </a:solidFill>
                <a:latin typeface="Arial"/>
                <a:cs typeface="Arial"/>
              </a:rPr>
              <a:t>security 	</a:t>
            </a:r>
            <a:r>
              <a:rPr sz="1900" kern="0">
                <a:solidFill>
                  <a:srgbClr val="211F1F"/>
                </a:solidFill>
                <a:latin typeface="Arial"/>
                <a:cs typeface="Arial"/>
              </a:rPr>
              <a:t>questions</a:t>
            </a:r>
            <a:r>
              <a:rPr sz="1900" kern="0" spc="-5">
                <a:solidFill>
                  <a:srgbClr val="211F1F"/>
                </a:solidFill>
                <a:latin typeface="Arial"/>
                <a:cs typeface="Arial"/>
              </a:rPr>
              <a:t> </a:t>
            </a:r>
            <a:r>
              <a:rPr sz="1900" kern="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set</a:t>
            </a:r>
            <a:r>
              <a:rPr sz="1900" kern="0" spc="-35">
                <a:solidFill>
                  <a:srgbClr val="211F1F"/>
                </a:solidFill>
                <a:latin typeface="Arial"/>
                <a:cs typeface="Arial"/>
              </a:rPr>
              <a:t> </a:t>
            </a:r>
            <a:r>
              <a:rPr sz="1900" kern="0">
                <a:solidFill>
                  <a:srgbClr val="211F1F"/>
                </a:solidFill>
                <a:latin typeface="Arial"/>
                <a:cs typeface="Arial"/>
              </a:rPr>
              <a:t>up,</a:t>
            </a:r>
            <a:r>
              <a:rPr sz="1900" kern="0" spc="-30">
                <a:solidFill>
                  <a:srgbClr val="211F1F"/>
                </a:solidFill>
                <a:latin typeface="Arial"/>
                <a:cs typeface="Arial"/>
              </a:rPr>
              <a:t> </a:t>
            </a:r>
            <a:r>
              <a:rPr sz="1900" kern="0">
                <a:solidFill>
                  <a:srgbClr val="211F1F"/>
                </a:solidFill>
                <a:latin typeface="Arial"/>
                <a:cs typeface="Arial"/>
              </a:rPr>
              <a:t>after</a:t>
            </a:r>
            <a:r>
              <a:rPr sz="1900" kern="0" spc="-35">
                <a:solidFill>
                  <a:srgbClr val="211F1F"/>
                </a:solidFill>
                <a:latin typeface="Arial"/>
                <a:cs typeface="Arial"/>
              </a:rPr>
              <a:t> </a:t>
            </a:r>
            <a:r>
              <a:rPr sz="1900" kern="0">
                <a:solidFill>
                  <a:srgbClr val="211F1F"/>
                </a:solidFill>
                <a:latin typeface="Arial"/>
                <a:cs typeface="Arial"/>
              </a:rPr>
              <a:t>clicking</a:t>
            </a:r>
            <a:r>
              <a:rPr sz="1900" kern="0" spc="-5">
                <a:solidFill>
                  <a:srgbClr val="211F1F"/>
                </a:solidFill>
                <a:latin typeface="Arial"/>
                <a:cs typeface="Arial"/>
              </a:rPr>
              <a:t> </a:t>
            </a:r>
            <a:r>
              <a:rPr sz="1900" kern="0">
                <a:solidFill>
                  <a:srgbClr val="211F1F"/>
                </a:solidFill>
                <a:latin typeface="Arial"/>
                <a:cs typeface="Arial"/>
              </a:rPr>
              <a:t>on</a:t>
            </a:r>
            <a:r>
              <a:rPr sz="1900" kern="0" spc="-25">
                <a:solidFill>
                  <a:srgbClr val="211F1F"/>
                </a:solidFill>
                <a:latin typeface="Arial"/>
                <a:cs typeface="Arial"/>
              </a:rPr>
              <a:t> </a:t>
            </a:r>
            <a:r>
              <a:rPr sz="1900" kern="0">
                <a:solidFill>
                  <a:srgbClr val="211F1F"/>
                </a:solidFill>
                <a:latin typeface="Arial"/>
                <a:cs typeface="Arial"/>
              </a:rPr>
              <a:t>the</a:t>
            </a:r>
            <a:r>
              <a:rPr sz="1900" kern="0" spc="-40">
                <a:solidFill>
                  <a:srgbClr val="211F1F"/>
                </a:solidFill>
                <a:latin typeface="Arial"/>
                <a:cs typeface="Arial"/>
              </a:rPr>
              <a:t> </a:t>
            </a:r>
            <a:r>
              <a:rPr sz="1900" kern="0">
                <a:solidFill>
                  <a:srgbClr val="211F1F"/>
                </a:solidFill>
                <a:latin typeface="Arial"/>
                <a:cs typeface="Arial"/>
              </a:rPr>
              <a:t>“Forgot</a:t>
            </a:r>
            <a:r>
              <a:rPr sz="1900" kern="0" spc="-25">
                <a:solidFill>
                  <a:srgbClr val="211F1F"/>
                </a:solidFill>
                <a:latin typeface="Arial"/>
                <a:cs typeface="Arial"/>
              </a:rPr>
              <a:t> </a:t>
            </a:r>
            <a:r>
              <a:rPr sz="1900" kern="0">
                <a:solidFill>
                  <a:srgbClr val="211F1F"/>
                </a:solidFill>
                <a:latin typeface="Arial"/>
                <a:cs typeface="Arial"/>
              </a:rPr>
              <a:t>or</a:t>
            </a:r>
            <a:r>
              <a:rPr sz="1900" kern="0" spc="-25">
                <a:solidFill>
                  <a:srgbClr val="211F1F"/>
                </a:solidFill>
                <a:latin typeface="Arial"/>
                <a:cs typeface="Arial"/>
              </a:rPr>
              <a:t> </a:t>
            </a:r>
            <a:r>
              <a:rPr sz="1900" kern="0">
                <a:solidFill>
                  <a:srgbClr val="211F1F"/>
                </a:solidFill>
                <a:latin typeface="Arial"/>
                <a:cs typeface="Arial"/>
              </a:rPr>
              <a:t>Need</a:t>
            </a:r>
            <a:r>
              <a:rPr sz="1900" kern="0" spc="-10">
                <a:solidFill>
                  <a:srgbClr val="211F1F"/>
                </a:solidFill>
                <a:latin typeface="Arial"/>
                <a:cs typeface="Arial"/>
              </a:rPr>
              <a:t> </a:t>
            </a:r>
            <a:r>
              <a:rPr sz="1900" kern="0">
                <a:solidFill>
                  <a:srgbClr val="211F1F"/>
                </a:solidFill>
                <a:latin typeface="Arial"/>
                <a:cs typeface="Arial"/>
              </a:rPr>
              <a:t>a</a:t>
            </a:r>
            <a:r>
              <a:rPr sz="1900" kern="0" spc="-40">
                <a:solidFill>
                  <a:srgbClr val="211F1F"/>
                </a:solidFill>
                <a:latin typeface="Arial"/>
                <a:cs typeface="Arial"/>
              </a:rPr>
              <a:t> </a:t>
            </a:r>
            <a:r>
              <a:rPr sz="1900" kern="0" spc="-10">
                <a:solidFill>
                  <a:srgbClr val="211F1F"/>
                </a:solidFill>
                <a:latin typeface="Arial"/>
                <a:cs typeface="Arial"/>
              </a:rPr>
              <a:t>Password” 	</a:t>
            </a:r>
            <a:r>
              <a:rPr sz="1900" kern="0">
                <a:solidFill>
                  <a:srgbClr val="211F1F"/>
                </a:solidFill>
                <a:latin typeface="Arial"/>
                <a:cs typeface="Arial"/>
              </a:rPr>
              <a:t>link</a:t>
            </a:r>
            <a:r>
              <a:rPr sz="1900" kern="0" spc="-30">
                <a:solidFill>
                  <a:srgbClr val="211F1F"/>
                </a:solidFill>
                <a:latin typeface="Arial"/>
                <a:cs typeface="Arial"/>
              </a:rPr>
              <a:t> </a:t>
            </a:r>
            <a:r>
              <a:rPr sz="1900" kern="0">
                <a:solidFill>
                  <a:srgbClr val="211F1F"/>
                </a:solidFill>
                <a:latin typeface="Arial"/>
                <a:cs typeface="Arial"/>
              </a:rPr>
              <a:t>on</a:t>
            </a:r>
            <a:r>
              <a:rPr sz="1900" kern="0" spc="-25">
                <a:solidFill>
                  <a:srgbClr val="211F1F"/>
                </a:solidFill>
                <a:latin typeface="Arial"/>
                <a:cs typeface="Arial"/>
              </a:rPr>
              <a:t> </a:t>
            </a:r>
            <a:r>
              <a:rPr sz="1900" kern="0">
                <a:solidFill>
                  <a:srgbClr val="211F1F"/>
                </a:solidFill>
                <a:latin typeface="Arial"/>
                <a:cs typeface="Arial"/>
              </a:rPr>
              <a:t>the</a:t>
            </a:r>
            <a:r>
              <a:rPr sz="1900" kern="0" spc="-25">
                <a:solidFill>
                  <a:srgbClr val="211F1F"/>
                </a:solidFill>
                <a:latin typeface="Arial"/>
                <a:cs typeface="Arial"/>
              </a:rPr>
              <a:t> </a:t>
            </a:r>
            <a:r>
              <a:rPr sz="1900" kern="0">
                <a:solidFill>
                  <a:srgbClr val="211F1F"/>
                </a:solidFill>
                <a:latin typeface="Arial"/>
                <a:cs typeface="Arial"/>
              </a:rPr>
              <a:t>myPay</a:t>
            </a:r>
            <a:r>
              <a:rPr sz="1900" kern="0" spc="-25">
                <a:solidFill>
                  <a:srgbClr val="211F1F"/>
                </a:solidFill>
                <a:latin typeface="Arial"/>
                <a:cs typeface="Arial"/>
              </a:rPr>
              <a:t> </a:t>
            </a:r>
            <a:r>
              <a:rPr sz="1900" kern="0">
                <a:solidFill>
                  <a:srgbClr val="211F1F"/>
                </a:solidFill>
                <a:latin typeface="Arial"/>
                <a:cs typeface="Arial"/>
              </a:rPr>
              <a:t>home</a:t>
            </a:r>
            <a:r>
              <a:rPr sz="1900" kern="0" spc="-10">
                <a:solidFill>
                  <a:srgbClr val="211F1F"/>
                </a:solidFill>
                <a:latin typeface="Arial"/>
                <a:cs typeface="Arial"/>
              </a:rPr>
              <a:t> page.</a:t>
            </a:r>
            <a:endParaRPr sz="1900" kern="0">
              <a:solidFill>
                <a:sysClr val="windowText" lastClr="000000"/>
              </a:solidFill>
              <a:latin typeface="Arial"/>
              <a:cs typeface="Arial"/>
            </a:endParaRPr>
          </a:p>
          <a:p>
            <a:pPr marL="12700" marR="257175">
              <a:lnSpc>
                <a:spcPts val="2050"/>
              </a:lnSpc>
              <a:spcBef>
                <a:spcPts val="1205"/>
              </a:spcBef>
              <a:defRPr/>
            </a:pPr>
            <a:r>
              <a:rPr sz="1900" kern="0">
                <a:solidFill>
                  <a:srgbClr val="CF0000"/>
                </a:solidFill>
                <a:latin typeface="Arial"/>
                <a:cs typeface="Arial"/>
              </a:rPr>
              <a:t>If</a:t>
            </a:r>
            <a:r>
              <a:rPr sz="1900" kern="0" spc="-55">
                <a:solidFill>
                  <a:srgbClr val="CF0000"/>
                </a:solidFill>
                <a:latin typeface="Arial"/>
                <a:cs typeface="Arial"/>
              </a:rPr>
              <a:t> </a:t>
            </a:r>
            <a:r>
              <a:rPr sz="1900" kern="0">
                <a:solidFill>
                  <a:srgbClr val="CF0000"/>
                </a:solidFill>
                <a:latin typeface="Arial"/>
                <a:cs typeface="Arial"/>
              </a:rPr>
              <a:t>you’ve</a:t>
            </a:r>
            <a:r>
              <a:rPr sz="1900" kern="0" spc="-10">
                <a:solidFill>
                  <a:srgbClr val="CF0000"/>
                </a:solidFill>
                <a:latin typeface="Arial"/>
                <a:cs typeface="Arial"/>
              </a:rPr>
              <a:t> </a:t>
            </a:r>
            <a:r>
              <a:rPr sz="1900" kern="0">
                <a:solidFill>
                  <a:srgbClr val="CF0000"/>
                </a:solidFill>
                <a:latin typeface="Arial"/>
                <a:cs typeface="Arial"/>
              </a:rPr>
              <a:t>never</a:t>
            </a:r>
            <a:r>
              <a:rPr sz="1900" kern="0" spc="-15">
                <a:solidFill>
                  <a:srgbClr val="CF0000"/>
                </a:solidFill>
                <a:latin typeface="Arial"/>
                <a:cs typeface="Arial"/>
              </a:rPr>
              <a:t> </a:t>
            </a:r>
            <a:r>
              <a:rPr sz="1900" kern="0">
                <a:solidFill>
                  <a:srgbClr val="CF0000"/>
                </a:solidFill>
                <a:latin typeface="Arial"/>
                <a:cs typeface="Arial"/>
              </a:rPr>
              <a:t>used</a:t>
            </a:r>
            <a:r>
              <a:rPr sz="1900" kern="0" spc="-15">
                <a:solidFill>
                  <a:srgbClr val="CF0000"/>
                </a:solidFill>
                <a:latin typeface="Arial"/>
                <a:cs typeface="Arial"/>
              </a:rPr>
              <a:t> </a:t>
            </a:r>
            <a:r>
              <a:rPr sz="1900" kern="0" spc="-20">
                <a:solidFill>
                  <a:srgbClr val="CF0000"/>
                </a:solidFill>
                <a:latin typeface="Arial"/>
                <a:cs typeface="Arial"/>
              </a:rPr>
              <a:t>myPay,</a:t>
            </a:r>
            <a:r>
              <a:rPr sz="1900" kern="0" spc="-30">
                <a:solidFill>
                  <a:srgbClr val="CF0000"/>
                </a:solidFill>
                <a:latin typeface="Arial"/>
                <a:cs typeface="Arial"/>
              </a:rPr>
              <a:t> </a:t>
            </a:r>
            <a:r>
              <a:rPr sz="1900" kern="0">
                <a:solidFill>
                  <a:srgbClr val="CF0000"/>
                </a:solidFill>
                <a:latin typeface="Arial"/>
                <a:cs typeface="Arial"/>
              </a:rPr>
              <a:t>or</a:t>
            </a:r>
            <a:r>
              <a:rPr sz="1900" kern="0" spc="-35">
                <a:solidFill>
                  <a:srgbClr val="CF0000"/>
                </a:solidFill>
                <a:latin typeface="Arial"/>
                <a:cs typeface="Arial"/>
              </a:rPr>
              <a:t> </a:t>
            </a:r>
            <a:r>
              <a:rPr sz="1900" kern="0">
                <a:solidFill>
                  <a:srgbClr val="CF0000"/>
                </a:solidFill>
                <a:latin typeface="Arial"/>
                <a:cs typeface="Arial"/>
              </a:rPr>
              <a:t>it’s</a:t>
            </a:r>
            <a:r>
              <a:rPr sz="1900" kern="0" spc="-30">
                <a:solidFill>
                  <a:srgbClr val="CF0000"/>
                </a:solidFill>
                <a:latin typeface="Arial"/>
                <a:cs typeface="Arial"/>
              </a:rPr>
              <a:t> </a:t>
            </a:r>
            <a:r>
              <a:rPr sz="1900" kern="0">
                <a:solidFill>
                  <a:srgbClr val="CF0000"/>
                </a:solidFill>
                <a:latin typeface="Arial"/>
                <a:cs typeface="Arial"/>
              </a:rPr>
              <a:t>been</a:t>
            </a:r>
            <a:r>
              <a:rPr sz="1900" kern="0" spc="-10">
                <a:solidFill>
                  <a:srgbClr val="CF0000"/>
                </a:solidFill>
                <a:latin typeface="Arial"/>
                <a:cs typeface="Arial"/>
              </a:rPr>
              <a:t> </a:t>
            </a:r>
            <a:r>
              <a:rPr sz="1900" kern="0">
                <a:solidFill>
                  <a:srgbClr val="CF0000"/>
                </a:solidFill>
                <a:latin typeface="Arial"/>
                <a:cs typeface="Arial"/>
              </a:rPr>
              <a:t>several</a:t>
            </a:r>
            <a:r>
              <a:rPr sz="1900" kern="0" spc="-20">
                <a:solidFill>
                  <a:srgbClr val="CF0000"/>
                </a:solidFill>
                <a:latin typeface="Arial"/>
                <a:cs typeface="Arial"/>
              </a:rPr>
              <a:t> </a:t>
            </a:r>
            <a:r>
              <a:rPr sz="1900" kern="0">
                <a:solidFill>
                  <a:srgbClr val="CF0000"/>
                </a:solidFill>
                <a:latin typeface="Arial"/>
                <a:cs typeface="Arial"/>
              </a:rPr>
              <a:t>years,</a:t>
            </a:r>
            <a:r>
              <a:rPr sz="1900" kern="0" spc="-30">
                <a:solidFill>
                  <a:srgbClr val="CF0000"/>
                </a:solidFill>
                <a:latin typeface="Arial"/>
                <a:cs typeface="Arial"/>
              </a:rPr>
              <a:t> </a:t>
            </a:r>
            <a:r>
              <a:rPr sz="1900" kern="0">
                <a:solidFill>
                  <a:srgbClr val="CF0000"/>
                </a:solidFill>
                <a:latin typeface="Arial"/>
                <a:cs typeface="Arial"/>
              </a:rPr>
              <a:t>or</a:t>
            </a:r>
            <a:r>
              <a:rPr sz="1900" kern="0" spc="-35">
                <a:solidFill>
                  <a:srgbClr val="CF0000"/>
                </a:solidFill>
                <a:latin typeface="Arial"/>
                <a:cs typeface="Arial"/>
              </a:rPr>
              <a:t> </a:t>
            </a:r>
            <a:r>
              <a:rPr sz="1900" kern="0">
                <a:solidFill>
                  <a:srgbClr val="CF0000"/>
                </a:solidFill>
                <a:latin typeface="Arial"/>
                <a:cs typeface="Arial"/>
              </a:rPr>
              <a:t>you</a:t>
            </a:r>
            <a:r>
              <a:rPr sz="1900" kern="0" spc="-30">
                <a:solidFill>
                  <a:srgbClr val="CF0000"/>
                </a:solidFill>
                <a:latin typeface="Arial"/>
                <a:cs typeface="Arial"/>
              </a:rPr>
              <a:t> </a:t>
            </a:r>
            <a:r>
              <a:rPr sz="1900" kern="0">
                <a:solidFill>
                  <a:srgbClr val="CF0000"/>
                </a:solidFill>
                <a:latin typeface="Arial"/>
                <a:cs typeface="Arial"/>
              </a:rPr>
              <a:t>did</a:t>
            </a:r>
            <a:r>
              <a:rPr sz="1900" kern="0" spc="-10">
                <a:solidFill>
                  <a:srgbClr val="CF0000"/>
                </a:solidFill>
                <a:latin typeface="Arial"/>
                <a:cs typeface="Arial"/>
              </a:rPr>
              <a:t> </a:t>
            </a:r>
            <a:r>
              <a:rPr sz="1900" kern="0">
                <a:solidFill>
                  <a:srgbClr val="CF0000"/>
                </a:solidFill>
                <a:latin typeface="Arial"/>
                <a:cs typeface="Arial"/>
              </a:rPr>
              <a:t>not</a:t>
            </a:r>
            <a:r>
              <a:rPr sz="1900" kern="0" spc="-40">
                <a:solidFill>
                  <a:srgbClr val="CF0000"/>
                </a:solidFill>
                <a:latin typeface="Arial"/>
                <a:cs typeface="Arial"/>
              </a:rPr>
              <a:t> </a:t>
            </a:r>
            <a:r>
              <a:rPr sz="1900" kern="0">
                <a:solidFill>
                  <a:srgbClr val="CF0000"/>
                </a:solidFill>
                <a:latin typeface="Arial"/>
                <a:cs typeface="Arial"/>
              </a:rPr>
              <a:t>set</a:t>
            </a:r>
            <a:r>
              <a:rPr sz="1900" kern="0" spc="-35">
                <a:solidFill>
                  <a:srgbClr val="CF0000"/>
                </a:solidFill>
                <a:latin typeface="Arial"/>
                <a:cs typeface="Arial"/>
              </a:rPr>
              <a:t> </a:t>
            </a:r>
            <a:r>
              <a:rPr sz="1900" kern="0">
                <a:solidFill>
                  <a:srgbClr val="CF0000"/>
                </a:solidFill>
                <a:latin typeface="Arial"/>
                <a:cs typeface="Arial"/>
              </a:rPr>
              <a:t>up</a:t>
            </a:r>
            <a:r>
              <a:rPr sz="1900" kern="0" spc="-30">
                <a:solidFill>
                  <a:srgbClr val="CF0000"/>
                </a:solidFill>
                <a:latin typeface="Arial"/>
                <a:cs typeface="Arial"/>
              </a:rPr>
              <a:t> </a:t>
            </a:r>
            <a:r>
              <a:rPr sz="1900" kern="0" spc="-50">
                <a:solidFill>
                  <a:srgbClr val="CF0000"/>
                </a:solidFill>
                <a:latin typeface="Arial"/>
                <a:cs typeface="Arial"/>
              </a:rPr>
              <a:t>a </a:t>
            </a:r>
            <a:r>
              <a:rPr sz="1900" kern="0">
                <a:solidFill>
                  <a:srgbClr val="CF0000"/>
                </a:solidFill>
                <a:latin typeface="Arial"/>
                <a:cs typeface="Arial"/>
              </a:rPr>
              <a:t>Login</a:t>
            </a:r>
            <a:r>
              <a:rPr sz="1900" kern="0" spc="-25">
                <a:solidFill>
                  <a:srgbClr val="CF0000"/>
                </a:solidFill>
                <a:latin typeface="Arial"/>
                <a:cs typeface="Arial"/>
              </a:rPr>
              <a:t> </a:t>
            </a:r>
            <a:r>
              <a:rPr sz="1900" kern="0">
                <a:solidFill>
                  <a:srgbClr val="CF0000"/>
                </a:solidFill>
                <a:latin typeface="Arial"/>
                <a:cs typeface="Arial"/>
              </a:rPr>
              <a:t>ID</a:t>
            </a:r>
            <a:r>
              <a:rPr sz="1900" kern="0" spc="-45">
                <a:solidFill>
                  <a:srgbClr val="CF0000"/>
                </a:solidFill>
                <a:latin typeface="Arial"/>
                <a:cs typeface="Arial"/>
              </a:rPr>
              <a:t> </a:t>
            </a:r>
            <a:r>
              <a:rPr sz="1900" kern="0">
                <a:solidFill>
                  <a:srgbClr val="CF0000"/>
                </a:solidFill>
                <a:latin typeface="Arial"/>
                <a:cs typeface="Arial"/>
              </a:rPr>
              <a:t>and</a:t>
            </a:r>
            <a:r>
              <a:rPr sz="1900" kern="0" spc="-20">
                <a:solidFill>
                  <a:srgbClr val="CF0000"/>
                </a:solidFill>
                <a:latin typeface="Arial"/>
                <a:cs typeface="Arial"/>
              </a:rPr>
              <a:t> </a:t>
            </a:r>
            <a:r>
              <a:rPr sz="1900" kern="0">
                <a:solidFill>
                  <a:srgbClr val="CF0000"/>
                </a:solidFill>
                <a:latin typeface="Arial"/>
                <a:cs typeface="Arial"/>
              </a:rPr>
              <a:t>password</a:t>
            </a:r>
            <a:r>
              <a:rPr sz="1900" kern="0" spc="-5">
                <a:solidFill>
                  <a:srgbClr val="CF0000"/>
                </a:solidFill>
                <a:latin typeface="Arial"/>
                <a:cs typeface="Arial"/>
              </a:rPr>
              <a:t> </a:t>
            </a:r>
            <a:r>
              <a:rPr sz="1900" kern="0">
                <a:solidFill>
                  <a:srgbClr val="CF0000"/>
                </a:solidFill>
                <a:latin typeface="Arial"/>
                <a:cs typeface="Arial"/>
              </a:rPr>
              <a:t>in</a:t>
            </a:r>
            <a:r>
              <a:rPr sz="1900" kern="0" spc="-45">
                <a:solidFill>
                  <a:srgbClr val="CF0000"/>
                </a:solidFill>
                <a:latin typeface="Arial"/>
                <a:cs typeface="Arial"/>
              </a:rPr>
              <a:t> </a:t>
            </a:r>
            <a:r>
              <a:rPr sz="1900" kern="0">
                <a:solidFill>
                  <a:srgbClr val="CF0000"/>
                </a:solidFill>
                <a:latin typeface="Arial"/>
                <a:cs typeface="Arial"/>
              </a:rPr>
              <a:t>myPay</a:t>
            </a:r>
            <a:r>
              <a:rPr sz="1900" kern="0" spc="-25">
                <a:solidFill>
                  <a:srgbClr val="CF0000"/>
                </a:solidFill>
                <a:latin typeface="Arial"/>
                <a:cs typeface="Arial"/>
              </a:rPr>
              <a:t> </a:t>
            </a:r>
            <a:r>
              <a:rPr sz="1900" kern="0">
                <a:solidFill>
                  <a:srgbClr val="CF0000"/>
                </a:solidFill>
                <a:latin typeface="Arial"/>
                <a:cs typeface="Arial"/>
              </a:rPr>
              <a:t>prior</a:t>
            </a:r>
            <a:r>
              <a:rPr sz="1900" kern="0" spc="-30">
                <a:solidFill>
                  <a:srgbClr val="CF0000"/>
                </a:solidFill>
                <a:latin typeface="Arial"/>
                <a:cs typeface="Arial"/>
              </a:rPr>
              <a:t> </a:t>
            </a:r>
            <a:r>
              <a:rPr sz="1900" kern="0">
                <a:solidFill>
                  <a:srgbClr val="CF0000"/>
                </a:solidFill>
                <a:latin typeface="Arial"/>
                <a:cs typeface="Arial"/>
              </a:rPr>
              <a:t>to</a:t>
            </a:r>
            <a:r>
              <a:rPr sz="1900" kern="0" spc="-40">
                <a:solidFill>
                  <a:srgbClr val="CF0000"/>
                </a:solidFill>
                <a:latin typeface="Arial"/>
                <a:cs typeface="Arial"/>
              </a:rPr>
              <a:t> </a:t>
            </a:r>
            <a:r>
              <a:rPr sz="1900" kern="0">
                <a:solidFill>
                  <a:srgbClr val="CF0000"/>
                </a:solidFill>
                <a:latin typeface="Arial"/>
                <a:cs typeface="Arial"/>
              </a:rPr>
              <a:t>your</a:t>
            </a:r>
            <a:r>
              <a:rPr sz="1900" kern="0" spc="-30">
                <a:solidFill>
                  <a:srgbClr val="CF0000"/>
                </a:solidFill>
                <a:latin typeface="Arial"/>
                <a:cs typeface="Arial"/>
              </a:rPr>
              <a:t> </a:t>
            </a:r>
            <a:r>
              <a:rPr sz="1900" kern="0">
                <a:solidFill>
                  <a:srgbClr val="CF0000"/>
                </a:solidFill>
                <a:latin typeface="Arial"/>
                <a:cs typeface="Arial"/>
              </a:rPr>
              <a:t>transition,</a:t>
            </a:r>
            <a:r>
              <a:rPr sz="1900" kern="0" spc="-15">
                <a:solidFill>
                  <a:srgbClr val="CF0000"/>
                </a:solidFill>
                <a:latin typeface="Arial"/>
                <a:cs typeface="Arial"/>
              </a:rPr>
              <a:t> </a:t>
            </a:r>
            <a:r>
              <a:rPr sz="1900" kern="0">
                <a:solidFill>
                  <a:srgbClr val="CF0000"/>
                </a:solidFill>
                <a:latin typeface="Arial"/>
                <a:cs typeface="Arial"/>
              </a:rPr>
              <a:t>here’s</a:t>
            </a:r>
            <a:r>
              <a:rPr sz="1900" kern="0" spc="-25">
                <a:solidFill>
                  <a:srgbClr val="CF0000"/>
                </a:solidFill>
                <a:latin typeface="Arial"/>
                <a:cs typeface="Arial"/>
              </a:rPr>
              <a:t> </a:t>
            </a:r>
            <a:r>
              <a:rPr sz="1900" kern="0">
                <a:solidFill>
                  <a:srgbClr val="CF0000"/>
                </a:solidFill>
                <a:latin typeface="Arial"/>
                <a:cs typeface="Arial"/>
              </a:rPr>
              <a:t>how</a:t>
            </a:r>
            <a:r>
              <a:rPr sz="1900" kern="0" spc="-35">
                <a:solidFill>
                  <a:srgbClr val="CF0000"/>
                </a:solidFill>
                <a:latin typeface="Arial"/>
                <a:cs typeface="Arial"/>
              </a:rPr>
              <a:t> </a:t>
            </a:r>
            <a:r>
              <a:rPr sz="1900" kern="0">
                <a:solidFill>
                  <a:srgbClr val="CF0000"/>
                </a:solidFill>
                <a:latin typeface="Arial"/>
                <a:cs typeface="Arial"/>
              </a:rPr>
              <a:t>to</a:t>
            </a:r>
            <a:r>
              <a:rPr sz="1900" kern="0" spc="-45">
                <a:solidFill>
                  <a:srgbClr val="CF0000"/>
                </a:solidFill>
                <a:latin typeface="Arial"/>
                <a:cs typeface="Arial"/>
              </a:rPr>
              <a:t> </a:t>
            </a:r>
            <a:r>
              <a:rPr sz="1900" kern="0" spc="-25">
                <a:solidFill>
                  <a:srgbClr val="CF0000"/>
                </a:solidFill>
                <a:latin typeface="Arial"/>
                <a:cs typeface="Arial"/>
              </a:rPr>
              <a:t>get </a:t>
            </a:r>
            <a:r>
              <a:rPr sz="1900" kern="0" spc="-10">
                <a:solidFill>
                  <a:srgbClr val="CF0000"/>
                </a:solidFill>
                <a:latin typeface="Arial"/>
                <a:cs typeface="Arial"/>
              </a:rPr>
              <a:t>started:</a:t>
            </a:r>
            <a:endParaRPr sz="1900" kern="0">
              <a:solidFill>
                <a:sysClr val="windowText" lastClr="000000"/>
              </a:solidFill>
              <a:latin typeface="Arial"/>
              <a:cs typeface="Arial"/>
            </a:endParaRPr>
          </a:p>
          <a:p>
            <a:pPr marL="559435" marR="74930" indent="-181610">
              <a:lnSpc>
                <a:spcPts val="2050"/>
              </a:lnSpc>
              <a:spcBef>
                <a:spcPts val="1205"/>
              </a:spcBef>
              <a:buFontTx/>
              <a:buChar char="•"/>
              <a:tabLst>
                <a:tab pos="560705" algn="l"/>
              </a:tabLst>
              <a:defRPr/>
            </a:pPr>
            <a:r>
              <a:rPr sz="1900" kern="0">
                <a:solidFill>
                  <a:srgbClr val="211F1F"/>
                </a:solidFill>
                <a:latin typeface="Arial"/>
                <a:cs typeface="Arial"/>
              </a:rPr>
              <a:t>Go</a:t>
            </a:r>
            <a:r>
              <a:rPr sz="1900" kern="0" spc="-40">
                <a:solidFill>
                  <a:srgbClr val="211F1F"/>
                </a:solidFill>
                <a:latin typeface="Arial"/>
                <a:cs typeface="Arial"/>
              </a:rPr>
              <a:t> </a:t>
            </a:r>
            <a:r>
              <a:rPr sz="1900" kern="0">
                <a:solidFill>
                  <a:srgbClr val="211F1F"/>
                </a:solidFill>
                <a:latin typeface="Arial"/>
                <a:cs typeface="Arial"/>
              </a:rPr>
              <a:t>to</a:t>
            </a:r>
            <a:r>
              <a:rPr sz="1900" kern="0" spc="-40">
                <a:solidFill>
                  <a:srgbClr val="211F1F"/>
                </a:solidFill>
                <a:latin typeface="Arial"/>
                <a:cs typeface="Arial"/>
              </a:rPr>
              <a:t> </a:t>
            </a:r>
            <a:r>
              <a:rPr sz="1900" kern="0">
                <a:solidFill>
                  <a:srgbClr val="211F1F"/>
                </a:solidFill>
                <a:latin typeface="Arial"/>
                <a:cs typeface="Arial"/>
              </a:rPr>
              <a:t>the</a:t>
            </a:r>
            <a:r>
              <a:rPr sz="1900" kern="0" spc="-30">
                <a:solidFill>
                  <a:srgbClr val="211F1F"/>
                </a:solidFill>
                <a:latin typeface="Arial"/>
                <a:cs typeface="Arial"/>
              </a:rPr>
              <a:t> </a:t>
            </a:r>
            <a:r>
              <a:rPr sz="1900" kern="0">
                <a:solidFill>
                  <a:srgbClr val="211F1F"/>
                </a:solidFill>
                <a:latin typeface="Arial"/>
                <a:cs typeface="Arial"/>
              </a:rPr>
              <a:t>myPay</a:t>
            </a:r>
            <a:r>
              <a:rPr sz="1900" kern="0" spc="-30">
                <a:solidFill>
                  <a:srgbClr val="211F1F"/>
                </a:solidFill>
                <a:latin typeface="Arial"/>
                <a:cs typeface="Arial"/>
              </a:rPr>
              <a:t> </a:t>
            </a:r>
            <a:r>
              <a:rPr sz="1900" kern="0">
                <a:solidFill>
                  <a:srgbClr val="211F1F"/>
                </a:solidFill>
                <a:latin typeface="Arial"/>
                <a:cs typeface="Arial"/>
              </a:rPr>
              <a:t>homepage</a:t>
            </a:r>
            <a:r>
              <a:rPr sz="1900" kern="0" spc="5">
                <a:solidFill>
                  <a:srgbClr val="211F1F"/>
                </a:solidFill>
                <a:latin typeface="Arial"/>
                <a:cs typeface="Arial"/>
              </a:rPr>
              <a:t> </a:t>
            </a:r>
            <a:r>
              <a:rPr sz="1900" kern="0">
                <a:solidFill>
                  <a:srgbClr val="211F1F"/>
                </a:solidFill>
                <a:latin typeface="Arial"/>
                <a:cs typeface="Arial"/>
              </a:rPr>
              <a:t>at</a:t>
            </a:r>
            <a:r>
              <a:rPr sz="1900" kern="0" spc="-45">
                <a:solidFill>
                  <a:srgbClr val="211F1F"/>
                </a:solidFill>
                <a:latin typeface="Arial"/>
                <a:cs typeface="Arial"/>
              </a:rPr>
              <a:t> </a:t>
            </a:r>
            <a:r>
              <a:rPr sz="1900" u="sng" kern="0" spc="-10">
                <a:solidFill>
                  <a:srgbClr val="0562C1"/>
                </a:solidFill>
                <a:uFill>
                  <a:solidFill>
                    <a:srgbClr val="0562C1"/>
                  </a:solidFill>
                </a:uFill>
                <a:latin typeface="Arial"/>
                <a:cs typeface="Arial"/>
                <a:hlinkClick r:id="rId3"/>
              </a:rPr>
              <a:t>https://mypay.dfas.mil</a:t>
            </a:r>
            <a:r>
              <a:rPr sz="1900" kern="0" spc="-10">
                <a:solidFill>
                  <a:srgbClr val="0562C1"/>
                </a:solidFill>
                <a:latin typeface="Arial"/>
                <a:cs typeface="Arial"/>
              </a:rPr>
              <a:t> </a:t>
            </a:r>
            <a:r>
              <a:rPr sz="1900" kern="0">
                <a:solidFill>
                  <a:srgbClr val="211F1F"/>
                </a:solidFill>
                <a:latin typeface="Arial"/>
                <a:cs typeface="Arial"/>
              </a:rPr>
              <a:t>and</a:t>
            </a:r>
            <a:r>
              <a:rPr sz="1900" kern="0" spc="-15">
                <a:solidFill>
                  <a:srgbClr val="211F1F"/>
                </a:solidFill>
                <a:latin typeface="Arial"/>
                <a:cs typeface="Arial"/>
              </a:rPr>
              <a:t> </a:t>
            </a:r>
            <a:r>
              <a:rPr sz="1900" kern="0">
                <a:solidFill>
                  <a:srgbClr val="211F1F"/>
                </a:solidFill>
                <a:latin typeface="Arial"/>
                <a:cs typeface="Arial"/>
              </a:rPr>
              <a:t>click</a:t>
            </a:r>
            <a:r>
              <a:rPr sz="1900" kern="0" spc="-30">
                <a:solidFill>
                  <a:srgbClr val="211F1F"/>
                </a:solidFill>
                <a:latin typeface="Arial"/>
                <a:cs typeface="Arial"/>
              </a:rPr>
              <a:t> </a:t>
            </a:r>
            <a:r>
              <a:rPr sz="1900" kern="0">
                <a:solidFill>
                  <a:srgbClr val="211F1F"/>
                </a:solidFill>
                <a:latin typeface="Arial"/>
                <a:cs typeface="Arial"/>
              </a:rPr>
              <a:t>on</a:t>
            </a:r>
            <a:r>
              <a:rPr sz="1900" kern="0" spc="-40">
                <a:solidFill>
                  <a:srgbClr val="211F1F"/>
                </a:solidFill>
                <a:latin typeface="Arial"/>
                <a:cs typeface="Arial"/>
              </a:rPr>
              <a:t> </a:t>
            </a:r>
            <a:r>
              <a:rPr sz="1900" kern="0" spc="-25">
                <a:solidFill>
                  <a:srgbClr val="211F1F"/>
                </a:solidFill>
                <a:latin typeface="Arial"/>
                <a:cs typeface="Arial"/>
              </a:rPr>
              <a:t>the 	</a:t>
            </a:r>
            <a:r>
              <a:rPr sz="1900" kern="0">
                <a:solidFill>
                  <a:srgbClr val="211F1F"/>
                </a:solidFill>
                <a:latin typeface="Arial"/>
                <a:cs typeface="Arial"/>
              </a:rPr>
              <a:t>“Forgot</a:t>
            </a:r>
            <a:r>
              <a:rPr sz="1900" kern="0" spc="-40">
                <a:solidFill>
                  <a:srgbClr val="211F1F"/>
                </a:solidFill>
                <a:latin typeface="Arial"/>
                <a:cs typeface="Arial"/>
              </a:rPr>
              <a:t> </a:t>
            </a:r>
            <a:r>
              <a:rPr sz="1900" kern="0">
                <a:solidFill>
                  <a:srgbClr val="211F1F"/>
                </a:solidFill>
                <a:latin typeface="Arial"/>
                <a:cs typeface="Arial"/>
              </a:rPr>
              <a:t>or</a:t>
            </a:r>
            <a:r>
              <a:rPr sz="1900" kern="0" spc="-30">
                <a:solidFill>
                  <a:srgbClr val="211F1F"/>
                </a:solidFill>
                <a:latin typeface="Arial"/>
                <a:cs typeface="Arial"/>
              </a:rPr>
              <a:t> </a:t>
            </a:r>
            <a:r>
              <a:rPr sz="1900" kern="0">
                <a:solidFill>
                  <a:srgbClr val="211F1F"/>
                </a:solidFill>
                <a:latin typeface="Arial"/>
                <a:cs typeface="Arial"/>
              </a:rPr>
              <a:t>Need</a:t>
            </a:r>
            <a:r>
              <a:rPr sz="1900" kern="0" spc="-20">
                <a:solidFill>
                  <a:srgbClr val="211F1F"/>
                </a:solidFill>
                <a:latin typeface="Arial"/>
                <a:cs typeface="Arial"/>
              </a:rPr>
              <a:t> </a:t>
            </a:r>
            <a:r>
              <a:rPr sz="1900" kern="0">
                <a:solidFill>
                  <a:srgbClr val="211F1F"/>
                </a:solidFill>
                <a:latin typeface="Arial"/>
                <a:cs typeface="Arial"/>
              </a:rPr>
              <a:t>a</a:t>
            </a:r>
            <a:r>
              <a:rPr sz="1900" kern="0" spc="-45">
                <a:solidFill>
                  <a:srgbClr val="211F1F"/>
                </a:solidFill>
                <a:latin typeface="Arial"/>
                <a:cs typeface="Arial"/>
              </a:rPr>
              <a:t> </a:t>
            </a:r>
            <a:r>
              <a:rPr sz="1900" kern="0">
                <a:solidFill>
                  <a:srgbClr val="211F1F"/>
                </a:solidFill>
                <a:latin typeface="Arial"/>
                <a:cs typeface="Arial"/>
              </a:rPr>
              <a:t>Password?” link.</a:t>
            </a:r>
            <a:r>
              <a:rPr sz="1900" kern="0" spc="-35">
                <a:solidFill>
                  <a:srgbClr val="211F1F"/>
                </a:solidFill>
                <a:latin typeface="Arial"/>
                <a:cs typeface="Arial"/>
              </a:rPr>
              <a:t> </a:t>
            </a:r>
            <a:r>
              <a:rPr sz="1900" kern="0">
                <a:solidFill>
                  <a:srgbClr val="211F1F"/>
                </a:solidFill>
                <a:latin typeface="Arial"/>
                <a:cs typeface="Arial"/>
              </a:rPr>
              <a:t>Follow</a:t>
            </a:r>
            <a:r>
              <a:rPr sz="1900" kern="0" spc="-30">
                <a:solidFill>
                  <a:srgbClr val="211F1F"/>
                </a:solidFill>
                <a:latin typeface="Arial"/>
                <a:cs typeface="Arial"/>
              </a:rPr>
              <a:t> </a:t>
            </a:r>
            <a:r>
              <a:rPr sz="1900" kern="0">
                <a:solidFill>
                  <a:srgbClr val="211F1F"/>
                </a:solidFill>
                <a:latin typeface="Arial"/>
                <a:cs typeface="Arial"/>
              </a:rPr>
              <a:t>the</a:t>
            </a:r>
            <a:r>
              <a:rPr sz="1900" kern="0" spc="-35">
                <a:solidFill>
                  <a:srgbClr val="211F1F"/>
                </a:solidFill>
                <a:latin typeface="Arial"/>
                <a:cs typeface="Arial"/>
              </a:rPr>
              <a:t> </a:t>
            </a:r>
            <a:r>
              <a:rPr sz="1900" kern="0">
                <a:solidFill>
                  <a:srgbClr val="211F1F"/>
                </a:solidFill>
                <a:latin typeface="Arial"/>
                <a:cs typeface="Arial"/>
              </a:rPr>
              <a:t>instructions</a:t>
            </a:r>
            <a:r>
              <a:rPr sz="1900" kern="0" spc="-10">
                <a:solidFill>
                  <a:srgbClr val="211F1F"/>
                </a:solidFill>
                <a:latin typeface="Arial"/>
                <a:cs typeface="Arial"/>
              </a:rPr>
              <a:t> </a:t>
            </a:r>
            <a:r>
              <a:rPr sz="1900" kern="0">
                <a:solidFill>
                  <a:srgbClr val="211F1F"/>
                </a:solidFill>
                <a:latin typeface="Arial"/>
                <a:cs typeface="Arial"/>
              </a:rPr>
              <a:t>to</a:t>
            </a:r>
            <a:r>
              <a:rPr sz="1900" kern="0" spc="-45">
                <a:solidFill>
                  <a:srgbClr val="211F1F"/>
                </a:solidFill>
                <a:latin typeface="Arial"/>
                <a:cs typeface="Arial"/>
              </a:rPr>
              <a:t> </a:t>
            </a:r>
            <a:r>
              <a:rPr sz="1900" kern="0">
                <a:solidFill>
                  <a:srgbClr val="211F1F"/>
                </a:solidFill>
                <a:latin typeface="Arial"/>
                <a:cs typeface="Arial"/>
              </a:rPr>
              <a:t>have</a:t>
            </a:r>
            <a:r>
              <a:rPr sz="1900" kern="0" spc="-40">
                <a:solidFill>
                  <a:srgbClr val="211F1F"/>
                </a:solidFill>
                <a:latin typeface="Arial"/>
                <a:cs typeface="Arial"/>
              </a:rPr>
              <a:t> </a:t>
            </a:r>
            <a:r>
              <a:rPr sz="1900" kern="0" spc="-50">
                <a:solidFill>
                  <a:srgbClr val="211F1F"/>
                </a:solidFill>
                <a:latin typeface="Arial"/>
                <a:cs typeface="Arial"/>
              </a:rPr>
              <a:t>a 	</a:t>
            </a:r>
            <a:r>
              <a:rPr sz="1900" kern="0">
                <a:solidFill>
                  <a:srgbClr val="211F1F"/>
                </a:solidFill>
                <a:latin typeface="Arial"/>
                <a:cs typeface="Arial"/>
              </a:rPr>
              <a:t>temporary</a:t>
            </a:r>
            <a:r>
              <a:rPr sz="1900" kern="0" spc="-30">
                <a:solidFill>
                  <a:srgbClr val="211F1F"/>
                </a:solidFill>
                <a:latin typeface="Arial"/>
                <a:cs typeface="Arial"/>
              </a:rPr>
              <a:t> </a:t>
            </a:r>
            <a:r>
              <a:rPr sz="1900" kern="0">
                <a:solidFill>
                  <a:srgbClr val="211F1F"/>
                </a:solidFill>
                <a:latin typeface="Arial"/>
                <a:cs typeface="Arial"/>
              </a:rPr>
              <a:t>password mailed</a:t>
            </a:r>
            <a:r>
              <a:rPr sz="1900" kern="0" spc="-15">
                <a:solidFill>
                  <a:srgbClr val="211F1F"/>
                </a:solidFill>
                <a:latin typeface="Arial"/>
                <a:cs typeface="Arial"/>
              </a:rPr>
              <a:t> </a:t>
            </a:r>
            <a:r>
              <a:rPr sz="1900" kern="0">
                <a:solidFill>
                  <a:srgbClr val="211F1F"/>
                </a:solidFill>
                <a:latin typeface="Arial"/>
                <a:cs typeface="Arial"/>
              </a:rPr>
              <a:t>to</a:t>
            </a:r>
            <a:r>
              <a:rPr sz="1900" kern="0" spc="-45">
                <a:solidFill>
                  <a:srgbClr val="211F1F"/>
                </a:solidFill>
                <a:latin typeface="Arial"/>
                <a:cs typeface="Arial"/>
              </a:rPr>
              <a:t> </a:t>
            </a:r>
            <a:r>
              <a:rPr sz="1900" kern="0">
                <a:solidFill>
                  <a:srgbClr val="211F1F"/>
                </a:solidFill>
                <a:latin typeface="Arial"/>
                <a:cs typeface="Arial"/>
              </a:rPr>
              <a:t>you.</a:t>
            </a:r>
            <a:r>
              <a:rPr sz="1900" kern="0" spc="-35">
                <a:solidFill>
                  <a:srgbClr val="211F1F"/>
                </a:solidFill>
                <a:latin typeface="Arial"/>
                <a:cs typeface="Arial"/>
              </a:rPr>
              <a:t> </a:t>
            </a:r>
            <a:r>
              <a:rPr sz="1900" kern="0">
                <a:solidFill>
                  <a:srgbClr val="211F1F"/>
                </a:solidFill>
                <a:latin typeface="Arial"/>
                <a:cs typeface="Arial"/>
              </a:rPr>
              <a:t>If</a:t>
            </a:r>
            <a:r>
              <a:rPr sz="1900" kern="0" spc="-55">
                <a:solidFill>
                  <a:srgbClr val="211F1F"/>
                </a:solidFill>
                <a:latin typeface="Arial"/>
                <a:cs typeface="Arial"/>
              </a:rPr>
              <a:t> </a:t>
            </a:r>
            <a:r>
              <a:rPr sz="1900" kern="0">
                <a:solidFill>
                  <a:srgbClr val="211F1F"/>
                </a:solidFill>
                <a:latin typeface="Arial"/>
                <a:cs typeface="Arial"/>
              </a:rPr>
              <a:t>you</a:t>
            </a:r>
            <a:r>
              <a:rPr sz="1900" kern="0" spc="-35">
                <a:solidFill>
                  <a:srgbClr val="211F1F"/>
                </a:solidFill>
                <a:latin typeface="Arial"/>
                <a:cs typeface="Arial"/>
              </a:rPr>
              <a:t> </a:t>
            </a:r>
            <a:r>
              <a:rPr sz="1900" kern="0">
                <a:solidFill>
                  <a:srgbClr val="211F1F"/>
                </a:solidFill>
                <a:latin typeface="Arial"/>
                <a:cs typeface="Arial"/>
              </a:rPr>
              <a:t>don’t</a:t>
            </a:r>
            <a:r>
              <a:rPr sz="1900" kern="0" spc="-35">
                <a:solidFill>
                  <a:srgbClr val="211F1F"/>
                </a:solidFill>
                <a:latin typeface="Arial"/>
                <a:cs typeface="Arial"/>
              </a:rPr>
              <a:t> </a:t>
            </a:r>
            <a:r>
              <a:rPr sz="1900" kern="0">
                <a:solidFill>
                  <a:srgbClr val="211F1F"/>
                </a:solidFill>
                <a:latin typeface="Arial"/>
                <a:cs typeface="Arial"/>
              </a:rPr>
              <a:t>receive</a:t>
            </a:r>
            <a:r>
              <a:rPr sz="1900" kern="0" spc="-15">
                <a:solidFill>
                  <a:srgbClr val="211F1F"/>
                </a:solidFill>
                <a:latin typeface="Arial"/>
                <a:cs typeface="Arial"/>
              </a:rPr>
              <a:t> </a:t>
            </a:r>
            <a:r>
              <a:rPr sz="1900" kern="0">
                <a:solidFill>
                  <a:srgbClr val="211F1F"/>
                </a:solidFill>
                <a:latin typeface="Arial"/>
                <a:cs typeface="Arial"/>
              </a:rPr>
              <a:t>the</a:t>
            </a:r>
            <a:r>
              <a:rPr sz="1900" kern="0" spc="-40">
                <a:solidFill>
                  <a:srgbClr val="211F1F"/>
                </a:solidFill>
                <a:latin typeface="Arial"/>
                <a:cs typeface="Arial"/>
              </a:rPr>
              <a:t> </a:t>
            </a:r>
            <a:r>
              <a:rPr sz="1900" kern="0" spc="-10">
                <a:solidFill>
                  <a:srgbClr val="211F1F"/>
                </a:solidFill>
                <a:latin typeface="Arial"/>
                <a:cs typeface="Arial"/>
              </a:rPr>
              <a:t>mailed 	</a:t>
            </a:r>
            <a:r>
              <a:rPr sz="1900" kern="0">
                <a:solidFill>
                  <a:srgbClr val="211F1F"/>
                </a:solidFill>
                <a:latin typeface="Arial"/>
                <a:cs typeface="Arial"/>
              </a:rPr>
              <a:t>password,</a:t>
            </a:r>
            <a:r>
              <a:rPr sz="1900" kern="0" spc="-10">
                <a:solidFill>
                  <a:srgbClr val="211F1F"/>
                </a:solidFill>
                <a:latin typeface="Arial"/>
                <a:cs typeface="Arial"/>
              </a:rPr>
              <a:t> </a:t>
            </a:r>
            <a:r>
              <a:rPr sz="1900" kern="0">
                <a:solidFill>
                  <a:srgbClr val="211F1F"/>
                </a:solidFill>
                <a:latin typeface="Arial"/>
                <a:cs typeface="Arial"/>
              </a:rPr>
              <a:t>it</a:t>
            </a:r>
            <a:r>
              <a:rPr sz="1900" kern="0" spc="-50">
                <a:solidFill>
                  <a:srgbClr val="211F1F"/>
                </a:solidFill>
                <a:latin typeface="Arial"/>
                <a:cs typeface="Arial"/>
              </a:rPr>
              <a:t> </a:t>
            </a:r>
            <a:r>
              <a:rPr sz="1900" kern="0">
                <a:solidFill>
                  <a:srgbClr val="211F1F"/>
                </a:solidFill>
                <a:latin typeface="Arial"/>
                <a:cs typeface="Arial"/>
              </a:rPr>
              <a:t>is</a:t>
            </a:r>
            <a:r>
              <a:rPr sz="1900" kern="0" spc="-50">
                <a:solidFill>
                  <a:srgbClr val="211F1F"/>
                </a:solidFill>
                <a:latin typeface="Arial"/>
                <a:cs typeface="Arial"/>
              </a:rPr>
              <a:t> </a:t>
            </a:r>
            <a:r>
              <a:rPr sz="1900" kern="0">
                <a:solidFill>
                  <a:srgbClr val="211F1F"/>
                </a:solidFill>
                <a:latin typeface="Arial"/>
                <a:cs typeface="Arial"/>
              </a:rPr>
              <a:t>likely</a:t>
            </a:r>
            <a:r>
              <a:rPr sz="1900" kern="0" spc="-35">
                <a:solidFill>
                  <a:srgbClr val="211F1F"/>
                </a:solidFill>
                <a:latin typeface="Arial"/>
                <a:cs typeface="Arial"/>
              </a:rPr>
              <a:t> </a:t>
            </a:r>
            <a:r>
              <a:rPr sz="1900" kern="0" spc="-10">
                <a:solidFill>
                  <a:srgbClr val="211F1F"/>
                </a:solidFill>
                <a:latin typeface="Arial"/>
                <a:cs typeface="Arial"/>
              </a:rPr>
              <a:t>DFAS</a:t>
            </a:r>
            <a:r>
              <a:rPr sz="1900" kern="0" spc="-45">
                <a:solidFill>
                  <a:srgbClr val="211F1F"/>
                </a:solidFill>
                <a:latin typeface="Arial"/>
                <a:cs typeface="Arial"/>
              </a:rPr>
              <a:t> </a:t>
            </a:r>
            <a:r>
              <a:rPr sz="1900" kern="0">
                <a:solidFill>
                  <a:srgbClr val="211F1F"/>
                </a:solidFill>
                <a:latin typeface="Arial"/>
                <a:cs typeface="Arial"/>
              </a:rPr>
              <a:t>doesn’t</a:t>
            </a:r>
            <a:r>
              <a:rPr sz="1900" kern="0" spc="-25">
                <a:solidFill>
                  <a:srgbClr val="211F1F"/>
                </a:solidFill>
                <a:latin typeface="Arial"/>
                <a:cs typeface="Arial"/>
              </a:rPr>
              <a:t> </a:t>
            </a:r>
            <a:r>
              <a:rPr sz="1900" kern="0">
                <a:solidFill>
                  <a:srgbClr val="211F1F"/>
                </a:solidFill>
                <a:latin typeface="Arial"/>
                <a:cs typeface="Arial"/>
              </a:rPr>
              <a:t>have</a:t>
            </a:r>
            <a:r>
              <a:rPr sz="1900" kern="0" spc="-30">
                <a:solidFill>
                  <a:srgbClr val="211F1F"/>
                </a:solidFill>
                <a:latin typeface="Arial"/>
                <a:cs typeface="Arial"/>
              </a:rPr>
              <a:t> </a:t>
            </a:r>
            <a:r>
              <a:rPr sz="1900" kern="0">
                <a:solidFill>
                  <a:srgbClr val="211F1F"/>
                </a:solidFill>
                <a:latin typeface="Arial"/>
                <a:cs typeface="Arial"/>
              </a:rPr>
              <a:t>a</a:t>
            </a:r>
            <a:r>
              <a:rPr sz="1900" kern="0" spc="-50">
                <a:solidFill>
                  <a:srgbClr val="211F1F"/>
                </a:solidFill>
                <a:latin typeface="Arial"/>
                <a:cs typeface="Arial"/>
              </a:rPr>
              <a:t> </a:t>
            </a:r>
            <a:r>
              <a:rPr sz="1900" kern="0">
                <a:solidFill>
                  <a:srgbClr val="211F1F"/>
                </a:solidFill>
                <a:latin typeface="Arial"/>
                <a:cs typeface="Arial"/>
              </a:rPr>
              <a:t>current</a:t>
            </a:r>
            <a:r>
              <a:rPr sz="1900" kern="0" spc="-40">
                <a:solidFill>
                  <a:srgbClr val="211F1F"/>
                </a:solidFill>
                <a:latin typeface="Arial"/>
                <a:cs typeface="Arial"/>
              </a:rPr>
              <a:t> </a:t>
            </a:r>
            <a:r>
              <a:rPr sz="1900" kern="0">
                <a:solidFill>
                  <a:srgbClr val="211F1F"/>
                </a:solidFill>
                <a:latin typeface="Arial"/>
                <a:cs typeface="Arial"/>
              </a:rPr>
              <a:t>mailing</a:t>
            </a:r>
            <a:r>
              <a:rPr sz="1900" kern="0" spc="-20">
                <a:solidFill>
                  <a:srgbClr val="211F1F"/>
                </a:solidFill>
                <a:latin typeface="Arial"/>
                <a:cs typeface="Arial"/>
              </a:rPr>
              <a:t> </a:t>
            </a:r>
            <a:r>
              <a:rPr sz="1900" kern="0">
                <a:solidFill>
                  <a:srgbClr val="211F1F"/>
                </a:solidFill>
                <a:latin typeface="Arial"/>
                <a:cs typeface="Arial"/>
              </a:rPr>
              <a:t>address</a:t>
            </a:r>
            <a:r>
              <a:rPr sz="1900" kern="0" spc="-20">
                <a:solidFill>
                  <a:srgbClr val="211F1F"/>
                </a:solidFill>
                <a:latin typeface="Arial"/>
                <a:cs typeface="Arial"/>
              </a:rPr>
              <a:t> </a:t>
            </a:r>
            <a:r>
              <a:rPr sz="1900" kern="0">
                <a:solidFill>
                  <a:srgbClr val="211F1F"/>
                </a:solidFill>
                <a:latin typeface="Arial"/>
                <a:cs typeface="Arial"/>
              </a:rPr>
              <a:t>for</a:t>
            </a:r>
            <a:r>
              <a:rPr sz="1900" kern="0" spc="-50">
                <a:solidFill>
                  <a:srgbClr val="211F1F"/>
                </a:solidFill>
                <a:latin typeface="Arial"/>
                <a:cs typeface="Arial"/>
              </a:rPr>
              <a:t> </a:t>
            </a:r>
            <a:r>
              <a:rPr sz="1900" kern="0" spc="-20">
                <a:solidFill>
                  <a:srgbClr val="211F1F"/>
                </a:solidFill>
                <a:latin typeface="Arial"/>
                <a:cs typeface="Arial"/>
              </a:rPr>
              <a:t>you.</a:t>
            </a:r>
            <a:endParaRPr sz="1900" kern="0">
              <a:solidFill>
                <a:sysClr val="windowText" lastClr="000000"/>
              </a:solidFill>
              <a:latin typeface="Arial"/>
              <a:cs typeface="Arial"/>
            </a:endParaRPr>
          </a:p>
        </p:txBody>
      </p:sp>
      <p:sp>
        <p:nvSpPr>
          <p:cNvPr id="3" name="object 3"/>
          <p:cNvSpPr txBox="1">
            <a:spLocks noGrp="1"/>
          </p:cNvSpPr>
          <p:nvPr>
            <p:ph type="title"/>
          </p:nvPr>
        </p:nvSpPr>
        <p:spPr>
          <a:xfrm>
            <a:off x="2113915" y="109387"/>
            <a:ext cx="7961630" cy="1367682"/>
          </a:xfrm>
          <a:prstGeom prst="rect">
            <a:avLst/>
          </a:prstGeom>
        </p:spPr>
        <p:txBody>
          <a:bodyPr vert="horz" wrap="square" lIns="0" tIns="13335" rIns="0" bIns="0" rtlCol="0" anchor="ctr">
            <a:spAutoFit/>
          </a:bodyPr>
          <a:lstStyle/>
          <a:p>
            <a:pPr marL="12700">
              <a:lnSpc>
                <a:spcPct val="100000"/>
              </a:lnSpc>
              <a:spcBef>
                <a:spcPts val="105"/>
              </a:spcBef>
            </a:pPr>
            <a:r>
              <a:rPr>
                <a:solidFill>
                  <a:srgbClr val="211F1F"/>
                </a:solidFill>
              </a:rPr>
              <a:t>Gray</a:t>
            </a:r>
            <a:r>
              <a:rPr spc="-170">
                <a:solidFill>
                  <a:srgbClr val="211F1F"/>
                </a:solidFill>
              </a:rPr>
              <a:t> </a:t>
            </a:r>
            <a:r>
              <a:rPr>
                <a:solidFill>
                  <a:srgbClr val="211F1F"/>
                </a:solidFill>
              </a:rPr>
              <a:t>Area</a:t>
            </a:r>
            <a:r>
              <a:rPr spc="-40">
                <a:solidFill>
                  <a:srgbClr val="211F1F"/>
                </a:solidFill>
              </a:rPr>
              <a:t> </a:t>
            </a:r>
            <a:r>
              <a:rPr>
                <a:solidFill>
                  <a:srgbClr val="211F1F"/>
                </a:solidFill>
              </a:rPr>
              <a:t>Future</a:t>
            </a:r>
            <a:r>
              <a:rPr spc="-65">
                <a:solidFill>
                  <a:srgbClr val="211F1F"/>
                </a:solidFill>
              </a:rPr>
              <a:t> </a:t>
            </a:r>
            <a:r>
              <a:rPr>
                <a:solidFill>
                  <a:srgbClr val="211F1F"/>
                </a:solidFill>
              </a:rPr>
              <a:t>Retiree</a:t>
            </a:r>
            <a:r>
              <a:rPr spc="-50">
                <a:solidFill>
                  <a:srgbClr val="211F1F"/>
                </a:solidFill>
              </a:rPr>
              <a:t> </a:t>
            </a:r>
            <a:r>
              <a:rPr>
                <a:solidFill>
                  <a:srgbClr val="211F1F"/>
                </a:solidFill>
              </a:rPr>
              <a:t>myPay</a:t>
            </a:r>
            <a:r>
              <a:rPr spc="-145">
                <a:solidFill>
                  <a:srgbClr val="211F1F"/>
                </a:solidFill>
              </a:rPr>
              <a:t> </a:t>
            </a:r>
            <a:r>
              <a:rPr spc="-10">
                <a:solidFill>
                  <a:srgbClr val="211F1F"/>
                </a:solidFill>
              </a:rPr>
              <a:t>Account</a:t>
            </a: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178</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139009281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2741" y="1314403"/>
            <a:ext cx="8421370" cy="4228722"/>
          </a:xfrm>
          <a:prstGeom prst="rect">
            <a:avLst/>
          </a:prstGeom>
        </p:spPr>
        <p:txBody>
          <a:bodyPr vert="horz" wrap="square" lIns="0" tIns="12065" rIns="0" bIns="0" rtlCol="0">
            <a:spAutoFit/>
          </a:bodyPr>
          <a:lstStyle/>
          <a:p>
            <a:pPr marL="650875" marR="72390" indent="-181610">
              <a:spcBef>
                <a:spcPts val="95"/>
              </a:spcBef>
              <a:buClr>
                <a:srgbClr val="211F1F"/>
              </a:buClr>
              <a:buFont typeface="Arial"/>
              <a:buChar char="•"/>
              <a:tabLst>
                <a:tab pos="652145" algn="l"/>
              </a:tabLst>
              <a:defRPr/>
            </a:pPr>
            <a:r>
              <a:rPr sz="1900" kern="0" spc="-40">
                <a:solidFill>
                  <a:srgbClr val="211F1F"/>
                </a:solidFill>
                <a:latin typeface="Arial"/>
                <a:cs typeface="Arial"/>
              </a:rPr>
              <a:t>You </a:t>
            </a:r>
            <a:r>
              <a:rPr sz="1900" kern="0">
                <a:solidFill>
                  <a:srgbClr val="211F1F"/>
                </a:solidFill>
                <a:latin typeface="Arial"/>
                <a:cs typeface="Arial"/>
              </a:rPr>
              <a:t>can</a:t>
            </a:r>
            <a:r>
              <a:rPr sz="1900" kern="0" spc="-25">
                <a:solidFill>
                  <a:srgbClr val="211F1F"/>
                </a:solidFill>
                <a:latin typeface="Arial"/>
                <a:cs typeface="Arial"/>
              </a:rPr>
              <a:t> </a:t>
            </a:r>
            <a:r>
              <a:rPr sz="1900" kern="0">
                <a:solidFill>
                  <a:srgbClr val="211F1F"/>
                </a:solidFill>
                <a:latin typeface="Arial"/>
                <a:cs typeface="Arial"/>
              </a:rPr>
              <a:t>locate</a:t>
            </a:r>
            <a:r>
              <a:rPr sz="1900" kern="0" spc="-10">
                <a:solidFill>
                  <a:srgbClr val="211F1F"/>
                </a:solidFill>
                <a:latin typeface="Arial"/>
                <a:cs typeface="Arial"/>
              </a:rPr>
              <a:t> </a:t>
            </a:r>
            <a:r>
              <a:rPr sz="1900" kern="0">
                <a:solidFill>
                  <a:srgbClr val="211F1F"/>
                </a:solidFill>
                <a:latin typeface="Arial"/>
                <a:cs typeface="Arial"/>
              </a:rPr>
              <a:t>a</a:t>
            </a:r>
            <a:r>
              <a:rPr sz="1900" kern="0" spc="-60">
                <a:solidFill>
                  <a:srgbClr val="211F1F"/>
                </a:solidFill>
                <a:latin typeface="Arial"/>
                <a:cs typeface="Arial"/>
              </a:rPr>
              <a:t> </a:t>
            </a:r>
            <a:r>
              <a:rPr sz="1900" kern="0" spc="-20">
                <a:solidFill>
                  <a:srgbClr val="211F1F"/>
                </a:solidFill>
                <a:latin typeface="Arial"/>
                <a:cs typeface="Arial"/>
              </a:rPr>
              <a:t>Trusted</a:t>
            </a:r>
            <a:r>
              <a:rPr sz="1900" kern="0" spc="-110">
                <a:solidFill>
                  <a:srgbClr val="211F1F"/>
                </a:solidFill>
                <a:latin typeface="Arial"/>
                <a:cs typeface="Arial"/>
              </a:rPr>
              <a:t> </a:t>
            </a:r>
            <a:r>
              <a:rPr sz="1900" kern="0">
                <a:solidFill>
                  <a:srgbClr val="211F1F"/>
                </a:solidFill>
                <a:latin typeface="Arial"/>
                <a:cs typeface="Arial"/>
              </a:rPr>
              <a:t>Agent</a:t>
            </a:r>
            <a:r>
              <a:rPr sz="1900" kern="0" spc="-15">
                <a:solidFill>
                  <a:srgbClr val="211F1F"/>
                </a:solidFill>
                <a:latin typeface="Arial"/>
                <a:cs typeface="Arial"/>
              </a:rPr>
              <a:t> </a:t>
            </a:r>
            <a:r>
              <a:rPr sz="1900" kern="0">
                <a:solidFill>
                  <a:srgbClr val="211F1F"/>
                </a:solidFill>
                <a:latin typeface="Arial"/>
                <a:cs typeface="Arial"/>
              </a:rPr>
              <a:t>in</a:t>
            </a:r>
            <a:r>
              <a:rPr sz="1900" kern="0" spc="-35">
                <a:solidFill>
                  <a:srgbClr val="211F1F"/>
                </a:solidFill>
                <a:latin typeface="Arial"/>
                <a:cs typeface="Arial"/>
              </a:rPr>
              <a:t> </a:t>
            </a:r>
            <a:r>
              <a:rPr sz="1900" kern="0">
                <a:solidFill>
                  <a:srgbClr val="211F1F"/>
                </a:solidFill>
                <a:latin typeface="Arial"/>
                <a:cs typeface="Arial"/>
              </a:rPr>
              <a:t>your</a:t>
            </a:r>
            <a:r>
              <a:rPr sz="1900" kern="0" spc="-20">
                <a:solidFill>
                  <a:srgbClr val="211F1F"/>
                </a:solidFill>
                <a:latin typeface="Arial"/>
                <a:cs typeface="Arial"/>
              </a:rPr>
              <a:t> </a:t>
            </a:r>
            <a:r>
              <a:rPr sz="1900" kern="0">
                <a:solidFill>
                  <a:srgbClr val="211F1F"/>
                </a:solidFill>
                <a:latin typeface="Arial"/>
                <a:cs typeface="Arial"/>
              </a:rPr>
              <a:t>area</a:t>
            </a:r>
            <a:r>
              <a:rPr sz="1900" kern="0" spc="-10">
                <a:solidFill>
                  <a:srgbClr val="211F1F"/>
                </a:solidFill>
                <a:latin typeface="Arial"/>
                <a:cs typeface="Arial"/>
              </a:rPr>
              <a:t> </a:t>
            </a:r>
            <a:r>
              <a:rPr sz="1900" kern="0">
                <a:solidFill>
                  <a:srgbClr val="211F1F"/>
                </a:solidFill>
                <a:latin typeface="Arial"/>
                <a:cs typeface="Arial"/>
              </a:rPr>
              <a:t>that</a:t>
            </a:r>
            <a:r>
              <a:rPr sz="1900" kern="0" spc="-35">
                <a:solidFill>
                  <a:srgbClr val="211F1F"/>
                </a:solidFill>
                <a:latin typeface="Arial"/>
                <a:cs typeface="Arial"/>
              </a:rPr>
              <a:t> </a:t>
            </a:r>
            <a:r>
              <a:rPr sz="1900" kern="0">
                <a:solidFill>
                  <a:srgbClr val="211F1F"/>
                </a:solidFill>
                <a:latin typeface="Arial"/>
                <a:cs typeface="Arial"/>
              </a:rPr>
              <a:t>can</a:t>
            </a:r>
            <a:r>
              <a:rPr sz="1900" kern="0" spc="-25">
                <a:solidFill>
                  <a:srgbClr val="211F1F"/>
                </a:solidFill>
                <a:latin typeface="Arial"/>
                <a:cs typeface="Arial"/>
              </a:rPr>
              <a:t> </a:t>
            </a:r>
            <a:r>
              <a:rPr sz="1900" kern="0">
                <a:solidFill>
                  <a:srgbClr val="211F1F"/>
                </a:solidFill>
                <a:latin typeface="Arial"/>
                <a:cs typeface="Arial"/>
              </a:rPr>
              <a:t>provide</a:t>
            </a:r>
            <a:r>
              <a:rPr sz="1900" kern="0" spc="-5">
                <a:solidFill>
                  <a:srgbClr val="211F1F"/>
                </a:solidFill>
                <a:latin typeface="Arial"/>
                <a:cs typeface="Arial"/>
              </a:rPr>
              <a:t> </a:t>
            </a:r>
            <a:r>
              <a:rPr sz="1900" kern="0">
                <a:solidFill>
                  <a:srgbClr val="211F1F"/>
                </a:solidFill>
                <a:latin typeface="Arial"/>
                <a:cs typeface="Arial"/>
              </a:rPr>
              <a:t>an</a:t>
            </a:r>
            <a:r>
              <a:rPr sz="1900" kern="0" spc="-25">
                <a:solidFill>
                  <a:srgbClr val="211F1F"/>
                </a:solidFill>
                <a:latin typeface="Arial"/>
                <a:cs typeface="Arial"/>
              </a:rPr>
              <a:t> in- 	</a:t>
            </a:r>
            <a:r>
              <a:rPr sz="1900" kern="0">
                <a:solidFill>
                  <a:srgbClr val="211F1F"/>
                </a:solidFill>
                <a:latin typeface="Arial"/>
                <a:cs typeface="Arial"/>
              </a:rPr>
              <a:t>person</a:t>
            </a:r>
            <a:r>
              <a:rPr sz="1900" kern="0" spc="-20">
                <a:solidFill>
                  <a:srgbClr val="211F1F"/>
                </a:solidFill>
                <a:latin typeface="Arial"/>
                <a:cs typeface="Arial"/>
              </a:rPr>
              <a:t> </a:t>
            </a:r>
            <a:r>
              <a:rPr sz="1900" kern="0">
                <a:solidFill>
                  <a:srgbClr val="211F1F"/>
                </a:solidFill>
                <a:latin typeface="Arial"/>
                <a:cs typeface="Arial"/>
              </a:rPr>
              <a:t>password reset.</a:t>
            </a:r>
            <a:r>
              <a:rPr sz="1900" kern="0" spc="-65">
                <a:solidFill>
                  <a:srgbClr val="211F1F"/>
                </a:solidFill>
                <a:latin typeface="Arial"/>
                <a:cs typeface="Arial"/>
              </a:rPr>
              <a:t> </a:t>
            </a:r>
            <a:r>
              <a:rPr sz="1900" kern="0" spc="-100">
                <a:solidFill>
                  <a:srgbClr val="211F1F"/>
                </a:solidFill>
                <a:latin typeface="Arial"/>
                <a:cs typeface="Arial"/>
              </a:rPr>
              <a:t>To</a:t>
            </a:r>
            <a:r>
              <a:rPr sz="1900" kern="0" spc="-35">
                <a:solidFill>
                  <a:srgbClr val="211F1F"/>
                </a:solidFill>
                <a:latin typeface="Arial"/>
                <a:cs typeface="Arial"/>
              </a:rPr>
              <a:t> </a:t>
            </a:r>
            <a:r>
              <a:rPr sz="1900" kern="0">
                <a:solidFill>
                  <a:srgbClr val="211F1F"/>
                </a:solidFill>
                <a:latin typeface="Arial"/>
                <a:cs typeface="Arial"/>
              </a:rPr>
              <a:t>see</a:t>
            </a:r>
            <a:r>
              <a:rPr sz="1900" kern="0" spc="-30">
                <a:solidFill>
                  <a:srgbClr val="211F1F"/>
                </a:solidFill>
                <a:latin typeface="Arial"/>
                <a:cs typeface="Arial"/>
              </a:rPr>
              <a:t> </a:t>
            </a:r>
            <a:r>
              <a:rPr sz="1900" kern="0">
                <a:solidFill>
                  <a:srgbClr val="211F1F"/>
                </a:solidFill>
                <a:latin typeface="Arial"/>
                <a:cs typeface="Arial"/>
              </a:rPr>
              <a:t>the</a:t>
            </a:r>
            <a:r>
              <a:rPr sz="1900" kern="0" spc="-40">
                <a:solidFill>
                  <a:srgbClr val="211F1F"/>
                </a:solidFill>
                <a:latin typeface="Arial"/>
                <a:cs typeface="Arial"/>
              </a:rPr>
              <a:t> </a:t>
            </a:r>
            <a:r>
              <a:rPr sz="1900" kern="0">
                <a:solidFill>
                  <a:srgbClr val="211F1F"/>
                </a:solidFill>
                <a:latin typeface="Arial"/>
                <a:cs typeface="Arial"/>
              </a:rPr>
              <a:t>list,</a:t>
            </a:r>
            <a:r>
              <a:rPr sz="1900" kern="0" spc="-45">
                <a:solidFill>
                  <a:srgbClr val="211F1F"/>
                </a:solidFill>
                <a:latin typeface="Arial"/>
                <a:cs typeface="Arial"/>
              </a:rPr>
              <a:t> </a:t>
            </a:r>
            <a:r>
              <a:rPr sz="1900" kern="0">
                <a:solidFill>
                  <a:srgbClr val="211F1F"/>
                </a:solidFill>
                <a:latin typeface="Arial"/>
                <a:cs typeface="Arial"/>
              </a:rPr>
              <a:t>go</a:t>
            </a:r>
            <a:r>
              <a:rPr sz="1900" kern="0" spc="-30">
                <a:solidFill>
                  <a:srgbClr val="211F1F"/>
                </a:solidFill>
                <a:latin typeface="Arial"/>
                <a:cs typeface="Arial"/>
              </a:rPr>
              <a:t> </a:t>
            </a:r>
            <a:r>
              <a:rPr sz="1900" kern="0">
                <a:solidFill>
                  <a:srgbClr val="211F1F"/>
                </a:solidFill>
                <a:latin typeface="Arial"/>
                <a:cs typeface="Arial"/>
              </a:rPr>
              <a:t>to</a:t>
            </a:r>
            <a:r>
              <a:rPr sz="1900" kern="0" spc="-40">
                <a:solidFill>
                  <a:srgbClr val="211F1F"/>
                </a:solidFill>
                <a:latin typeface="Arial"/>
                <a:cs typeface="Arial"/>
              </a:rPr>
              <a:t> </a:t>
            </a:r>
            <a:r>
              <a:rPr sz="1900" kern="0">
                <a:solidFill>
                  <a:srgbClr val="211F1F"/>
                </a:solidFill>
                <a:latin typeface="Arial"/>
                <a:cs typeface="Arial"/>
              </a:rPr>
              <a:t>the</a:t>
            </a:r>
            <a:r>
              <a:rPr sz="1900" kern="0" spc="-35">
                <a:solidFill>
                  <a:srgbClr val="211F1F"/>
                </a:solidFill>
                <a:latin typeface="Arial"/>
                <a:cs typeface="Arial"/>
              </a:rPr>
              <a:t> </a:t>
            </a:r>
            <a:r>
              <a:rPr sz="1900" kern="0">
                <a:solidFill>
                  <a:srgbClr val="211F1F"/>
                </a:solidFill>
                <a:latin typeface="Arial"/>
                <a:cs typeface="Arial"/>
              </a:rPr>
              <a:t>myPay</a:t>
            </a:r>
            <a:r>
              <a:rPr sz="1900" kern="0" spc="-30">
                <a:solidFill>
                  <a:srgbClr val="211F1F"/>
                </a:solidFill>
                <a:latin typeface="Arial"/>
                <a:cs typeface="Arial"/>
              </a:rPr>
              <a:t> </a:t>
            </a:r>
            <a:r>
              <a:rPr sz="1900" kern="0">
                <a:solidFill>
                  <a:srgbClr val="211F1F"/>
                </a:solidFill>
                <a:latin typeface="Arial"/>
                <a:cs typeface="Arial"/>
              </a:rPr>
              <a:t>homepage </a:t>
            </a:r>
            <a:r>
              <a:rPr sz="1900" kern="0" spc="-25">
                <a:solidFill>
                  <a:srgbClr val="211F1F"/>
                </a:solidFill>
                <a:latin typeface="Arial"/>
                <a:cs typeface="Arial"/>
              </a:rPr>
              <a:t>and 	</a:t>
            </a:r>
            <a:r>
              <a:rPr sz="1900" kern="0">
                <a:solidFill>
                  <a:srgbClr val="211F1F"/>
                </a:solidFill>
                <a:latin typeface="Arial"/>
                <a:cs typeface="Arial"/>
              </a:rPr>
              <a:t>click</a:t>
            </a:r>
            <a:r>
              <a:rPr sz="1900" kern="0" spc="-25">
                <a:solidFill>
                  <a:srgbClr val="211F1F"/>
                </a:solidFill>
                <a:latin typeface="Arial"/>
                <a:cs typeface="Arial"/>
              </a:rPr>
              <a:t> </a:t>
            </a:r>
            <a:r>
              <a:rPr sz="1900" kern="0">
                <a:solidFill>
                  <a:srgbClr val="211F1F"/>
                </a:solidFill>
                <a:latin typeface="Arial"/>
                <a:cs typeface="Arial"/>
              </a:rPr>
              <a:t>on</a:t>
            </a:r>
            <a:r>
              <a:rPr sz="1900" kern="0" spc="-20">
                <a:solidFill>
                  <a:srgbClr val="211F1F"/>
                </a:solidFill>
                <a:latin typeface="Arial"/>
                <a:cs typeface="Arial"/>
              </a:rPr>
              <a:t> </a:t>
            </a:r>
            <a:r>
              <a:rPr sz="1900" kern="0">
                <a:solidFill>
                  <a:srgbClr val="211F1F"/>
                </a:solidFill>
                <a:latin typeface="Arial"/>
                <a:cs typeface="Arial"/>
              </a:rPr>
              <a:t>“Contact</a:t>
            </a:r>
            <a:r>
              <a:rPr sz="1900" kern="0" spc="-10">
                <a:solidFill>
                  <a:srgbClr val="211F1F"/>
                </a:solidFill>
                <a:latin typeface="Arial"/>
                <a:cs typeface="Arial"/>
              </a:rPr>
              <a:t> </a:t>
            </a:r>
            <a:r>
              <a:rPr sz="1900" kern="0">
                <a:solidFill>
                  <a:srgbClr val="211F1F"/>
                </a:solidFill>
                <a:latin typeface="Arial"/>
                <a:cs typeface="Arial"/>
              </a:rPr>
              <a:t>Us”</a:t>
            </a:r>
            <a:r>
              <a:rPr sz="1900" kern="0" spc="-30">
                <a:solidFill>
                  <a:srgbClr val="211F1F"/>
                </a:solidFill>
                <a:latin typeface="Arial"/>
                <a:cs typeface="Arial"/>
              </a:rPr>
              <a:t> </a:t>
            </a:r>
            <a:r>
              <a:rPr sz="1900" kern="0">
                <a:solidFill>
                  <a:srgbClr val="211F1F"/>
                </a:solidFill>
                <a:latin typeface="Arial"/>
                <a:cs typeface="Arial"/>
              </a:rPr>
              <a:t>at</a:t>
            </a:r>
            <a:r>
              <a:rPr sz="1900" kern="0" spc="-30">
                <a:solidFill>
                  <a:srgbClr val="211F1F"/>
                </a:solidFill>
                <a:latin typeface="Arial"/>
                <a:cs typeface="Arial"/>
              </a:rPr>
              <a:t> </a:t>
            </a:r>
            <a:r>
              <a:rPr sz="1900" kern="0">
                <a:solidFill>
                  <a:srgbClr val="211F1F"/>
                </a:solidFill>
                <a:latin typeface="Arial"/>
                <a:cs typeface="Arial"/>
              </a:rPr>
              <a:t>the</a:t>
            </a:r>
            <a:r>
              <a:rPr sz="1900" kern="0" spc="-20">
                <a:solidFill>
                  <a:srgbClr val="211F1F"/>
                </a:solidFill>
                <a:latin typeface="Arial"/>
                <a:cs typeface="Arial"/>
              </a:rPr>
              <a:t> </a:t>
            </a:r>
            <a:r>
              <a:rPr sz="1900" kern="0">
                <a:solidFill>
                  <a:srgbClr val="211F1F"/>
                </a:solidFill>
                <a:latin typeface="Arial"/>
                <a:cs typeface="Arial"/>
              </a:rPr>
              <a:t>top</a:t>
            </a:r>
            <a:r>
              <a:rPr sz="1900" kern="0" spc="-20">
                <a:solidFill>
                  <a:srgbClr val="211F1F"/>
                </a:solidFill>
                <a:latin typeface="Arial"/>
                <a:cs typeface="Arial"/>
              </a:rPr>
              <a:t> </a:t>
            </a:r>
            <a:r>
              <a:rPr sz="1900" kern="0">
                <a:solidFill>
                  <a:srgbClr val="211F1F"/>
                </a:solidFill>
                <a:latin typeface="Arial"/>
                <a:cs typeface="Arial"/>
              </a:rPr>
              <a:t>of</a:t>
            </a:r>
            <a:r>
              <a:rPr sz="1900" kern="0" spc="-35">
                <a:solidFill>
                  <a:srgbClr val="211F1F"/>
                </a:solidFill>
                <a:latin typeface="Arial"/>
                <a:cs typeface="Arial"/>
              </a:rPr>
              <a:t> </a:t>
            </a:r>
            <a:r>
              <a:rPr sz="1900" kern="0">
                <a:solidFill>
                  <a:srgbClr val="211F1F"/>
                </a:solidFill>
                <a:latin typeface="Arial"/>
                <a:cs typeface="Arial"/>
              </a:rPr>
              <a:t>the</a:t>
            </a:r>
            <a:r>
              <a:rPr sz="1900" kern="0" spc="-30">
                <a:solidFill>
                  <a:srgbClr val="211F1F"/>
                </a:solidFill>
                <a:latin typeface="Arial"/>
                <a:cs typeface="Arial"/>
              </a:rPr>
              <a:t> </a:t>
            </a:r>
            <a:r>
              <a:rPr sz="1900" kern="0">
                <a:solidFill>
                  <a:srgbClr val="211F1F"/>
                </a:solidFill>
                <a:latin typeface="Arial"/>
                <a:cs typeface="Arial"/>
              </a:rPr>
              <a:t>page,</a:t>
            </a:r>
            <a:r>
              <a:rPr sz="1900" kern="0" spc="-5">
                <a:solidFill>
                  <a:srgbClr val="211F1F"/>
                </a:solidFill>
                <a:latin typeface="Arial"/>
                <a:cs typeface="Arial"/>
              </a:rPr>
              <a:t> </a:t>
            </a:r>
            <a:r>
              <a:rPr sz="1900" kern="0">
                <a:solidFill>
                  <a:srgbClr val="211F1F"/>
                </a:solidFill>
                <a:latin typeface="Arial"/>
                <a:cs typeface="Arial"/>
              </a:rPr>
              <a:t>then</a:t>
            </a:r>
            <a:r>
              <a:rPr sz="1900" kern="0" spc="-25">
                <a:solidFill>
                  <a:srgbClr val="211F1F"/>
                </a:solidFill>
                <a:latin typeface="Arial"/>
                <a:cs typeface="Arial"/>
              </a:rPr>
              <a:t> </a:t>
            </a:r>
            <a:r>
              <a:rPr sz="1900" kern="0">
                <a:solidFill>
                  <a:srgbClr val="211F1F"/>
                </a:solidFill>
                <a:latin typeface="Arial"/>
                <a:cs typeface="Arial"/>
              </a:rPr>
              <a:t>click</a:t>
            </a:r>
            <a:r>
              <a:rPr sz="1900" kern="0" spc="-20">
                <a:solidFill>
                  <a:srgbClr val="211F1F"/>
                </a:solidFill>
                <a:latin typeface="Arial"/>
                <a:cs typeface="Arial"/>
              </a:rPr>
              <a:t> </a:t>
            </a:r>
            <a:r>
              <a:rPr sz="1900" kern="0">
                <a:solidFill>
                  <a:srgbClr val="211F1F"/>
                </a:solidFill>
                <a:latin typeface="Arial"/>
                <a:cs typeface="Arial"/>
              </a:rPr>
              <a:t>on</a:t>
            </a:r>
            <a:r>
              <a:rPr sz="1900" kern="0" spc="-20">
                <a:solidFill>
                  <a:srgbClr val="211F1F"/>
                </a:solidFill>
                <a:latin typeface="Arial"/>
                <a:cs typeface="Arial"/>
              </a:rPr>
              <a:t> </a:t>
            </a:r>
            <a:r>
              <a:rPr sz="1900" kern="0">
                <a:solidFill>
                  <a:srgbClr val="211F1F"/>
                </a:solidFill>
                <a:latin typeface="Arial"/>
                <a:cs typeface="Arial"/>
              </a:rPr>
              <a:t>the</a:t>
            </a:r>
            <a:r>
              <a:rPr sz="1900" kern="0" spc="-30">
                <a:solidFill>
                  <a:srgbClr val="211F1F"/>
                </a:solidFill>
                <a:latin typeface="Arial"/>
                <a:cs typeface="Arial"/>
              </a:rPr>
              <a:t> </a:t>
            </a:r>
            <a:r>
              <a:rPr sz="1900" kern="0" spc="-10">
                <a:solidFill>
                  <a:srgbClr val="211F1F"/>
                </a:solidFill>
                <a:latin typeface="Arial"/>
                <a:cs typeface="Arial"/>
              </a:rPr>
              <a:t>“Trusted 	</a:t>
            </a:r>
            <a:r>
              <a:rPr sz="1900" kern="0">
                <a:solidFill>
                  <a:srgbClr val="211F1F"/>
                </a:solidFill>
                <a:latin typeface="Arial"/>
                <a:cs typeface="Arial"/>
              </a:rPr>
              <a:t>Agent”</a:t>
            </a:r>
            <a:r>
              <a:rPr sz="1900" kern="0" spc="-30">
                <a:solidFill>
                  <a:srgbClr val="211F1F"/>
                </a:solidFill>
                <a:latin typeface="Arial"/>
                <a:cs typeface="Arial"/>
              </a:rPr>
              <a:t> </a:t>
            </a:r>
            <a:r>
              <a:rPr sz="1900" kern="0">
                <a:solidFill>
                  <a:srgbClr val="211F1F"/>
                </a:solidFill>
                <a:latin typeface="Arial"/>
                <a:cs typeface="Arial"/>
              </a:rPr>
              <a:t>link</a:t>
            </a:r>
            <a:r>
              <a:rPr sz="1900" kern="0" spc="-25">
                <a:solidFill>
                  <a:srgbClr val="211F1F"/>
                </a:solidFill>
                <a:latin typeface="Arial"/>
                <a:cs typeface="Arial"/>
              </a:rPr>
              <a:t> </a:t>
            </a:r>
            <a:r>
              <a:rPr sz="1900" kern="0">
                <a:solidFill>
                  <a:srgbClr val="211F1F"/>
                </a:solidFill>
                <a:latin typeface="Arial"/>
                <a:cs typeface="Arial"/>
              </a:rPr>
              <a:t>under</a:t>
            </a:r>
            <a:r>
              <a:rPr sz="1900" kern="0" spc="-20">
                <a:solidFill>
                  <a:srgbClr val="211F1F"/>
                </a:solidFill>
                <a:latin typeface="Arial"/>
                <a:cs typeface="Arial"/>
              </a:rPr>
              <a:t> </a:t>
            </a:r>
            <a:r>
              <a:rPr sz="1900" kern="0">
                <a:solidFill>
                  <a:srgbClr val="211F1F"/>
                </a:solidFill>
                <a:latin typeface="Arial"/>
                <a:cs typeface="Arial"/>
              </a:rPr>
              <a:t>“In</a:t>
            </a:r>
            <a:r>
              <a:rPr sz="1900" kern="0" spc="-45">
                <a:solidFill>
                  <a:srgbClr val="211F1F"/>
                </a:solidFill>
                <a:latin typeface="Arial"/>
                <a:cs typeface="Arial"/>
              </a:rPr>
              <a:t> </a:t>
            </a:r>
            <a:r>
              <a:rPr sz="1900" kern="0">
                <a:solidFill>
                  <a:srgbClr val="211F1F"/>
                </a:solidFill>
                <a:latin typeface="Arial"/>
                <a:cs typeface="Arial"/>
              </a:rPr>
              <a:t>Person”</a:t>
            </a:r>
            <a:r>
              <a:rPr sz="1900" kern="0" spc="-15">
                <a:solidFill>
                  <a:srgbClr val="211F1F"/>
                </a:solidFill>
                <a:latin typeface="Arial"/>
                <a:cs typeface="Arial"/>
              </a:rPr>
              <a:t> </a:t>
            </a:r>
            <a:r>
              <a:rPr sz="1900" kern="0">
                <a:solidFill>
                  <a:srgbClr val="211F1F"/>
                </a:solidFill>
                <a:latin typeface="Arial"/>
                <a:cs typeface="Arial"/>
              </a:rPr>
              <a:t>OR</a:t>
            </a:r>
            <a:r>
              <a:rPr sz="1900" kern="0" spc="-50">
                <a:solidFill>
                  <a:srgbClr val="211F1F"/>
                </a:solidFill>
                <a:latin typeface="Arial"/>
                <a:cs typeface="Arial"/>
              </a:rPr>
              <a:t> </a:t>
            </a:r>
            <a:r>
              <a:rPr sz="1900" kern="0">
                <a:solidFill>
                  <a:srgbClr val="211F1F"/>
                </a:solidFill>
                <a:latin typeface="Arial"/>
                <a:cs typeface="Arial"/>
              </a:rPr>
              <a:t>call</a:t>
            </a:r>
            <a:r>
              <a:rPr sz="1900" kern="0" spc="-25">
                <a:solidFill>
                  <a:srgbClr val="211F1F"/>
                </a:solidFill>
                <a:latin typeface="Arial"/>
                <a:cs typeface="Arial"/>
              </a:rPr>
              <a:t> </a:t>
            </a:r>
            <a:r>
              <a:rPr sz="1900" kern="0">
                <a:solidFill>
                  <a:srgbClr val="211F1F"/>
                </a:solidFill>
                <a:latin typeface="Arial"/>
                <a:cs typeface="Arial"/>
              </a:rPr>
              <a:t>the</a:t>
            </a:r>
            <a:r>
              <a:rPr sz="1900" kern="0" spc="-40">
                <a:solidFill>
                  <a:srgbClr val="211F1F"/>
                </a:solidFill>
                <a:latin typeface="Arial"/>
                <a:cs typeface="Arial"/>
              </a:rPr>
              <a:t> </a:t>
            </a:r>
            <a:r>
              <a:rPr sz="1900" kern="0">
                <a:solidFill>
                  <a:srgbClr val="211F1F"/>
                </a:solidFill>
                <a:latin typeface="Arial"/>
                <a:cs typeface="Arial"/>
              </a:rPr>
              <a:t>myPay</a:t>
            </a:r>
            <a:r>
              <a:rPr sz="1900" kern="0" spc="-35">
                <a:solidFill>
                  <a:srgbClr val="211F1F"/>
                </a:solidFill>
                <a:latin typeface="Arial"/>
                <a:cs typeface="Arial"/>
              </a:rPr>
              <a:t> </a:t>
            </a:r>
            <a:r>
              <a:rPr sz="1900" kern="0">
                <a:solidFill>
                  <a:srgbClr val="211F1F"/>
                </a:solidFill>
                <a:latin typeface="Arial"/>
                <a:cs typeface="Arial"/>
              </a:rPr>
              <a:t>Customer</a:t>
            </a:r>
            <a:r>
              <a:rPr sz="1900" kern="0" spc="-5">
                <a:solidFill>
                  <a:srgbClr val="211F1F"/>
                </a:solidFill>
                <a:latin typeface="Arial"/>
                <a:cs typeface="Arial"/>
              </a:rPr>
              <a:t> </a:t>
            </a:r>
            <a:r>
              <a:rPr sz="1900" kern="0">
                <a:solidFill>
                  <a:srgbClr val="211F1F"/>
                </a:solidFill>
                <a:latin typeface="Arial"/>
                <a:cs typeface="Arial"/>
              </a:rPr>
              <a:t>Support</a:t>
            </a:r>
            <a:r>
              <a:rPr sz="1900" kern="0" spc="-25">
                <a:solidFill>
                  <a:srgbClr val="211F1F"/>
                </a:solidFill>
                <a:latin typeface="Arial"/>
                <a:cs typeface="Arial"/>
              </a:rPr>
              <a:t> </a:t>
            </a:r>
            <a:r>
              <a:rPr sz="1900" kern="0" spc="-20">
                <a:solidFill>
                  <a:srgbClr val="211F1F"/>
                </a:solidFill>
                <a:latin typeface="Arial"/>
                <a:cs typeface="Arial"/>
              </a:rPr>
              <a:t>Unit 	</a:t>
            </a:r>
            <a:r>
              <a:rPr sz="1900" kern="0" spc="-60">
                <a:solidFill>
                  <a:srgbClr val="211F1F"/>
                </a:solidFill>
                <a:latin typeface="Arial"/>
                <a:cs typeface="Arial"/>
              </a:rPr>
              <a:t>Toll-</a:t>
            </a:r>
            <a:r>
              <a:rPr sz="1900" kern="0">
                <a:solidFill>
                  <a:srgbClr val="211F1F"/>
                </a:solidFill>
                <a:latin typeface="Arial"/>
                <a:cs typeface="Arial"/>
              </a:rPr>
              <a:t>Free</a:t>
            </a:r>
            <a:r>
              <a:rPr sz="1900" kern="0" spc="-10">
                <a:solidFill>
                  <a:srgbClr val="211F1F"/>
                </a:solidFill>
                <a:latin typeface="Arial"/>
                <a:cs typeface="Arial"/>
              </a:rPr>
              <a:t> </a:t>
            </a:r>
            <a:r>
              <a:rPr sz="1900" kern="0">
                <a:solidFill>
                  <a:srgbClr val="211F1F"/>
                </a:solidFill>
                <a:latin typeface="Arial"/>
                <a:cs typeface="Arial"/>
              </a:rPr>
              <a:t>at</a:t>
            </a:r>
            <a:r>
              <a:rPr sz="1900" kern="0" spc="-45">
                <a:solidFill>
                  <a:srgbClr val="211F1F"/>
                </a:solidFill>
                <a:latin typeface="Arial"/>
                <a:cs typeface="Arial"/>
              </a:rPr>
              <a:t> </a:t>
            </a:r>
            <a:r>
              <a:rPr sz="1900" kern="0" spc="-10">
                <a:solidFill>
                  <a:srgbClr val="211F1F"/>
                </a:solidFill>
                <a:latin typeface="Arial"/>
                <a:cs typeface="Arial"/>
              </a:rPr>
              <a:t>888-332-7411</a:t>
            </a:r>
            <a:r>
              <a:rPr sz="1900" kern="0">
                <a:solidFill>
                  <a:srgbClr val="211F1F"/>
                </a:solidFill>
                <a:latin typeface="Arial"/>
                <a:cs typeface="Arial"/>
              </a:rPr>
              <a:t> or</a:t>
            </a:r>
            <a:r>
              <a:rPr sz="1900" kern="0" spc="-25">
                <a:solidFill>
                  <a:srgbClr val="211F1F"/>
                </a:solidFill>
                <a:latin typeface="Arial"/>
                <a:cs typeface="Arial"/>
              </a:rPr>
              <a:t> </a:t>
            </a:r>
            <a:r>
              <a:rPr sz="1900" kern="0" spc="-10">
                <a:solidFill>
                  <a:srgbClr val="211F1F"/>
                </a:solidFill>
                <a:latin typeface="Arial"/>
                <a:cs typeface="Arial"/>
              </a:rPr>
              <a:t>317-212-</a:t>
            </a:r>
            <a:r>
              <a:rPr sz="1900" kern="0">
                <a:solidFill>
                  <a:srgbClr val="211F1F"/>
                </a:solidFill>
                <a:latin typeface="Arial"/>
                <a:cs typeface="Arial"/>
              </a:rPr>
              <a:t>0550</a:t>
            </a:r>
            <a:r>
              <a:rPr sz="1900" kern="0" spc="15">
                <a:solidFill>
                  <a:srgbClr val="211F1F"/>
                </a:solidFill>
                <a:latin typeface="Arial"/>
                <a:cs typeface="Arial"/>
              </a:rPr>
              <a:t> </a:t>
            </a:r>
            <a:r>
              <a:rPr sz="1900" kern="0">
                <a:solidFill>
                  <a:srgbClr val="211F1F"/>
                </a:solidFill>
                <a:latin typeface="Arial"/>
                <a:cs typeface="Arial"/>
              </a:rPr>
              <a:t>for</a:t>
            </a:r>
            <a:r>
              <a:rPr sz="1900" kern="0" spc="-45">
                <a:solidFill>
                  <a:srgbClr val="211F1F"/>
                </a:solidFill>
                <a:latin typeface="Arial"/>
                <a:cs typeface="Arial"/>
              </a:rPr>
              <a:t> </a:t>
            </a:r>
            <a:r>
              <a:rPr sz="1900" kern="0">
                <a:solidFill>
                  <a:srgbClr val="211F1F"/>
                </a:solidFill>
                <a:latin typeface="Arial"/>
                <a:cs typeface="Arial"/>
              </a:rPr>
              <a:t>additional </a:t>
            </a:r>
            <a:r>
              <a:rPr sz="1900" kern="0" spc="-10">
                <a:solidFill>
                  <a:srgbClr val="211F1F"/>
                </a:solidFill>
                <a:latin typeface="Arial"/>
                <a:cs typeface="Arial"/>
              </a:rPr>
              <a:t>assistance. 	</a:t>
            </a:r>
            <a:r>
              <a:rPr sz="1900" kern="0">
                <a:solidFill>
                  <a:srgbClr val="211F1F"/>
                </a:solidFill>
                <a:latin typeface="Arial"/>
                <a:cs typeface="Arial"/>
              </a:rPr>
              <a:t>Identify</a:t>
            </a:r>
            <a:r>
              <a:rPr sz="1900" kern="0" spc="-30">
                <a:solidFill>
                  <a:srgbClr val="211F1F"/>
                </a:solidFill>
                <a:latin typeface="Arial"/>
                <a:cs typeface="Arial"/>
              </a:rPr>
              <a:t> </a:t>
            </a:r>
            <a:r>
              <a:rPr sz="1900" kern="0">
                <a:solidFill>
                  <a:srgbClr val="211F1F"/>
                </a:solidFill>
                <a:latin typeface="Arial"/>
                <a:cs typeface="Arial"/>
              </a:rPr>
              <a:t>yourself</a:t>
            </a:r>
            <a:r>
              <a:rPr sz="1900" kern="0" spc="-5">
                <a:solidFill>
                  <a:srgbClr val="211F1F"/>
                </a:solidFill>
                <a:latin typeface="Arial"/>
                <a:cs typeface="Arial"/>
              </a:rPr>
              <a:t> </a:t>
            </a:r>
            <a:r>
              <a:rPr sz="1900" kern="0">
                <a:solidFill>
                  <a:srgbClr val="211F1F"/>
                </a:solidFill>
                <a:latin typeface="Arial"/>
                <a:cs typeface="Arial"/>
              </a:rPr>
              <a:t>as</a:t>
            </a:r>
            <a:r>
              <a:rPr sz="1900" kern="0" spc="-25">
                <a:solidFill>
                  <a:srgbClr val="211F1F"/>
                </a:solidFill>
                <a:latin typeface="Arial"/>
                <a:cs typeface="Arial"/>
              </a:rPr>
              <a:t> </a:t>
            </a:r>
            <a:r>
              <a:rPr sz="1900" kern="0">
                <a:solidFill>
                  <a:srgbClr val="211F1F"/>
                </a:solidFill>
                <a:latin typeface="Arial"/>
                <a:cs typeface="Arial"/>
              </a:rPr>
              <a:t>a</a:t>
            </a:r>
            <a:r>
              <a:rPr sz="1900" kern="0" spc="-30">
                <a:solidFill>
                  <a:srgbClr val="211F1F"/>
                </a:solidFill>
                <a:latin typeface="Arial"/>
                <a:cs typeface="Arial"/>
              </a:rPr>
              <a:t> </a:t>
            </a:r>
            <a:r>
              <a:rPr sz="1900" kern="0" spc="-10">
                <a:solidFill>
                  <a:srgbClr val="211F1F"/>
                </a:solidFill>
                <a:latin typeface="Arial"/>
                <a:cs typeface="Arial"/>
              </a:rPr>
              <a:t>Gray</a:t>
            </a:r>
            <a:r>
              <a:rPr sz="1900" kern="0" spc="-120">
                <a:solidFill>
                  <a:srgbClr val="211F1F"/>
                </a:solidFill>
                <a:latin typeface="Arial"/>
                <a:cs typeface="Arial"/>
              </a:rPr>
              <a:t> </a:t>
            </a:r>
            <a:r>
              <a:rPr sz="1900" kern="0">
                <a:solidFill>
                  <a:srgbClr val="211F1F"/>
                </a:solidFill>
                <a:latin typeface="Arial"/>
                <a:cs typeface="Arial"/>
              </a:rPr>
              <a:t>Area</a:t>
            </a:r>
            <a:r>
              <a:rPr sz="1900" kern="0" spc="-25">
                <a:solidFill>
                  <a:srgbClr val="211F1F"/>
                </a:solidFill>
                <a:latin typeface="Arial"/>
                <a:cs typeface="Arial"/>
              </a:rPr>
              <a:t> </a:t>
            </a:r>
            <a:r>
              <a:rPr sz="1900" kern="0" spc="-10">
                <a:solidFill>
                  <a:srgbClr val="211F1F"/>
                </a:solidFill>
                <a:latin typeface="Arial"/>
                <a:cs typeface="Arial"/>
              </a:rPr>
              <a:t>Retiree.</a:t>
            </a:r>
            <a:endParaRPr sz="1900" kern="0">
              <a:solidFill>
                <a:sysClr val="windowText" lastClr="000000"/>
              </a:solidFill>
              <a:latin typeface="Arial"/>
              <a:cs typeface="Arial"/>
            </a:endParaRPr>
          </a:p>
          <a:p>
            <a:pPr marL="12700" marR="776605">
              <a:lnSpc>
                <a:spcPts val="2050"/>
              </a:lnSpc>
              <a:spcBef>
                <a:spcPts val="1235"/>
              </a:spcBef>
              <a:defRPr/>
            </a:pPr>
            <a:r>
              <a:rPr sz="1900" kern="0">
                <a:solidFill>
                  <a:srgbClr val="CF0000"/>
                </a:solidFill>
                <a:latin typeface="Arial"/>
                <a:cs typeface="Arial"/>
              </a:rPr>
              <a:t>If</a:t>
            </a:r>
            <a:r>
              <a:rPr sz="1900" kern="0" spc="-50">
                <a:solidFill>
                  <a:srgbClr val="CF0000"/>
                </a:solidFill>
                <a:latin typeface="Arial"/>
                <a:cs typeface="Arial"/>
              </a:rPr>
              <a:t> </a:t>
            </a:r>
            <a:r>
              <a:rPr sz="1900" kern="0">
                <a:solidFill>
                  <a:srgbClr val="CF0000"/>
                </a:solidFill>
                <a:latin typeface="Arial"/>
                <a:cs typeface="Arial"/>
              </a:rPr>
              <a:t>you</a:t>
            </a:r>
            <a:r>
              <a:rPr sz="1900" kern="0" spc="-25">
                <a:solidFill>
                  <a:srgbClr val="CF0000"/>
                </a:solidFill>
                <a:latin typeface="Arial"/>
                <a:cs typeface="Arial"/>
              </a:rPr>
              <a:t> </a:t>
            </a:r>
            <a:r>
              <a:rPr sz="1900" kern="0">
                <a:solidFill>
                  <a:srgbClr val="CF0000"/>
                </a:solidFill>
                <a:latin typeface="Arial"/>
                <a:cs typeface="Arial"/>
              </a:rPr>
              <a:t>try</a:t>
            </a:r>
            <a:r>
              <a:rPr sz="1900" kern="0" spc="-30">
                <a:solidFill>
                  <a:srgbClr val="CF0000"/>
                </a:solidFill>
                <a:latin typeface="Arial"/>
                <a:cs typeface="Arial"/>
              </a:rPr>
              <a:t> </a:t>
            </a:r>
            <a:r>
              <a:rPr sz="1900" kern="0">
                <a:solidFill>
                  <a:srgbClr val="CF0000"/>
                </a:solidFill>
                <a:latin typeface="Arial"/>
                <a:cs typeface="Arial"/>
              </a:rPr>
              <a:t>to</a:t>
            </a:r>
            <a:r>
              <a:rPr sz="1900" kern="0" spc="-35">
                <a:solidFill>
                  <a:srgbClr val="CF0000"/>
                </a:solidFill>
                <a:latin typeface="Arial"/>
                <a:cs typeface="Arial"/>
              </a:rPr>
              <a:t> </a:t>
            </a:r>
            <a:r>
              <a:rPr sz="1900" kern="0">
                <a:solidFill>
                  <a:srgbClr val="CF0000"/>
                </a:solidFill>
                <a:latin typeface="Arial"/>
                <a:cs typeface="Arial"/>
              </a:rPr>
              <a:t>log</a:t>
            </a:r>
            <a:r>
              <a:rPr sz="1900" kern="0" spc="-20">
                <a:solidFill>
                  <a:srgbClr val="CF0000"/>
                </a:solidFill>
                <a:latin typeface="Arial"/>
                <a:cs typeface="Arial"/>
              </a:rPr>
              <a:t> </a:t>
            </a:r>
            <a:r>
              <a:rPr sz="1900" kern="0">
                <a:solidFill>
                  <a:srgbClr val="CF0000"/>
                </a:solidFill>
                <a:latin typeface="Arial"/>
                <a:cs typeface="Arial"/>
              </a:rPr>
              <a:t>in</a:t>
            </a:r>
            <a:r>
              <a:rPr sz="1900" kern="0" spc="-25">
                <a:solidFill>
                  <a:srgbClr val="CF0000"/>
                </a:solidFill>
                <a:latin typeface="Arial"/>
                <a:cs typeface="Arial"/>
              </a:rPr>
              <a:t> </a:t>
            </a:r>
            <a:r>
              <a:rPr sz="1900" kern="0">
                <a:solidFill>
                  <a:srgbClr val="CF0000"/>
                </a:solidFill>
                <a:latin typeface="Arial"/>
                <a:cs typeface="Arial"/>
              </a:rPr>
              <a:t>and</a:t>
            </a:r>
            <a:r>
              <a:rPr sz="1900" kern="0" spc="-25">
                <a:solidFill>
                  <a:srgbClr val="CF0000"/>
                </a:solidFill>
                <a:latin typeface="Arial"/>
                <a:cs typeface="Arial"/>
              </a:rPr>
              <a:t> </a:t>
            </a:r>
            <a:r>
              <a:rPr sz="1900" kern="0">
                <a:solidFill>
                  <a:srgbClr val="CF0000"/>
                </a:solidFill>
                <a:latin typeface="Arial"/>
                <a:cs typeface="Arial"/>
              </a:rPr>
              <a:t>receive a</a:t>
            </a:r>
            <a:r>
              <a:rPr sz="1900" kern="0" spc="-30">
                <a:solidFill>
                  <a:srgbClr val="CF0000"/>
                </a:solidFill>
                <a:latin typeface="Arial"/>
                <a:cs typeface="Arial"/>
              </a:rPr>
              <a:t> </a:t>
            </a:r>
            <a:r>
              <a:rPr sz="1900" kern="0">
                <a:solidFill>
                  <a:srgbClr val="CF0000"/>
                </a:solidFill>
                <a:latin typeface="Arial"/>
                <a:cs typeface="Arial"/>
              </a:rPr>
              <a:t>message saying</a:t>
            </a:r>
            <a:r>
              <a:rPr sz="1900" kern="0" spc="-10">
                <a:solidFill>
                  <a:srgbClr val="CF0000"/>
                </a:solidFill>
                <a:latin typeface="Arial"/>
                <a:cs typeface="Arial"/>
              </a:rPr>
              <a:t> </a:t>
            </a:r>
            <a:r>
              <a:rPr sz="1900" kern="0">
                <a:solidFill>
                  <a:srgbClr val="CF0000"/>
                </a:solidFill>
                <a:latin typeface="Arial"/>
                <a:cs typeface="Arial"/>
              </a:rPr>
              <a:t>that</a:t>
            </a:r>
            <a:r>
              <a:rPr sz="1900" kern="0" spc="-35">
                <a:solidFill>
                  <a:srgbClr val="CF0000"/>
                </a:solidFill>
                <a:latin typeface="Arial"/>
                <a:cs typeface="Arial"/>
              </a:rPr>
              <a:t> </a:t>
            </a:r>
            <a:r>
              <a:rPr sz="1900" kern="0">
                <a:solidFill>
                  <a:srgbClr val="CF0000"/>
                </a:solidFill>
                <a:latin typeface="Arial"/>
                <a:cs typeface="Arial"/>
              </a:rPr>
              <a:t>you</a:t>
            </a:r>
            <a:r>
              <a:rPr sz="1900" kern="0" spc="-25">
                <a:solidFill>
                  <a:srgbClr val="CF0000"/>
                </a:solidFill>
                <a:latin typeface="Arial"/>
                <a:cs typeface="Arial"/>
              </a:rPr>
              <a:t> </a:t>
            </a:r>
            <a:r>
              <a:rPr sz="1900" kern="0">
                <a:solidFill>
                  <a:srgbClr val="CF0000"/>
                </a:solidFill>
                <a:latin typeface="Arial"/>
                <a:cs typeface="Arial"/>
              </a:rPr>
              <a:t>don’t</a:t>
            </a:r>
            <a:r>
              <a:rPr sz="1900" kern="0" spc="-10">
                <a:solidFill>
                  <a:srgbClr val="CF0000"/>
                </a:solidFill>
                <a:latin typeface="Arial"/>
                <a:cs typeface="Arial"/>
              </a:rPr>
              <a:t> </a:t>
            </a:r>
            <a:r>
              <a:rPr sz="1900" kern="0">
                <a:solidFill>
                  <a:srgbClr val="CF0000"/>
                </a:solidFill>
                <a:latin typeface="Arial"/>
                <a:cs typeface="Arial"/>
              </a:rPr>
              <a:t>have</a:t>
            </a:r>
            <a:r>
              <a:rPr sz="1900" kern="0" spc="-20">
                <a:solidFill>
                  <a:srgbClr val="CF0000"/>
                </a:solidFill>
                <a:latin typeface="Arial"/>
                <a:cs typeface="Arial"/>
              </a:rPr>
              <a:t> </a:t>
            </a:r>
            <a:r>
              <a:rPr sz="1900" kern="0" spc="-25">
                <a:solidFill>
                  <a:srgbClr val="CF0000"/>
                </a:solidFill>
                <a:latin typeface="Arial"/>
                <a:cs typeface="Arial"/>
              </a:rPr>
              <a:t>an </a:t>
            </a:r>
            <a:r>
              <a:rPr sz="1900" kern="0">
                <a:solidFill>
                  <a:srgbClr val="CF0000"/>
                </a:solidFill>
                <a:latin typeface="Arial"/>
                <a:cs typeface="Arial"/>
              </a:rPr>
              <a:t>account,</a:t>
            </a:r>
            <a:r>
              <a:rPr sz="1900" kern="0" spc="-15">
                <a:solidFill>
                  <a:srgbClr val="CF0000"/>
                </a:solidFill>
                <a:latin typeface="Arial"/>
                <a:cs typeface="Arial"/>
              </a:rPr>
              <a:t> </a:t>
            </a:r>
            <a:r>
              <a:rPr sz="1900" kern="0">
                <a:solidFill>
                  <a:srgbClr val="CF0000"/>
                </a:solidFill>
                <a:latin typeface="Arial"/>
                <a:cs typeface="Arial"/>
              </a:rPr>
              <a:t>or</a:t>
            </a:r>
            <a:r>
              <a:rPr sz="1900" kern="0" spc="-35">
                <a:solidFill>
                  <a:srgbClr val="CF0000"/>
                </a:solidFill>
                <a:latin typeface="Arial"/>
                <a:cs typeface="Arial"/>
              </a:rPr>
              <a:t> </a:t>
            </a:r>
            <a:r>
              <a:rPr sz="1900" kern="0">
                <a:solidFill>
                  <a:srgbClr val="CF0000"/>
                </a:solidFill>
                <a:latin typeface="Arial"/>
                <a:cs typeface="Arial"/>
              </a:rPr>
              <a:t>you</a:t>
            </a:r>
            <a:r>
              <a:rPr sz="1900" kern="0" spc="-25">
                <a:solidFill>
                  <a:srgbClr val="CF0000"/>
                </a:solidFill>
                <a:latin typeface="Arial"/>
                <a:cs typeface="Arial"/>
              </a:rPr>
              <a:t> </a:t>
            </a:r>
            <a:r>
              <a:rPr sz="1900" kern="0">
                <a:solidFill>
                  <a:srgbClr val="CF0000"/>
                </a:solidFill>
                <a:latin typeface="Arial"/>
                <a:cs typeface="Arial"/>
              </a:rPr>
              <a:t>are</a:t>
            </a:r>
            <a:r>
              <a:rPr sz="1900" kern="0" spc="-30">
                <a:solidFill>
                  <a:srgbClr val="CF0000"/>
                </a:solidFill>
                <a:latin typeface="Arial"/>
                <a:cs typeface="Arial"/>
              </a:rPr>
              <a:t> </a:t>
            </a:r>
            <a:r>
              <a:rPr sz="1900" kern="0">
                <a:solidFill>
                  <a:srgbClr val="CF0000"/>
                </a:solidFill>
                <a:latin typeface="Arial"/>
                <a:cs typeface="Arial"/>
              </a:rPr>
              <a:t>told</a:t>
            </a:r>
            <a:r>
              <a:rPr sz="1900" kern="0" spc="-25">
                <a:solidFill>
                  <a:srgbClr val="CF0000"/>
                </a:solidFill>
                <a:latin typeface="Arial"/>
                <a:cs typeface="Arial"/>
              </a:rPr>
              <a:t> </a:t>
            </a:r>
            <a:r>
              <a:rPr sz="1900" kern="0">
                <a:solidFill>
                  <a:srgbClr val="CF0000"/>
                </a:solidFill>
                <a:latin typeface="Arial"/>
                <a:cs typeface="Arial"/>
              </a:rPr>
              <a:t>you</a:t>
            </a:r>
            <a:r>
              <a:rPr sz="1900" kern="0" spc="-25">
                <a:solidFill>
                  <a:srgbClr val="CF0000"/>
                </a:solidFill>
                <a:latin typeface="Arial"/>
                <a:cs typeface="Arial"/>
              </a:rPr>
              <a:t> </a:t>
            </a:r>
            <a:r>
              <a:rPr sz="1900" kern="0">
                <a:solidFill>
                  <a:srgbClr val="CF0000"/>
                </a:solidFill>
                <a:latin typeface="Arial"/>
                <a:cs typeface="Arial"/>
              </a:rPr>
              <a:t>aren’t</a:t>
            </a:r>
            <a:r>
              <a:rPr sz="1900" kern="0" spc="-15">
                <a:solidFill>
                  <a:srgbClr val="CF0000"/>
                </a:solidFill>
                <a:latin typeface="Arial"/>
                <a:cs typeface="Arial"/>
              </a:rPr>
              <a:t> </a:t>
            </a:r>
            <a:r>
              <a:rPr sz="1900" kern="0">
                <a:solidFill>
                  <a:srgbClr val="CF0000"/>
                </a:solidFill>
                <a:latin typeface="Arial"/>
                <a:cs typeface="Arial"/>
              </a:rPr>
              <a:t>on</a:t>
            </a:r>
            <a:r>
              <a:rPr sz="1900" kern="0" spc="-25">
                <a:solidFill>
                  <a:srgbClr val="CF0000"/>
                </a:solidFill>
                <a:latin typeface="Arial"/>
                <a:cs typeface="Arial"/>
              </a:rPr>
              <a:t> </a:t>
            </a:r>
            <a:r>
              <a:rPr sz="1900" kern="0">
                <a:solidFill>
                  <a:srgbClr val="CF0000"/>
                </a:solidFill>
                <a:latin typeface="Arial"/>
                <a:cs typeface="Arial"/>
              </a:rPr>
              <a:t>the</a:t>
            </a:r>
            <a:r>
              <a:rPr sz="1900" kern="0" spc="-35">
                <a:solidFill>
                  <a:srgbClr val="CF0000"/>
                </a:solidFill>
                <a:latin typeface="Arial"/>
                <a:cs typeface="Arial"/>
              </a:rPr>
              <a:t> </a:t>
            </a:r>
            <a:r>
              <a:rPr sz="1900" kern="0">
                <a:solidFill>
                  <a:srgbClr val="CF0000"/>
                </a:solidFill>
                <a:latin typeface="Arial"/>
                <a:cs typeface="Arial"/>
              </a:rPr>
              <a:t>future</a:t>
            </a:r>
            <a:r>
              <a:rPr sz="1900" kern="0" spc="-25">
                <a:solidFill>
                  <a:srgbClr val="CF0000"/>
                </a:solidFill>
                <a:latin typeface="Arial"/>
                <a:cs typeface="Arial"/>
              </a:rPr>
              <a:t> </a:t>
            </a:r>
            <a:r>
              <a:rPr sz="1900" kern="0">
                <a:solidFill>
                  <a:srgbClr val="CF0000"/>
                </a:solidFill>
                <a:latin typeface="Arial"/>
                <a:cs typeface="Arial"/>
              </a:rPr>
              <a:t>retiree</a:t>
            </a:r>
            <a:r>
              <a:rPr sz="1900" kern="0" spc="-15">
                <a:solidFill>
                  <a:srgbClr val="CF0000"/>
                </a:solidFill>
                <a:latin typeface="Arial"/>
                <a:cs typeface="Arial"/>
              </a:rPr>
              <a:t> </a:t>
            </a:r>
            <a:r>
              <a:rPr sz="1900" kern="0" spc="-10">
                <a:solidFill>
                  <a:srgbClr val="CF0000"/>
                </a:solidFill>
                <a:latin typeface="Arial"/>
                <a:cs typeface="Arial"/>
              </a:rPr>
              <a:t>list:</a:t>
            </a:r>
            <a:endParaRPr sz="1900" kern="0">
              <a:solidFill>
                <a:sysClr val="windowText" lastClr="000000"/>
              </a:solidFill>
              <a:latin typeface="Arial"/>
              <a:cs typeface="Arial"/>
            </a:endParaRPr>
          </a:p>
          <a:p>
            <a:pPr marL="651510" marR="5080" indent="-181610">
              <a:lnSpc>
                <a:spcPts val="2050"/>
              </a:lnSpc>
              <a:spcBef>
                <a:spcPts val="1200"/>
              </a:spcBef>
              <a:buFontTx/>
              <a:buChar char="•"/>
              <a:tabLst>
                <a:tab pos="652780" algn="l"/>
              </a:tabLst>
              <a:defRPr/>
            </a:pPr>
            <a:r>
              <a:rPr sz="1900" kern="0">
                <a:solidFill>
                  <a:srgbClr val="211F1F"/>
                </a:solidFill>
                <a:latin typeface="Arial"/>
                <a:cs typeface="Arial"/>
              </a:rPr>
              <a:t>Call</a:t>
            </a:r>
            <a:r>
              <a:rPr sz="1900" kern="0" spc="-45">
                <a:solidFill>
                  <a:srgbClr val="211F1F"/>
                </a:solidFill>
                <a:latin typeface="Arial"/>
                <a:cs typeface="Arial"/>
              </a:rPr>
              <a:t> </a:t>
            </a:r>
            <a:r>
              <a:rPr sz="1900" kern="0">
                <a:solidFill>
                  <a:srgbClr val="211F1F"/>
                </a:solidFill>
                <a:latin typeface="Arial"/>
                <a:cs typeface="Arial"/>
              </a:rPr>
              <a:t>the</a:t>
            </a:r>
            <a:r>
              <a:rPr sz="1900" kern="0" spc="-50">
                <a:solidFill>
                  <a:srgbClr val="211F1F"/>
                </a:solidFill>
                <a:latin typeface="Arial"/>
                <a:cs typeface="Arial"/>
              </a:rPr>
              <a:t> </a:t>
            </a:r>
            <a:r>
              <a:rPr sz="1900" kern="0" spc="-10">
                <a:solidFill>
                  <a:srgbClr val="211F1F"/>
                </a:solidFill>
                <a:latin typeface="Arial"/>
                <a:cs typeface="Arial"/>
              </a:rPr>
              <a:t>DFAS</a:t>
            </a:r>
            <a:r>
              <a:rPr sz="1900" kern="0" spc="-45">
                <a:solidFill>
                  <a:srgbClr val="211F1F"/>
                </a:solidFill>
                <a:latin typeface="Arial"/>
                <a:cs typeface="Arial"/>
              </a:rPr>
              <a:t> </a:t>
            </a:r>
            <a:r>
              <a:rPr sz="1900" kern="0">
                <a:solidFill>
                  <a:srgbClr val="211F1F"/>
                </a:solidFill>
                <a:latin typeface="Arial"/>
                <a:cs typeface="Arial"/>
              </a:rPr>
              <a:t>Retired</a:t>
            </a:r>
            <a:r>
              <a:rPr sz="1900" kern="0" spc="-25">
                <a:solidFill>
                  <a:srgbClr val="211F1F"/>
                </a:solidFill>
                <a:latin typeface="Arial"/>
                <a:cs typeface="Arial"/>
              </a:rPr>
              <a:t> </a:t>
            </a:r>
            <a:r>
              <a:rPr sz="1900" kern="0">
                <a:solidFill>
                  <a:srgbClr val="211F1F"/>
                </a:solidFill>
                <a:latin typeface="Arial"/>
                <a:cs typeface="Arial"/>
              </a:rPr>
              <a:t>&amp;</a:t>
            </a:r>
            <a:r>
              <a:rPr sz="1900" kern="0" spc="-130">
                <a:solidFill>
                  <a:srgbClr val="211F1F"/>
                </a:solidFill>
                <a:latin typeface="Arial"/>
                <a:cs typeface="Arial"/>
              </a:rPr>
              <a:t> </a:t>
            </a:r>
            <a:r>
              <a:rPr sz="1900" kern="0">
                <a:solidFill>
                  <a:srgbClr val="211F1F"/>
                </a:solidFill>
                <a:latin typeface="Arial"/>
                <a:cs typeface="Arial"/>
              </a:rPr>
              <a:t>Annuitant</a:t>
            </a:r>
            <a:r>
              <a:rPr sz="1900" kern="0" spc="-25">
                <a:solidFill>
                  <a:srgbClr val="211F1F"/>
                </a:solidFill>
                <a:latin typeface="Arial"/>
                <a:cs typeface="Arial"/>
              </a:rPr>
              <a:t> </a:t>
            </a:r>
            <a:r>
              <a:rPr sz="1900" kern="0">
                <a:solidFill>
                  <a:srgbClr val="211F1F"/>
                </a:solidFill>
                <a:latin typeface="Arial"/>
                <a:cs typeface="Arial"/>
              </a:rPr>
              <a:t>Pay</a:t>
            </a:r>
            <a:r>
              <a:rPr sz="1900" kern="0" spc="-40">
                <a:solidFill>
                  <a:srgbClr val="211F1F"/>
                </a:solidFill>
                <a:latin typeface="Arial"/>
                <a:cs typeface="Arial"/>
              </a:rPr>
              <a:t> </a:t>
            </a:r>
            <a:r>
              <a:rPr sz="1900" kern="0">
                <a:solidFill>
                  <a:srgbClr val="211F1F"/>
                </a:solidFill>
                <a:latin typeface="Arial"/>
                <a:cs typeface="Arial"/>
              </a:rPr>
              <a:t>Customer</a:t>
            </a:r>
            <a:r>
              <a:rPr sz="1900" kern="0" spc="-25">
                <a:solidFill>
                  <a:srgbClr val="211F1F"/>
                </a:solidFill>
                <a:latin typeface="Arial"/>
                <a:cs typeface="Arial"/>
              </a:rPr>
              <a:t> </a:t>
            </a:r>
            <a:r>
              <a:rPr sz="1900" kern="0">
                <a:solidFill>
                  <a:srgbClr val="211F1F"/>
                </a:solidFill>
                <a:latin typeface="Arial"/>
                <a:cs typeface="Arial"/>
              </a:rPr>
              <a:t>Care</a:t>
            </a:r>
            <a:r>
              <a:rPr sz="1900" kern="0" spc="-30">
                <a:solidFill>
                  <a:srgbClr val="211F1F"/>
                </a:solidFill>
                <a:latin typeface="Arial"/>
                <a:cs typeface="Arial"/>
              </a:rPr>
              <a:t> </a:t>
            </a:r>
            <a:r>
              <a:rPr sz="1900" kern="0">
                <a:solidFill>
                  <a:srgbClr val="211F1F"/>
                </a:solidFill>
                <a:latin typeface="Arial"/>
                <a:cs typeface="Arial"/>
              </a:rPr>
              <a:t>Center</a:t>
            </a:r>
            <a:r>
              <a:rPr sz="1900" kern="0" spc="-25">
                <a:solidFill>
                  <a:srgbClr val="211F1F"/>
                </a:solidFill>
                <a:latin typeface="Arial"/>
                <a:cs typeface="Arial"/>
              </a:rPr>
              <a:t> </a:t>
            </a:r>
            <a:r>
              <a:rPr sz="1900" kern="0">
                <a:solidFill>
                  <a:srgbClr val="211F1F"/>
                </a:solidFill>
                <a:latin typeface="Arial"/>
                <a:cs typeface="Arial"/>
              </a:rPr>
              <a:t>at</a:t>
            </a:r>
            <a:r>
              <a:rPr sz="1900" kern="0" spc="-50">
                <a:solidFill>
                  <a:srgbClr val="211F1F"/>
                </a:solidFill>
                <a:latin typeface="Arial"/>
                <a:cs typeface="Arial"/>
              </a:rPr>
              <a:t> </a:t>
            </a:r>
            <a:r>
              <a:rPr sz="1900" kern="0" spc="-20">
                <a:solidFill>
                  <a:srgbClr val="211F1F"/>
                </a:solidFill>
                <a:latin typeface="Arial"/>
                <a:cs typeface="Arial"/>
              </a:rPr>
              <a:t>800- 	</a:t>
            </a:r>
            <a:r>
              <a:rPr sz="1900" kern="0" spc="-10">
                <a:solidFill>
                  <a:srgbClr val="211F1F"/>
                </a:solidFill>
                <a:latin typeface="Arial"/>
                <a:cs typeface="Arial"/>
              </a:rPr>
              <a:t>321-</a:t>
            </a:r>
            <a:r>
              <a:rPr sz="1900" kern="0">
                <a:solidFill>
                  <a:srgbClr val="211F1F"/>
                </a:solidFill>
                <a:latin typeface="Arial"/>
                <a:cs typeface="Arial"/>
              </a:rPr>
              <a:t>1080</a:t>
            </a:r>
            <a:r>
              <a:rPr sz="1900" kern="0" spc="5">
                <a:solidFill>
                  <a:srgbClr val="211F1F"/>
                </a:solidFill>
                <a:latin typeface="Arial"/>
                <a:cs typeface="Arial"/>
              </a:rPr>
              <a:t> </a:t>
            </a:r>
            <a:r>
              <a:rPr sz="1900" kern="0">
                <a:solidFill>
                  <a:srgbClr val="211F1F"/>
                </a:solidFill>
                <a:latin typeface="Arial"/>
                <a:cs typeface="Arial"/>
              </a:rPr>
              <a:t>and</a:t>
            </a:r>
            <a:r>
              <a:rPr sz="1900" kern="0" spc="-25">
                <a:solidFill>
                  <a:srgbClr val="211F1F"/>
                </a:solidFill>
                <a:latin typeface="Arial"/>
                <a:cs typeface="Arial"/>
              </a:rPr>
              <a:t> </a:t>
            </a:r>
            <a:r>
              <a:rPr sz="1900" kern="0">
                <a:solidFill>
                  <a:srgbClr val="211F1F"/>
                </a:solidFill>
                <a:latin typeface="Arial"/>
                <a:cs typeface="Arial"/>
              </a:rPr>
              <a:t>tell</a:t>
            </a:r>
            <a:r>
              <a:rPr sz="1900" kern="0" spc="-20">
                <a:solidFill>
                  <a:srgbClr val="211F1F"/>
                </a:solidFill>
                <a:latin typeface="Arial"/>
                <a:cs typeface="Arial"/>
              </a:rPr>
              <a:t> </a:t>
            </a:r>
            <a:r>
              <a:rPr sz="1900" kern="0">
                <a:solidFill>
                  <a:srgbClr val="211F1F"/>
                </a:solidFill>
                <a:latin typeface="Arial"/>
                <a:cs typeface="Arial"/>
              </a:rPr>
              <a:t>them</a:t>
            </a:r>
            <a:r>
              <a:rPr sz="1900" kern="0" spc="-20">
                <a:solidFill>
                  <a:srgbClr val="211F1F"/>
                </a:solidFill>
                <a:latin typeface="Arial"/>
                <a:cs typeface="Arial"/>
              </a:rPr>
              <a:t> </a:t>
            </a:r>
            <a:r>
              <a:rPr sz="1900" kern="0">
                <a:solidFill>
                  <a:srgbClr val="211F1F"/>
                </a:solidFill>
                <a:latin typeface="Arial"/>
                <a:cs typeface="Arial"/>
              </a:rPr>
              <a:t>you</a:t>
            </a:r>
            <a:r>
              <a:rPr sz="1900" kern="0" spc="-25">
                <a:solidFill>
                  <a:srgbClr val="211F1F"/>
                </a:solidFill>
                <a:latin typeface="Arial"/>
                <a:cs typeface="Arial"/>
              </a:rPr>
              <a:t> </a:t>
            </a:r>
            <a:r>
              <a:rPr sz="1900" kern="0">
                <a:solidFill>
                  <a:srgbClr val="211F1F"/>
                </a:solidFill>
                <a:latin typeface="Arial"/>
                <a:cs typeface="Arial"/>
              </a:rPr>
              <a:t>are</a:t>
            </a:r>
            <a:r>
              <a:rPr sz="1900" kern="0" spc="-20">
                <a:solidFill>
                  <a:srgbClr val="211F1F"/>
                </a:solidFill>
                <a:latin typeface="Arial"/>
                <a:cs typeface="Arial"/>
              </a:rPr>
              <a:t> </a:t>
            </a:r>
            <a:r>
              <a:rPr sz="1900" kern="0">
                <a:solidFill>
                  <a:srgbClr val="211F1F"/>
                </a:solidFill>
                <a:latin typeface="Arial"/>
                <a:cs typeface="Arial"/>
              </a:rPr>
              <a:t>a</a:t>
            </a:r>
            <a:r>
              <a:rPr sz="1900" kern="0" spc="-35">
                <a:solidFill>
                  <a:srgbClr val="211F1F"/>
                </a:solidFill>
                <a:latin typeface="Arial"/>
                <a:cs typeface="Arial"/>
              </a:rPr>
              <a:t> </a:t>
            </a:r>
            <a:r>
              <a:rPr sz="1900" kern="0" spc="-10">
                <a:solidFill>
                  <a:srgbClr val="211F1F"/>
                </a:solidFill>
                <a:latin typeface="Arial"/>
                <a:cs typeface="Arial"/>
              </a:rPr>
              <a:t>Gray</a:t>
            </a:r>
            <a:r>
              <a:rPr sz="1900" kern="0" spc="-120">
                <a:solidFill>
                  <a:srgbClr val="211F1F"/>
                </a:solidFill>
                <a:latin typeface="Arial"/>
                <a:cs typeface="Arial"/>
              </a:rPr>
              <a:t> </a:t>
            </a:r>
            <a:r>
              <a:rPr sz="1900" kern="0">
                <a:solidFill>
                  <a:srgbClr val="211F1F"/>
                </a:solidFill>
                <a:latin typeface="Arial"/>
                <a:cs typeface="Arial"/>
              </a:rPr>
              <a:t>Area</a:t>
            </a:r>
            <a:r>
              <a:rPr sz="1900" kern="0" spc="-20">
                <a:solidFill>
                  <a:srgbClr val="211F1F"/>
                </a:solidFill>
                <a:latin typeface="Arial"/>
                <a:cs typeface="Arial"/>
              </a:rPr>
              <a:t> </a:t>
            </a:r>
            <a:r>
              <a:rPr sz="1900" kern="0">
                <a:solidFill>
                  <a:srgbClr val="211F1F"/>
                </a:solidFill>
                <a:latin typeface="Arial"/>
                <a:cs typeface="Arial"/>
              </a:rPr>
              <a:t>Retiree</a:t>
            </a:r>
            <a:r>
              <a:rPr sz="1900" kern="0" spc="-10">
                <a:solidFill>
                  <a:srgbClr val="211F1F"/>
                </a:solidFill>
                <a:latin typeface="Arial"/>
                <a:cs typeface="Arial"/>
              </a:rPr>
              <a:t> </a:t>
            </a:r>
            <a:r>
              <a:rPr sz="1900" kern="0">
                <a:solidFill>
                  <a:srgbClr val="211F1F"/>
                </a:solidFill>
                <a:latin typeface="Arial"/>
                <a:cs typeface="Arial"/>
              </a:rPr>
              <a:t>and</a:t>
            </a:r>
            <a:r>
              <a:rPr sz="1900" kern="0" spc="-10">
                <a:solidFill>
                  <a:srgbClr val="211F1F"/>
                </a:solidFill>
                <a:latin typeface="Arial"/>
                <a:cs typeface="Arial"/>
              </a:rPr>
              <a:t> </a:t>
            </a:r>
            <a:r>
              <a:rPr sz="1900" kern="0">
                <a:solidFill>
                  <a:srgbClr val="211F1F"/>
                </a:solidFill>
                <a:latin typeface="Arial"/>
                <a:cs typeface="Arial"/>
              </a:rPr>
              <a:t>don’t</a:t>
            </a:r>
            <a:r>
              <a:rPr sz="1900" kern="0" spc="-20">
                <a:solidFill>
                  <a:srgbClr val="211F1F"/>
                </a:solidFill>
                <a:latin typeface="Arial"/>
                <a:cs typeface="Arial"/>
              </a:rPr>
              <a:t> </a:t>
            </a:r>
            <a:r>
              <a:rPr sz="1900" kern="0">
                <a:solidFill>
                  <a:srgbClr val="211F1F"/>
                </a:solidFill>
                <a:latin typeface="Arial"/>
                <a:cs typeface="Arial"/>
              </a:rPr>
              <a:t>have</a:t>
            </a:r>
            <a:r>
              <a:rPr sz="1900" kern="0" spc="-10">
                <a:solidFill>
                  <a:srgbClr val="211F1F"/>
                </a:solidFill>
                <a:latin typeface="Arial"/>
                <a:cs typeface="Arial"/>
              </a:rPr>
              <a:t> </a:t>
            </a:r>
            <a:r>
              <a:rPr sz="1900" kern="0" spc="-50">
                <a:solidFill>
                  <a:srgbClr val="211F1F"/>
                </a:solidFill>
                <a:latin typeface="Arial"/>
                <a:cs typeface="Arial"/>
              </a:rPr>
              <a:t>a 	</a:t>
            </a:r>
            <a:r>
              <a:rPr sz="1900" kern="0" spc="-10">
                <a:solidFill>
                  <a:srgbClr val="211F1F"/>
                </a:solidFill>
                <a:latin typeface="Arial"/>
                <a:cs typeface="Arial"/>
              </a:rPr>
              <a:t>myPay</a:t>
            </a:r>
            <a:r>
              <a:rPr sz="1900" kern="0" spc="-125">
                <a:solidFill>
                  <a:srgbClr val="211F1F"/>
                </a:solidFill>
                <a:latin typeface="Arial"/>
                <a:cs typeface="Arial"/>
              </a:rPr>
              <a:t> </a:t>
            </a:r>
            <a:r>
              <a:rPr sz="1900" kern="0" spc="-10">
                <a:solidFill>
                  <a:srgbClr val="211F1F"/>
                </a:solidFill>
                <a:latin typeface="Arial"/>
                <a:cs typeface="Arial"/>
              </a:rPr>
              <a:t>Account.</a:t>
            </a:r>
            <a:r>
              <a:rPr sz="1900" kern="0" spc="-110">
                <a:solidFill>
                  <a:srgbClr val="211F1F"/>
                </a:solidFill>
                <a:latin typeface="Arial"/>
                <a:cs typeface="Arial"/>
              </a:rPr>
              <a:t> </a:t>
            </a:r>
            <a:r>
              <a:rPr sz="1900" kern="0">
                <a:solidFill>
                  <a:srgbClr val="211F1F"/>
                </a:solidFill>
                <a:latin typeface="Arial"/>
                <a:cs typeface="Arial"/>
              </a:rPr>
              <a:t>Ask</a:t>
            </a:r>
            <a:r>
              <a:rPr sz="1900" kern="0" spc="-30">
                <a:solidFill>
                  <a:srgbClr val="211F1F"/>
                </a:solidFill>
                <a:latin typeface="Arial"/>
                <a:cs typeface="Arial"/>
              </a:rPr>
              <a:t> </a:t>
            </a:r>
            <a:r>
              <a:rPr sz="1900" kern="0">
                <a:solidFill>
                  <a:srgbClr val="211F1F"/>
                </a:solidFill>
                <a:latin typeface="Arial"/>
                <a:cs typeface="Arial"/>
              </a:rPr>
              <a:t>them</a:t>
            </a:r>
            <a:r>
              <a:rPr sz="1900" kern="0" spc="-15">
                <a:solidFill>
                  <a:srgbClr val="211F1F"/>
                </a:solidFill>
                <a:latin typeface="Arial"/>
                <a:cs typeface="Arial"/>
              </a:rPr>
              <a:t> </a:t>
            </a:r>
            <a:r>
              <a:rPr sz="1900" kern="0">
                <a:solidFill>
                  <a:srgbClr val="211F1F"/>
                </a:solidFill>
                <a:latin typeface="Arial"/>
                <a:cs typeface="Arial"/>
              </a:rPr>
              <a:t>to</a:t>
            </a:r>
            <a:r>
              <a:rPr sz="1900" kern="0" spc="-25">
                <a:solidFill>
                  <a:srgbClr val="211F1F"/>
                </a:solidFill>
                <a:latin typeface="Arial"/>
                <a:cs typeface="Arial"/>
              </a:rPr>
              <a:t> </a:t>
            </a:r>
            <a:r>
              <a:rPr sz="1900" kern="0">
                <a:solidFill>
                  <a:srgbClr val="211F1F"/>
                </a:solidFill>
                <a:latin typeface="Arial"/>
                <a:cs typeface="Arial"/>
              </a:rPr>
              <a:t>notify</a:t>
            </a:r>
            <a:r>
              <a:rPr sz="1900" kern="0" spc="-20">
                <a:solidFill>
                  <a:srgbClr val="211F1F"/>
                </a:solidFill>
                <a:latin typeface="Arial"/>
                <a:cs typeface="Arial"/>
              </a:rPr>
              <a:t> </a:t>
            </a:r>
            <a:r>
              <a:rPr sz="1900" kern="0">
                <a:solidFill>
                  <a:srgbClr val="211F1F"/>
                </a:solidFill>
                <a:latin typeface="Arial"/>
                <a:cs typeface="Arial"/>
              </a:rPr>
              <a:t>the</a:t>
            </a:r>
            <a:r>
              <a:rPr sz="1900" kern="0" spc="-15">
                <a:solidFill>
                  <a:srgbClr val="211F1F"/>
                </a:solidFill>
                <a:latin typeface="Arial"/>
                <a:cs typeface="Arial"/>
              </a:rPr>
              <a:t> </a:t>
            </a:r>
            <a:r>
              <a:rPr sz="1900" kern="0">
                <a:solidFill>
                  <a:srgbClr val="211F1F"/>
                </a:solidFill>
                <a:latin typeface="Arial"/>
                <a:cs typeface="Arial"/>
              </a:rPr>
              <a:t>Retired</a:t>
            </a:r>
            <a:r>
              <a:rPr sz="1900" kern="0" spc="-5">
                <a:solidFill>
                  <a:srgbClr val="211F1F"/>
                </a:solidFill>
                <a:latin typeface="Arial"/>
                <a:cs typeface="Arial"/>
              </a:rPr>
              <a:t> </a:t>
            </a:r>
            <a:r>
              <a:rPr sz="1900" kern="0">
                <a:solidFill>
                  <a:srgbClr val="211F1F"/>
                </a:solidFill>
                <a:latin typeface="Arial"/>
                <a:cs typeface="Arial"/>
              </a:rPr>
              <a:t>&amp;</a:t>
            </a:r>
            <a:r>
              <a:rPr sz="1900" kern="0" spc="-130">
                <a:solidFill>
                  <a:srgbClr val="211F1F"/>
                </a:solidFill>
                <a:latin typeface="Arial"/>
                <a:cs typeface="Arial"/>
              </a:rPr>
              <a:t> </a:t>
            </a:r>
            <a:r>
              <a:rPr sz="1900" kern="0">
                <a:solidFill>
                  <a:srgbClr val="211F1F"/>
                </a:solidFill>
                <a:latin typeface="Arial"/>
                <a:cs typeface="Arial"/>
              </a:rPr>
              <a:t>Annuitant</a:t>
            </a:r>
            <a:r>
              <a:rPr sz="1900" kern="0" spc="5">
                <a:solidFill>
                  <a:srgbClr val="211F1F"/>
                </a:solidFill>
                <a:latin typeface="Arial"/>
                <a:cs typeface="Arial"/>
              </a:rPr>
              <a:t> </a:t>
            </a:r>
            <a:r>
              <a:rPr sz="1900" kern="0">
                <a:solidFill>
                  <a:srgbClr val="211F1F"/>
                </a:solidFill>
                <a:latin typeface="Arial"/>
                <a:cs typeface="Arial"/>
              </a:rPr>
              <a:t>Pay</a:t>
            </a:r>
            <a:r>
              <a:rPr sz="1900" kern="0" spc="-25">
                <a:solidFill>
                  <a:srgbClr val="211F1F"/>
                </a:solidFill>
                <a:latin typeface="Arial"/>
                <a:cs typeface="Arial"/>
              </a:rPr>
              <a:t> </a:t>
            </a:r>
            <a:r>
              <a:rPr sz="1900" kern="0" spc="-20">
                <a:solidFill>
                  <a:srgbClr val="211F1F"/>
                </a:solidFill>
                <a:latin typeface="Arial"/>
                <a:cs typeface="Arial"/>
              </a:rPr>
              <a:t>Gray 	</a:t>
            </a:r>
            <a:r>
              <a:rPr sz="1900" kern="0">
                <a:solidFill>
                  <a:srgbClr val="211F1F"/>
                </a:solidFill>
                <a:latin typeface="Arial"/>
                <a:cs typeface="Arial"/>
              </a:rPr>
              <a:t>Area</a:t>
            </a:r>
            <a:r>
              <a:rPr sz="1900" kern="0" spc="-75">
                <a:solidFill>
                  <a:srgbClr val="211F1F"/>
                </a:solidFill>
                <a:latin typeface="Arial"/>
                <a:cs typeface="Arial"/>
              </a:rPr>
              <a:t> </a:t>
            </a:r>
            <a:r>
              <a:rPr sz="1900" kern="0" spc="-40">
                <a:solidFill>
                  <a:srgbClr val="211F1F"/>
                </a:solidFill>
                <a:latin typeface="Arial"/>
                <a:cs typeface="Arial"/>
              </a:rPr>
              <a:t>Team. </a:t>
            </a:r>
            <a:r>
              <a:rPr sz="1900" kern="0">
                <a:solidFill>
                  <a:srgbClr val="211F1F"/>
                </a:solidFill>
                <a:latin typeface="Arial"/>
                <a:cs typeface="Arial"/>
              </a:rPr>
              <a:t>Provide</a:t>
            </a:r>
            <a:r>
              <a:rPr sz="1900" kern="0" spc="-15">
                <a:solidFill>
                  <a:srgbClr val="211F1F"/>
                </a:solidFill>
                <a:latin typeface="Arial"/>
                <a:cs typeface="Arial"/>
              </a:rPr>
              <a:t> </a:t>
            </a:r>
            <a:r>
              <a:rPr sz="1900" kern="0">
                <a:solidFill>
                  <a:srgbClr val="211F1F"/>
                </a:solidFill>
                <a:latin typeface="Arial"/>
                <a:cs typeface="Arial"/>
              </a:rPr>
              <a:t>your</a:t>
            </a:r>
            <a:r>
              <a:rPr sz="1900" kern="0" spc="-35">
                <a:solidFill>
                  <a:srgbClr val="211F1F"/>
                </a:solidFill>
                <a:latin typeface="Arial"/>
                <a:cs typeface="Arial"/>
              </a:rPr>
              <a:t> </a:t>
            </a:r>
            <a:r>
              <a:rPr sz="1900" kern="0">
                <a:solidFill>
                  <a:srgbClr val="211F1F"/>
                </a:solidFill>
                <a:latin typeface="Arial"/>
                <a:cs typeface="Arial"/>
              </a:rPr>
              <a:t>full</a:t>
            </a:r>
            <a:r>
              <a:rPr sz="1900" kern="0" spc="-40">
                <a:solidFill>
                  <a:srgbClr val="211F1F"/>
                </a:solidFill>
                <a:latin typeface="Arial"/>
                <a:cs typeface="Arial"/>
              </a:rPr>
              <a:t> </a:t>
            </a:r>
            <a:r>
              <a:rPr sz="1900" kern="0">
                <a:solidFill>
                  <a:srgbClr val="211F1F"/>
                </a:solidFill>
                <a:latin typeface="Arial"/>
                <a:cs typeface="Arial"/>
              </a:rPr>
              <a:t>name,</a:t>
            </a:r>
            <a:r>
              <a:rPr sz="1900" kern="0" spc="-40">
                <a:solidFill>
                  <a:srgbClr val="211F1F"/>
                </a:solidFill>
                <a:latin typeface="Arial"/>
                <a:cs typeface="Arial"/>
              </a:rPr>
              <a:t> </a:t>
            </a:r>
            <a:r>
              <a:rPr sz="1900" kern="0">
                <a:solidFill>
                  <a:srgbClr val="211F1F"/>
                </a:solidFill>
                <a:latin typeface="Arial"/>
                <a:cs typeface="Arial"/>
              </a:rPr>
              <a:t>social</a:t>
            </a:r>
            <a:r>
              <a:rPr sz="1900" kern="0" spc="-30">
                <a:solidFill>
                  <a:srgbClr val="211F1F"/>
                </a:solidFill>
                <a:latin typeface="Arial"/>
                <a:cs typeface="Arial"/>
              </a:rPr>
              <a:t> </a:t>
            </a:r>
            <a:r>
              <a:rPr sz="1900" kern="0">
                <a:solidFill>
                  <a:srgbClr val="211F1F"/>
                </a:solidFill>
                <a:latin typeface="Arial"/>
                <a:cs typeface="Arial"/>
              </a:rPr>
              <a:t>security</a:t>
            </a:r>
            <a:r>
              <a:rPr sz="1900" kern="0" spc="-30">
                <a:solidFill>
                  <a:srgbClr val="211F1F"/>
                </a:solidFill>
                <a:latin typeface="Arial"/>
                <a:cs typeface="Arial"/>
              </a:rPr>
              <a:t> </a:t>
            </a:r>
            <a:r>
              <a:rPr sz="1900" kern="0" spc="-10">
                <a:solidFill>
                  <a:srgbClr val="211F1F"/>
                </a:solidFill>
                <a:latin typeface="Arial"/>
                <a:cs typeface="Arial"/>
              </a:rPr>
              <a:t>number,</a:t>
            </a:r>
            <a:r>
              <a:rPr sz="1900" kern="0" spc="-25">
                <a:solidFill>
                  <a:srgbClr val="211F1F"/>
                </a:solidFill>
                <a:latin typeface="Arial"/>
                <a:cs typeface="Arial"/>
              </a:rPr>
              <a:t> </a:t>
            </a:r>
            <a:r>
              <a:rPr sz="1900" kern="0">
                <a:solidFill>
                  <a:srgbClr val="211F1F"/>
                </a:solidFill>
                <a:latin typeface="Arial"/>
                <a:cs typeface="Arial"/>
              </a:rPr>
              <a:t>the</a:t>
            </a:r>
            <a:r>
              <a:rPr sz="1900" kern="0" spc="-40">
                <a:solidFill>
                  <a:srgbClr val="211F1F"/>
                </a:solidFill>
                <a:latin typeface="Arial"/>
                <a:cs typeface="Arial"/>
              </a:rPr>
              <a:t> </a:t>
            </a:r>
            <a:r>
              <a:rPr sz="1900" kern="0">
                <a:solidFill>
                  <a:srgbClr val="211F1F"/>
                </a:solidFill>
                <a:latin typeface="Arial"/>
                <a:cs typeface="Arial"/>
              </a:rPr>
              <a:t>year</a:t>
            </a:r>
            <a:r>
              <a:rPr sz="1900" kern="0" spc="-35">
                <a:solidFill>
                  <a:srgbClr val="211F1F"/>
                </a:solidFill>
                <a:latin typeface="Arial"/>
                <a:cs typeface="Arial"/>
              </a:rPr>
              <a:t> </a:t>
            </a:r>
            <a:r>
              <a:rPr sz="1900" kern="0" spc="-25">
                <a:solidFill>
                  <a:srgbClr val="211F1F"/>
                </a:solidFill>
                <a:latin typeface="Arial"/>
                <a:cs typeface="Arial"/>
              </a:rPr>
              <a:t>you 	</a:t>
            </a:r>
            <a:r>
              <a:rPr sz="1900" kern="0">
                <a:solidFill>
                  <a:srgbClr val="211F1F"/>
                </a:solidFill>
                <a:latin typeface="Arial"/>
                <a:cs typeface="Arial"/>
              </a:rPr>
              <a:t>transitioned</a:t>
            </a:r>
            <a:r>
              <a:rPr sz="1900" kern="0" spc="-30">
                <a:solidFill>
                  <a:srgbClr val="211F1F"/>
                </a:solidFill>
                <a:latin typeface="Arial"/>
                <a:cs typeface="Arial"/>
              </a:rPr>
              <a:t> </a:t>
            </a:r>
            <a:r>
              <a:rPr sz="1900" kern="0">
                <a:solidFill>
                  <a:srgbClr val="211F1F"/>
                </a:solidFill>
                <a:latin typeface="Arial"/>
                <a:cs typeface="Arial"/>
              </a:rPr>
              <a:t>to</a:t>
            </a:r>
            <a:r>
              <a:rPr sz="1900" kern="0" spc="-50">
                <a:solidFill>
                  <a:srgbClr val="211F1F"/>
                </a:solidFill>
                <a:latin typeface="Arial"/>
                <a:cs typeface="Arial"/>
              </a:rPr>
              <a:t> </a:t>
            </a:r>
            <a:r>
              <a:rPr sz="1900" kern="0">
                <a:solidFill>
                  <a:srgbClr val="211F1F"/>
                </a:solidFill>
                <a:latin typeface="Arial"/>
                <a:cs typeface="Arial"/>
              </a:rPr>
              <a:t>the</a:t>
            </a:r>
            <a:r>
              <a:rPr sz="1900" kern="0" spc="-50">
                <a:solidFill>
                  <a:srgbClr val="211F1F"/>
                </a:solidFill>
                <a:latin typeface="Arial"/>
                <a:cs typeface="Arial"/>
              </a:rPr>
              <a:t> </a:t>
            </a:r>
            <a:r>
              <a:rPr sz="1900" kern="0" spc="-10">
                <a:solidFill>
                  <a:srgbClr val="211F1F"/>
                </a:solidFill>
                <a:latin typeface="Arial"/>
                <a:cs typeface="Arial"/>
              </a:rPr>
              <a:t>Gray</a:t>
            </a:r>
            <a:r>
              <a:rPr sz="1900" kern="0" spc="-120">
                <a:solidFill>
                  <a:srgbClr val="211F1F"/>
                </a:solidFill>
                <a:latin typeface="Arial"/>
                <a:cs typeface="Arial"/>
              </a:rPr>
              <a:t> </a:t>
            </a:r>
            <a:r>
              <a:rPr sz="1900" kern="0">
                <a:solidFill>
                  <a:srgbClr val="211F1F"/>
                </a:solidFill>
                <a:latin typeface="Arial"/>
                <a:cs typeface="Arial"/>
              </a:rPr>
              <a:t>Area,</a:t>
            </a:r>
            <a:r>
              <a:rPr sz="1900" kern="0" spc="-45">
                <a:solidFill>
                  <a:srgbClr val="211F1F"/>
                </a:solidFill>
                <a:latin typeface="Arial"/>
                <a:cs typeface="Arial"/>
              </a:rPr>
              <a:t> </a:t>
            </a:r>
            <a:r>
              <a:rPr sz="1900" kern="0">
                <a:solidFill>
                  <a:srgbClr val="211F1F"/>
                </a:solidFill>
                <a:latin typeface="Arial"/>
                <a:cs typeface="Arial"/>
              </a:rPr>
              <a:t>and</a:t>
            </a:r>
            <a:r>
              <a:rPr sz="1900" kern="0" spc="-40">
                <a:solidFill>
                  <a:srgbClr val="211F1F"/>
                </a:solidFill>
                <a:latin typeface="Arial"/>
                <a:cs typeface="Arial"/>
              </a:rPr>
              <a:t> </a:t>
            </a:r>
            <a:r>
              <a:rPr sz="1900" kern="0">
                <a:solidFill>
                  <a:srgbClr val="211F1F"/>
                </a:solidFill>
                <a:latin typeface="Arial"/>
                <a:cs typeface="Arial"/>
              </a:rPr>
              <a:t>your</a:t>
            </a:r>
            <a:r>
              <a:rPr sz="1900" kern="0" spc="-35">
                <a:solidFill>
                  <a:srgbClr val="211F1F"/>
                </a:solidFill>
                <a:latin typeface="Arial"/>
                <a:cs typeface="Arial"/>
              </a:rPr>
              <a:t> </a:t>
            </a:r>
            <a:r>
              <a:rPr sz="1900" kern="0">
                <a:solidFill>
                  <a:srgbClr val="211F1F"/>
                </a:solidFill>
                <a:latin typeface="Arial"/>
                <a:cs typeface="Arial"/>
              </a:rPr>
              <a:t>contact</a:t>
            </a:r>
            <a:r>
              <a:rPr sz="1900" kern="0" spc="-30">
                <a:solidFill>
                  <a:srgbClr val="211F1F"/>
                </a:solidFill>
                <a:latin typeface="Arial"/>
                <a:cs typeface="Arial"/>
              </a:rPr>
              <a:t> </a:t>
            </a:r>
            <a:r>
              <a:rPr sz="1900" kern="0">
                <a:solidFill>
                  <a:srgbClr val="211F1F"/>
                </a:solidFill>
                <a:latin typeface="Arial"/>
                <a:cs typeface="Arial"/>
              </a:rPr>
              <a:t>information.</a:t>
            </a:r>
            <a:r>
              <a:rPr sz="1900" kern="0" spc="-15">
                <a:solidFill>
                  <a:srgbClr val="211F1F"/>
                </a:solidFill>
                <a:latin typeface="Arial"/>
                <a:cs typeface="Arial"/>
              </a:rPr>
              <a:t> </a:t>
            </a:r>
            <a:r>
              <a:rPr sz="1900" kern="0" spc="-10">
                <a:solidFill>
                  <a:srgbClr val="211F1F"/>
                </a:solidFill>
                <a:latin typeface="Arial"/>
                <a:cs typeface="Arial"/>
              </a:rPr>
              <a:t>DFAS</a:t>
            </a:r>
            <a:r>
              <a:rPr sz="1900" kern="0" spc="-55">
                <a:solidFill>
                  <a:srgbClr val="211F1F"/>
                </a:solidFill>
                <a:latin typeface="Arial"/>
                <a:cs typeface="Arial"/>
              </a:rPr>
              <a:t> </a:t>
            </a:r>
            <a:r>
              <a:rPr sz="1900" kern="0">
                <a:solidFill>
                  <a:srgbClr val="211F1F"/>
                </a:solidFill>
                <a:latin typeface="Arial"/>
                <a:cs typeface="Arial"/>
              </a:rPr>
              <a:t>will</a:t>
            </a:r>
            <a:r>
              <a:rPr sz="1900" kern="0" spc="-25">
                <a:solidFill>
                  <a:srgbClr val="211F1F"/>
                </a:solidFill>
                <a:latin typeface="Arial"/>
                <a:cs typeface="Arial"/>
              </a:rPr>
              <a:t> let 	</a:t>
            </a:r>
            <a:r>
              <a:rPr sz="1900" kern="0">
                <a:solidFill>
                  <a:srgbClr val="211F1F"/>
                </a:solidFill>
                <a:latin typeface="Arial"/>
                <a:cs typeface="Arial"/>
              </a:rPr>
              <a:t>you</a:t>
            </a:r>
            <a:r>
              <a:rPr sz="1900" kern="0" spc="-30">
                <a:solidFill>
                  <a:srgbClr val="211F1F"/>
                </a:solidFill>
                <a:latin typeface="Arial"/>
                <a:cs typeface="Arial"/>
              </a:rPr>
              <a:t> </a:t>
            </a:r>
            <a:r>
              <a:rPr sz="1900" kern="0">
                <a:solidFill>
                  <a:srgbClr val="211F1F"/>
                </a:solidFill>
                <a:latin typeface="Arial"/>
                <a:cs typeface="Arial"/>
              </a:rPr>
              <a:t>know</a:t>
            </a:r>
            <a:r>
              <a:rPr sz="1900" kern="0" spc="-20">
                <a:solidFill>
                  <a:srgbClr val="211F1F"/>
                </a:solidFill>
                <a:latin typeface="Arial"/>
                <a:cs typeface="Arial"/>
              </a:rPr>
              <a:t> </a:t>
            </a:r>
            <a:r>
              <a:rPr sz="1900" kern="0">
                <a:solidFill>
                  <a:srgbClr val="211F1F"/>
                </a:solidFill>
                <a:latin typeface="Arial"/>
                <a:cs typeface="Arial"/>
              </a:rPr>
              <a:t>when</a:t>
            </a:r>
            <a:r>
              <a:rPr sz="1900" kern="0" spc="-5">
                <a:solidFill>
                  <a:srgbClr val="211F1F"/>
                </a:solidFill>
                <a:latin typeface="Arial"/>
                <a:cs typeface="Arial"/>
              </a:rPr>
              <a:t> </a:t>
            </a:r>
            <a:r>
              <a:rPr sz="1900" kern="0">
                <a:solidFill>
                  <a:srgbClr val="211F1F"/>
                </a:solidFill>
                <a:latin typeface="Arial"/>
                <a:cs typeface="Arial"/>
              </a:rPr>
              <a:t>they</a:t>
            </a:r>
            <a:r>
              <a:rPr sz="1900" kern="0" spc="-40">
                <a:solidFill>
                  <a:srgbClr val="211F1F"/>
                </a:solidFill>
                <a:latin typeface="Arial"/>
                <a:cs typeface="Arial"/>
              </a:rPr>
              <a:t> </a:t>
            </a:r>
            <a:r>
              <a:rPr sz="1900" kern="0">
                <a:solidFill>
                  <a:srgbClr val="211F1F"/>
                </a:solidFill>
                <a:latin typeface="Arial"/>
                <a:cs typeface="Arial"/>
              </a:rPr>
              <a:t>have</a:t>
            </a:r>
            <a:r>
              <a:rPr sz="1900" kern="0" spc="-15">
                <a:solidFill>
                  <a:srgbClr val="211F1F"/>
                </a:solidFill>
                <a:latin typeface="Arial"/>
                <a:cs typeface="Arial"/>
              </a:rPr>
              <a:t> </a:t>
            </a:r>
            <a:r>
              <a:rPr sz="1900" kern="0">
                <a:solidFill>
                  <a:srgbClr val="211F1F"/>
                </a:solidFill>
                <a:latin typeface="Arial"/>
                <a:cs typeface="Arial"/>
              </a:rPr>
              <a:t>resolved</a:t>
            </a:r>
            <a:r>
              <a:rPr sz="1900" kern="0" spc="-5">
                <a:solidFill>
                  <a:srgbClr val="211F1F"/>
                </a:solidFill>
                <a:latin typeface="Arial"/>
                <a:cs typeface="Arial"/>
              </a:rPr>
              <a:t> </a:t>
            </a:r>
            <a:r>
              <a:rPr sz="1900" kern="0">
                <a:solidFill>
                  <a:srgbClr val="211F1F"/>
                </a:solidFill>
                <a:latin typeface="Arial"/>
                <a:cs typeface="Arial"/>
              </a:rPr>
              <a:t>the</a:t>
            </a:r>
            <a:r>
              <a:rPr sz="1900" kern="0" spc="-35">
                <a:solidFill>
                  <a:srgbClr val="211F1F"/>
                </a:solidFill>
                <a:latin typeface="Arial"/>
                <a:cs typeface="Arial"/>
              </a:rPr>
              <a:t> </a:t>
            </a:r>
            <a:r>
              <a:rPr sz="1900" kern="0">
                <a:solidFill>
                  <a:srgbClr val="211F1F"/>
                </a:solidFill>
                <a:latin typeface="Arial"/>
                <a:cs typeface="Arial"/>
              </a:rPr>
              <a:t>issue</a:t>
            </a:r>
            <a:r>
              <a:rPr sz="1900" kern="0" spc="-15">
                <a:solidFill>
                  <a:srgbClr val="211F1F"/>
                </a:solidFill>
                <a:latin typeface="Arial"/>
                <a:cs typeface="Arial"/>
              </a:rPr>
              <a:t> </a:t>
            </a:r>
            <a:r>
              <a:rPr sz="1900" kern="0">
                <a:solidFill>
                  <a:srgbClr val="211F1F"/>
                </a:solidFill>
                <a:latin typeface="Arial"/>
                <a:cs typeface="Arial"/>
              </a:rPr>
              <a:t>so</a:t>
            </a:r>
            <a:r>
              <a:rPr sz="1900" kern="0" spc="-40">
                <a:solidFill>
                  <a:srgbClr val="211F1F"/>
                </a:solidFill>
                <a:latin typeface="Arial"/>
                <a:cs typeface="Arial"/>
              </a:rPr>
              <a:t> </a:t>
            </a:r>
            <a:r>
              <a:rPr sz="1900" kern="0">
                <a:solidFill>
                  <a:srgbClr val="211F1F"/>
                </a:solidFill>
                <a:latin typeface="Arial"/>
                <a:cs typeface="Arial"/>
              </a:rPr>
              <a:t>you</a:t>
            </a:r>
            <a:r>
              <a:rPr sz="1900" kern="0" spc="-25">
                <a:solidFill>
                  <a:srgbClr val="211F1F"/>
                </a:solidFill>
                <a:latin typeface="Arial"/>
                <a:cs typeface="Arial"/>
              </a:rPr>
              <a:t> </a:t>
            </a:r>
            <a:r>
              <a:rPr sz="1900" kern="0">
                <a:solidFill>
                  <a:srgbClr val="211F1F"/>
                </a:solidFill>
                <a:latin typeface="Arial"/>
                <a:cs typeface="Arial"/>
              </a:rPr>
              <a:t>can</a:t>
            </a:r>
            <a:r>
              <a:rPr sz="1900" kern="0" spc="-30">
                <a:solidFill>
                  <a:srgbClr val="211F1F"/>
                </a:solidFill>
                <a:latin typeface="Arial"/>
                <a:cs typeface="Arial"/>
              </a:rPr>
              <a:t> </a:t>
            </a:r>
            <a:r>
              <a:rPr sz="1900" kern="0">
                <a:solidFill>
                  <a:srgbClr val="211F1F"/>
                </a:solidFill>
                <a:latin typeface="Arial"/>
                <a:cs typeface="Arial"/>
              </a:rPr>
              <a:t>log</a:t>
            </a:r>
            <a:r>
              <a:rPr sz="1900" kern="0" spc="-15">
                <a:solidFill>
                  <a:srgbClr val="211F1F"/>
                </a:solidFill>
                <a:latin typeface="Arial"/>
                <a:cs typeface="Arial"/>
              </a:rPr>
              <a:t> </a:t>
            </a:r>
            <a:r>
              <a:rPr sz="1900" kern="0" spc="-25">
                <a:solidFill>
                  <a:srgbClr val="211F1F"/>
                </a:solidFill>
                <a:latin typeface="Arial"/>
                <a:cs typeface="Arial"/>
              </a:rPr>
              <a:t>in.</a:t>
            </a:r>
            <a:endParaRPr sz="1900" kern="0">
              <a:solidFill>
                <a:sysClr val="windowText" lastClr="000000"/>
              </a:solidFill>
              <a:latin typeface="Arial"/>
              <a:cs typeface="Arial"/>
            </a:endParaRPr>
          </a:p>
        </p:txBody>
      </p:sp>
      <p:sp>
        <p:nvSpPr>
          <p:cNvPr id="3" name="object 3"/>
          <p:cNvSpPr txBox="1">
            <a:spLocks noGrp="1"/>
          </p:cNvSpPr>
          <p:nvPr>
            <p:ph type="title"/>
          </p:nvPr>
        </p:nvSpPr>
        <p:spPr>
          <a:xfrm>
            <a:off x="1726819" y="591292"/>
            <a:ext cx="8737600" cy="467995"/>
          </a:xfrm>
          <a:prstGeom prst="rect">
            <a:avLst/>
          </a:prstGeom>
        </p:spPr>
        <p:txBody>
          <a:bodyPr vert="horz" wrap="square" lIns="0" tIns="13335" rIns="0" bIns="0" rtlCol="0" anchor="ctr">
            <a:spAutoFit/>
          </a:bodyPr>
          <a:lstStyle/>
          <a:p>
            <a:pPr marL="12700">
              <a:lnSpc>
                <a:spcPct val="100000"/>
              </a:lnSpc>
              <a:spcBef>
                <a:spcPts val="105"/>
              </a:spcBef>
            </a:pPr>
            <a:r>
              <a:rPr sz="2900">
                <a:solidFill>
                  <a:srgbClr val="211F1F"/>
                </a:solidFill>
              </a:rPr>
              <a:t>Gray</a:t>
            </a:r>
            <a:r>
              <a:rPr sz="2900" spc="-160">
                <a:solidFill>
                  <a:srgbClr val="211F1F"/>
                </a:solidFill>
              </a:rPr>
              <a:t> </a:t>
            </a:r>
            <a:r>
              <a:rPr sz="2900">
                <a:solidFill>
                  <a:srgbClr val="211F1F"/>
                </a:solidFill>
              </a:rPr>
              <a:t>Area</a:t>
            </a:r>
            <a:r>
              <a:rPr sz="2900" spc="-50">
                <a:solidFill>
                  <a:srgbClr val="211F1F"/>
                </a:solidFill>
              </a:rPr>
              <a:t> </a:t>
            </a:r>
            <a:r>
              <a:rPr sz="2900">
                <a:solidFill>
                  <a:srgbClr val="211F1F"/>
                </a:solidFill>
              </a:rPr>
              <a:t>Future</a:t>
            </a:r>
            <a:r>
              <a:rPr sz="2900" spc="-50">
                <a:solidFill>
                  <a:srgbClr val="211F1F"/>
                </a:solidFill>
              </a:rPr>
              <a:t> </a:t>
            </a:r>
            <a:r>
              <a:rPr sz="2900">
                <a:solidFill>
                  <a:srgbClr val="211F1F"/>
                </a:solidFill>
              </a:rPr>
              <a:t>Retiree</a:t>
            </a:r>
            <a:r>
              <a:rPr sz="2900" spc="-80">
                <a:solidFill>
                  <a:srgbClr val="211F1F"/>
                </a:solidFill>
              </a:rPr>
              <a:t> </a:t>
            </a:r>
            <a:r>
              <a:rPr sz="2900">
                <a:solidFill>
                  <a:srgbClr val="211F1F"/>
                </a:solidFill>
              </a:rPr>
              <a:t>myPay</a:t>
            </a:r>
            <a:r>
              <a:rPr sz="2900" spc="-125">
                <a:solidFill>
                  <a:srgbClr val="211F1F"/>
                </a:solidFill>
              </a:rPr>
              <a:t> </a:t>
            </a:r>
            <a:r>
              <a:rPr sz="2900">
                <a:solidFill>
                  <a:srgbClr val="211F1F"/>
                </a:solidFill>
              </a:rPr>
              <a:t>Account</a:t>
            </a:r>
            <a:r>
              <a:rPr sz="2900" spc="-65">
                <a:solidFill>
                  <a:srgbClr val="211F1F"/>
                </a:solidFill>
              </a:rPr>
              <a:t> </a:t>
            </a:r>
            <a:r>
              <a:rPr sz="2900" spc="-10">
                <a:solidFill>
                  <a:srgbClr val="211F1F"/>
                </a:solidFill>
              </a:rPr>
              <a:t>(Cont’d)</a:t>
            </a:r>
            <a:endParaRPr sz="29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179</a:t>
            </a:fld>
            <a:endParaRPr sz="700" b="1" kern="0" spc="-25">
              <a:solidFill>
                <a:srgbClr val="2E372E"/>
              </a:solidFill>
              <a:latin typeface="Calibri"/>
              <a:cs typeface="Calibri"/>
            </a:endParaRPr>
          </a:p>
        </p:txBody>
      </p:sp>
      <p:sp>
        <p:nvSpPr>
          <p:cNvPr id="4" name="object 4"/>
          <p:cNvSpPr txBox="1"/>
          <p:nvPr/>
        </p:nvSpPr>
        <p:spPr>
          <a:xfrm>
            <a:off x="2225801" y="5714238"/>
            <a:ext cx="7741920" cy="713656"/>
          </a:xfrm>
          <a:prstGeom prst="rect">
            <a:avLst/>
          </a:prstGeom>
          <a:ln w="28575">
            <a:solidFill>
              <a:srgbClr val="2CAA27"/>
            </a:solidFill>
          </a:ln>
        </p:spPr>
        <p:txBody>
          <a:bodyPr vert="horz" wrap="square" lIns="0" tIns="36194" rIns="0" bIns="0" rtlCol="0">
            <a:spAutoFit/>
          </a:bodyPr>
          <a:lstStyle/>
          <a:p>
            <a:pPr marL="111125" marR="106045" indent="1750695">
              <a:spcBef>
                <a:spcPts val="284"/>
              </a:spcBef>
              <a:defRPr/>
            </a:pPr>
            <a:r>
              <a:rPr sz="2200" kern="0">
                <a:solidFill>
                  <a:srgbClr val="211F1F"/>
                </a:solidFill>
                <a:latin typeface="Arial"/>
                <a:cs typeface="Arial"/>
              </a:rPr>
              <a:t>For</a:t>
            </a:r>
            <a:r>
              <a:rPr sz="2200" kern="0" spc="-60">
                <a:solidFill>
                  <a:srgbClr val="211F1F"/>
                </a:solidFill>
                <a:latin typeface="Arial"/>
                <a:cs typeface="Arial"/>
              </a:rPr>
              <a:t> </a:t>
            </a:r>
            <a:r>
              <a:rPr sz="2200" kern="0">
                <a:solidFill>
                  <a:srgbClr val="211F1F"/>
                </a:solidFill>
                <a:latin typeface="Arial"/>
                <a:cs typeface="Arial"/>
              </a:rPr>
              <a:t>additional</a:t>
            </a:r>
            <a:r>
              <a:rPr sz="2200" kern="0" spc="-65">
                <a:solidFill>
                  <a:srgbClr val="211F1F"/>
                </a:solidFill>
                <a:latin typeface="Arial"/>
                <a:cs typeface="Arial"/>
              </a:rPr>
              <a:t> </a:t>
            </a:r>
            <a:r>
              <a:rPr sz="2200" kern="0">
                <a:solidFill>
                  <a:srgbClr val="211F1F"/>
                </a:solidFill>
                <a:latin typeface="Arial"/>
                <a:cs typeface="Arial"/>
              </a:rPr>
              <a:t>information,</a:t>
            </a:r>
            <a:r>
              <a:rPr sz="2200" kern="0" spc="-50">
                <a:solidFill>
                  <a:srgbClr val="211F1F"/>
                </a:solidFill>
                <a:latin typeface="Arial"/>
                <a:cs typeface="Arial"/>
              </a:rPr>
              <a:t> </a:t>
            </a:r>
            <a:r>
              <a:rPr sz="2200" kern="0">
                <a:solidFill>
                  <a:srgbClr val="211F1F"/>
                </a:solidFill>
                <a:latin typeface="Arial"/>
                <a:cs typeface="Arial"/>
              </a:rPr>
              <a:t>go</a:t>
            </a:r>
            <a:r>
              <a:rPr sz="2200" kern="0" spc="-70">
                <a:solidFill>
                  <a:srgbClr val="211F1F"/>
                </a:solidFill>
                <a:latin typeface="Arial"/>
                <a:cs typeface="Arial"/>
              </a:rPr>
              <a:t> </a:t>
            </a:r>
            <a:r>
              <a:rPr sz="2200" kern="0" spc="-25">
                <a:solidFill>
                  <a:srgbClr val="211F1F"/>
                </a:solidFill>
                <a:latin typeface="Arial"/>
                <a:cs typeface="Arial"/>
              </a:rPr>
              <a:t>to: </a:t>
            </a:r>
            <a:r>
              <a:rPr sz="2200" u="sng" kern="0" spc="-20">
                <a:solidFill>
                  <a:srgbClr val="0562C1"/>
                </a:solidFill>
                <a:uFill>
                  <a:solidFill>
                    <a:srgbClr val="0562C1"/>
                  </a:solidFill>
                </a:uFill>
                <a:latin typeface="Arial"/>
                <a:cs typeface="Arial"/>
                <a:hlinkClick r:id="rId2"/>
              </a:rPr>
              <a:t>https://www.dfas.mil/RetiredMilitary/plan/Gray-</a:t>
            </a:r>
            <a:r>
              <a:rPr sz="2200" u="sng" kern="0" spc="-10">
                <a:solidFill>
                  <a:srgbClr val="0562C1"/>
                </a:solidFill>
                <a:uFill>
                  <a:solidFill>
                    <a:srgbClr val="0562C1"/>
                  </a:solidFill>
                </a:uFill>
                <a:latin typeface="Arial"/>
                <a:cs typeface="Arial"/>
                <a:hlinkClick r:id="rId2"/>
              </a:rPr>
              <a:t>Area-Retirees/</a:t>
            </a:r>
            <a:endParaRPr sz="2200" kern="0">
              <a:solidFill>
                <a:sysClr val="windowText" lastClr="000000"/>
              </a:solidFill>
              <a:latin typeface="Arial"/>
              <a:cs typeface="Arial"/>
            </a:endParaRPr>
          </a:p>
        </p:txBody>
      </p:sp>
    </p:spTree>
    <p:extLst>
      <p:ext uri="{BB962C8B-B14F-4D97-AF65-F5344CB8AC3E}">
        <p14:creationId xmlns:p14="http://schemas.microsoft.com/office/powerpoint/2010/main" val="1247521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eaLnBrk="1" hangingPunct="1">
              <a:lnSpc>
                <a:spcPct val="100000"/>
              </a:lnSpc>
            </a:pPr>
            <a:r>
              <a:rPr lang="en-US" altLang="en-US" b="1">
                <a:solidFill>
                  <a:schemeClr val="tx1"/>
                </a:solidFill>
                <a:latin typeface="Arial" panose="020B0604020202020204" pitchFamily="34" charset="0"/>
              </a:rPr>
              <a:t>RCSBP Election Options</a:t>
            </a:r>
          </a:p>
        </p:txBody>
      </p:sp>
      <p:sp>
        <p:nvSpPr>
          <p:cNvPr id="3" name="Content Placeholder 2"/>
          <p:cNvSpPr>
            <a:spLocks noGrp="1"/>
          </p:cNvSpPr>
          <p:nvPr>
            <p:ph idx="1"/>
          </p:nvPr>
        </p:nvSpPr>
        <p:spPr/>
        <p:txBody>
          <a:bodyPr/>
          <a:lstStyle/>
          <a:p>
            <a:pPr eaLnBrk="1" hangingPunct="1">
              <a:lnSpc>
                <a:spcPct val="100000"/>
              </a:lnSpc>
            </a:pPr>
            <a:r>
              <a:rPr lang="en-US" altLang="en-US" sz="2400" dirty="0"/>
              <a:t>Option A:  Decline RCSBP with option to elect SBP coverage at non-regular retirement</a:t>
            </a:r>
          </a:p>
          <a:p>
            <a:pPr eaLnBrk="1" hangingPunct="1">
              <a:lnSpc>
                <a:spcPct val="100000"/>
              </a:lnSpc>
            </a:pPr>
            <a:r>
              <a:rPr lang="en-US" altLang="en-US" sz="2400" dirty="0"/>
              <a:t>Option B:  RCSBP coverage with deferred annuity when the RC Soldier would turn age 60</a:t>
            </a:r>
          </a:p>
          <a:p>
            <a:pPr eaLnBrk="1" hangingPunct="1">
              <a:lnSpc>
                <a:spcPct val="100000"/>
              </a:lnSpc>
            </a:pPr>
            <a:r>
              <a:rPr lang="en-US" altLang="en-US" sz="2400" dirty="0"/>
              <a:t>Option C:  RCSBP coverage with immediate annuity</a:t>
            </a:r>
          </a:p>
          <a:p>
            <a:pPr eaLnBrk="1" hangingPunct="1">
              <a:lnSpc>
                <a:spcPct val="100000"/>
              </a:lnSpc>
            </a:pPr>
            <a:r>
              <a:rPr lang="en-US" altLang="en-US" sz="2400" dirty="0"/>
              <a:t>If at the date of the NOE you are not married, have no eligible children, and do not desire to elect for a former spouse or insurable interest, complete the DD Form 2656-5 and leave the RCSBP option blank</a:t>
            </a:r>
          </a:p>
          <a:p>
            <a:pPr>
              <a:lnSpc>
                <a:spcPct val="100000"/>
              </a:lnSpc>
            </a:pPr>
            <a:endParaRPr lang="en-US" sz="2400" dirty="0"/>
          </a:p>
        </p:txBody>
      </p:sp>
    </p:spTree>
    <p:extLst>
      <p:ext uri="{BB962C8B-B14F-4D97-AF65-F5344CB8AC3E}">
        <p14:creationId xmlns:p14="http://schemas.microsoft.com/office/powerpoint/2010/main" val="39514553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0198" y="2389521"/>
            <a:ext cx="7989570" cy="2044791"/>
          </a:xfrm>
          <a:prstGeom prst="rect">
            <a:avLst/>
          </a:prstGeom>
        </p:spPr>
        <p:txBody>
          <a:bodyPr vert="horz" wrap="square" lIns="0" tIns="13335" rIns="0" bIns="0" rtlCol="0" anchor="ctr">
            <a:spAutoFit/>
          </a:bodyPr>
          <a:lstStyle/>
          <a:p>
            <a:pPr marL="193675" marR="5080" indent="-181610">
              <a:lnSpc>
                <a:spcPct val="100000"/>
              </a:lnSpc>
              <a:spcBef>
                <a:spcPts val="105"/>
              </a:spcBef>
            </a:pPr>
            <a:r>
              <a:t>Retired</a:t>
            </a:r>
            <a:r>
              <a:rPr spc="-75"/>
              <a:t> </a:t>
            </a:r>
            <a:r>
              <a:t>Uniformed</a:t>
            </a:r>
            <a:r>
              <a:rPr spc="-85"/>
              <a:t> </a:t>
            </a:r>
            <a:r>
              <a:t>Services</a:t>
            </a:r>
            <a:r>
              <a:rPr spc="-65"/>
              <a:t> </a:t>
            </a:r>
            <a:r>
              <a:rPr spc="-10"/>
              <a:t>Identification </a:t>
            </a:r>
            <a:r>
              <a:t>Card</a:t>
            </a:r>
            <a:r>
              <a:rPr spc="-35"/>
              <a:t> </a:t>
            </a:r>
            <a:r>
              <a:t>(USID),</a:t>
            </a:r>
            <a:r>
              <a:rPr spc="-35"/>
              <a:t> </a:t>
            </a:r>
            <a:r>
              <a:t>and</a:t>
            </a:r>
            <a:r>
              <a:rPr spc="-30"/>
              <a:t> </a:t>
            </a:r>
            <a:r>
              <a:t>DS</a:t>
            </a:r>
            <a:r>
              <a:rPr spc="-30"/>
              <a:t> </a:t>
            </a:r>
            <a:r>
              <a:t>Logon</a:t>
            </a:r>
            <a:r>
              <a:rPr spc="-45"/>
              <a:t> </a:t>
            </a:r>
            <a:r>
              <a:rPr spc="-10"/>
              <a:t>Information</a:t>
            </a:r>
          </a:p>
        </p:txBody>
      </p:sp>
      <p:sp>
        <p:nvSpPr>
          <p:cNvPr id="3" name="object 3"/>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180</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5787389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5252" y="198244"/>
            <a:ext cx="7920355" cy="1367682"/>
          </a:xfrm>
          <a:prstGeom prst="rect">
            <a:avLst/>
          </a:prstGeom>
        </p:spPr>
        <p:txBody>
          <a:bodyPr vert="horz" wrap="square" lIns="0" tIns="13335" rIns="0" bIns="0" rtlCol="0" anchor="ctr">
            <a:spAutoFit/>
          </a:bodyPr>
          <a:lstStyle/>
          <a:p>
            <a:pPr marL="12700">
              <a:lnSpc>
                <a:spcPct val="100000"/>
              </a:lnSpc>
              <a:spcBef>
                <a:spcPts val="105"/>
              </a:spcBef>
            </a:pPr>
            <a:r>
              <a:t>Impact</a:t>
            </a:r>
            <a:r>
              <a:rPr spc="-40"/>
              <a:t> </a:t>
            </a:r>
            <a:r>
              <a:t>of</a:t>
            </a:r>
            <a:r>
              <a:rPr spc="-35"/>
              <a:t> </a:t>
            </a:r>
            <a:r>
              <a:t>ID</a:t>
            </a:r>
            <a:r>
              <a:rPr spc="-20"/>
              <a:t> </a:t>
            </a:r>
            <a:r>
              <a:t>Card</a:t>
            </a:r>
            <a:r>
              <a:rPr spc="-40"/>
              <a:t> </a:t>
            </a:r>
            <a:r>
              <a:t>Changes</a:t>
            </a:r>
            <a:r>
              <a:rPr spc="-55"/>
              <a:t> </a:t>
            </a:r>
            <a:r>
              <a:t>at</a:t>
            </a:r>
            <a:r>
              <a:rPr spc="-25"/>
              <a:t> </a:t>
            </a:r>
            <a:r>
              <a:rPr spc="-10"/>
              <a:t>Retirement</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181</a:t>
            </a:fld>
            <a:endParaRPr sz="700" b="1" kern="0" spc="-25">
              <a:solidFill>
                <a:srgbClr val="2E372E"/>
              </a:solidFill>
              <a:latin typeface="Calibri"/>
              <a:cs typeface="Calibri"/>
            </a:endParaRPr>
          </a:p>
        </p:txBody>
      </p:sp>
      <p:sp>
        <p:nvSpPr>
          <p:cNvPr id="3" name="object 3"/>
          <p:cNvSpPr txBox="1"/>
          <p:nvPr/>
        </p:nvSpPr>
        <p:spPr>
          <a:xfrm>
            <a:off x="1904437" y="1378022"/>
            <a:ext cx="7829550" cy="4018279"/>
          </a:xfrm>
          <a:prstGeom prst="rect">
            <a:avLst/>
          </a:prstGeom>
        </p:spPr>
        <p:txBody>
          <a:bodyPr vert="horz" wrap="square" lIns="0" tIns="12065" rIns="0" bIns="0" rtlCol="0">
            <a:spAutoFit/>
          </a:bodyPr>
          <a:lstStyle/>
          <a:p>
            <a:pPr marL="194310" indent="-181610">
              <a:spcBef>
                <a:spcPts val="95"/>
              </a:spcBef>
              <a:buFontTx/>
              <a:buChar char="•"/>
              <a:tabLst>
                <a:tab pos="194310" algn="l"/>
              </a:tabLst>
              <a:defRPr/>
            </a:pPr>
            <a:r>
              <a:rPr sz="1900" kern="0">
                <a:solidFill>
                  <a:sysClr val="windowText" lastClr="000000"/>
                </a:solidFill>
                <a:latin typeface="Arial"/>
                <a:cs typeface="Arial"/>
              </a:rPr>
              <a:t>Soldier</a:t>
            </a:r>
            <a:r>
              <a:rPr sz="1900" kern="0" spc="-5">
                <a:solidFill>
                  <a:sysClr val="windowText" lastClr="000000"/>
                </a:solidFill>
                <a:latin typeface="Arial"/>
                <a:cs typeface="Arial"/>
              </a:rPr>
              <a:t> </a:t>
            </a:r>
            <a:r>
              <a:rPr sz="1900" kern="0">
                <a:solidFill>
                  <a:sysClr val="windowText" lastClr="000000"/>
                </a:solidFill>
                <a:latin typeface="Arial"/>
                <a:cs typeface="Arial"/>
              </a:rPr>
              <a:t>turns</a:t>
            </a:r>
            <a:r>
              <a:rPr sz="1900" kern="0" spc="-40">
                <a:solidFill>
                  <a:sysClr val="windowText" lastClr="000000"/>
                </a:solidFill>
                <a:latin typeface="Arial"/>
                <a:cs typeface="Arial"/>
              </a:rPr>
              <a:t> </a:t>
            </a:r>
            <a:r>
              <a:rPr sz="1900" kern="0">
                <a:solidFill>
                  <a:sysClr val="windowText" lastClr="000000"/>
                </a:solidFill>
                <a:latin typeface="Arial"/>
                <a:cs typeface="Arial"/>
              </a:rPr>
              <a:t>in</a:t>
            </a:r>
            <a:r>
              <a:rPr sz="1900" kern="0" spc="-30">
                <a:solidFill>
                  <a:sysClr val="windowText" lastClr="000000"/>
                </a:solidFill>
                <a:latin typeface="Arial"/>
                <a:cs typeface="Arial"/>
              </a:rPr>
              <a:t> </a:t>
            </a:r>
            <a:r>
              <a:rPr sz="1900" kern="0" spc="-10">
                <a:solidFill>
                  <a:sysClr val="windowText" lastClr="000000"/>
                </a:solidFill>
                <a:latin typeface="Arial"/>
                <a:cs typeface="Arial"/>
              </a:rPr>
              <a:t>Common</a:t>
            </a:r>
            <a:r>
              <a:rPr sz="1900" kern="0" spc="-110">
                <a:solidFill>
                  <a:sysClr val="windowText" lastClr="000000"/>
                </a:solidFill>
                <a:latin typeface="Arial"/>
                <a:cs typeface="Arial"/>
              </a:rPr>
              <a:t> </a:t>
            </a:r>
            <a:r>
              <a:rPr sz="1900" kern="0">
                <a:solidFill>
                  <a:sysClr val="windowText" lastClr="000000"/>
                </a:solidFill>
                <a:latin typeface="Arial"/>
                <a:cs typeface="Arial"/>
              </a:rPr>
              <a:t>Access</a:t>
            </a:r>
            <a:r>
              <a:rPr sz="1900" kern="0" spc="-30">
                <a:solidFill>
                  <a:sysClr val="windowText" lastClr="000000"/>
                </a:solidFill>
                <a:latin typeface="Arial"/>
                <a:cs typeface="Arial"/>
              </a:rPr>
              <a:t> </a:t>
            </a:r>
            <a:r>
              <a:rPr sz="1900" kern="0">
                <a:solidFill>
                  <a:sysClr val="windowText" lastClr="000000"/>
                </a:solidFill>
                <a:latin typeface="Arial"/>
                <a:cs typeface="Arial"/>
              </a:rPr>
              <a:t>Card</a:t>
            </a:r>
            <a:r>
              <a:rPr sz="1900" kern="0" spc="-20">
                <a:solidFill>
                  <a:sysClr val="windowText" lastClr="000000"/>
                </a:solidFill>
                <a:latin typeface="Arial"/>
                <a:cs typeface="Arial"/>
              </a:rPr>
              <a:t> </a:t>
            </a:r>
            <a:r>
              <a:rPr sz="1900" kern="0" spc="-10">
                <a:solidFill>
                  <a:sysClr val="windowText" lastClr="000000"/>
                </a:solidFill>
                <a:latin typeface="Arial"/>
                <a:cs typeface="Arial"/>
              </a:rPr>
              <a:t>(CAC)</a:t>
            </a:r>
            <a:endParaRPr sz="1900" kern="0">
              <a:solidFill>
                <a:sysClr val="windowText" lastClr="000000"/>
              </a:solidFill>
              <a:latin typeface="Arial"/>
              <a:cs typeface="Arial"/>
            </a:endParaRPr>
          </a:p>
          <a:p>
            <a:pPr marL="194310" indent="-181610">
              <a:spcBef>
                <a:spcPts val="1440"/>
              </a:spcBef>
              <a:buFontTx/>
              <a:buChar char="•"/>
              <a:tabLst>
                <a:tab pos="194310" algn="l"/>
              </a:tabLst>
              <a:defRPr/>
            </a:pPr>
            <a:r>
              <a:rPr sz="1900" kern="0">
                <a:solidFill>
                  <a:sysClr val="windowText" lastClr="000000"/>
                </a:solidFill>
                <a:latin typeface="Arial"/>
                <a:cs typeface="Arial"/>
              </a:rPr>
              <a:t>The</a:t>
            </a:r>
            <a:r>
              <a:rPr sz="1900" kern="0" spc="-35">
                <a:solidFill>
                  <a:sysClr val="windowText" lastClr="000000"/>
                </a:solidFill>
                <a:latin typeface="Arial"/>
                <a:cs typeface="Arial"/>
              </a:rPr>
              <a:t> </a:t>
            </a:r>
            <a:r>
              <a:rPr sz="1900" kern="0">
                <a:solidFill>
                  <a:sysClr val="windowText" lastClr="000000"/>
                </a:solidFill>
                <a:latin typeface="Arial"/>
                <a:cs typeface="Arial"/>
              </a:rPr>
              <a:t>Retired</a:t>
            </a:r>
            <a:r>
              <a:rPr sz="1900" kern="0" spc="-20">
                <a:solidFill>
                  <a:sysClr val="windowText" lastClr="000000"/>
                </a:solidFill>
                <a:latin typeface="Arial"/>
                <a:cs typeface="Arial"/>
              </a:rPr>
              <a:t> </a:t>
            </a:r>
            <a:r>
              <a:rPr sz="1900" kern="0">
                <a:solidFill>
                  <a:sysClr val="windowText" lastClr="000000"/>
                </a:solidFill>
                <a:latin typeface="Arial"/>
                <a:cs typeface="Arial"/>
              </a:rPr>
              <a:t>Uniformed</a:t>
            </a:r>
            <a:r>
              <a:rPr sz="1900" kern="0" spc="-5">
                <a:solidFill>
                  <a:sysClr val="windowText" lastClr="000000"/>
                </a:solidFill>
                <a:latin typeface="Arial"/>
                <a:cs typeface="Arial"/>
              </a:rPr>
              <a:t> </a:t>
            </a:r>
            <a:r>
              <a:rPr sz="1900" kern="0">
                <a:solidFill>
                  <a:sysClr val="windowText" lastClr="000000"/>
                </a:solidFill>
                <a:latin typeface="Arial"/>
                <a:cs typeface="Arial"/>
              </a:rPr>
              <a:t>Services</a:t>
            </a:r>
            <a:r>
              <a:rPr sz="1900" kern="0" spc="-25">
                <a:solidFill>
                  <a:sysClr val="windowText" lastClr="000000"/>
                </a:solidFill>
                <a:latin typeface="Arial"/>
                <a:cs typeface="Arial"/>
              </a:rPr>
              <a:t> </a:t>
            </a:r>
            <a:r>
              <a:rPr sz="1900" kern="0">
                <a:solidFill>
                  <a:sysClr val="windowText" lastClr="000000"/>
                </a:solidFill>
                <a:latin typeface="Arial"/>
                <a:cs typeface="Arial"/>
              </a:rPr>
              <a:t>ID</a:t>
            </a:r>
            <a:r>
              <a:rPr sz="1900" kern="0" spc="-45">
                <a:solidFill>
                  <a:sysClr val="windowText" lastClr="000000"/>
                </a:solidFill>
                <a:latin typeface="Arial"/>
                <a:cs typeface="Arial"/>
              </a:rPr>
              <a:t> </a:t>
            </a:r>
            <a:r>
              <a:rPr sz="1900" kern="0">
                <a:solidFill>
                  <a:sysClr val="windowText" lastClr="000000"/>
                </a:solidFill>
                <a:latin typeface="Arial"/>
                <a:cs typeface="Arial"/>
              </a:rPr>
              <a:t>(USID)</a:t>
            </a:r>
            <a:r>
              <a:rPr sz="1900" kern="0" spc="-30">
                <a:solidFill>
                  <a:sysClr val="windowText" lastClr="000000"/>
                </a:solidFill>
                <a:latin typeface="Arial"/>
                <a:cs typeface="Arial"/>
              </a:rPr>
              <a:t> </a:t>
            </a:r>
            <a:r>
              <a:rPr sz="1900" kern="0">
                <a:solidFill>
                  <a:sysClr val="windowText" lastClr="000000"/>
                </a:solidFill>
                <a:latin typeface="Arial"/>
                <a:cs typeface="Arial"/>
              </a:rPr>
              <a:t>card</a:t>
            </a:r>
            <a:r>
              <a:rPr sz="1900" kern="0" spc="-30">
                <a:solidFill>
                  <a:sysClr val="windowText" lastClr="000000"/>
                </a:solidFill>
                <a:latin typeface="Arial"/>
                <a:cs typeface="Arial"/>
              </a:rPr>
              <a:t> </a:t>
            </a:r>
            <a:r>
              <a:rPr sz="1900" kern="0">
                <a:solidFill>
                  <a:sysClr val="windowText" lastClr="000000"/>
                </a:solidFill>
                <a:latin typeface="Arial"/>
                <a:cs typeface="Arial"/>
              </a:rPr>
              <a:t>is</a:t>
            </a:r>
            <a:r>
              <a:rPr sz="1900" kern="0" spc="-35">
                <a:solidFill>
                  <a:sysClr val="windowText" lastClr="000000"/>
                </a:solidFill>
                <a:latin typeface="Arial"/>
                <a:cs typeface="Arial"/>
              </a:rPr>
              <a:t> </a:t>
            </a:r>
            <a:r>
              <a:rPr sz="1900" kern="0">
                <a:solidFill>
                  <a:sysClr val="windowText" lastClr="000000"/>
                </a:solidFill>
                <a:latin typeface="Arial"/>
                <a:cs typeface="Arial"/>
              </a:rPr>
              <a:t>not</a:t>
            </a:r>
            <a:r>
              <a:rPr sz="1900" kern="0" spc="-40">
                <a:solidFill>
                  <a:sysClr val="windowText" lastClr="000000"/>
                </a:solidFill>
                <a:latin typeface="Arial"/>
                <a:cs typeface="Arial"/>
              </a:rPr>
              <a:t> </a:t>
            </a:r>
            <a:r>
              <a:rPr sz="1900" kern="0">
                <a:solidFill>
                  <a:sysClr val="windowText" lastClr="000000"/>
                </a:solidFill>
                <a:latin typeface="Arial"/>
                <a:cs typeface="Arial"/>
              </a:rPr>
              <a:t>a</a:t>
            </a:r>
            <a:r>
              <a:rPr sz="1900" kern="0" spc="-30">
                <a:solidFill>
                  <a:sysClr val="windowText" lastClr="000000"/>
                </a:solidFill>
                <a:latin typeface="Arial"/>
                <a:cs typeface="Arial"/>
              </a:rPr>
              <a:t> </a:t>
            </a:r>
            <a:r>
              <a:rPr sz="1900" kern="0">
                <a:solidFill>
                  <a:sysClr val="windowText" lastClr="000000"/>
                </a:solidFill>
                <a:latin typeface="Arial"/>
                <a:cs typeface="Arial"/>
              </a:rPr>
              <a:t>CAC,</a:t>
            </a:r>
            <a:r>
              <a:rPr sz="1900" kern="0" spc="-35">
                <a:solidFill>
                  <a:sysClr val="windowText" lastClr="000000"/>
                </a:solidFill>
                <a:latin typeface="Arial"/>
                <a:cs typeface="Arial"/>
              </a:rPr>
              <a:t> </a:t>
            </a:r>
            <a:r>
              <a:rPr sz="1900" kern="0" spc="-25">
                <a:solidFill>
                  <a:sysClr val="windowText" lastClr="000000"/>
                </a:solidFill>
                <a:latin typeface="Arial"/>
                <a:cs typeface="Arial"/>
              </a:rPr>
              <a:t>so…</a:t>
            </a:r>
            <a:endParaRPr sz="1900" kern="0">
              <a:solidFill>
                <a:sysClr val="windowText" lastClr="000000"/>
              </a:solidFill>
              <a:latin typeface="Arial"/>
              <a:cs typeface="Arial"/>
            </a:endParaRPr>
          </a:p>
          <a:p>
            <a:pPr marL="469265">
              <a:spcBef>
                <a:spcPts val="1440"/>
              </a:spcBef>
              <a:tabLst>
                <a:tab pos="812165" algn="l"/>
              </a:tabLst>
              <a:defRPr/>
            </a:pPr>
            <a:r>
              <a:rPr sz="1900" kern="0" spc="-50">
                <a:solidFill>
                  <a:sysClr val="windowText" lastClr="000000"/>
                </a:solidFill>
                <a:latin typeface="Arial"/>
                <a:cs typeface="Arial"/>
              </a:rPr>
              <a:t>‒</a:t>
            </a:r>
            <a:r>
              <a:rPr sz="1900" kern="0">
                <a:solidFill>
                  <a:sysClr val="windowText" lastClr="000000"/>
                </a:solidFill>
                <a:latin typeface="Arial"/>
                <a:cs typeface="Arial"/>
              </a:rPr>
              <a:t>	No</a:t>
            </a:r>
            <a:r>
              <a:rPr sz="1900" kern="0" spc="-40">
                <a:solidFill>
                  <a:sysClr val="windowText" lastClr="000000"/>
                </a:solidFill>
                <a:latin typeface="Arial"/>
                <a:cs typeface="Arial"/>
              </a:rPr>
              <a:t> </a:t>
            </a:r>
            <a:r>
              <a:rPr sz="1900" kern="0">
                <a:solidFill>
                  <a:sysClr val="windowText" lastClr="000000"/>
                </a:solidFill>
                <a:latin typeface="Arial"/>
                <a:cs typeface="Arial"/>
              </a:rPr>
              <a:t>access</a:t>
            </a:r>
            <a:r>
              <a:rPr sz="1900" kern="0" spc="-35">
                <a:solidFill>
                  <a:sysClr val="windowText" lastClr="000000"/>
                </a:solidFill>
                <a:latin typeface="Arial"/>
                <a:cs typeface="Arial"/>
              </a:rPr>
              <a:t> </a:t>
            </a:r>
            <a:r>
              <a:rPr sz="1900" kern="0">
                <a:solidFill>
                  <a:sysClr val="windowText" lastClr="000000"/>
                </a:solidFill>
                <a:latin typeface="Arial"/>
                <a:cs typeface="Arial"/>
              </a:rPr>
              <a:t>to</a:t>
            </a:r>
            <a:r>
              <a:rPr sz="1900" kern="0" spc="-45">
                <a:solidFill>
                  <a:sysClr val="windowText" lastClr="000000"/>
                </a:solidFill>
                <a:latin typeface="Arial"/>
                <a:cs typeface="Arial"/>
              </a:rPr>
              <a:t> </a:t>
            </a:r>
            <a:r>
              <a:rPr sz="1900" kern="0">
                <a:solidFill>
                  <a:sysClr val="windowText" lastClr="000000"/>
                </a:solidFill>
                <a:latin typeface="Arial"/>
                <a:cs typeface="Arial"/>
              </a:rPr>
              <a:t>DOD</a:t>
            </a:r>
            <a:r>
              <a:rPr sz="1900" kern="0" spc="-35">
                <a:solidFill>
                  <a:sysClr val="windowText" lastClr="000000"/>
                </a:solidFill>
                <a:latin typeface="Arial"/>
                <a:cs typeface="Arial"/>
              </a:rPr>
              <a:t> </a:t>
            </a:r>
            <a:r>
              <a:rPr sz="1900" kern="0">
                <a:solidFill>
                  <a:sysClr val="windowText" lastClr="000000"/>
                </a:solidFill>
                <a:latin typeface="Arial"/>
                <a:cs typeface="Arial"/>
              </a:rPr>
              <a:t>Enterprise</a:t>
            </a:r>
            <a:r>
              <a:rPr sz="1900" kern="0" spc="-15">
                <a:solidFill>
                  <a:sysClr val="windowText" lastClr="000000"/>
                </a:solidFill>
                <a:latin typeface="Arial"/>
                <a:cs typeface="Arial"/>
              </a:rPr>
              <a:t> </a:t>
            </a:r>
            <a:r>
              <a:rPr sz="1900" kern="0" spc="-10">
                <a:solidFill>
                  <a:sysClr val="windowText" lastClr="000000"/>
                </a:solidFill>
                <a:latin typeface="Arial"/>
                <a:cs typeface="Arial"/>
              </a:rPr>
              <a:t>Email</a:t>
            </a:r>
            <a:endParaRPr sz="1900" kern="0">
              <a:solidFill>
                <a:sysClr val="windowText" lastClr="000000"/>
              </a:solidFill>
              <a:latin typeface="Arial"/>
              <a:cs typeface="Arial"/>
            </a:endParaRPr>
          </a:p>
          <a:p>
            <a:pPr marL="469265">
              <a:spcBef>
                <a:spcPts val="1440"/>
              </a:spcBef>
              <a:tabLst>
                <a:tab pos="812165" algn="l"/>
              </a:tabLst>
              <a:defRPr/>
            </a:pPr>
            <a:r>
              <a:rPr sz="1900" kern="0" spc="-50">
                <a:solidFill>
                  <a:sysClr val="windowText" lastClr="000000"/>
                </a:solidFill>
                <a:latin typeface="Arial"/>
                <a:cs typeface="Arial"/>
              </a:rPr>
              <a:t>‒</a:t>
            </a:r>
            <a:r>
              <a:rPr sz="1900" kern="0">
                <a:solidFill>
                  <a:sysClr val="windowText" lastClr="000000"/>
                </a:solidFill>
                <a:latin typeface="Arial"/>
                <a:cs typeface="Arial"/>
              </a:rPr>
              <a:t>	No</a:t>
            </a:r>
            <a:r>
              <a:rPr sz="1900" kern="0" spc="-25">
                <a:solidFill>
                  <a:sysClr val="windowText" lastClr="000000"/>
                </a:solidFill>
                <a:latin typeface="Arial"/>
                <a:cs typeface="Arial"/>
              </a:rPr>
              <a:t> </a:t>
            </a:r>
            <a:r>
              <a:rPr sz="1900" kern="0">
                <a:solidFill>
                  <a:sysClr val="windowText" lastClr="000000"/>
                </a:solidFill>
                <a:latin typeface="Arial"/>
                <a:cs typeface="Arial"/>
              </a:rPr>
              <a:t>access</a:t>
            </a:r>
            <a:r>
              <a:rPr sz="1900" kern="0" spc="-20">
                <a:solidFill>
                  <a:sysClr val="windowText" lastClr="000000"/>
                </a:solidFill>
                <a:latin typeface="Arial"/>
                <a:cs typeface="Arial"/>
              </a:rPr>
              <a:t> </a:t>
            </a:r>
            <a:r>
              <a:rPr sz="1900" kern="0">
                <a:solidFill>
                  <a:sysClr val="windowText" lastClr="000000"/>
                </a:solidFill>
                <a:latin typeface="Arial"/>
                <a:cs typeface="Arial"/>
              </a:rPr>
              <a:t>to</a:t>
            </a:r>
            <a:r>
              <a:rPr sz="1900" kern="0" spc="-35">
                <a:solidFill>
                  <a:sysClr val="windowText" lastClr="000000"/>
                </a:solidFill>
                <a:latin typeface="Arial"/>
                <a:cs typeface="Arial"/>
              </a:rPr>
              <a:t> </a:t>
            </a:r>
            <a:r>
              <a:rPr sz="1900" kern="0" spc="-20">
                <a:solidFill>
                  <a:sysClr val="windowText" lastClr="000000"/>
                </a:solidFill>
                <a:latin typeface="Arial"/>
                <a:cs typeface="Arial"/>
              </a:rPr>
              <a:t>CAC-</a:t>
            </a:r>
            <a:r>
              <a:rPr sz="1900" kern="0">
                <a:solidFill>
                  <a:sysClr val="windowText" lastClr="000000"/>
                </a:solidFill>
                <a:latin typeface="Arial"/>
                <a:cs typeface="Arial"/>
              </a:rPr>
              <a:t>enabled</a:t>
            </a:r>
            <a:r>
              <a:rPr sz="1900" kern="0" spc="15">
                <a:solidFill>
                  <a:sysClr val="windowText" lastClr="000000"/>
                </a:solidFill>
                <a:latin typeface="Arial"/>
                <a:cs typeface="Arial"/>
              </a:rPr>
              <a:t> </a:t>
            </a:r>
            <a:r>
              <a:rPr sz="1900" kern="0" spc="-10">
                <a:solidFill>
                  <a:sysClr val="windowText" lastClr="000000"/>
                </a:solidFill>
                <a:latin typeface="Arial"/>
                <a:cs typeface="Arial"/>
              </a:rPr>
              <a:t>systems</a:t>
            </a:r>
            <a:endParaRPr sz="1900" kern="0">
              <a:solidFill>
                <a:sysClr val="windowText" lastClr="000000"/>
              </a:solidFill>
              <a:latin typeface="Arial"/>
              <a:cs typeface="Arial"/>
            </a:endParaRPr>
          </a:p>
          <a:p>
            <a:pPr marL="469265">
              <a:spcBef>
                <a:spcPts val="1440"/>
              </a:spcBef>
              <a:tabLst>
                <a:tab pos="812165" algn="l"/>
              </a:tabLst>
              <a:defRPr/>
            </a:pPr>
            <a:r>
              <a:rPr sz="1900" kern="0" spc="-50">
                <a:solidFill>
                  <a:sysClr val="windowText" lastClr="000000"/>
                </a:solidFill>
                <a:latin typeface="Arial"/>
                <a:cs typeface="Arial"/>
              </a:rPr>
              <a:t>‒</a:t>
            </a:r>
            <a:r>
              <a:rPr sz="1900" kern="0">
                <a:solidFill>
                  <a:sysClr val="windowText" lastClr="000000"/>
                </a:solidFill>
                <a:latin typeface="Arial"/>
                <a:cs typeface="Arial"/>
              </a:rPr>
              <a:t>	Must</a:t>
            </a:r>
            <a:r>
              <a:rPr sz="1900" kern="0" spc="-60">
                <a:solidFill>
                  <a:sysClr val="windowText" lastClr="000000"/>
                </a:solidFill>
                <a:latin typeface="Arial"/>
                <a:cs typeface="Arial"/>
              </a:rPr>
              <a:t> </a:t>
            </a:r>
            <a:r>
              <a:rPr sz="1900" kern="0">
                <a:solidFill>
                  <a:sysClr val="windowText" lastClr="000000"/>
                </a:solidFill>
                <a:latin typeface="Arial"/>
                <a:cs typeface="Arial"/>
              </a:rPr>
              <a:t>change</a:t>
            </a:r>
            <a:r>
              <a:rPr sz="1900" kern="0" spc="-25">
                <a:solidFill>
                  <a:sysClr val="windowText" lastClr="000000"/>
                </a:solidFill>
                <a:latin typeface="Arial"/>
                <a:cs typeface="Arial"/>
              </a:rPr>
              <a:t> </a:t>
            </a:r>
            <a:r>
              <a:rPr sz="1900" b="1" i="1" kern="0">
                <a:solidFill>
                  <a:sysClr val="windowText" lastClr="000000"/>
                </a:solidFill>
                <a:latin typeface="Arial"/>
                <a:cs typeface="Arial"/>
              </a:rPr>
              <a:t>myPay</a:t>
            </a:r>
            <a:r>
              <a:rPr sz="1900" b="1" i="1" kern="0" spc="-35">
                <a:solidFill>
                  <a:sysClr val="windowText" lastClr="000000"/>
                </a:solidFill>
                <a:latin typeface="Arial"/>
                <a:cs typeface="Arial"/>
              </a:rPr>
              <a:t> </a:t>
            </a:r>
            <a:r>
              <a:rPr sz="1900" kern="0">
                <a:solidFill>
                  <a:sysClr val="windowText" lastClr="000000"/>
                </a:solidFill>
                <a:latin typeface="Arial"/>
                <a:cs typeface="Arial"/>
              </a:rPr>
              <a:t>account</a:t>
            </a:r>
            <a:r>
              <a:rPr sz="1900" kern="0" spc="-35">
                <a:solidFill>
                  <a:sysClr val="windowText" lastClr="000000"/>
                </a:solidFill>
                <a:latin typeface="Arial"/>
                <a:cs typeface="Arial"/>
              </a:rPr>
              <a:t> </a:t>
            </a:r>
            <a:r>
              <a:rPr sz="1900" kern="0">
                <a:solidFill>
                  <a:sysClr val="windowText" lastClr="000000"/>
                </a:solidFill>
                <a:latin typeface="Arial"/>
                <a:cs typeface="Arial"/>
              </a:rPr>
              <a:t>to</a:t>
            </a:r>
            <a:r>
              <a:rPr sz="1900" kern="0" spc="-60">
                <a:solidFill>
                  <a:sysClr val="windowText" lastClr="000000"/>
                </a:solidFill>
                <a:latin typeface="Arial"/>
                <a:cs typeface="Arial"/>
              </a:rPr>
              <a:t> </a:t>
            </a:r>
            <a:r>
              <a:rPr sz="1900" kern="0">
                <a:solidFill>
                  <a:sysClr val="windowText" lastClr="000000"/>
                </a:solidFill>
                <a:latin typeface="Arial"/>
                <a:cs typeface="Arial"/>
              </a:rPr>
              <a:t>commercial</a:t>
            </a:r>
            <a:r>
              <a:rPr sz="1900" kern="0" spc="-15">
                <a:solidFill>
                  <a:sysClr val="windowText" lastClr="000000"/>
                </a:solidFill>
                <a:latin typeface="Arial"/>
                <a:cs typeface="Arial"/>
              </a:rPr>
              <a:t> </a:t>
            </a:r>
            <a:r>
              <a:rPr sz="1900" kern="0" spc="-10">
                <a:solidFill>
                  <a:sysClr val="windowText" lastClr="000000"/>
                </a:solidFill>
                <a:latin typeface="Arial"/>
                <a:cs typeface="Arial"/>
              </a:rPr>
              <a:t>email</a:t>
            </a:r>
            <a:endParaRPr sz="1900" kern="0">
              <a:solidFill>
                <a:sysClr val="windowText" lastClr="000000"/>
              </a:solidFill>
              <a:latin typeface="Arial"/>
              <a:cs typeface="Arial"/>
            </a:endParaRPr>
          </a:p>
          <a:p>
            <a:pPr marL="469265">
              <a:spcBef>
                <a:spcPts val="1440"/>
              </a:spcBef>
              <a:tabLst>
                <a:tab pos="812165" algn="l"/>
              </a:tabLst>
              <a:defRPr/>
            </a:pPr>
            <a:r>
              <a:rPr sz="1900" kern="0" spc="-50">
                <a:solidFill>
                  <a:sysClr val="windowText" lastClr="000000"/>
                </a:solidFill>
                <a:latin typeface="Arial"/>
                <a:cs typeface="Arial"/>
              </a:rPr>
              <a:t>‒</a:t>
            </a:r>
            <a:r>
              <a:rPr sz="1900" kern="0">
                <a:solidFill>
                  <a:sysClr val="windowText" lastClr="000000"/>
                </a:solidFill>
                <a:latin typeface="Arial"/>
                <a:cs typeface="Arial"/>
              </a:rPr>
              <a:t>	Must</a:t>
            </a:r>
            <a:r>
              <a:rPr sz="1900" kern="0" spc="-45">
                <a:solidFill>
                  <a:sysClr val="windowText" lastClr="000000"/>
                </a:solidFill>
                <a:latin typeface="Arial"/>
                <a:cs typeface="Arial"/>
              </a:rPr>
              <a:t> </a:t>
            </a:r>
            <a:r>
              <a:rPr sz="1900" kern="0">
                <a:solidFill>
                  <a:sysClr val="windowText" lastClr="000000"/>
                </a:solidFill>
                <a:latin typeface="Arial"/>
                <a:cs typeface="Arial"/>
              </a:rPr>
              <a:t>obtain</a:t>
            </a:r>
            <a:r>
              <a:rPr sz="1900" kern="0" spc="-15">
                <a:solidFill>
                  <a:sysClr val="windowText" lastClr="000000"/>
                </a:solidFill>
                <a:latin typeface="Arial"/>
                <a:cs typeface="Arial"/>
              </a:rPr>
              <a:t> </a:t>
            </a:r>
            <a:r>
              <a:rPr sz="1900" kern="0">
                <a:solidFill>
                  <a:sysClr val="windowText" lastClr="000000"/>
                </a:solidFill>
                <a:latin typeface="Arial"/>
                <a:cs typeface="Arial"/>
              </a:rPr>
              <a:t>DS</a:t>
            </a:r>
            <a:r>
              <a:rPr sz="1900" kern="0" spc="-45">
                <a:solidFill>
                  <a:sysClr val="windowText" lastClr="000000"/>
                </a:solidFill>
                <a:latin typeface="Arial"/>
                <a:cs typeface="Arial"/>
              </a:rPr>
              <a:t> </a:t>
            </a:r>
            <a:r>
              <a:rPr sz="1900" kern="0">
                <a:solidFill>
                  <a:sysClr val="windowText" lastClr="000000"/>
                </a:solidFill>
                <a:latin typeface="Arial"/>
                <a:cs typeface="Arial"/>
              </a:rPr>
              <a:t>Logon</a:t>
            </a:r>
            <a:r>
              <a:rPr sz="1900" kern="0" spc="-114">
                <a:solidFill>
                  <a:sysClr val="windowText" lastClr="000000"/>
                </a:solidFill>
                <a:latin typeface="Arial"/>
                <a:cs typeface="Arial"/>
              </a:rPr>
              <a:t> </a:t>
            </a:r>
            <a:r>
              <a:rPr sz="1900" kern="0">
                <a:solidFill>
                  <a:sysClr val="windowText" lastClr="000000"/>
                </a:solidFill>
                <a:latin typeface="Arial"/>
                <a:cs typeface="Arial"/>
              </a:rPr>
              <a:t>Account</a:t>
            </a:r>
            <a:r>
              <a:rPr sz="1900" kern="0" spc="-20">
                <a:solidFill>
                  <a:sysClr val="windowText" lastClr="000000"/>
                </a:solidFill>
                <a:latin typeface="Arial"/>
                <a:cs typeface="Arial"/>
              </a:rPr>
              <a:t> </a:t>
            </a:r>
            <a:r>
              <a:rPr sz="1900" kern="0">
                <a:solidFill>
                  <a:sysClr val="windowText" lastClr="000000"/>
                </a:solidFill>
                <a:latin typeface="Arial"/>
                <a:cs typeface="Arial"/>
              </a:rPr>
              <a:t>to</a:t>
            </a:r>
            <a:r>
              <a:rPr sz="1900" kern="0" spc="-45">
                <a:solidFill>
                  <a:sysClr val="windowText" lastClr="000000"/>
                </a:solidFill>
                <a:latin typeface="Arial"/>
                <a:cs typeface="Arial"/>
              </a:rPr>
              <a:t> </a:t>
            </a:r>
            <a:r>
              <a:rPr sz="1900" kern="0">
                <a:solidFill>
                  <a:sysClr val="windowText" lastClr="000000"/>
                </a:solidFill>
                <a:latin typeface="Arial"/>
                <a:cs typeface="Arial"/>
              </a:rPr>
              <a:t>access</a:t>
            </a:r>
            <a:r>
              <a:rPr sz="1900" kern="0" spc="-35">
                <a:solidFill>
                  <a:sysClr val="windowText" lastClr="000000"/>
                </a:solidFill>
                <a:latin typeface="Arial"/>
                <a:cs typeface="Arial"/>
              </a:rPr>
              <a:t> </a:t>
            </a:r>
            <a:r>
              <a:rPr sz="1900" kern="0">
                <a:solidFill>
                  <a:sysClr val="windowText" lastClr="000000"/>
                </a:solidFill>
                <a:latin typeface="Arial"/>
                <a:cs typeface="Arial"/>
              </a:rPr>
              <a:t>records</a:t>
            </a:r>
            <a:r>
              <a:rPr sz="1900" kern="0" spc="-25">
                <a:solidFill>
                  <a:sysClr val="windowText" lastClr="000000"/>
                </a:solidFill>
                <a:latin typeface="Arial"/>
                <a:cs typeface="Arial"/>
              </a:rPr>
              <a:t> </a:t>
            </a:r>
            <a:r>
              <a:rPr sz="1900" kern="0">
                <a:solidFill>
                  <a:sysClr val="windowText" lastClr="000000"/>
                </a:solidFill>
                <a:latin typeface="Arial"/>
                <a:cs typeface="Arial"/>
              </a:rPr>
              <a:t>and</a:t>
            </a:r>
            <a:r>
              <a:rPr sz="1900" kern="0" spc="-35">
                <a:solidFill>
                  <a:sysClr val="windowText" lastClr="000000"/>
                </a:solidFill>
                <a:latin typeface="Arial"/>
                <a:cs typeface="Arial"/>
              </a:rPr>
              <a:t> </a:t>
            </a:r>
            <a:r>
              <a:rPr sz="1900" kern="0" spc="-10">
                <a:solidFill>
                  <a:sysClr val="windowText" lastClr="000000"/>
                </a:solidFill>
                <a:latin typeface="Arial"/>
                <a:cs typeface="Arial"/>
              </a:rPr>
              <a:t>systems</a:t>
            </a:r>
            <a:endParaRPr sz="1900" kern="0">
              <a:solidFill>
                <a:sysClr val="windowText" lastClr="000000"/>
              </a:solidFill>
              <a:latin typeface="Arial"/>
              <a:cs typeface="Arial"/>
            </a:endParaRPr>
          </a:p>
          <a:p>
            <a:pPr marL="193675" marR="5080" indent="-181610" algn="just">
              <a:spcBef>
                <a:spcPts val="1440"/>
              </a:spcBef>
              <a:buFontTx/>
              <a:buChar char="•"/>
              <a:tabLst>
                <a:tab pos="194945" algn="l"/>
              </a:tabLst>
              <a:defRPr/>
            </a:pPr>
            <a:r>
              <a:rPr sz="1900" kern="0">
                <a:solidFill>
                  <a:sysClr val="windowText" lastClr="000000"/>
                </a:solidFill>
                <a:latin typeface="Arial"/>
                <a:cs typeface="Arial"/>
              </a:rPr>
              <a:t>DOD</a:t>
            </a:r>
            <a:r>
              <a:rPr sz="1900" kern="0" spc="-35">
                <a:solidFill>
                  <a:sysClr val="windowText" lastClr="000000"/>
                </a:solidFill>
                <a:latin typeface="Arial"/>
                <a:cs typeface="Arial"/>
              </a:rPr>
              <a:t> </a:t>
            </a:r>
            <a:r>
              <a:rPr sz="1900" kern="0">
                <a:solidFill>
                  <a:sysClr val="windowText" lastClr="000000"/>
                </a:solidFill>
                <a:latin typeface="Arial"/>
                <a:cs typeface="Arial"/>
              </a:rPr>
              <a:t>has</a:t>
            </a:r>
            <a:r>
              <a:rPr sz="1900" kern="0" spc="-30">
                <a:solidFill>
                  <a:sysClr val="windowText" lastClr="000000"/>
                </a:solidFill>
                <a:latin typeface="Arial"/>
                <a:cs typeface="Arial"/>
              </a:rPr>
              <a:t> </a:t>
            </a:r>
            <a:r>
              <a:rPr sz="1900" kern="0">
                <a:solidFill>
                  <a:sysClr val="windowText" lastClr="000000"/>
                </a:solidFill>
                <a:latin typeface="Arial"/>
                <a:cs typeface="Arial"/>
              </a:rPr>
              <a:t>transitioned</a:t>
            </a:r>
            <a:r>
              <a:rPr sz="1900" kern="0" spc="-10">
                <a:solidFill>
                  <a:sysClr val="windowText" lastClr="000000"/>
                </a:solidFill>
                <a:latin typeface="Arial"/>
                <a:cs typeface="Arial"/>
              </a:rPr>
              <a:t> </a:t>
            </a:r>
            <a:r>
              <a:rPr sz="1900" kern="0">
                <a:solidFill>
                  <a:sysClr val="windowText" lastClr="000000"/>
                </a:solidFill>
                <a:latin typeface="Arial"/>
                <a:cs typeface="Arial"/>
              </a:rPr>
              <a:t>to</a:t>
            </a:r>
            <a:r>
              <a:rPr sz="1900" kern="0" spc="-30">
                <a:solidFill>
                  <a:sysClr val="windowText" lastClr="000000"/>
                </a:solidFill>
                <a:latin typeface="Arial"/>
                <a:cs typeface="Arial"/>
              </a:rPr>
              <a:t> </a:t>
            </a:r>
            <a:r>
              <a:rPr sz="1900" kern="0">
                <a:solidFill>
                  <a:sysClr val="windowText" lastClr="000000"/>
                </a:solidFill>
                <a:latin typeface="Arial"/>
                <a:cs typeface="Arial"/>
              </a:rPr>
              <a:t>the</a:t>
            </a:r>
            <a:r>
              <a:rPr sz="1900" kern="0" spc="-40">
                <a:solidFill>
                  <a:sysClr val="windowText" lastClr="000000"/>
                </a:solidFill>
                <a:latin typeface="Arial"/>
                <a:cs typeface="Arial"/>
              </a:rPr>
              <a:t> </a:t>
            </a:r>
            <a:r>
              <a:rPr sz="1900" kern="0">
                <a:solidFill>
                  <a:sysClr val="windowText" lastClr="000000"/>
                </a:solidFill>
                <a:latin typeface="Arial"/>
                <a:cs typeface="Arial"/>
              </a:rPr>
              <a:t>issuance</a:t>
            </a:r>
            <a:r>
              <a:rPr sz="1900" kern="0" spc="-10">
                <a:solidFill>
                  <a:sysClr val="windowText" lastClr="000000"/>
                </a:solidFill>
                <a:latin typeface="Arial"/>
                <a:cs typeface="Arial"/>
              </a:rPr>
              <a:t> </a:t>
            </a:r>
            <a:r>
              <a:rPr sz="1900" kern="0">
                <a:solidFill>
                  <a:sysClr val="windowText" lastClr="000000"/>
                </a:solidFill>
                <a:latin typeface="Arial"/>
                <a:cs typeface="Arial"/>
              </a:rPr>
              <a:t>of</a:t>
            </a:r>
            <a:r>
              <a:rPr sz="1900" kern="0" spc="-40">
                <a:solidFill>
                  <a:sysClr val="windowText" lastClr="000000"/>
                </a:solidFill>
                <a:latin typeface="Arial"/>
                <a:cs typeface="Arial"/>
              </a:rPr>
              <a:t> </a:t>
            </a:r>
            <a:r>
              <a:rPr sz="1900" kern="0">
                <a:solidFill>
                  <a:sysClr val="windowText" lastClr="000000"/>
                </a:solidFill>
                <a:latin typeface="Arial"/>
                <a:cs typeface="Arial"/>
              </a:rPr>
              <a:t>a</a:t>
            </a:r>
            <a:r>
              <a:rPr sz="1900" kern="0" spc="-40">
                <a:solidFill>
                  <a:sysClr val="windowText" lastClr="000000"/>
                </a:solidFill>
                <a:latin typeface="Arial"/>
                <a:cs typeface="Arial"/>
              </a:rPr>
              <a:t> </a:t>
            </a:r>
            <a:r>
              <a:rPr sz="1900" kern="0">
                <a:solidFill>
                  <a:sysClr val="windowText" lastClr="000000"/>
                </a:solidFill>
                <a:latin typeface="Arial"/>
                <a:cs typeface="Arial"/>
              </a:rPr>
              <a:t>more</a:t>
            </a:r>
            <a:r>
              <a:rPr sz="1900" kern="0" spc="-20">
                <a:solidFill>
                  <a:sysClr val="windowText" lastClr="000000"/>
                </a:solidFill>
                <a:latin typeface="Arial"/>
                <a:cs typeface="Arial"/>
              </a:rPr>
              <a:t> </a:t>
            </a:r>
            <a:r>
              <a:rPr sz="1900" kern="0">
                <a:solidFill>
                  <a:sysClr val="windowText" lastClr="000000"/>
                </a:solidFill>
                <a:latin typeface="Arial"/>
                <a:cs typeface="Arial"/>
              </a:rPr>
              <a:t>secure</a:t>
            </a:r>
            <a:r>
              <a:rPr sz="1900" kern="0" spc="-30">
                <a:solidFill>
                  <a:sysClr val="windowText" lastClr="000000"/>
                </a:solidFill>
                <a:latin typeface="Arial"/>
                <a:cs typeface="Arial"/>
              </a:rPr>
              <a:t> </a:t>
            </a:r>
            <a:r>
              <a:rPr sz="1900" kern="0">
                <a:solidFill>
                  <a:sysClr val="windowText" lastClr="000000"/>
                </a:solidFill>
                <a:latin typeface="Arial"/>
                <a:cs typeface="Arial"/>
              </a:rPr>
              <a:t>next</a:t>
            </a:r>
            <a:r>
              <a:rPr sz="1900" kern="0" spc="-20">
                <a:solidFill>
                  <a:sysClr val="windowText" lastClr="000000"/>
                </a:solidFill>
                <a:latin typeface="Arial"/>
                <a:cs typeface="Arial"/>
              </a:rPr>
              <a:t> </a:t>
            </a:r>
            <a:r>
              <a:rPr sz="1900" kern="0" spc="-10">
                <a:solidFill>
                  <a:sysClr val="windowText" lastClr="000000"/>
                </a:solidFill>
                <a:latin typeface="Arial"/>
                <a:cs typeface="Arial"/>
              </a:rPr>
              <a:t>generation 	</a:t>
            </a:r>
            <a:r>
              <a:rPr sz="1900" kern="0">
                <a:solidFill>
                  <a:sysClr val="windowText" lastClr="000000"/>
                </a:solidFill>
                <a:latin typeface="Arial"/>
                <a:cs typeface="Arial"/>
              </a:rPr>
              <a:t>USID</a:t>
            </a:r>
            <a:r>
              <a:rPr sz="1900" kern="0" spc="-30">
                <a:solidFill>
                  <a:sysClr val="windowText" lastClr="000000"/>
                </a:solidFill>
                <a:latin typeface="Arial"/>
                <a:cs typeface="Arial"/>
              </a:rPr>
              <a:t> </a:t>
            </a:r>
            <a:r>
              <a:rPr sz="1900" kern="0">
                <a:solidFill>
                  <a:sysClr val="windowText" lastClr="000000"/>
                </a:solidFill>
                <a:latin typeface="Arial"/>
                <a:cs typeface="Arial"/>
              </a:rPr>
              <a:t>to</a:t>
            </a:r>
            <a:r>
              <a:rPr sz="1900" kern="0" spc="-35">
                <a:solidFill>
                  <a:sysClr val="windowText" lastClr="000000"/>
                </a:solidFill>
                <a:latin typeface="Arial"/>
                <a:cs typeface="Arial"/>
              </a:rPr>
              <a:t> </a:t>
            </a:r>
            <a:r>
              <a:rPr sz="1900" kern="0">
                <a:solidFill>
                  <a:sysClr val="windowText" lastClr="000000"/>
                </a:solidFill>
                <a:latin typeface="Arial"/>
                <a:cs typeface="Arial"/>
              </a:rPr>
              <a:t>replace the</a:t>
            </a:r>
            <a:r>
              <a:rPr sz="1900" kern="0" spc="-35">
                <a:solidFill>
                  <a:sysClr val="windowText" lastClr="000000"/>
                </a:solidFill>
                <a:latin typeface="Arial"/>
                <a:cs typeface="Arial"/>
              </a:rPr>
              <a:t> </a:t>
            </a:r>
            <a:r>
              <a:rPr sz="1900" kern="0">
                <a:solidFill>
                  <a:sysClr val="windowText" lastClr="000000"/>
                </a:solidFill>
                <a:latin typeface="Arial"/>
                <a:cs typeface="Arial"/>
              </a:rPr>
              <a:t>former</a:t>
            </a:r>
            <a:r>
              <a:rPr sz="1900" kern="0" spc="-20">
                <a:solidFill>
                  <a:sysClr val="windowText" lastClr="000000"/>
                </a:solidFill>
                <a:latin typeface="Arial"/>
                <a:cs typeface="Arial"/>
              </a:rPr>
              <a:t> </a:t>
            </a:r>
            <a:r>
              <a:rPr sz="1900" kern="0" spc="-10">
                <a:solidFill>
                  <a:sysClr val="windowText" lastClr="000000"/>
                </a:solidFill>
                <a:latin typeface="Arial"/>
                <a:cs typeface="Arial"/>
              </a:rPr>
              <a:t>paper-</a:t>
            </a:r>
            <a:r>
              <a:rPr sz="1900" kern="0">
                <a:solidFill>
                  <a:sysClr val="windowText" lastClr="000000"/>
                </a:solidFill>
                <a:latin typeface="Arial"/>
                <a:cs typeface="Arial"/>
              </a:rPr>
              <a:t>based</a:t>
            </a:r>
            <a:r>
              <a:rPr sz="1900" kern="0" spc="20">
                <a:solidFill>
                  <a:sysClr val="windowText" lastClr="000000"/>
                </a:solidFill>
                <a:latin typeface="Arial"/>
                <a:cs typeface="Arial"/>
              </a:rPr>
              <a:t> </a:t>
            </a:r>
            <a:r>
              <a:rPr sz="1900" kern="0" spc="-10">
                <a:solidFill>
                  <a:sysClr val="windowText" lastClr="000000"/>
                </a:solidFill>
                <a:latin typeface="Arial"/>
                <a:cs typeface="Arial"/>
              </a:rPr>
              <a:t>USID.</a:t>
            </a:r>
            <a:r>
              <a:rPr sz="1900" kern="0" spc="-120">
                <a:solidFill>
                  <a:sysClr val="windowText" lastClr="000000"/>
                </a:solidFill>
                <a:latin typeface="Arial"/>
                <a:cs typeface="Arial"/>
              </a:rPr>
              <a:t> </a:t>
            </a:r>
            <a:r>
              <a:rPr sz="1900" kern="0">
                <a:solidFill>
                  <a:sysClr val="windowText" lastClr="000000"/>
                </a:solidFill>
                <a:latin typeface="Arial"/>
                <a:cs typeface="Arial"/>
              </a:rPr>
              <a:t>Although</a:t>
            </a:r>
            <a:r>
              <a:rPr sz="1900" kern="0" spc="-10">
                <a:solidFill>
                  <a:sysClr val="windowText" lastClr="000000"/>
                </a:solidFill>
                <a:latin typeface="Arial"/>
                <a:cs typeface="Arial"/>
              </a:rPr>
              <a:t> </a:t>
            </a:r>
            <a:r>
              <a:rPr sz="1900" kern="0">
                <a:solidFill>
                  <a:sysClr val="windowText" lastClr="000000"/>
                </a:solidFill>
                <a:latin typeface="Arial"/>
                <a:cs typeface="Arial"/>
              </a:rPr>
              <a:t>the</a:t>
            </a:r>
            <a:r>
              <a:rPr sz="1900" kern="0" spc="-25">
                <a:solidFill>
                  <a:sysClr val="windowText" lastClr="000000"/>
                </a:solidFill>
                <a:latin typeface="Arial"/>
                <a:cs typeface="Arial"/>
              </a:rPr>
              <a:t> </a:t>
            </a:r>
            <a:r>
              <a:rPr sz="1900" kern="0">
                <a:solidFill>
                  <a:sysClr val="windowText" lastClr="000000"/>
                </a:solidFill>
                <a:latin typeface="Arial"/>
                <a:cs typeface="Arial"/>
              </a:rPr>
              <a:t>new</a:t>
            </a:r>
            <a:r>
              <a:rPr sz="1900" kern="0" spc="-30">
                <a:solidFill>
                  <a:sysClr val="windowText" lastClr="000000"/>
                </a:solidFill>
                <a:latin typeface="Arial"/>
                <a:cs typeface="Arial"/>
              </a:rPr>
              <a:t> </a:t>
            </a:r>
            <a:r>
              <a:rPr sz="1900" kern="0" spc="-20">
                <a:solidFill>
                  <a:sysClr val="windowText" lastClr="000000"/>
                </a:solidFill>
                <a:latin typeface="Arial"/>
                <a:cs typeface="Arial"/>
              </a:rPr>
              <a:t>USID 	</a:t>
            </a:r>
            <a:r>
              <a:rPr sz="1900" kern="0">
                <a:solidFill>
                  <a:sysClr val="windowText" lastClr="000000"/>
                </a:solidFill>
                <a:latin typeface="Arial"/>
                <a:cs typeface="Arial"/>
              </a:rPr>
              <a:t>looks</a:t>
            </a:r>
            <a:r>
              <a:rPr sz="1900" kern="0" spc="-20">
                <a:solidFill>
                  <a:sysClr val="windowText" lastClr="000000"/>
                </a:solidFill>
                <a:latin typeface="Arial"/>
                <a:cs typeface="Arial"/>
              </a:rPr>
              <a:t> </a:t>
            </a:r>
            <a:r>
              <a:rPr sz="1900" kern="0">
                <a:solidFill>
                  <a:sysClr val="windowText" lastClr="000000"/>
                </a:solidFill>
                <a:latin typeface="Arial"/>
                <a:cs typeface="Arial"/>
              </a:rPr>
              <a:t>like</a:t>
            </a:r>
            <a:r>
              <a:rPr sz="1900" kern="0" spc="-30">
                <a:solidFill>
                  <a:sysClr val="windowText" lastClr="000000"/>
                </a:solidFill>
                <a:latin typeface="Arial"/>
                <a:cs typeface="Arial"/>
              </a:rPr>
              <a:t> </a:t>
            </a:r>
            <a:r>
              <a:rPr sz="1900" kern="0">
                <a:solidFill>
                  <a:sysClr val="windowText" lastClr="000000"/>
                </a:solidFill>
                <a:latin typeface="Arial"/>
                <a:cs typeface="Arial"/>
              </a:rPr>
              <a:t>a</a:t>
            </a:r>
            <a:r>
              <a:rPr sz="1900" kern="0" spc="-35">
                <a:solidFill>
                  <a:sysClr val="windowText" lastClr="000000"/>
                </a:solidFill>
                <a:latin typeface="Arial"/>
                <a:cs typeface="Arial"/>
              </a:rPr>
              <a:t> </a:t>
            </a:r>
            <a:r>
              <a:rPr sz="1900" kern="0">
                <a:solidFill>
                  <a:sysClr val="windowText" lastClr="000000"/>
                </a:solidFill>
                <a:latin typeface="Arial"/>
                <a:cs typeface="Arial"/>
              </a:rPr>
              <a:t>CAC,</a:t>
            </a:r>
            <a:r>
              <a:rPr sz="1900" kern="0" spc="-30">
                <a:solidFill>
                  <a:sysClr val="windowText" lastClr="000000"/>
                </a:solidFill>
                <a:latin typeface="Arial"/>
                <a:cs typeface="Arial"/>
              </a:rPr>
              <a:t> </a:t>
            </a:r>
            <a:r>
              <a:rPr sz="1900" kern="0">
                <a:solidFill>
                  <a:sysClr val="windowText" lastClr="000000"/>
                </a:solidFill>
                <a:latin typeface="Arial"/>
                <a:cs typeface="Arial"/>
              </a:rPr>
              <a:t>it</a:t>
            </a:r>
            <a:r>
              <a:rPr sz="1900" kern="0" spc="-35">
                <a:solidFill>
                  <a:sysClr val="windowText" lastClr="000000"/>
                </a:solidFill>
                <a:latin typeface="Arial"/>
                <a:cs typeface="Arial"/>
              </a:rPr>
              <a:t> </a:t>
            </a:r>
            <a:r>
              <a:rPr sz="1900" kern="0">
                <a:solidFill>
                  <a:sysClr val="windowText" lastClr="000000"/>
                </a:solidFill>
                <a:latin typeface="Arial"/>
                <a:cs typeface="Arial"/>
              </a:rPr>
              <a:t>does</a:t>
            </a:r>
            <a:r>
              <a:rPr sz="1900" kern="0" spc="-20">
                <a:solidFill>
                  <a:sysClr val="windowText" lastClr="000000"/>
                </a:solidFill>
                <a:latin typeface="Arial"/>
                <a:cs typeface="Arial"/>
              </a:rPr>
              <a:t> </a:t>
            </a:r>
            <a:r>
              <a:rPr sz="1900" kern="0">
                <a:solidFill>
                  <a:sysClr val="windowText" lastClr="000000"/>
                </a:solidFill>
                <a:latin typeface="Arial"/>
                <a:cs typeface="Arial"/>
              </a:rPr>
              <a:t>not</a:t>
            </a:r>
            <a:r>
              <a:rPr sz="1900" kern="0" spc="-40">
                <a:solidFill>
                  <a:sysClr val="windowText" lastClr="000000"/>
                </a:solidFill>
                <a:latin typeface="Arial"/>
                <a:cs typeface="Arial"/>
              </a:rPr>
              <a:t> </a:t>
            </a:r>
            <a:r>
              <a:rPr sz="1900" kern="0">
                <a:solidFill>
                  <a:sysClr val="windowText" lastClr="000000"/>
                </a:solidFill>
                <a:latin typeface="Arial"/>
                <a:cs typeface="Arial"/>
              </a:rPr>
              <a:t>contain</a:t>
            </a:r>
            <a:r>
              <a:rPr sz="1900" kern="0" spc="-10">
                <a:solidFill>
                  <a:sysClr val="windowText" lastClr="000000"/>
                </a:solidFill>
                <a:latin typeface="Arial"/>
                <a:cs typeface="Arial"/>
              </a:rPr>
              <a:t> </a:t>
            </a:r>
            <a:r>
              <a:rPr sz="1900" kern="0">
                <a:solidFill>
                  <a:sysClr val="windowText" lastClr="000000"/>
                </a:solidFill>
                <a:latin typeface="Arial"/>
                <a:cs typeface="Arial"/>
              </a:rPr>
              <a:t>a</a:t>
            </a:r>
            <a:r>
              <a:rPr sz="1900" kern="0" spc="-30">
                <a:solidFill>
                  <a:sysClr val="windowText" lastClr="000000"/>
                </a:solidFill>
                <a:latin typeface="Arial"/>
                <a:cs typeface="Arial"/>
              </a:rPr>
              <a:t> </a:t>
            </a:r>
            <a:r>
              <a:rPr sz="1900" kern="0">
                <a:solidFill>
                  <a:sysClr val="windowText" lastClr="000000"/>
                </a:solidFill>
                <a:latin typeface="Arial"/>
                <a:cs typeface="Arial"/>
              </a:rPr>
              <a:t>chip.</a:t>
            </a:r>
            <a:r>
              <a:rPr sz="1900" kern="0" spc="-30">
                <a:solidFill>
                  <a:sysClr val="windowText" lastClr="000000"/>
                </a:solidFill>
                <a:latin typeface="Arial"/>
                <a:cs typeface="Arial"/>
              </a:rPr>
              <a:t> </a:t>
            </a:r>
            <a:r>
              <a:rPr sz="1900" kern="0">
                <a:solidFill>
                  <a:sysClr val="windowText" lastClr="000000"/>
                </a:solidFill>
                <a:latin typeface="Arial"/>
                <a:cs typeface="Arial"/>
              </a:rPr>
              <a:t>For</a:t>
            </a:r>
            <a:r>
              <a:rPr sz="1900" kern="0" spc="-35">
                <a:solidFill>
                  <a:sysClr val="windowText" lastClr="000000"/>
                </a:solidFill>
                <a:latin typeface="Arial"/>
                <a:cs typeface="Arial"/>
              </a:rPr>
              <a:t> </a:t>
            </a:r>
            <a:r>
              <a:rPr sz="1900" kern="0">
                <a:solidFill>
                  <a:sysClr val="windowText" lastClr="000000"/>
                </a:solidFill>
                <a:latin typeface="Arial"/>
                <a:cs typeface="Arial"/>
              </a:rPr>
              <a:t>more</a:t>
            </a:r>
            <a:r>
              <a:rPr sz="1900" kern="0" spc="-30">
                <a:solidFill>
                  <a:sysClr val="windowText" lastClr="000000"/>
                </a:solidFill>
                <a:latin typeface="Arial"/>
                <a:cs typeface="Arial"/>
              </a:rPr>
              <a:t> </a:t>
            </a:r>
            <a:r>
              <a:rPr sz="1900" kern="0">
                <a:solidFill>
                  <a:sysClr val="windowText" lastClr="000000"/>
                </a:solidFill>
                <a:latin typeface="Arial"/>
                <a:cs typeface="Arial"/>
              </a:rPr>
              <a:t>information</a:t>
            </a:r>
            <a:r>
              <a:rPr sz="1900" kern="0" spc="5">
                <a:solidFill>
                  <a:sysClr val="windowText" lastClr="000000"/>
                </a:solidFill>
                <a:latin typeface="Arial"/>
                <a:cs typeface="Arial"/>
              </a:rPr>
              <a:t> </a:t>
            </a:r>
            <a:r>
              <a:rPr sz="1900" kern="0">
                <a:solidFill>
                  <a:sysClr val="windowText" lastClr="000000"/>
                </a:solidFill>
                <a:latin typeface="Arial"/>
                <a:cs typeface="Arial"/>
              </a:rPr>
              <a:t>go</a:t>
            </a:r>
            <a:r>
              <a:rPr sz="1900" kern="0" spc="-35">
                <a:solidFill>
                  <a:sysClr val="windowText" lastClr="000000"/>
                </a:solidFill>
                <a:latin typeface="Arial"/>
                <a:cs typeface="Arial"/>
              </a:rPr>
              <a:t> </a:t>
            </a:r>
            <a:r>
              <a:rPr sz="1900" kern="0" spc="-25">
                <a:solidFill>
                  <a:sysClr val="windowText" lastClr="000000"/>
                </a:solidFill>
                <a:latin typeface="Arial"/>
                <a:cs typeface="Arial"/>
              </a:rPr>
              <a:t>to 	</a:t>
            </a:r>
            <a:r>
              <a:rPr sz="1900" u="sng" kern="0" spc="-20">
                <a:solidFill>
                  <a:srgbClr val="0562C1"/>
                </a:solidFill>
                <a:uFill>
                  <a:solidFill>
                    <a:srgbClr val="0562C1"/>
                  </a:solidFill>
                </a:uFill>
                <a:latin typeface="Arial"/>
                <a:cs typeface="Arial"/>
                <a:hlinkClick r:id="rId2"/>
              </a:rPr>
              <a:t>https://www.cac.mil/Next-</a:t>
            </a:r>
            <a:r>
              <a:rPr sz="1900" u="sng" kern="0" spc="-10">
                <a:solidFill>
                  <a:srgbClr val="0562C1"/>
                </a:solidFill>
                <a:uFill>
                  <a:solidFill>
                    <a:srgbClr val="0562C1"/>
                  </a:solidFill>
                </a:uFill>
                <a:latin typeface="Arial"/>
                <a:cs typeface="Arial"/>
                <a:hlinkClick r:id="rId2"/>
              </a:rPr>
              <a:t>Generation-Uniformed-Services-ID-Card/</a:t>
            </a:r>
            <a:endParaRPr sz="1900" kern="0">
              <a:solidFill>
                <a:sysClr val="windowText" lastClr="000000"/>
              </a:solidFill>
              <a:latin typeface="Arial"/>
              <a:cs typeface="Arial"/>
            </a:endParaRPr>
          </a:p>
        </p:txBody>
      </p:sp>
      <p:sp>
        <p:nvSpPr>
          <p:cNvPr id="4" name="object 4"/>
          <p:cNvSpPr txBox="1"/>
          <p:nvPr/>
        </p:nvSpPr>
        <p:spPr>
          <a:xfrm>
            <a:off x="2182368" y="5582285"/>
            <a:ext cx="7848600" cy="868699"/>
          </a:xfrm>
          <a:prstGeom prst="rect">
            <a:avLst/>
          </a:prstGeom>
          <a:ln w="57150">
            <a:solidFill>
              <a:srgbClr val="2CAA27"/>
            </a:solidFill>
          </a:ln>
        </p:spPr>
        <p:txBody>
          <a:bodyPr vert="horz" wrap="square" lIns="0" tIns="10795" rIns="0" bIns="0" rtlCol="0">
            <a:spAutoFit/>
          </a:bodyPr>
          <a:lstStyle/>
          <a:p>
            <a:pPr marL="1795145" marR="1790064" indent="-1905" algn="ctr">
              <a:lnSpc>
                <a:spcPts val="2300"/>
              </a:lnSpc>
              <a:spcBef>
                <a:spcPts val="85"/>
              </a:spcBef>
              <a:defRPr/>
            </a:pPr>
            <a:r>
              <a:rPr sz="1600" b="1" kern="0">
                <a:solidFill>
                  <a:sysClr val="windowText" lastClr="000000"/>
                </a:solidFill>
                <a:latin typeface="Arial"/>
                <a:cs typeface="Arial"/>
              </a:rPr>
              <a:t>DS</a:t>
            </a:r>
            <a:r>
              <a:rPr sz="1600" b="1" kern="0" spc="-25">
                <a:solidFill>
                  <a:sysClr val="windowText" lastClr="000000"/>
                </a:solidFill>
                <a:latin typeface="Arial"/>
                <a:cs typeface="Arial"/>
              </a:rPr>
              <a:t> </a:t>
            </a:r>
            <a:r>
              <a:rPr sz="1600" b="1" kern="0">
                <a:solidFill>
                  <a:sysClr val="windowText" lastClr="000000"/>
                </a:solidFill>
                <a:latin typeface="Arial"/>
                <a:cs typeface="Arial"/>
              </a:rPr>
              <a:t>Logon:</a:t>
            </a:r>
            <a:r>
              <a:rPr sz="1600" b="1" kern="0" spc="-5">
                <a:solidFill>
                  <a:sysClr val="windowText" lastClr="000000"/>
                </a:solidFill>
                <a:latin typeface="Arial"/>
                <a:cs typeface="Arial"/>
              </a:rPr>
              <a:t> </a:t>
            </a:r>
            <a:r>
              <a:rPr sz="1600" kern="0">
                <a:solidFill>
                  <a:sysClr val="windowText" lastClr="000000"/>
                </a:solidFill>
                <a:latin typeface="Arial"/>
                <a:cs typeface="Arial"/>
              </a:rPr>
              <a:t>Request</a:t>
            </a:r>
            <a:r>
              <a:rPr sz="1600" kern="0" spc="-15">
                <a:solidFill>
                  <a:sysClr val="windowText" lastClr="000000"/>
                </a:solidFill>
                <a:latin typeface="Arial"/>
                <a:cs typeface="Arial"/>
              </a:rPr>
              <a:t> </a:t>
            </a:r>
            <a:r>
              <a:rPr sz="1600" kern="0">
                <a:solidFill>
                  <a:sysClr val="windowText" lastClr="000000"/>
                </a:solidFill>
                <a:latin typeface="Arial"/>
                <a:cs typeface="Arial"/>
              </a:rPr>
              <a:t>an</a:t>
            </a:r>
            <a:r>
              <a:rPr sz="1600" kern="0" spc="-25">
                <a:solidFill>
                  <a:sysClr val="windowText" lastClr="000000"/>
                </a:solidFill>
                <a:latin typeface="Arial"/>
                <a:cs typeface="Arial"/>
              </a:rPr>
              <a:t> </a:t>
            </a:r>
            <a:r>
              <a:rPr sz="1600" kern="0">
                <a:solidFill>
                  <a:sysClr val="windowText" lastClr="000000"/>
                </a:solidFill>
                <a:latin typeface="Arial"/>
                <a:cs typeface="Arial"/>
              </a:rPr>
              <a:t>account</a:t>
            </a:r>
            <a:r>
              <a:rPr sz="1600" kern="0" spc="-30">
                <a:solidFill>
                  <a:sysClr val="windowText" lastClr="000000"/>
                </a:solidFill>
                <a:latin typeface="Arial"/>
                <a:cs typeface="Arial"/>
              </a:rPr>
              <a:t> </a:t>
            </a:r>
            <a:r>
              <a:rPr sz="1600" kern="0">
                <a:solidFill>
                  <a:sysClr val="windowText" lastClr="000000"/>
                </a:solidFill>
                <a:latin typeface="Arial"/>
                <a:cs typeface="Arial"/>
              </a:rPr>
              <a:t>online</a:t>
            </a:r>
            <a:r>
              <a:rPr sz="1600" kern="0" spc="-40">
                <a:solidFill>
                  <a:sysClr val="windowText" lastClr="000000"/>
                </a:solidFill>
                <a:latin typeface="Arial"/>
                <a:cs typeface="Arial"/>
              </a:rPr>
              <a:t> </a:t>
            </a:r>
            <a:r>
              <a:rPr sz="1600" kern="0" spc="-25">
                <a:solidFill>
                  <a:sysClr val="windowText" lastClr="000000"/>
                </a:solidFill>
                <a:latin typeface="Arial"/>
                <a:cs typeface="Arial"/>
              </a:rPr>
              <a:t>at </a:t>
            </a:r>
            <a:r>
              <a:rPr sz="1600" u="sng" kern="0" spc="-10">
                <a:solidFill>
                  <a:srgbClr val="0562C1"/>
                </a:solidFill>
                <a:uFill>
                  <a:solidFill>
                    <a:srgbClr val="0562C1"/>
                  </a:solidFill>
                </a:uFill>
                <a:latin typeface="Arial"/>
                <a:cs typeface="Arial"/>
                <a:hlinkClick r:id="rId3"/>
              </a:rPr>
              <a:t>https://www.dmdc.osd.mil/identitymanagement</a:t>
            </a:r>
            <a:r>
              <a:rPr sz="1600" kern="0" spc="-10">
                <a:solidFill>
                  <a:srgbClr val="0562C1"/>
                </a:solidFill>
                <a:latin typeface="Arial"/>
                <a:cs typeface="Arial"/>
              </a:rPr>
              <a:t> </a:t>
            </a:r>
            <a:r>
              <a:rPr sz="1600" kern="0">
                <a:solidFill>
                  <a:sysClr val="windowText" lastClr="000000"/>
                </a:solidFill>
                <a:latin typeface="Arial"/>
                <a:cs typeface="Arial"/>
              </a:rPr>
              <a:t>or</a:t>
            </a:r>
            <a:r>
              <a:rPr sz="1600" kern="0" spc="-10">
                <a:solidFill>
                  <a:sysClr val="windowText" lastClr="000000"/>
                </a:solidFill>
                <a:latin typeface="Arial"/>
                <a:cs typeface="Arial"/>
              </a:rPr>
              <a:t> </a:t>
            </a:r>
            <a:r>
              <a:rPr sz="1600" kern="0">
                <a:solidFill>
                  <a:sysClr val="windowText" lastClr="000000"/>
                </a:solidFill>
                <a:latin typeface="Arial"/>
                <a:cs typeface="Arial"/>
              </a:rPr>
              <a:t>visit</a:t>
            </a:r>
            <a:r>
              <a:rPr sz="1600" kern="0" spc="-25">
                <a:solidFill>
                  <a:sysClr val="windowText" lastClr="000000"/>
                </a:solidFill>
                <a:latin typeface="Arial"/>
                <a:cs typeface="Arial"/>
              </a:rPr>
              <a:t> </a:t>
            </a:r>
            <a:r>
              <a:rPr sz="1600" kern="0">
                <a:solidFill>
                  <a:sysClr val="windowText" lastClr="000000"/>
                </a:solidFill>
                <a:latin typeface="Arial"/>
                <a:cs typeface="Arial"/>
              </a:rPr>
              <a:t>an</a:t>
            </a:r>
            <a:r>
              <a:rPr sz="1600" kern="0" spc="-20">
                <a:solidFill>
                  <a:sysClr val="windowText" lastClr="000000"/>
                </a:solidFill>
                <a:latin typeface="Arial"/>
                <a:cs typeface="Arial"/>
              </a:rPr>
              <a:t> </a:t>
            </a:r>
            <a:r>
              <a:rPr sz="1600" kern="0">
                <a:solidFill>
                  <a:sysClr val="windowText" lastClr="000000"/>
                </a:solidFill>
                <a:latin typeface="Arial"/>
                <a:cs typeface="Arial"/>
              </a:rPr>
              <a:t>ID Card</a:t>
            </a:r>
            <a:r>
              <a:rPr sz="1600" kern="0" spc="-5">
                <a:solidFill>
                  <a:sysClr val="windowText" lastClr="000000"/>
                </a:solidFill>
                <a:latin typeface="Arial"/>
                <a:cs typeface="Arial"/>
              </a:rPr>
              <a:t> </a:t>
            </a:r>
            <a:r>
              <a:rPr sz="1600" kern="0">
                <a:solidFill>
                  <a:sysClr val="windowText" lastClr="000000"/>
                </a:solidFill>
                <a:latin typeface="Arial"/>
                <a:cs typeface="Arial"/>
              </a:rPr>
              <a:t>facility</a:t>
            </a:r>
            <a:r>
              <a:rPr sz="1600" kern="0" spc="-20">
                <a:solidFill>
                  <a:sysClr val="windowText" lastClr="000000"/>
                </a:solidFill>
                <a:latin typeface="Arial"/>
                <a:cs typeface="Arial"/>
              </a:rPr>
              <a:t> </a:t>
            </a:r>
            <a:r>
              <a:rPr sz="1600" kern="0">
                <a:solidFill>
                  <a:sysClr val="windowText" lastClr="000000"/>
                </a:solidFill>
                <a:latin typeface="Arial"/>
                <a:cs typeface="Arial"/>
              </a:rPr>
              <a:t>or</a:t>
            </a:r>
            <a:r>
              <a:rPr sz="1600" kern="0" spc="-10">
                <a:solidFill>
                  <a:sysClr val="windowText" lastClr="000000"/>
                </a:solidFill>
                <a:latin typeface="Arial"/>
                <a:cs typeface="Arial"/>
              </a:rPr>
              <a:t> </a:t>
            </a:r>
            <a:r>
              <a:rPr sz="1600" kern="0">
                <a:solidFill>
                  <a:sysClr val="windowText" lastClr="000000"/>
                </a:solidFill>
                <a:latin typeface="Arial"/>
                <a:cs typeface="Arial"/>
              </a:rPr>
              <a:t>VA</a:t>
            </a:r>
            <a:r>
              <a:rPr sz="1600" kern="0" spc="-20">
                <a:solidFill>
                  <a:sysClr val="windowText" lastClr="000000"/>
                </a:solidFill>
                <a:latin typeface="Arial"/>
                <a:cs typeface="Arial"/>
              </a:rPr>
              <a:t> </a:t>
            </a:r>
            <a:r>
              <a:rPr sz="1600" kern="0">
                <a:solidFill>
                  <a:sysClr val="windowText" lastClr="000000"/>
                </a:solidFill>
                <a:latin typeface="Arial"/>
                <a:cs typeface="Arial"/>
              </a:rPr>
              <a:t>Regional</a:t>
            </a:r>
            <a:r>
              <a:rPr sz="1600" kern="0" spc="-25">
                <a:solidFill>
                  <a:sysClr val="windowText" lastClr="000000"/>
                </a:solidFill>
                <a:latin typeface="Arial"/>
                <a:cs typeface="Arial"/>
              </a:rPr>
              <a:t> </a:t>
            </a:r>
            <a:r>
              <a:rPr sz="1600" kern="0" spc="-10">
                <a:solidFill>
                  <a:sysClr val="windowText" lastClr="000000"/>
                </a:solidFill>
                <a:latin typeface="Arial"/>
                <a:cs typeface="Arial"/>
              </a:rPr>
              <a:t>Office</a:t>
            </a:r>
            <a:endParaRPr sz="1600" kern="0">
              <a:solidFill>
                <a:sysClr val="windowText" lastClr="000000"/>
              </a:solidFill>
              <a:latin typeface="Arial"/>
              <a:cs typeface="Arial"/>
            </a:endParaRPr>
          </a:p>
        </p:txBody>
      </p:sp>
      <p:grpSp>
        <p:nvGrpSpPr>
          <p:cNvPr id="5" name="object 5"/>
          <p:cNvGrpSpPr/>
          <p:nvPr/>
        </p:nvGrpSpPr>
        <p:grpSpPr>
          <a:xfrm>
            <a:off x="8271882" y="2281929"/>
            <a:ext cx="2194560" cy="1556385"/>
            <a:chOff x="6747882" y="2281928"/>
            <a:chExt cx="2194560" cy="1556385"/>
          </a:xfrm>
        </p:grpSpPr>
        <p:pic>
          <p:nvPicPr>
            <p:cNvPr id="6" name="object 6"/>
            <p:cNvPicPr/>
            <p:nvPr/>
          </p:nvPicPr>
          <p:blipFill>
            <a:blip r:embed="rId4" cstate="print"/>
            <a:stretch>
              <a:fillRect/>
            </a:stretch>
          </p:blipFill>
          <p:spPr>
            <a:xfrm>
              <a:off x="6758215" y="2292273"/>
              <a:ext cx="2173909" cy="1535239"/>
            </a:xfrm>
            <a:prstGeom prst="rect">
              <a:avLst/>
            </a:prstGeom>
          </p:spPr>
        </p:pic>
        <p:sp>
          <p:nvSpPr>
            <p:cNvPr id="7" name="object 7"/>
            <p:cNvSpPr/>
            <p:nvPr/>
          </p:nvSpPr>
          <p:spPr>
            <a:xfrm>
              <a:off x="6752645" y="2286691"/>
              <a:ext cx="2185035" cy="1546860"/>
            </a:xfrm>
            <a:custGeom>
              <a:avLst/>
              <a:gdLst/>
              <a:ahLst/>
              <a:cxnLst/>
              <a:rect l="l" t="t" r="r" b="b"/>
              <a:pathLst>
                <a:path w="2185034" h="1546860">
                  <a:moveTo>
                    <a:pt x="224989" y="0"/>
                  </a:moveTo>
                  <a:lnTo>
                    <a:pt x="2185039" y="377171"/>
                  </a:lnTo>
                  <a:lnTo>
                    <a:pt x="1960050" y="1546373"/>
                  </a:lnTo>
                  <a:lnTo>
                    <a:pt x="0" y="1169202"/>
                  </a:lnTo>
                  <a:lnTo>
                    <a:pt x="224989" y="0"/>
                  </a:lnTo>
                  <a:close/>
                </a:path>
              </a:pathLst>
            </a:custGeom>
            <a:ln w="9524">
              <a:solidFill>
                <a:srgbClr val="000000"/>
              </a:solidFill>
            </a:ln>
          </p:spPr>
          <p:txBody>
            <a:bodyPr wrap="square" lIns="0" tIns="0" rIns="0" bIns="0" rtlCol="0"/>
            <a:lstStyle/>
            <a:p>
              <a:pPr>
                <a:defRPr/>
              </a:pPr>
              <a:endParaRPr kern="0">
                <a:solidFill>
                  <a:sysClr val="windowText" lastClr="000000"/>
                </a:solidFill>
              </a:endParaRPr>
            </a:p>
          </p:txBody>
        </p:sp>
      </p:grpSp>
    </p:spTree>
    <p:extLst>
      <p:ext uri="{BB962C8B-B14F-4D97-AF65-F5344CB8AC3E}">
        <p14:creationId xmlns:p14="http://schemas.microsoft.com/office/powerpoint/2010/main" val="22534187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0235" y="165832"/>
            <a:ext cx="5890260" cy="1367682"/>
          </a:xfrm>
          <a:prstGeom prst="rect">
            <a:avLst/>
          </a:prstGeom>
        </p:spPr>
        <p:txBody>
          <a:bodyPr vert="horz" wrap="square" lIns="0" tIns="13335" rIns="0" bIns="0" rtlCol="0" anchor="ctr">
            <a:spAutoFit/>
          </a:bodyPr>
          <a:lstStyle/>
          <a:p>
            <a:pPr marL="12700">
              <a:lnSpc>
                <a:spcPct val="100000"/>
              </a:lnSpc>
              <a:spcBef>
                <a:spcPts val="105"/>
              </a:spcBef>
            </a:pPr>
            <a:r>
              <a:rPr spc="-10"/>
              <a:t>Websites</a:t>
            </a:r>
            <a:r>
              <a:rPr spc="-180"/>
              <a:t> </a:t>
            </a:r>
            <a:r>
              <a:t>Accepting</a:t>
            </a:r>
            <a:r>
              <a:rPr spc="-85"/>
              <a:t> </a:t>
            </a:r>
            <a:r>
              <a:t>DS</a:t>
            </a:r>
            <a:r>
              <a:rPr spc="-50"/>
              <a:t> </a:t>
            </a:r>
            <a:r>
              <a:rPr spc="-10"/>
              <a:t>Logon</a:t>
            </a: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182</a:t>
            </a:fld>
            <a:endParaRPr sz="700" b="1" kern="0" spc="-25">
              <a:solidFill>
                <a:srgbClr val="2E372E"/>
              </a:solidFill>
              <a:latin typeface="Calibri"/>
              <a:cs typeface="Calibri"/>
            </a:endParaRPr>
          </a:p>
        </p:txBody>
      </p:sp>
      <p:sp>
        <p:nvSpPr>
          <p:cNvPr id="3" name="object 3"/>
          <p:cNvSpPr txBox="1"/>
          <p:nvPr/>
        </p:nvSpPr>
        <p:spPr>
          <a:xfrm>
            <a:off x="2169574" y="1225058"/>
            <a:ext cx="7772400" cy="5130800"/>
          </a:xfrm>
          <a:prstGeom prst="rect">
            <a:avLst/>
          </a:prstGeom>
        </p:spPr>
        <p:txBody>
          <a:bodyPr vert="horz" wrap="square" lIns="0" tIns="62865" rIns="0" bIns="0" rtlCol="0">
            <a:spAutoFit/>
          </a:bodyPr>
          <a:lstStyle/>
          <a:p>
            <a:pPr marL="194310" indent="-181610">
              <a:spcBef>
                <a:spcPts val="495"/>
              </a:spcBef>
              <a:buFontTx/>
              <a:buChar char="•"/>
              <a:tabLst>
                <a:tab pos="194310" algn="l"/>
              </a:tabLst>
              <a:defRPr/>
            </a:pPr>
            <a:r>
              <a:rPr sz="1900" kern="0" dirty="0">
                <a:solidFill>
                  <a:sysClr val="windowText" lastClr="000000"/>
                </a:solidFill>
                <a:latin typeface="Arial"/>
                <a:cs typeface="Arial"/>
              </a:rPr>
              <a:t>Army</a:t>
            </a:r>
            <a:r>
              <a:rPr sz="1900" kern="0" spc="-65" dirty="0">
                <a:solidFill>
                  <a:sysClr val="windowText" lastClr="000000"/>
                </a:solidFill>
                <a:latin typeface="Arial"/>
                <a:cs typeface="Arial"/>
              </a:rPr>
              <a:t> </a:t>
            </a:r>
            <a:r>
              <a:rPr sz="1900" kern="0" dirty="0">
                <a:solidFill>
                  <a:sysClr val="windowText" lastClr="000000"/>
                </a:solidFill>
                <a:latin typeface="Arial"/>
                <a:cs typeface="Arial"/>
              </a:rPr>
              <a:t>Review</a:t>
            </a:r>
            <a:r>
              <a:rPr sz="1900" kern="0" spc="-45" dirty="0">
                <a:solidFill>
                  <a:sysClr val="windowText" lastClr="000000"/>
                </a:solidFill>
                <a:latin typeface="Arial"/>
                <a:cs typeface="Arial"/>
              </a:rPr>
              <a:t> </a:t>
            </a:r>
            <a:r>
              <a:rPr sz="1900" kern="0" dirty="0">
                <a:solidFill>
                  <a:sysClr val="windowText" lastClr="000000"/>
                </a:solidFill>
                <a:latin typeface="Arial"/>
                <a:cs typeface="Arial"/>
              </a:rPr>
              <a:t>Board</a:t>
            </a:r>
            <a:r>
              <a:rPr sz="1900" kern="0" spc="-130" dirty="0">
                <a:solidFill>
                  <a:sysClr val="windowText" lastClr="000000"/>
                </a:solidFill>
                <a:latin typeface="Arial"/>
                <a:cs typeface="Arial"/>
              </a:rPr>
              <a:t> </a:t>
            </a:r>
            <a:r>
              <a:rPr sz="1900" kern="0" dirty="0">
                <a:solidFill>
                  <a:sysClr val="windowText" lastClr="000000"/>
                </a:solidFill>
                <a:latin typeface="Arial"/>
                <a:cs typeface="Arial"/>
              </a:rPr>
              <a:t>Agency</a:t>
            </a:r>
            <a:r>
              <a:rPr sz="1900" kern="0" spc="-45" dirty="0">
                <a:solidFill>
                  <a:sysClr val="windowText" lastClr="000000"/>
                </a:solidFill>
                <a:latin typeface="Arial"/>
                <a:cs typeface="Arial"/>
              </a:rPr>
              <a:t> </a:t>
            </a:r>
            <a:r>
              <a:rPr sz="1900" kern="0" dirty="0">
                <a:solidFill>
                  <a:sysClr val="windowText" lastClr="000000"/>
                </a:solidFill>
                <a:latin typeface="Arial"/>
                <a:cs typeface="Arial"/>
              </a:rPr>
              <a:t>(ARBA)</a:t>
            </a:r>
            <a:r>
              <a:rPr sz="1900" kern="0" spc="-50" dirty="0">
                <a:solidFill>
                  <a:sysClr val="windowText" lastClr="000000"/>
                </a:solidFill>
                <a:latin typeface="Arial"/>
                <a:cs typeface="Arial"/>
              </a:rPr>
              <a:t> </a:t>
            </a:r>
            <a:r>
              <a:rPr sz="1900" kern="0" dirty="0">
                <a:solidFill>
                  <a:sysClr val="windowText" lastClr="000000"/>
                </a:solidFill>
                <a:latin typeface="Arial"/>
                <a:cs typeface="Arial"/>
              </a:rPr>
              <a:t>Case</a:t>
            </a:r>
            <a:r>
              <a:rPr sz="1900" kern="0" spc="-75" dirty="0">
                <a:solidFill>
                  <a:sysClr val="windowText" lastClr="000000"/>
                </a:solidFill>
                <a:latin typeface="Arial"/>
                <a:cs typeface="Arial"/>
              </a:rPr>
              <a:t> </a:t>
            </a:r>
            <a:r>
              <a:rPr sz="1900" kern="0" dirty="0">
                <a:solidFill>
                  <a:sysClr val="windowText" lastClr="000000"/>
                </a:solidFill>
                <a:latin typeface="Arial"/>
                <a:cs typeface="Arial"/>
              </a:rPr>
              <a:t>Tracking</a:t>
            </a:r>
            <a:r>
              <a:rPr sz="1900" kern="0" spc="-40" dirty="0">
                <a:solidFill>
                  <a:sysClr val="windowText" lastClr="000000"/>
                </a:solidFill>
                <a:latin typeface="Arial"/>
                <a:cs typeface="Arial"/>
              </a:rPr>
              <a:t> </a:t>
            </a:r>
            <a:r>
              <a:rPr sz="1900" kern="0" dirty="0">
                <a:solidFill>
                  <a:sysClr val="windowText" lastClr="000000"/>
                </a:solidFill>
                <a:latin typeface="Arial"/>
                <a:cs typeface="Arial"/>
              </a:rPr>
              <a:t>System</a:t>
            </a:r>
            <a:r>
              <a:rPr sz="1900" kern="0" spc="-50" dirty="0">
                <a:solidFill>
                  <a:sysClr val="windowText" lastClr="000000"/>
                </a:solidFill>
                <a:latin typeface="Arial"/>
                <a:cs typeface="Arial"/>
              </a:rPr>
              <a:t> </a:t>
            </a:r>
            <a:r>
              <a:rPr sz="1900" kern="0" spc="-10" dirty="0">
                <a:solidFill>
                  <a:sysClr val="windowText" lastClr="000000"/>
                </a:solidFill>
                <a:latin typeface="Arial"/>
                <a:cs typeface="Arial"/>
              </a:rPr>
              <a:t>(ACTS)</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Army</a:t>
            </a:r>
            <a:r>
              <a:rPr sz="1900" kern="0" spc="-105" dirty="0">
                <a:solidFill>
                  <a:sysClr val="windowText" lastClr="000000"/>
                </a:solidFill>
                <a:latin typeface="Arial"/>
                <a:cs typeface="Arial"/>
              </a:rPr>
              <a:t> </a:t>
            </a:r>
            <a:r>
              <a:rPr sz="1900" kern="0" spc="-20" dirty="0">
                <a:solidFill>
                  <a:sysClr val="windowText" lastClr="000000"/>
                </a:solidFill>
                <a:latin typeface="Arial"/>
                <a:cs typeface="Arial"/>
              </a:rPr>
              <a:t>Transition</a:t>
            </a:r>
            <a:r>
              <a:rPr sz="1900" kern="0" spc="-110" dirty="0">
                <a:solidFill>
                  <a:sysClr val="windowText" lastClr="000000"/>
                </a:solidFill>
                <a:latin typeface="Arial"/>
                <a:cs typeface="Arial"/>
              </a:rPr>
              <a:t> </a:t>
            </a:r>
            <a:r>
              <a:rPr sz="1900" kern="0" dirty="0">
                <a:solidFill>
                  <a:sysClr val="windowText" lastClr="000000"/>
                </a:solidFill>
                <a:latin typeface="Arial"/>
                <a:cs typeface="Arial"/>
              </a:rPr>
              <a:t>Assistance</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Program</a:t>
            </a:r>
            <a:r>
              <a:rPr sz="1900" kern="0" spc="-35" dirty="0">
                <a:solidFill>
                  <a:sysClr val="windowText" lastClr="000000"/>
                </a:solidFill>
                <a:latin typeface="Arial"/>
                <a:cs typeface="Arial"/>
              </a:rPr>
              <a:t> </a:t>
            </a:r>
            <a:r>
              <a:rPr sz="1900" kern="0" spc="-10" dirty="0">
                <a:solidFill>
                  <a:sysClr val="windowText" lastClr="000000"/>
                </a:solidFill>
                <a:latin typeface="Arial"/>
                <a:cs typeface="Arial"/>
              </a:rPr>
              <a:t>(Army-TAP)</a:t>
            </a:r>
            <a:r>
              <a:rPr sz="1900" kern="0" spc="-35" dirty="0">
                <a:solidFill>
                  <a:sysClr val="windowText" lastClr="000000"/>
                </a:solidFill>
                <a:latin typeface="Arial"/>
                <a:cs typeface="Arial"/>
              </a:rPr>
              <a:t> </a:t>
            </a:r>
            <a:r>
              <a:rPr sz="1900" kern="0" spc="-10" dirty="0">
                <a:solidFill>
                  <a:sysClr val="windowText" lastClr="000000"/>
                </a:solidFill>
                <a:latin typeface="Arial"/>
                <a:cs typeface="Arial"/>
              </a:rPr>
              <a:t>Portal</a:t>
            </a:r>
            <a:endParaRPr sz="1900" kern="0" dirty="0">
              <a:solidFill>
                <a:sysClr val="windowText" lastClr="000000"/>
              </a:solidFill>
              <a:latin typeface="Arial"/>
              <a:cs typeface="Arial"/>
            </a:endParaRPr>
          </a:p>
          <a:p>
            <a:pPr marL="194310" indent="-181610">
              <a:spcBef>
                <a:spcPts val="409"/>
              </a:spcBef>
              <a:buFontTx/>
              <a:buChar char="•"/>
              <a:tabLst>
                <a:tab pos="194310" algn="l"/>
              </a:tabLst>
              <a:defRPr/>
            </a:pPr>
            <a:r>
              <a:rPr sz="1900" kern="0" dirty="0" err="1">
                <a:solidFill>
                  <a:sysClr val="windowText" lastClr="000000"/>
                </a:solidFill>
                <a:latin typeface="Arial"/>
                <a:cs typeface="Arial"/>
              </a:rPr>
              <a:t>ArmyFit</a:t>
            </a:r>
            <a:r>
              <a:rPr sz="1900" kern="0" spc="-55" dirty="0">
                <a:solidFill>
                  <a:sysClr val="windowText" lastClr="000000"/>
                </a:solidFill>
                <a:latin typeface="Arial"/>
                <a:cs typeface="Arial"/>
              </a:rPr>
              <a:t> </a:t>
            </a:r>
            <a:r>
              <a:rPr sz="1900" kern="0" dirty="0">
                <a:solidFill>
                  <a:sysClr val="windowText" lastClr="000000"/>
                </a:solidFill>
                <a:latin typeface="Arial"/>
                <a:cs typeface="Arial"/>
              </a:rPr>
              <a:t>-</a:t>
            </a:r>
            <a:r>
              <a:rPr sz="1900" kern="0" spc="-65" dirty="0">
                <a:solidFill>
                  <a:sysClr val="windowText" lastClr="000000"/>
                </a:solidFill>
                <a:latin typeface="Arial"/>
                <a:cs typeface="Arial"/>
              </a:rPr>
              <a:t> </a:t>
            </a:r>
            <a:r>
              <a:rPr sz="1900" kern="0" dirty="0">
                <a:solidFill>
                  <a:sysClr val="windowText" lastClr="000000"/>
                </a:solidFill>
                <a:latin typeface="Arial"/>
                <a:cs typeface="Arial"/>
              </a:rPr>
              <a:t>U.S.</a:t>
            </a:r>
            <a:r>
              <a:rPr sz="1900" kern="0" spc="-130" dirty="0">
                <a:solidFill>
                  <a:sysClr val="windowText" lastClr="000000"/>
                </a:solidFill>
                <a:latin typeface="Arial"/>
                <a:cs typeface="Arial"/>
              </a:rPr>
              <a:t> </a:t>
            </a:r>
            <a:r>
              <a:rPr sz="1900" kern="0" dirty="0">
                <a:solidFill>
                  <a:sysClr val="windowText" lastClr="000000"/>
                </a:solidFill>
                <a:latin typeface="Arial"/>
                <a:cs typeface="Arial"/>
              </a:rPr>
              <a:t>Army</a:t>
            </a:r>
            <a:r>
              <a:rPr sz="1900" kern="0" spc="-55" dirty="0">
                <a:solidFill>
                  <a:sysClr val="windowText" lastClr="000000"/>
                </a:solidFill>
                <a:latin typeface="Arial"/>
                <a:cs typeface="Arial"/>
              </a:rPr>
              <a:t> </a:t>
            </a:r>
            <a:r>
              <a:rPr sz="1900" kern="0" dirty="0">
                <a:solidFill>
                  <a:sysClr val="windowText" lastClr="000000"/>
                </a:solidFill>
                <a:latin typeface="Arial"/>
                <a:cs typeface="Arial"/>
              </a:rPr>
              <a:t>Resilience</a:t>
            </a:r>
            <a:r>
              <a:rPr sz="1900" kern="0" spc="-15" dirty="0">
                <a:solidFill>
                  <a:sysClr val="windowText" lastClr="000000"/>
                </a:solidFill>
                <a:latin typeface="Arial"/>
                <a:cs typeface="Arial"/>
              </a:rPr>
              <a:t> </a:t>
            </a:r>
            <a:r>
              <a:rPr sz="1900" kern="0" dirty="0">
                <a:solidFill>
                  <a:sysClr val="windowText" lastClr="000000"/>
                </a:solidFill>
                <a:latin typeface="Arial"/>
                <a:cs typeface="Arial"/>
              </a:rPr>
              <a:t>Directorate</a:t>
            </a:r>
            <a:r>
              <a:rPr sz="1900" kern="0" spc="-25" dirty="0">
                <a:solidFill>
                  <a:sysClr val="windowText" lastClr="000000"/>
                </a:solidFill>
                <a:latin typeface="Arial"/>
                <a:cs typeface="Arial"/>
              </a:rPr>
              <a:t> </a:t>
            </a:r>
            <a:r>
              <a:rPr sz="1900" kern="0" spc="-10" dirty="0">
                <a:solidFill>
                  <a:sysClr val="windowText" lastClr="000000"/>
                </a:solidFill>
                <a:latin typeface="Arial"/>
                <a:cs typeface="Arial"/>
              </a:rPr>
              <a:t>(ARD)</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Beneficiary</a:t>
            </a:r>
            <a:r>
              <a:rPr sz="1900" kern="0" spc="-55" dirty="0">
                <a:solidFill>
                  <a:sysClr val="windowText" lastClr="000000"/>
                </a:solidFill>
                <a:latin typeface="Arial"/>
                <a:cs typeface="Arial"/>
              </a:rPr>
              <a:t> </a:t>
            </a:r>
            <a:r>
              <a:rPr sz="1900" kern="0" dirty="0">
                <a:solidFill>
                  <a:sysClr val="windowText" lastClr="000000"/>
                </a:solidFill>
                <a:latin typeface="Arial"/>
                <a:cs typeface="Arial"/>
              </a:rPr>
              <a:t>Web</a:t>
            </a:r>
            <a:r>
              <a:rPr sz="1900" kern="0" spc="-70" dirty="0">
                <a:solidFill>
                  <a:sysClr val="windowText" lastClr="000000"/>
                </a:solidFill>
                <a:latin typeface="Arial"/>
                <a:cs typeface="Arial"/>
              </a:rPr>
              <a:t> </a:t>
            </a:r>
            <a:r>
              <a:rPr sz="1900" kern="0" dirty="0">
                <a:solidFill>
                  <a:sysClr val="windowText" lastClr="000000"/>
                </a:solidFill>
                <a:latin typeface="Arial"/>
                <a:cs typeface="Arial"/>
              </a:rPr>
              <a:t>Enrollment</a:t>
            </a:r>
            <a:r>
              <a:rPr sz="1900" kern="0" spc="-50" dirty="0">
                <a:solidFill>
                  <a:sysClr val="windowText" lastClr="000000"/>
                </a:solidFill>
                <a:latin typeface="Arial"/>
                <a:cs typeface="Arial"/>
              </a:rPr>
              <a:t> </a:t>
            </a:r>
            <a:r>
              <a:rPr sz="1900" kern="0" spc="-10" dirty="0">
                <a:solidFill>
                  <a:sysClr val="windowText" lastClr="000000"/>
                </a:solidFill>
                <a:latin typeface="Arial"/>
                <a:cs typeface="Arial"/>
              </a:rPr>
              <a:t>(BWE)</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Consolidated</a:t>
            </a:r>
            <a:r>
              <a:rPr sz="1900" kern="0" spc="-15" dirty="0">
                <a:solidFill>
                  <a:sysClr val="windowText" lastClr="000000"/>
                </a:solidFill>
                <a:latin typeface="Arial"/>
                <a:cs typeface="Arial"/>
              </a:rPr>
              <a:t> </a:t>
            </a:r>
            <a:r>
              <a:rPr sz="1900" kern="0" dirty="0">
                <a:solidFill>
                  <a:sysClr val="windowText" lastClr="000000"/>
                </a:solidFill>
                <a:latin typeface="Arial"/>
                <a:cs typeface="Arial"/>
              </a:rPr>
              <a:t>ID</a:t>
            </a:r>
            <a:r>
              <a:rPr sz="1900" kern="0" spc="-65" dirty="0">
                <a:solidFill>
                  <a:sysClr val="windowText" lastClr="000000"/>
                </a:solidFill>
                <a:latin typeface="Arial"/>
                <a:cs typeface="Arial"/>
              </a:rPr>
              <a:t> </a:t>
            </a:r>
            <a:r>
              <a:rPr sz="1900" kern="0" dirty="0">
                <a:solidFill>
                  <a:sysClr val="windowText" lastClr="000000"/>
                </a:solidFill>
                <a:latin typeface="Arial"/>
                <a:cs typeface="Arial"/>
              </a:rPr>
              <a:t>Card</a:t>
            </a:r>
            <a:r>
              <a:rPr sz="1900" kern="0" spc="-45" dirty="0">
                <a:solidFill>
                  <a:sysClr val="windowText" lastClr="000000"/>
                </a:solidFill>
                <a:latin typeface="Arial"/>
                <a:cs typeface="Arial"/>
              </a:rPr>
              <a:t> </a:t>
            </a:r>
            <a:r>
              <a:rPr sz="1900" kern="0" dirty="0">
                <a:solidFill>
                  <a:sysClr val="windowText" lastClr="000000"/>
                </a:solidFill>
                <a:latin typeface="Arial"/>
                <a:cs typeface="Arial"/>
              </a:rPr>
              <a:t>Office</a:t>
            </a:r>
            <a:r>
              <a:rPr sz="1900" kern="0" spc="-65" dirty="0">
                <a:solidFill>
                  <a:sysClr val="windowText" lastClr="000000"/>
                </a:solidFill>
                <a:latin typeface="Arial"/>
                <a:cs typeface="Arial"/>
              </a:rPr>
              <a:t> </a:t>
            </a:r>
            <a:r>
              <a:rPr sz="1900" kern="0" spc="-10" dirty="0">
                <a:solidFill>
                  <a:sysClr val="windowText" lastClr="000000"/>
                </a:solidFill>
                <a:latin typeface="Arial"/>
                <a:cs typeface="Arial"/>
              </a:rPr>
              <a:t>Online</a:t>
            </a:r>
            <a:endParaRPr sz="1900" kern="0" dirty="0">
              <a:solidFill>
                <a:sysClr val="windowText" lastClr="000000"/>
              </a:solidFill>
              <a:latin typeface="Arial"/>
              <a:cs typeface="Arial"/>
            </a:endParaRPr>
          </a:p>
          <a:p>
            <a:pPr marL="194310" indent="-181610">
              <a:spcBef>
                <a:spcPts val="409"/>
              </a:spcBef>
              <a:buFontTx/>
              <a:buChar char="•"/>
              <a:tabLst>
                <a:tab pos="194310" algn="l"/>
              </a:tabLst>
              <a:defRPr/>
            </a:pPr>
            <a:r>
              <a:rPr sz="1900" kern="0" spc="-10" dirty="0">
                <a:solidFill>
                  <a:sysClr val="windowText" lastClr="000000"/>
                </a:solidFill>
                <a:latin typeface="Arial"/>
                <a:cs typeface="Arial"/>
              </a:rPr>
              <a:t>U.S.</a:t>
            </a:r>
            <a:r>
              <a:rPr sz="1900" kern="0" spc="-125" dirty="0">
                <a:solidFill>
                  <a:sysClr val="windowText" lastClr="000000"/>
                </a:solidFill>
                <a:latin typeface="Arial"/>
                <a:cs typeface="Arial"/>
              </a:rPr>
              <a:t> </a:t>
            </a:r>
            <a:r>
              <a:rPr sz="1900" kern="0" dirty="0">
                <a:solidFill>
                  <a:sysClr val="windowText" lastClr="000000"/>
                </a:solidFill>
                <a:latin typeface="Arial"/>
                <a:cs typeface="Arial"/>
              </a:rPr>
              <a:t>Army</a:t>
            </a:r>
            <a:r>
              <a:rPr sz="1900" kern="0" spc="-75" dirty="0">
                <a:solidFill>
                  <a:sysClr val="windowText" lastClr="000000"/>
                </a:solidFill>
                <a:latin typeface="Arial"/>
                <a:cs typeface="Arial"/>
              </a:rPr>
              <a:t> </a:t>
            </a:r>
            <a:r>
              <a:rPr sz="1900" kern="0" dirty="0">
                <a:solidFill>
                  <a:sysClr val="windowText" lastClr="000000"/>
                </a:solidFill>
                <a:latin typeface="Arial"/>
                <a:cs typeface="Arial"/>
              </a:rPr>
              <a:t>Human</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Resources</a:t>
            </a:r>
            <a:r>
              <a:rPr sz="1900" kern="0" spc="-20" dirty="0">
                <a:solidFill>
                  <a:sysClr val="windowText" lastClr="000000"/>
                </a:solidFill>
                <a:latin typeface="Arial"/>
                <a:cs typeface="Arial"/>
              </a:rPr>
              <a:t> </a:t>
            </a:r>
            <a:r>
              <a:rPr sz="1900" kern="0" dirty="0">
                <a:solidFill>
                  <a:sysClr val="windowText" lastClr="000000"/>
                </a:solidFill>
                <a:latin typeface="Arial"/>
                <a:cs typeface="Arial"/>
              </a:rPr>
              <a:t>Command</a:t>
            </a:r>
            <a:r>
              <a:rPr sz="1900" kern="0" spc="-25" dirty="0">
                <a:solidFill>
                  <a:sysClr val="windowText" lastClr="000000"/>
                </a:solidFill>
                <a:latin typeface="Arial"/>
                <a:cs typeface="Arial"/>
              </a:rPr>
              <a:t> </a:t>
            </a:r>
            <a:r>
              <a:rPr sz="1900" kern="0" dirty="0">
                <a:solidFill>
                  <a:sysClr val="windowText" lastClr="000000"/>
                </a:solidFill>
                <a:latin typeface="Arial"/>
                <a:cs typeface="Arial"/>
              </a:rPr>
              <a:t>(HRC)</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a:t>
            </a:r>
            <a:r>
              <a:rPr sz="1900" kern="0" spc="-50" dirty="0">
                <a:solidFill>
                  <a:sysClr val="windowText" lastClr="000000"/>
                </a:solidFill>
                <a:latin typeface="Arial"/>
                <a:cs typeface="Arial"/>
              </a:rPr>
              <a:t> </a:t>
            </a:r>
            <a:r>
              <a:rPr sz="1900" kern="0" dirty="0">
                <a:solidFill>
                  <a:srgbClr val="030000"/>
                </a:solidFill>
                <a:latin typeface="Arial"/>
                <a:cs typeface="Arial"/>
              </a:rPr>
              <a:t>interactive</a:t>
            </a:r>
            <a:r>
              <a:rPr sz="1900" kern="0" spc="-25" dirty="0">
                <a:solidFill>
                  <a:srgbClr val="030000"/>
                </a:solidFill>
                <a:latin typeface="Arial"/>
                <a:cs typeface="Arial"/>
              </a:rPr>
              <a:t> </a:t>
            </a:r>
            <a:r>
              <a:rPr sz="1900" kern="0" spc="-10" dirty="0">
                <a:solidFill>
                  <a:srgbClr val="030000"/>
                </a:solidFill>
                <a:latin typeface="Arial"/>
                <a:cs typeface="Arial"/>
              </a:rPr>
              <a:t>Personnel</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rgbClr val="030000"/>
                </a:solidFill>
                <a:latin typeface="Arial"/>
                <a:cs typeface="Arial"/>
              </a:rPr>
              <a:t>Electronic</a:t>
            </a:r>
            <a:r>
              <a:rPr sz="1900" kern="0" spc="-50" dirty="0">
                <a:solidFill>
                  <a:srgbClr val="030000"/>
                </a:solidFill>
                <a:latin typeface="Arial"/>
                <a:cs typeface="Arial"/>
              </a:rPr>
              <a:t> </a:t>
            </a:r>
            <a:r>
              <a:rPr sz="1900" kern="0" dirty="0">
                <a:solidFill>
                  <a:srgbClr val="030000"/>
                </a:solidFill>
                <a:latin typeface="Arial"/>
                <a:cs typeface="Arial"/>
              </a:rPr>
              <a:t>Records</a:t>
            </a:r>
            <a:r>
              <a:rPr sz="1900" kern="0" spc="-60" dirty="0">
                <a:solidFill>
                  <a:srgbClr val="030000"/>
                </a:solidFill>
                <a:latin typeface="Arial"/>
                <a:cs typeface="Arial"/>
              </a:rPr>
              <a:t> </a:t>
            </a:r>
            <a:r>
              <a:rPr sz="1900" kern="0" dirty="0">
                <a:solidFill>
                  <a:srgbClr val="030000"/>
                </a:solidFill>
                <a:latin typeface="Arial"/>
                <a:cs typeface="Arial"/>
              </a:rPr>
              <a:t>Management</a:t>
            </a:r>
            <a:r>
              <a:rPr sz="1900" kern="0" spc="-35" dirty="0">
                <a:solidFill>
                  <a:srgbClr val="030000"/>
                </a:solidFill>
                <a:latin typeface="Arial"/>
                <a:cs typeface="Arial"/>
              </a:rPr>
              <a:t> </a:t>
            </a:r>
            <a:r>
              <a:rPr sz="1900" kern="0" dirty="0">
                <a:solidFill>
                  <a:srgbClr val="030000"/>
                </a:solidFill>
                <a:latin typeface="Arial"/>
                <a:cs typeface="Arial"/>
              </a:rPr>
              <a:t>System</a:t>
            </a:r>
            <a:r>
              <a:rPr sz="1900" kern="0" spc="-65" dirty="0">
                <a:solidFill>
                  <a:srgbClr val="030000"/>
                </a:solidFill>
                <a:latin typeface="Arial"/>
                <a:cs typeface="Arial"/>
              </a:rPr>
              <a:t> </a:t>
            </a:r>
            <a:r>
              <a:rPr sz="1900" kern="0" spc="-10" dirty="0">
                <a:solidFill>
                  <a:srgbClr val="030000"/>
                </a:solidFill>
                <a:latin typeface="Arial"/>
                <a:cs typeface="Arial"/>
              </a:rPr>
              <a:t>(iPERMS)</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Integrated</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Personnel</a:t>
            </a:r>
            <a:r>
              <a:rPr sz="1900" kern="0" spc="-5" dirty="0">
                <a:solidFill>
                  <a:sysClr val="windowText" lastClr="000000"/>
                </a:solidFill>
                <a:latin typeface="Arial"/>
                <a:cs typeface="Arial"/>
              </a:rPr>
              <a:t> </a:t>
            </a:r>
            <a:r>
              <a:rPr sz="1900" kern="0" dirty="0">
                <a:solidFill>
                  <a:sysClr val="windowText" lastClr="000000"/>
                </a:solidFill>
                <a:latin typeface="Arial"/>
                <a:cs typeface="Arial"/>
              </a:rPr>
              <a:t>Pay</a:t>
            </a:r>
            <a:r>
              <a:rPr sz="1900" kern="0" spc="-45" dirty="0">
                <a:solidFill>
                  <a:sysClr val="windowText" lastClr="000000"/>
                </a:solidFill>
                <a:latin typeface="Arial"/>
                <a:cs typeface="Arial"/>
              </a:rPr>
              <a:t> </a:t>
            </a:r>
            <a:r>
              <a:rPr sz="1900" kern="0" dirty="0">
                <a:solidFill>
                  <a:sysClr val="windowText" lastClr="000000"/>
                </a:solidFill>
                <a:latin typeface="Arial"/>
                <a:cs typeface="Arial"/>
              </a:rPr>
              <a:t>System</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a:t>
            </a:r>
            <a:r>
              <a:rPr sz="1900" kern="0" spc="-130" dirty="0">
                <a:solidFill>
                  <a:sysClr val="windowText" lastClr="000000"/>
                </a:solidFill>
                <a:latin typeface="Arial"/>
                <a:cs typeface="Arial"/>
              </a:rPr>
              <a:t> </a:t>
            </a:r>
            <a:r>
              <a:rPr sz="1900" kern="0" dirty="0">
                <a:solidFill>
                  <a:sysClr val="windowText" lastClr="000000"/>
                </a:solidFill>
                <a:latin typeface="Arial"/>
                <a:cs typeface="Arial"/>
              </a:rPr>
              <a:t>Army</a:t>
            </a:r>
            <a:r>
              <a:rPr sz="1900" kern="0" spc="-35" dirty="0">
                <a:solidFill>
                  <a:sysClr val="windowText" lastClr="000000"/>
                </a:solidFill>
                <a:latin typeface="Arial"/>
                <a:cs typeface="Arial"/>
              </a:rPr>
              <a:t> </a:t>
            </a:r>
            <a:r>
              <a:rPr sz="1900" kern="0" spc="-10" dirty="0">
                <a:solidFill>
                  <a:sysClr val="windowText" lastClr="000000"/>
                </a:solidFill>
                <a:latin typeface="Arial"/>
                <a:cs typeface="Arial"/>
              </a:rPr>
              <a:t>(IPPS-</a:t>
            </a:r>
            <a:r>
              <a:rPr sz="1900" kern="0" spc="-25" dirty="0">
                <a:solidFill>
                  <a:sysClr val="windowText" lastClr="000000"/>
                </a:solidFill>
                <a:latin typeface="Arial"/>
                <a:cs typeface="Arial"/>
              </a:rPr>
              <a:t>A)</a:t>
            </a:r>
            <a:endParaRPr sz="1900" kern="0" dirty="0">
              <a:solidFill>
                <a:sysClr val="windowText" lastClr="000000"/>
              </a:solidFill>
              <a:latin typeface="Arial"/>
              <a:cs typeface="Arial"/>
            </a:endParaRPr>
          </a:p>
          <a:p>
            <a:pPr marL="194310" indent="-181610">
              <a:spcBef>
                <a:spcPts val="409"/>
              </a:spcBef>
              <a:buFontTx/>
              <a:buChar char="•"/>
              <a:tabLst>
                <a:tab pos="194310" algn="l"/>
              </a:tabLst>
              <a:defRPr/>
            </a:pPr>
            <a:r>
              <a:rPr sz="1900" kern="0" spc="-10" dirty="0" err="1">
                <a:solidFill>
                  <a:sysClr val="windowText" lastClr="000000"/>
                </a:solidFill>
                <a:latin typeface="Arial"/>
                <a:cs typeface="Arial"/>
              </a:rPr>
              <a:t>milConnect</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Military</a:t>
            </a:r>
            <a:r>
              <a:rPr sz="1900" kern="0" spc="-30" dirty="0">
                <a:solidFill>
                  <a:sysClr val="windowText" lastClr="000000"/>
                </a:solidFill>
                <a:latin typeface="Arial"/>
                <a:cs typeface="Arial"/>
              </a:rPr>
              <a:t> </a:t>
            </a:r>
            <a:r>
              <a:rPr sz="1900" kern="0" dirty="0">
                <a:solidFill>
                  <a:sysClr val="windowText" lastClr="000000"/>
                </a:solidFill>
                <a:latin typeface="Arial"/>
                <a:cs typeface="Arial"/>
              </a:rPr>
              <a:t>Health</a:t>
            </a:r>
            <a:r>
              <a:rPr sz="1900" kern="0" spc="-25" dirty="0">
                <a:solidFill>
                  <a:sysClr val="windowText" lastClr="000000"/>
                </a:solidFill>
                <a:latin typeface="Arial"/>
                <a:cs typeface="Arial"/>
              </a:rPr>
              <a:t> </a:t>
            </a:r>
            <a:r>
              <a:rPr sz="1900" kern="0" dirty="0">
                <a:solidFill>
                  <a:sysClr val="windowText" lastClr="000000"/>
                </a:solidFill>
                <a:latin typeface="Arial"/>
                <a:cs typeface="Arial"/>
              </a:rPr>
              <a:t>System</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GENESIS</a:t>
            </a:r>
            <a:r>
              <a:rPr sz="1900" kern="0" spc="-40" dirty="0">
                <a:solidFill>
                  <a:sysClr val="windowText" lastClr="000000"/>
                </a:solidFill>
                <a:latin typeface="Arial"/>
                <a:cs typeface="Arial"/>
              </a:rPr>
              <a:t> </a:t>
            </a:r>
            <a:r>
              <a:rPr sz="1900" kern="0" dirty="0">
                <a:solidFill>
                  <a:sysClr val="windowText" lastClr="000000"/>
                </a:solidFill>
                <a:latin typeface="Arial"/>
                <a:cs typeface="Arial"/>
              </a:rPr>
              <a:t>Patient</a:t>
            </a:r>
            <a:r>
              <a:rPr sz="1900" kern="0" spc="-40" dirty="0">
                <a:solidFill>
                  <a:sysClr val="windowText" lastClr="000000"/>
                </a:solidFill>
                <a:latin typeface="Arial"/>
                <a:cs typeface="Arial"/>
              </a:rPr>
              <a:t> </a:t>
            </a:r>
            <a:r>
              <a:rPr sz="1900" kern="0" dirty="0">
                <a:solidFill>
                  <a:sysClr val="windowText" lastClr="000000"/>
                </a:solidFill>
                <a:latin typeface="Arial"/>
                <a:cs typeface="Arial"/>
              </a:rPr>
              <a:t>Portal</a:t>
            </a:r>
            <a:r>
              <a:rPr sz="1900" kern="0" spc="-25" dirty="0">
                <a:solidFill>
                  <a:sysClr val="windowText" lastClr="000000"/>
                </a:solidFill>
                <a:latin typeface="Arial"/>
                <a:cs typeface="Arial"/>
              </a:rPr>
              <a:t> </a:t>
            </a:r>
            <a:r>
              <a:rPr sz="1900" kern="0" dirty="0">
                <a:solidFill>
                  <a:sysClr val="windowText" lastClr="000000"/>
                </a:solidFill>
                <a:latin typeface="Arial"/>
                <a:cs typeface="Arial"/>
              </a:rPr>
              <a:t>(MY</a:t>
            </a:r>
            <a:r>
              <a:rPr sz="1900" kern="0" spc="-90" dirty="0">
                <a:solidFill>
                  <a:sysClr val="windowText" lastClr="000000"/>
                </a:solidFill>
                <a:latin typeface="Arial"/>
                <a:cs typeface="Arial"/>
              </a:rPr>
              <a:t> </a:t>
            </a:r>
            <a:r>
              <a:rPr sz="1900" kern="0" dirty="0">
                <a:solidFill>
                  <a:sysClr val="windowText" lastClr="000000"/>
                </a:solidFill>
                <a:latin typeface="Arial"/>
                <a:cs typeface="Arial"/>
              </a:rPr>
              <a:t>MHS</a:t>
            </a:r>
            <a:r>
              <a:rPr sz="1900" kern="0" spc="-40" dirty="0">
                <a:solidFill>
                  <a:sysClr val="windowText" lastClr="000000"/>
                </a:solidFill>
                <a:latin typeface="Arial"/>
                <a:cs typeface="Arial"/>
              </a:rPr>
              <a:t> </a:t>
            </a:r>
            <a:r>
              <a:rPr sz="1900" kern="0" spc="-10" dirty="0">
                <a:solidFill>
                  <a:sysClr val="windowText" lastClr="000000"/>
                </a:solidFill>
                <a:latin typeface="Arial"/>
                <a:cs typeface="Arial"/>
              </a:rPr>
              <a:t>GENESIS)</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Military</a:t>
            </a:r>
            <a:r>
              <a:rPr sz="1900" kern="0" spc="-60" dirty="0">
                <a:solidFill>
                  <a:sysClr val="windowText" lastClr="000000"/>
                </a:solidFill>
                <a:latin typeface="Arial"/>
                <a:cs typeface="Arial"/>
              </a:rPr>
              <a:t> </a:t>
            </a:r>
            <a:r>
              <a:rPr sz="1900" kern="0" dirty="0">
                <a:solidFill>
                  <a:sysClr val="windowText" lastClr="000000"/>
                </a:solidFill>
                <a:latin typeface="Arial"/>
                <a:cs typeface="Arial"/>
              </a:rPr>
              <a:t>Information</a:t>
            </a:r>
            <a:r>
              <a:rPr sz="1900" kern="0" spc="-50" dirty="0">
                <a:solidFill>
                  <a:sysClr val="windowText" lastClr="000000"/>
                </a:solidFill>
                <a:latin typeface="Arial"/>
                <a:cs typeface="Arial"/>
              </a:rPr>
              <a:t> </a:t>
            </a:r>
            <a:r>
              <a:rPr sz="1900" kern="0" dirty="0">
                <a:solidFill>
                  <a:sysClr val="windowText" lastClr="000000"/>
                </a:solidFill>
                <a:latin typeface="Arial"/>
                <a:cs typeface="Arial"/>
              </a:rPr>
              <a:t>Platform</a:t>
            </a:r>
            <a:r>
              <a:rPr sz="1900" kern="0" spc="-50" dirty="0">
                <a:solidFill>
                  <a:sysClr val="windowText" lastClr="000000"/>
                </a:solidFill>
                <a:latin typeface="Arial"/>
                <a:cs typeface="Arial"/>
              </a:rPr>
              <a:t> </a:t>
            </a:r>
            <a:r>
              <a:rPr sz="1900" kern="0" spc="-10" dirty="0">
                <a:solidFill>
                  <a:sysClr val="windowText" lastClr="000000"/>
                </a:solidFill>
                <a:latin typeface="Arial"/>
                <a:cs typeface="Arial"/>
              </a:rPr>
              <a:t>(MIP)</a:t>
            </a:r>
            <a:endParaRPr sz="1900" kern="0" dirty="0">
              <a:solidFill>
                <a:sysClr val="windowText" lastClr="000000"/>
              </a:solidFill>
              <a:latin typeface="Arial"/>
              <a:cs typeface="Arial"/>
            </a:endParaRPr>
          </a:p>
          <a:p>
            <a:pPr marL="194310" indent="-181610">
              <a:spcBef>
                <a:spcPts val="409"/>
              </a:spcBef>
              <a:buFontTx/>
              <a:buChar char="•"/>
              <a:tabLst>
                <a:tab pos="194310" algn="l"/>
              </a:tabLst>
              <a:defRPr/>
            </a:pPr>
            <a:r>
              <a:rPr sz="1900" kern="0" dirty="0">
                <a:solidFill>
                  <a:sysClr val="windowText" lastClr="000000"/>
                </a:solidFill>
                <a:latin typeface="Arial"/>
                <a:cs typeface="Arial"/>
              </a:rPr>
              <a:t>Military</a:t>
            </a:r>
            <a:r>
              <a:rPr sz="1900" kern="0" spc="-55" dirty="0">
                <a:solidFill>
                  <a:sysClr val="windowText" lastClr="000000"/>
                </a:solidFill>
                <a:latin typeface="Arial"/>
                <a:cs typeface="Arial"/>
              </a:rPr>
              <a:t> </a:t>
            </a:r>
            <a:r>
              <a:rPr sz="1900" kern="0" spc="-10" dirty="0">
                <a:solidFill>
                  <a:sysClr val="windowText" lastClr="000000"/>
                </a:solidFill>
                <a:latin typeface="Arial"/>
                <a:cs typeface="Arial"/>
              </a:rPr>
              <a:t>OneSource</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Remote</a:t>
            </a:r>
            <a:r>
              <a:rPr sz="1900" kern="0" spc="-20" dirty="0">
                <a:solidFill>
                  <a:sysClr val="windowText" lastClr="000000"/>
                </a:solidFill>
                <a:latin typeface="Arial"/>
                <a:cs typeface="Arial"/>
              </a:rPr>
              <a:t> </a:t>
            </a:r>
            <a:r>
              <a:rPr sz="1900" kern="0" dirty="0">
                <a:solidFill>
                  <a:sysClr val="windowText" lastClr="000000"/>
                </a:solidFill>
                <a:latin typeface="Arial"/>
                <a:cs typeface="Arial"/>
              </a:rPr>
              <a:t>Order</a:t>
            </a:r>
            <a:r>
              <a:rPr sz="1900" kern="0" spc="-30" dirty="0">
                <a:solidFill>
                  <a:sysClr val="windowText" lastClr="000000"/>
                </a:solidFill>
                <a:latin typeface="Arial"/>
                <a:cs typeface="Arial"/>
              </a:rPr>
              <a:t> </a:t>
            </a:r>
            <a:r>
              <a:rPr sz="1900" kern="0" dirty="0">
                <a:solidFill>
                  <a:sysClr val="windowText" lastClr="000000"/>
                </a:solidFill>
                <a:latin typeface="Arial"/>
                <a:cs typeface="Arial"/>
              </a:rPr>
              <a:t>Entry</a:t>
            </a:r>
            <a:r>
              <a:rPr sz="1900" kern="0" spc="-35" dirty="0">
                <a:solidFill>
                  <a:sysClr val="windowText" lastClr="000000"/>
                </a:solidFill>
                <a:latin typeface="Arial"/>
                <a:cs typeface="Arial"/>
              </a:rPr>
              <a:t> </a:t>
            </a:r>
            <a:r>
              <a:rPr sz="1900" kern="0" dirty="0">
                <a:solidFill>
                  <a:sysClr val="windowText" lastClr="000000"/>
                </a:solidFill>
                <a:latin typeface="Arial"/>
                <a:cs typeface="Arial"/>
              </a:rPr>
              <a:t>System</a:t>
            </a:r>
            <a:r>
              <a:rPr sz="1900" kern="0" spc="-40" dirty="0">
                <a:solidFill>
                  <a:sysClr val="windowText" lastClr="000000"/>
                </a:solidFill>
                <a:latin typeface="Arial"/>
                <a:cs typeface="Arial"/>
              </a:rPr>
              <a:t> </a:t>
            </a:r>
            <a:r>
              <a:rPr sz="1900" kern="0" dirty="0">
                <a:solidFill>
                  <a:sysClr val="windowText" lastClr="000000"/>
                </a:solidFill>
                <a:latin typeface="Arial"/>
                <a:cs typeface="Arial"/>
              </a:rPr>
              <a:t>-</a:t>
            </a:r>
            <a:r>
              <a:rPr sz="1900" kern="0" spc="-40" dirty="0">
                <a:solidFill>
                  <a:sysClr val="windowText" lastClr="000000"/>
                </a:solidFill>
                <a:latin typeface="Arial"/>
                <a:cs typeface="Arial"/>
              </a:rPr>
              <a:t> </a:t>
            </a:r>
            <a:r>
              <a:rPr sz="1900" kern="0" spc="-10" dirty="0">
                <a:solidFill>
                  <a:sysClr val="windowText" lastClr="000000"/>
                </a:solidFill>
                <a:latin typeface="Arial"/>
                <a:cs typeface="Arial"/>
              </a:rPr>
              <a:t>(ROES)</a:t>
            </a:r>
            <a:endParaRPr sz="1900" kern="0" dirty="0">
              <a:solidFill>
                <a:sysClr val="windowText" lastClr="000000"/>
              </a:solidFill>
              <a:latin typeface="Arial"/>
              <a:cs typeface="Arial"/>
            </a:endParaRPr>
          </a:p>
          <a:p>
            <a:pPr marL="194310" indent="-181610">
              <a:spcBef>
                <a:spcPts val="395"/>
              </a:spcBef>
              <a:buFontTx/>
              <a:buChar char="•"/>
              <a:tabLst>
                <a:tab pos="194310" algn="l"/>
              </a:tabLst>
              <a:defRPr/>
            </a:pPr>
            <a:r>
              <a:rPr sz="1900" kern="0" dirty="0">
                <a:solidFill>
                  <a:sysClr val="windowText" lastClr="000000"/>
                </a:solidFill>
                <a:latin typeface="Arial"/>
                <a:cs typeface="Arial"/>
              </a:rPr>
              <a:t>TRICARE</a:t>
            </a:r>
            <a:r>
              <a:rPr sz="1900" kern="0" spc="-55" dirty="0">
                <a:solidFill>
                  <a:sysClr val="windowText" lastClr="000000"/>
                </a:solidFill>
                <a:latin typeface="Arial"/>
                <a:cs typeface="Arial"/>
              </a:rPr>
              <a:t> </a:t>
            </a:r>
            <a:r>
              <a:rPr sz="1900" kern="0" dirty="0">
                <a:solidFill>
                  <a:sysClr val="windowText" lastClr="000000"/>
                </a:solidFill>
                <a:latin typeface="Arial"/>
                <a:cs typeface="Arial"/>
              </a:rPr>
              <a:t>Online</a:t>
            </a:r>
            <a:r>
              <a:rPr sz="1900" kern="0" spc="-40" dirty="0">
                <a:solidFill>
                  <a:sysClr val="windowText" lastClr="000000"/>
                </a:solidFill>
                <a:latin typeface="Arial"/>
                <a:cs typeface="Arial"/>
              </a:rPr>
              <a:t> </a:t>
            </a:r>
            <a:r>
              <a:rPr sz="1900" kern="0" dirty="0">
                <a:solidFill>
                  <a:sysClr val="windowText" lastClr="000000"/>
                </a:solidFill>
                <a:latin typeface="Arial"/>
                <a:cs typeface="Arial"/>
              </a:rPr>
              <a:t>(TOL)</a:t>
            </a:r>
            <a:r>
              <a:rPr sz="1900" kern="0" spc="-65" dirty="0">
                <a:solidFill>
                  <a:sysClr val="windowText" lastClr="000000"/>
                </a:solidFill>
                <a:latin typeface="Arial"/>
                <a:cs typeface="Arial"/>
              </a:rPr>
              <a:t> </a:t>
            </a:r>
            <a:r>
              <a:rPr sz="1900" kern="0" dirty="0">
                <a:solidFill>
                  <a:sysClr val="windowText" lastClr="000000"/>
                </a:solidFill>
                <a:latin typeface="Arial"/>
                <a:cs typeface="Arial"/>
              </a:rPr>
              <a:t>(website</a:t>
            </a:r>
            <a:r>
              <a:rPr sz="1900" kern="0" spc="-25" dirty="0">
                <a:solidFill>
                  <a:sysClr val="windowText" lastClr="000000"/>
                </a:solidFill>
                <a:latin typeface="Arial"/>
                <a:cs typeface="Arial"/>
              </a:rPr>
              <a:t> </a:t>
            </a:r>
            <a:r>
              <a:rPr sz="1900" kern="0" dirty="0">
                <a:solidFill>
                  <a:sysClr val="windowText" lastClr="000000"/>
                </a:solidFill>
                <a:latin typeface="Arial"/>
                <a:cs typeface="Arial"/>
              </a:rPr>
              <a:t>and</a:t>
            </a:r>
            <a:r>
              <a:rPr sz="1900" kern="0" spc="-55" dirty="0">
                <a:solidFill>
                  <a:sysClr val="windowText" lastClr="000000"/>
                </a:solidFill>
                <a:latin typeface="Arial"/>
                <a:cs typeface="Arial"/>
              </a:rPr>
              <a:t> </a:t>
            </a:r>
            <a:r>
              <a:rPr sz="1900" kern="0" dirty="0">
                <a:solidFill>
                  <a:sysClr val="windowText" lastClr="000000"/>
                </a:solidFill>
                <a:latin typeface="Arial"/>
                <a:cs typeface="Arial"/>
              </a:rPr>
              <a:t>mobile</a:t>
            </a:r>
            <a:r>
              <a:rPr sz="1900" kern="0" spc="-45" dirty="0">
                <a:solidFill>
                  <a:sysClr val="windowText" lastClr="000000"/>
                </a:solidFill>
                <a:latin typeface="Arial"/>
                <a:cs typeface="Arial"/>
              </a:rPr>
              <a:t> </a:t>
            </a:r>
            <a:r>
              <a:rPr sz="1900" kern="0" spc="-20" dirty="0">
                <a:solidFill>
                  <a:sysClr val="windowText" lastClr="000000"/>
                </a:solidFill>
                <a:latin typeface="Arial"/>
                <a:cs typeface="Arial"/>
              </a:rPr>
              <a:t>app)</a:t>
            </a:r>
            <a:endParaRPr sz="1900" kern="0" dirty="0">
              <a:solidFill>
                <a:sysClr val="windowText" lastClr="000000"/>
              </a:solidFill>
              <a:latin typeface="Arial"/>
              <a:cs typeface="Arial"/>
            </a:endParaRPr>
          </a:p>
          <a:p>
            <a:pPr marL="194310" indent="-181610">
              <a:spcBef>
                <a:spcPts val="409"/>
              </a:spcBef>
              <a:buFontTx/>
              <a:buChar char="•"/>
              <a:tabLst>
                <a:tab pos="194310" algn="l"/>
              </a:tabLst>
              <a:defRPr/>
            </a:pPr>
            <a:r>
              <a:rPr sz="1900" kern="0" dirty="0">
                <a:solidFill>
                  <a:sysClr val="windowText" lastClr="000000"/>
                </a:solidFill>
                <a:latin typeface="Arial"/>
                <a:cs typeface="Arial"/>
              </a:rPr>
              <a:t>U.S.</a:t>
            </a:r>
            <a:r>
              <a:rPr sz="1900" kern="0" spc="-60" dirty="0">
                <a:solidFill>
                  <a:sysClr val="windowText" lastClr="000000"/>
                </a:solidFill>
                <a:latin typeface="Arial"/>
                <a:cs typeface="Arial"/>
              </a:rPr>
              <a:t> </a:t>
            </a:r>
            <a:r>
              <a:rPr sz="1900" kern="0" dirty="0">
                <a:solidFill>
                  <a:sysClr val="windowText" lastClr="000000"/>
                </a:solidFill>
                <a:latin typeface="Arial"/>
                <a:cs typeface="Arial"/>
              </a:rPr>
              <a:t>Department</a:t>
            </a:r>
            <a:r>
              <a:rPr sz="1900" kern="0" spc="-15" dirty="0">
                <a:solidFill>
                  <a:sysClr val="windowText" lastClr="000000"/>
                </a:solidFill>
                <a:latin typeface="Arial"/>
                <a:cs typeface="Arial"/>
              </a:rPr>
              <a:t> </a:t>
            </a:r>
            <a:r>
              <a:rPr sz="1900" kern="0" dirty="0">
                <a:solidFill>
                  <a:sysClr val="windowText" lastClr="000000"/>
                </a:solidFill>
                <a:latin typeface="Arial"/>
                <a:cs typeface="Arial"/>
              </a:rPr>
              <a:t>of</a:t>
            </a:r>
            <a:r>
              <a:rPr sz="1900" kern="0" spc="-50" dirty="0">
                <a:solidFill>
                  <a:sysClr val="windowText" lastClr="000000"/>
                </a:solidFill>
                <a:latin typeface="Arial"/>
                <a:cs typeface="Arial"/>
              </a:rPr>
              <a:t> </a:t>
            </a:r>
            <a:r>
              <a:rPr sz="1900" kern="0" spc="-20" dirty="0">
                <a:solidFill>
                  <a:sysClr val="windowText" lastClr="000000"/>
                </a:solidFill>
                <a:latin typeface="Arial"/>
                <a:cs typeface="Arial"/>
              </a:rPr>
              <a:t>Veterans</a:t>
            </a:r>
            <a:r>
              <a:rPr sz="1900" kern="0" spc="-114" dirty="0">
                <a:solidFill>
                  <a:sysClr val="windowText" lastClr="000000"/>
                </a:solidFill>
                <a:latin typeface="Arial"/>
                <a:cs typeface="Arial"/>
              </a:rPr>
              <a:t> </a:t>
            </a:r>
            <a:r>
              <a:rPr sz="1900" kern="0" dirty="0">
                <a:solidFill>
                  <a:sysClr val="windowText" lastClr="000000"/>
                </a:solidFill>
                <a:latin typeface="Arial"/>
                <a:cs typeface="Arial"/>
              </a:rPr>
              <a:t>Affairs</a:t>
            </a:r>
            <a:r>
              <a:rPr sz="1900" kern="0" spc="-40" dirty="0">
                <a:solidFill>
                  <a:sysClr val="windowText" lastClr="000000"/>
                </a:solidFill>
                <a:latin typeface="Arial"/>
                <a:cs typeface="Arial"/>
              </a:rPr>
              <a:t> </a:t>
            </a:r>
            <a:r>
              <a:rPr sz="1900" kern="0" spc="-20" dirty="0">
                <a:solidFill>
                  <a:sysClr val="windowText" lastClr="000000"/>
                </a:solidFill>
                <a:latin typeface="Arial"/>
                <a:cs typeface="Arial"/>
              </a:rPr>
              <a:t>(VA)</a:t>
            </a:r>
            <a:r>
              <a:rPr sz="1900" kern="0" spc="-50" dirty="0">
                <a:solidFill>
                  <a:sysClr val="windowText" lastClr="000000"/>
                </a:solidFill>
                <a:latin typeface="Arial"/>
                <a:cs typeface="Arial"/>
              </a:rPr>
              <a:t> </a:t>
            </a:r>
            <a:r>
              <a:rPr sz="1900" kern="0" dirty="0">
                <a:solidFill>
                  <a:sysClr val="windowText" lastClr="000000"/>
                </a:solidFill>
                <a:latin typeface="Arial"/>
                <a:cs typeface="Arial"/>
              </a:rPr>
              <a:t>and</a:t>
            </a:r>
            <a:r>
              <a:rPr sz="1900" kern="0" spc="-30" dirty="0">
                <a:solidFill>
                  <a:sysClr val="windowText" lastClr="000000"/>
                </a:solidFill>
                <a:latin typeface="Arial"/>
                <a:cs typeface="Arial"/>
              </a:rPr>
              <a:t> </a:t>
            </a:r>
            <a:r>
              <a:rPr sz="1900" kern="0" spc="-10" dirty="0" err="1">
                <a:solidFill>
                  <a:sysClr val="windowText" lastClr="000000"/>
                </a:solidFill>
                <a:latin typeface="Arial"/>
                <a:cs typeface="Arial"/>
              </a:rPr>
              <a:t>eBenefits</a:t>
            </a:r>
            <a:endParaRPr sz="1900" kern="0" dirty="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8314944" y="4895089"/>
            <a:ext cx="1394447" cy="1371599"/>
          </a:xfrm>
          <a:prstGeom prst="rect">
            <a:avLst/>
          </a:prstGeom>
        </p:spPr>
      </p:pic>
    </p:spTree>
    <p:extLst>
      <p:ext uri="{BB962C8B-B14F-4D97-AF65-F5344CB8AC3E}">
        <p14:creationId xmlns:p14="http://schemas.microsoft.com/office/powerpoint/2010/main" val="18445969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8101" y="2484419"/>
            <a:ext cx="8195309" cy="1854995"/>
          </a:xfrm>
          <a:prstGeom prst="rect">
            <a:avLst/>
          </a:prstGeom>
        </p:spPr>
        <p:txBody>
          <a:bodyPr vert="horz" wrap="square" lIns="0" tIns="13335" rIns="0" bIns="0" rtlCol="0" anchor="ctr">
            <a:spAutoFit/>
          </a:bodyPr>
          <a:lstStyle/>
          <a:p>
            <a:pPr marL="635" algn="ctr">
              <a:lnSpc>
                <a:spcPts val="3840"/>
              </a:lnSpc>
              <a:spcBef>
                <a:spcPts val="105"/>
              </a:spcBef>
            </a:pPr>
            <a:r>
              <a:t>Staying</a:t>
            </a:r>
            <a:r>
              <a:rPr spc="-80"/>
              <a:t> </a:t>
            </a:r>
            <a:r>
              <a:rPr spc="-10"/>
              <a:t>Connected,</a:t>
            </a:r>
          </a:p>
          <a:p>
            <a:pPr algn="ctr">
              <a:lnSpc>
                <a:spcPct val="100000"/>
              </a:lnSpc>
            </a:pPr>
            <a:r>
              <a:t>and</a:t>
            </a:r>
            <a:r>
              <a:rPr spc="-175"/>
              <a:t> </a:t>
            </a:r>
            <a:r>
              <a:t>Additional</a:t>
            </a:r>
            <a:r>
              <a:rPr spc="-80"/>
              <a:t> </a:t>
            </a:r>
            <a:r>
              <a:t>Information</a:t>
            </a:r>
            <a:r>
              <a:rPr spc="-70"/>
              <a:t> </a:t>
            </a:r>
            <a:r>
              <a:t>and</a:t>
            </a:r>
            <a:r>
              <a:rPr spc="-70"/>
              <a:t> </a:t>
            </a:r>
            <a:r>
              <a:rPr spc="-10"/>
              <a:t>Resources</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183</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41300770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41649" y="1786834"/>
            <a:ext cx="7352665" cy="3379470"/>
          </a:xfrm>
          <a:prstGeom prst="rect">
            <a:avLst/>
          </a:prstGeom>
        </p:spPr>
        <p:txBody>
          <a:bodyPr vert="horz" wrap="square" lIns="0" tIns="13335" rIns="0" bIns="0" rtlCol="0">
            <a:spAutoFit/>
          </a:bodyPr>
          <a:lstStyle/>
          <a:p>
            <a:pPr marL="193675" marR="5080" indent="-181610">
              <a:spcBef>
                <a:spcPts val="105"/>
              </a:spcBef>
              <a:buClr>
                <a:srgbClr val="211F1F"/>
              </a:buClr>
              <a:buFont typeface="Arial"/>
              <a:buChar char="•"/>
              <a:tabLst>
                <a:tab pos="194945" algn="l"/>
              </a:tabLst>
              <a:defRPr/>
            </a:pPr>
            <a:r>
              <a:rPr sz="2000" kern="0">
                <a:solidFill>
                  <a:srgbClr val="211F1F"/>
                </a:solidFill>
                <a:latin typeface="Arial"/>
                <a:cs typeface="Arial"/>
              </a:rPr>
              <a:t>Log</a:t>
            </a:r>
            <a:r>
              <a:rPr sz="2000" kern="0" spc="-10">
                <a:solidFill>
                  <a:srgbClr val="211F1F"/>
                </a:solidFill>
                <a:latin typeface="Arial"/>
                <a:cs typeface="Arial"/>
              </a:rPr>
              <a:t> </a:t>
            </a:r>
            <a:r>
              <a:rPr sz="2000" kern="0">
                <a:solidFill>
                  <a:srgbClr val="211F1F"/>
                </a:solidFill>
                <a:latin typeface="Arial"/>
                <a:cs typeface="Arial"/>
              </a:rPr>
              <a:t>into</a:t>
            </a:r>
            <a:r>
              <a:rPr sz="2000" kern="0" spc="10">
                <a:solidFill>
                  <a:srgbClr val="211F1F"/>
                </a:solidFill>
                <a:latin typeface="Arial"/>
                <a:cs typeface="Arial"/>
              </a:rPr>
              <a:t> </a:t>
            </a:r>
            <a:r>
              <a:rPr sz="2000" kern="0">
                <a:solidFill>
                  <a:srgbClr val="211F1F"/>
                </a:solidFill>
                <a:latin typeface="Arial"/>
                <a:cs typeface="Arial"/>
              </a:rPr>
              <a:t>your</a:t>
            </a:r>
            <a:r>
              <a:rPr sz="2000" kern="0" spc="-5">
                <a:solidFill>
                  <a:srgbClr val="211F1F"/>
                </a:solidFill>
                <a:latin typeface="Arial"/>
                <a:cs typeface="Arial"/>
              </a:rPr>
              <a:t> </a:t>
            </a:r>
            <a:r>
              <a:rPr sz="2000" kern="0">
                <a:solidFill>
                  <a:srgbClr val="211F1F"/>
                </a:solidFill>
                <a:latin typeface="Arial"/>
                <a:cs typeface="Arial"/>
              </a:rPr>
              <a:t>account</a:t>
            </a:r>
            <a:r>
              <a:rPr sz="2000" kern="0" spc="-20">
                <a:solidFill>
                  <a:srgbClr val="211F1F"/>
                </a:solidFill>
                <a:latin typeface="Arial"/>
                <a:cs typeface="Arial"/>
              </a:rPr>
              <a:t> </a:t>
            </a:r>
            <a:r>
              <a:rPr sz="2000" kern="0">
                <a:solidFill>
                  <a:srgbClr val="211F1F"/>
                </a:solidFill>
                <a:latin typeface="Arial"/>
                <a:cs typeface="Arial"/>
              </a:rPr>
              <a:t>in</a:t>
            </a:r>
            <a:r>
              <a:rPr sz="2000" kern="0" spc="10">
                <a:solidFill>
                  <a:srgbClr val="211F1F"/>
                </a:solidFill>
                <a:latin typeface="Arial"/>
                <a:cs typeface="Arial"/>
              </a:rPr>
              <a:t> </a:t>
            </a:r>
            <a:r>
              <a:rPr sz="2000" kern="0" spc="-20">
                <a:solidFill>
                  <a:srgbClr val="211F1F"/>
                </a:solidFill>
                <a:latin typeface="Arial"/>
                <a:cs typeface="Arial"/>
              </a:rPr>
              <a:t>IPPS-</a:t>
            </a:r>
            <a:r>
              <a:rPr sz="2000" kern="0">
                <a:solidFill>
                  <a:srgbClr val="211F1F"/>
                </a:solidFill>
                <a:latin typeface="Arial"/>
                <a:cs typeface="Arial"/>
              </a:rPr>
              <a:t>A</a:t>
            </a:r>
            <a:r>
              <a:rPr sz="2000" kern="0" spc="-105">
                <a:solidFill>
                  <a:srgbClr val="211F1F"/>
                </a:solidFill>
                <a:latin typeface="Arial"/>
                <a:cs typeface="Arial"/>
              </a:rPr>
              <a:t> </a:t>
            </a:r>
            <a:r>
              <a:rPr sz="2000" kern="0">
                <a:solidFill>
                  <a:srgbClr val="211F1F"/>
                </a:solidFill>
                <a:latin typeface="Arial"/>
                <a:cs typeface="Arial"/>
              </a:rPr>
              <a:t>at</a:t>
            </a:r>
            <a:r>
              <a:rPr sz="2000" kern="0" spc="-10">
                <a:solidFill>
                  <a:srgbClr val="211F1F"/>
                </a:solidFill>
                <a:latin typeface="Arial"/>
                <a:cs typeface="Arial"/>
              </a:rPr>
              <a:t> </a:t>
            </a:r>
            <a:r>
              <a:rPr sz="2000" u="sng" kern="0" spc="-10">
                <a:solidFill>
                  <a:srgbClr val="0562C1"/>
                </a:solidFill>
                <a:uFill>
                  <a:solidFill>
                    <a:srgbClr val="0562C1"/>
                  </a:solidFill>
                </a:uFill>
                <a:latin typeface="Arial"/>
                <a:cs typeface="Arial"/>
                <a:hlinkClick r:id="rId2"/>
              </a:rPr>
              <a:t>https://ipps-</a:t>
            </a:r>
            <a:r>
              <a:rPr sz="2000" u="sng" kern="0" spc="-20">
                <a:solidFill>
                  <a:srgbClr val="0562C1"/>
                </a:solidFill>
                <a:uFill>
                  <a:solidFill>
                    <a:srgbClr val="0562C1"/>
                  </a:solidFill>
                </a:uFill>
                <a:latin typeface="Arial"/>
                <a:cs typeface="Arial"/>
                <a:hlinkClick r:id="rId2"/>
              </a:rPr>
              <a:t>a.army.mil/</a:t>
            </a:r>
            <a:r>
              <a:rPr sz="2000" kern="0" spc="-15">
                <a:solidFill>
                  <a:srgbClr val="0562C1"/>
                </a:solidFill>
                <a:latin typeface="Arial"/>
                <a:cs typeface="Arial"/>
              </a:rPr>
              <a:t> </a:t>
            </a:r>
            <a:r>
              <a:rPr sz="2000" kern="0" spc="-10">
                <a:solidFill>
                  <a:srgbClr val="211F1F"/>
                </a:solidFill>
                <a:latin typeface="Arial"/>
                <a:cs typeface="Arial"/>
              </a:rPr>
              <a:t>using 	</a:t>
            </a:r>
            <a:r>
              <a:rPr sz="2000" kern="0">
                <a:solidFill>
                  <a:srgbClr val="211F1F"/>
                </a:solidFill>
                <a:latin typeface="Arial"/>
                <a:cs typeface="Arial"/>
              </a:rPr>
              <a:t>your</a:t>
            </a:r>
            <a:r>
              <a:rPr sz="2000" kern="0" spc="-40">
                <a:solidFill>
                  <a:srgbClr val="211F1F"/>
                </a:solidFill>
                <a:latin typeface="Arial"/>
                <a:cs typeface="Arial"/>
              </a:rPr>
              <a:t> </a:t>
            </a:r>
            <a:r>
              <a:rPr sz="2000" kern="0">
                <a:solidFill>
                  <a:srgbClr val="211F1F"/>
                </a:solidFill>
                <a:latin typeface="Arial"/>
                <a:cs typeface="Arial"/>
              </a:rPr>
              <a:t>CAC</a:t>
            </a:r>
            <a:r>
              <a:rPr sz="2000" kern="0" spc="-20">
                <a:solidFill>
                  <a:srgbClr val="211F1F"/>
                </a:solidFill>
                <a:latin typeface="Arial"/>
                <a:cs typeface="Arial"/>
              </a:rPr>
              <a:t> </a:t>
            </a:r>
            <a:r>
              <a:rPr sz="2000" kern="0">
                <a:solidFill>
                  <a:srgbClr val="211F1F"/>
                </a:solidFill>
                <a:latin typeface="Arial"/>
                <a:cs typeface="Arial"/>
              </a:rPr>
              <a:t>or</a:t>
            </a:r>
            <a:r>
              <a:rPr sz="2000" kern="0" spc="-45">
                <a:solidFill>
                  <a:srgbClr val="211F1F"/>
                </a:solidFill>
                <a:latin typeface="Arial"/>
                <a:cs typeface="Arial"/>
              </a:rPr>
              <a:t> </a:t>
            </a:r>
            <a:r>
              <a:rPr sz="2000" kern="0">
                <a:solidFill>
                  <a:srgbClr val="211F1F"/>
                </a:solidFill>
                <a:latin typeface="Arial"/>
                <a:cs typeface="Arial"/>
              </a:rPr>
              <a:t>DS</a:t>
            </a:r>
            <a:r>
              <a:rPr sz="2000" kern="0" spc="-25">
                <a:solidFill>
                  <a:srgbClr val="211F1F"/>
                </a:solidFill>
                <a:latin typeface="Arial"/>
                <a:cs typeface="Arial"/>
              </a:rPr>
              <a:t> </a:t>
            </a:r>
            <a:r>
              <a:rPr sz="2000" kern="0" spc="-10">
                <a:solidFill>
                  <a:srgbClr val="211F1F"/>
                </a:solidFill>
                <a:latin typeface="Arial"/>
                <a:cs typeface="Arial"/>
              </a:rPr>
              <a:t>Logon</a:t>
            </a:r>
            <a:endParaRPr sz="2000" kern="0">
              <a:solidFill>
                <a:sysClr val="windowText" lastClr="000000"/>
              </a:solidFill>
              <a:latin typeface="Arial"/>
              <a:cs typeface="Arial"/>
            </a:endParaRPr>
          </a:p>
          <a:p>
            <a:pPr marL="193675" marR="291465" indent="-181610">
              <a:spcBef>
                <a:spcPts val="1200"/>
              </a:spcBef>
              <a:buFontTx/>
              <a:buChar char="•"/>
              <a:tabLst>
                <a:tab pos="194945" algn="l"/>
              </a:tabLst>
              <a:defRPr/>
            </a:pPr>
            <a:r>
              <a:rPr sz="2000" kern="0">
                <a:solidFill>
                  <a:srgbClr val="211F1F"/>
                </a:solidFill>
                <a:latin typeface="Arial"/>
                <a:cs typeface="Arial"/>
              </a:rPr>
              <a:t>Once</a:t>
            </a:r>
            <a:r>
              <a:rPr sz="2000" kern="0" spc="-45">
                <a:solidFill>
                  <a:srgbClr val="211F1F"/>
                </a:solidFill>
                <a:latin typeface="Arial"/>
                <a:cs typeface="Arial"/>
              </a:rPr>
              <a:t> </a:t>
            </a:r>
            <a:r>
              <a:rPr sz="2000" kern="0">
                <a:solidFill>
                  <a:srgbClr val="211F1F"/>
                </a:solidFill>
                <a:latin typeface="Arial"/>
                <a:cs typeface="Arial"/>
              </a:rPr>
              <a:t>logged</a:t>
            </a:r>
            <a:r>
              <a:rPr sz="2000" kern="0" spc="-25">
                <a:solidFill>
                  <a:srgbClr val="211F1F"/>
                </a:solidFill>
                <a:latin typeface="Arial"/>
                <a:cs typeface="Arial"/>
              </a:rPr>
              <a:t> </a:t>
            </a:r>
            <a:r>
              <a:rPr sz="2000" kern="0">
                <a:solidFill>
                  <a:srgbClr val="211F1F"/>
                </a:solidFill>
                <a:latin typeface="Arial"/>
                <a:cs typeface="Arial"/>
              </a:rPr>
              <a:t>in,</a:t>
            </a:r>
            <a:r>
              <a:rPr sz="2000" kern="0" spc="-20">
                <a:solidFill>
                  <a:srgbClr val="211F1F"/>
                </a:solidFill>
                <a:latin typeface="Arial"/>
                <a:cs typeface="Arial"/>
              </a:rPr>
              <a:t> </a:t>
            </a:r>
            <a:r>
              <a:rPr sz="2000" kern="0">
                <a:solidFill>
                  <a:srgbClr val="211F1F"/>
                </a:solidFill>
                <a:latin typeface="Arial"/>
                <a:cs typeface="Arial"/>
              </a:rPr>
              <a:t>click</a:t>
            </a:r>
            <a:r>
              <a:rPr sz="2000" kern="0" spc="-35">
                <a:solidFill>
                  <a:srgbClr val="211F1F"/>
                </a:solidFill>
                <a:latin typeface="Arial"/>
                <a:cs typeface="Arial"/>
              </a:rPr>
              <a:t> </a:t>
            </a:r>
            <a:r>
              <a:rPr sz="2000" kern="0">
                <a:solidFill>
                  <a:srgbClr val="211F1F"/>
                </a:solidFill>
                <a:latin typeface="Arial"/>
                <a:cs typeface="Arial"/>
              </a:rPr>
              <a:t>on</a:t>
            </a:r>
            <a:r>
              <a:rPr sz="2000" kern="0" spc="-15">
                <a:solidFill>
                  <a:srgbClr val="211F1F"/>
                </a:solidFill>
                <a:latin typeface="Arial"/>
                <a:cs typeface="Arial"/>
              </a:rPr>
              <a:t> </a:t>
            </a:r>
            <a:r>
              <a:rPr sz="2000" kern="0">
                <a:solidFill>
                  <a:srgbClr val="211F1F"/>
                </a:solidFill>
                <a:latin typeface="Arial"/>
                <a:cs typeface="Arial"/>
              </a:rPr>
              <a:t>the</a:t>
            </a:r>
            <a:r>
              <a:rPr sz="2000" kern="0" spc="-30">
                <a:solidFill>
                  <a:srgbClr val="211F1F"/>
                </a:solidFill>
                <a:latin typeface="Arial"/>
                <a:cs typeface="Arial"/>
              </a:rPr>
              <a:t> </a:t>
            </a:r>
            <a:r>
              <a:rPr sz="2000" kern="0">
                <a:solidFill>
                  <a:srgbClr val="211F1F"/>
                </a:solidFill>
                <a:latin typeface="Arial"/>
                <a:cs typeface="Arial"/>
              </a:rPr>
              <a:t>navigation</a:t>
            </a:r>
            <a:r>
              <a:rPr sz="2000" kern="0" spc="-25">
                <a:solidFill>
                  <a:srgbClr val="211F1F"/>
                </a:solidFill>
                <a:latin typeface="Arial"/>
                <a:cs typeface="Arial"/>
              </a:rPr>
              <a:t> </a:t>
            </a:r>
            <a:r>
              <a:rPr sz="2000" kern="0">
                <a:solidFill>
                  <a:srgbClr val="211F1F"/>
                </a:solidFill>
                <a:latin typeface="Arial"/>
                <a:cs typeface="Arial"/>
              </a:rPr>
              <a:t>bar</a:t>
            </a:r>
            <a:r>
              <a:rPr sz="2000" kern="0" spc="-35">
                <a:solidFill>
                  <a:srgbClr val="211F1F"/>
                </a:solidFill>
                <a:latin typeface="Arial"/>
                <a:cs typeface="Arial"/>
              </a:rPr>
              <a:t> </a:t>
            </a:r>
            <a:r>
              <a:rPr sz="2000" kern="0">
                <a:solidFill>
                  <a:srgbClr val="211F1F"/>
                </a:solidFill>
                <a:latin typeface="Arial"/>
                <a:cs typeface="Arial"/>
              </a:rPr>
              <a:t>symbol</a:t>
            </a:r>
            <a:r>
              <a:rPr sz="2000" kern="0" spc="-30">
                <a:solidFill>
                  <a:srgbClr val="211F1F"/>
                </a:solidFill>
                <a:latin typeface="Arial"/>
                <a:cs typeface="Arial"/>
              </a:rPr>
              <a:t> </a:t>
            </a:r>
            <a:r>
              <a:rPr sz="2000" kern="0">
                <a:solidFill>
                  <a:srgbClr val="211F1F"/>
                </a:solidFill>
                <a:latin typeface="Arial"/>
                <a:cs typeface="Arial"/>
              </a:rPr>
              <a:t>on</a:t>
            </a:r>
            <a:r>
              <a:rPr sz="2000" kern="0" spc="-15">
                <a:solidFill>
                  <a:srgbClr val="211F1F"/>
                </a:solidFill>
                <a:latin typeface="Arial"/>
                <a:cs typeface="Arial"/>
              </a:rPr>
              <a:t> </a:t>
            </a:r>
            <a:r>
              <a:rPr sz="2000" kern="0">
                <a:solidFill>
                  <a:srgbClr val="211F1F"/>
                </a:solidFill>
                <a:latin typeface="Arial"/>
                <a:cs typeface="Arial"/>
              </a:rPr>
              <a:t>the</a:t>
            </a:r>
            <a:r>
              <a:rPr sz="2000" kern="0" spc="-25">
                <a:solidFill>
                  <a:srgbClr val="211F1F"/>
                </a:solidFill>
                <a:latin typeface="Arial"/>
                <a:cs typeface="Arial"/>
              </a:rPr>
              <a:t> top 	</a:t>
            </a:r>
            <a:r>
              <a:rPr sz="2000" kern="0">
                <a:solidFill>
                  <a:srgbClr val="211F1F"/>
                </a:solidFill>
                <a:latin typeface="Arial"/>
                <a:cs typeface="Arial"/>
              </a:rPr>
              <a:t>right</a:t>
            </a:r>
            <a:r>
              <a:rPr sz="2000" kern="0" spc="-30">
                <a:solidFill>
                  <a:srgbClr val="211F1F"/>
                </a:solidFill>
                <a:latin typeface="Arial"/>
                <a:cs typeface="Arial"/>
              </a:rPr>
              <a:t> </a:t>
            </a:r>
            <a:r>
              <a:rPr sz="2000" kern="0">
                <a:solidFill>
                  <a:srgbClr val="211F1F"/>
                </a:solidFill>
                <a:latin typeface="Arial"/>
                <a:cs typeface="Arial"/>
              </a:rPr>
              <a:t>of</a:t>
            </a:r>
            <a:r>
              <a:rPr sz="2000" kern="0" spc="-30">
                <a:solidFill>
                  <a:srgbClr val="211F1F"/>
                </a:solidFill>
                <a:latin typeface="Arial"/>
                <a:cs typeface="Arial"/>
              </a:rPr>
              <a:t> </a:t>
            </a:r>
            <a:r>
              <a:rPr sz="2000" kern="0">
                <a:solidFill>
                  <a:srgbClr val="211F1F"/>
                </a:solidFill>
                <a:latin typeface="Arial"/>
                <a:cs typeface="Arial"/>
              </a:rPr>
              <a:t>the</a:t>
            </a:r>
            <a:r>
              <a:rPr sz="2000" kern="0" spc="-15">
                <a:solidFill>
                  <a:srgbClr val="211F1F"/>
                </a:solidFill>
                <a:latin typeface="Arial"/>
                <a:cs typeface="Arial"/>
              </a:rPr>
              <a:t> </a:t>
            </a:r>
            <a:r>
              <a:rPr sz="2000" kern="0">
                <a:solidFill>
                  <a:srgbClr val="211F1F"/>
                </a:solidFill>
                <a:latin typeface="Arial"/>
                <a:cs typeface="Arial"/>
              </a:rPr>
              <a:t>page,</a:t>
            </a:r>
            <a:r>
              <a:rPr sz="2000" kern="0" spc="-30">
                <a:solidFill>
                  <a:srgbClr val="211F1F"/>
                </a:solidFill>
                <a:latin typeface="Arial"/>
                <a:cs typeface="Arial"/>
              </a:rPr>
              <a:t> </a:t>
            </a:r>
            <a:r>
              <a:rPr sz="2000" kern="0">
                <a:solidFill>
                  <a:srgbClr val="211F1F"/>
                </a:solidFill>
                <a:latin typeface="Arial"/>
                <a:cs typeface="Arial"/>
              </a:rPr>
              <a:t>then</a:t>
            </a:r>
            <a:r>
              <a:rPr sz="2000" kern="0" spc="-20">
                <a:solidFill>
                  <a:srgbClr val="211F1F"/>
                </a:solidFill>
                <a:latin typeface="Arial"/>
                <a:cs typeface="Arial"/>
              </a:rPr>
              <a:t> </a:t>
            </a:r>
            <a:r>
              <a:rPr sz="2000" kern="0">
                <a:solidFill>
                  <a:srgbClr val="211F1F"/>
                </a:solidFill>
                <a:latin typeface="Arial"/>
                <a:cs typeface="Arial"/>
              </a:rPr>
              <a:t>select</a:t>
            </a:r>
            <a:r>
              <a:rPr sz="2000" kern="0" spc="-35">
                <a:solidFill>
                  <a:srgbClr val="211F1F"/>
                </a:solidFill>
                <a:latin typeface="Arial"/>
                <a:cs typeface="Arial"/>
              </a:rPr>
              <a:t> </a:t>
            </a:r>
            <a:r>
              <a:rPr sz="2000" kern="0" spc="-10">
                <a:solidFill>
                  <a:srgbClr val="211F1F"/>
                </a:solidFill>
                <a:latin typeface="Arial"/>
                <a:cs typeface="Arial"/>
              </a:rPr>
              <a:t>“menu”</a:t>
            </a:r>
            <a:endParaRPr sz="2000" kern="0">
              <a:solidFill>
                <a:sysClr val="windowText" lastClr="000000"/>
              </a:solidFill>
              <a:latin typeface="Arial"/>
              <a:cs typeface="Arial"/>
            </a:endParaRPr>
          </a:p>
          <a:p>
            <a:pPr marL="193675" marR="216535" indent="-181610">
              <a:spcBef>
                <a:spcPts val="1200"/>
              </a:spcBef>
              <a:buFontTx/>
              <a:buChar char="•"/>
              <a:tabLst>
                <a:tab pos="194945" algn="l"/>
              </a:tabLst>
              <a:defRPr/>
            </a:pPr>
            <a:r>
              <a:rPr sz="2000" kern="0">
                <a:solidFill>
                  <a:srgbClr val="211F1F"/>
                </a:solidFill>
                <a:latin typeface="Arial"/>
                <a:cs typeface="Arial"/>
              </a:rPr>
              <a:t>This</a:t>
            </a:r>
            <a:r>
              <a:rPr sz="2000" kern="0" spc="-30">
                <a:solidFill>
                  <a:srgbClr val="211F1F"/>
                </a:solidFill>
                <a:latin typeface="Arial"/>
                <a:cs typeface="Arial"/>
              </a:rPr>
              <a:t> </a:t>
            </a:r>
            <a:r>
              <a:rPr sz="2000" kern="0">
                <a:solidFill>
                  <a:srgbClr val="211F1F"/>
                </a:solidFill>
                <a:latin typeface="Arial"/>
                <a:cs typeface="Arial"/>
              </a:rPr>
              <a:t>will</a:t>
            </a:r>
            <a:r>
              <a:rPr sz="2000" kern="0" spc="-5">
                <a:solidFill>
                  <a:srgbClr val="211F1F"/>
                </a:solidFill>
                <a:latin typeface="Arial"/>
                <a:cs typeface="Arial"/>
              </a:rPr>
              <a:t> </a:t>
            </a:r>
            <a:r>
              <a:rPr sz="2000" kern="0">
                <a:solidFill>
                  <a:srgbClr val="211F1F"/>
                </a:solidFill>
                <a:latin typeface="Arial"/>
                <a:cs typeface="Arial"/>
              </a:rPr>
              <a:t>open</a:t>
            </a:r>
            <a:r>
              <a:rPr sz="2000" kern="0" spc="-45">
                <a:solidFill>
                  <a:srgbClr val="211F1F"/>
                </a:solidFill>
                <a:latin typeface="Arial"/>
                <a:cs typeface="Arial"/>
              </a:rPr>
              <a:t> </a:t>
            </a:r>
            <a:r>
              <a:rPr sz="2000" kern="0">
                <a:solidFill>
                  <a:srgbClr val="211F1F"/>
                </a:solidFill>
                <a:latin typeface="Arial"/>
                <a:cs typeface="Arial"/>
              </a:rPr>
              <a:t>the</a:t>
            </a:r>
            <a:r>
              <a:rPr sz="2000" kern="0" spc="-35">
                <a:solidFill>
                  <a:srgbClr val="211F1F"/>
                </a:solidFill>
                <a:latin typeface="Arial"/>
                <a:cs typeface="Arial"/>
              </a:rPr>
              <a:t> </a:t>
            </a:r>
            <a:r>
              <a:rPr sz="2000" kern="0">
                <a:solidFill>
                  <a:srgbClr val="211F1F"/>
                </a:solidFill>
                <a:latin typeface="Arial"/>
                <a:cs typeface="Arial"/>
              </a:rPr>
              <a:t>personal</a:t>
            </a:r>
            <a:r>
              <a:rPr sz="2000" kern="0" spc="-45">
                <a:solidFill>
                  <a:srgbClr val="211F1F"/>
                </a:solidFill>
                <a:latin typeface="Arial"/>
                <a:cs typeface="Arial"/>
              </a:rPr>
              <a:t> </a:t>
            </a:r>
            <a:r>
              <a:rPr sz="2000" kern="0">
                <a:solidFill>
                  <a:srgbClr val="211F1F"/>
                </a:solidFill>
                <a:latin typeface="Arial"/>
                <a:cs typeface="Arial"/>
              </a:rPr>
              <a:t>information</a:t>
            </a:r>
            <a:r>
              <a:rPr sz="2000" kern="0" spc="-45">
                <a:solidFill>
                  <a:srgbClr val="211F1F"/>
                </a:solidFill>
                <a:latin typeface="Arial"/>
                <a:cs typeface="Arial"/>
              </a:rPr>
              <a:t> </a:t>
            </a:r>
            <a:r>
              <a:rPr sz="2000" kern="0">
                <a:solidFill>
                  <a:srgbClr val="211F1F"/>
                </a:solidFill>
                <a:latin typeface="Arial"/>
                <a:cs typeface="Arial"/>
              </a:rPr>
              <a:t>section</a:t>
            </a:r>
            <a:r>
              <a:rPr sz="2000" kern="0" spc="-50">
                <a:solidFill>
                  <a:srgbClr val="211F1F"/>
                </a:solidFill>
                <a:latin typeface="Arial"/>
                <a:cs typeface="Arial"/>
              </a:rPr>
              <a:t> </a:t>
            </a:r>
            <a:r>
              <a:rPr sz="2000" kern="0">
                <a:solidFill>
                  <a:srgbClr val="211F1F"/>
                </a:solidFill>
                <a:latin typeface="Arial"/>
                <a:cs typeface="Arial"/>
              </a:rPr>
              <a:t>where</a:t>
            </a:r>
            <a:r>
              <a:rPr sz="2000" kern="0" spc="-45">
                <a:solidFill>
                  <a:srgbClr val="211F1F"/>
                </a:solidFill>
                <a:latin typeface="Arial"/>
                <a:cs typeface="Arial"/>
              </a:rPr>
              <a:t> </a:t>
            </a:r>
            <a:r>
              <a:rPr sz="2000" kern="0">
                <a:solidFill>
                  <a:srgbClr val="211F1F"/>
                </a:solidFill>
                <a:latin typeface="Arial"/>
                <a:cs typeface="Arial"/>
              </a:rPr>
              <a:t>you</a:t>
            </a:r>
            <a:r>
              <a:rPr sz="2000" kern="0" spc="-30">
                <a:solidFill>
                  <a:srgbClr val="211F1F"/>
                </a:solidFill>
                <a:latin typeface="Arial"/>
                <a:cs typeface="Arial"/>
              </a:rPr>
              <a:t> </a:t>
            </a:r>
            <a:r>
              <a:rPr sz="2000" kern="0" spc="-25">
                <a:solidFill>
                  <a:srgbClr val="211F1F"/>
                </a:solidFill>
                <a:latin typeface="Arial"/>
                <a:cs typeface="Arial"/>
              </a:rPr>
              <a:t>can 	</a:t>
            </a:r>
            <a:r>
              <a:rPr sz="2000" kern="0">
                <a:solidFill>
                  <a:srgbClr val="211F1F"/>
                </a:solidFill>
                <a:latin typeface="Arial"/>
                <a:cs typeface="Arial"/>
              </a:rPr>
              <a:t>update</a:t>
            </a:r>
            <a:r>
              <a:rPr sz="2000" kern="0" spc="-35">
                <a:solidFill>
                  <a:srgbClr val="211F1F"/>
                </a:solidFill>
                <a:latin typeface="Arial"/>
                <a:cs typeface="Arial"/>
              </a:rPr>
              <a:t> </a:t>
            </a:r>
            <a:r>
              <a:rPr sz="2000" kern="0">
                <a:solidFill>
                  <a:srgbClr val="211F1F"/>
                </a:solidFill>
                <a:latin typeface="Arial"/>
                <a:cs typeface="Arial"/>
              </a:rPr>
              <a:t>or</a:t>
            </a:r>
            <a:r>
              <a:rPr sz="2000" kern="0" spc="-15">
                <a:solidFill>
                  <a:srgbClr val="211F1F"/>
                </a:solidFill>
                <a:latin typeface="Arial"/>
                <a:cs typeface="Arial"/>
              </a:rPr>
              <a:t> </a:t>
            </a:r>
            <a:r>
              <a:rPr sz="2000" kern="0" spc="-20">
                <a:solidFill>
                  <a:srgbClr val="211F1F"/>
                </a:solidFill>
                <a:latin typeface="Arial"/>
                <a:cs typeface="Arial"/>
              </a:rPr>
              <a:t>add:</a:t>
            </a:r>
            <a:endParaRPr sz="2000" kern="0">
              <a:solidFill>
                <a:sysClr val="windowText" lastClr="000000"/>
              </a:solidFill>
              <a:latin typeface="Arial"/>
              <a:cs typeface="Arial"/>
            </a:endParaRPr>
          </a:p>
          <a:p>
            <a:pPr marL="561340">
              <a:spcBef>
                <a:spcPts val="1200"/>
              </a:spcBef>
              <a:tabLst>
                <a:tab pos="835025" algn="l"/>
              </a:tabLst>
              <a:defRPr/>
            </a:pPr>
            <a:r>
              <a:rPr sz="2000" kern="0" spc="-50">
                <a:solidFill>
                  <a:srgbClr val="211F1F"/>
                </a:solidFill>
                <a:latin typeface="Arial"/>
                <a:cs typeface="Arial"/>
              </a:rPr>
              <a:t>‒</a:t>
            </a:r>
            <a:r>
              <a:rPr sz="2000" kern="0">
                <a:solidFill>
                  <a:srgbClr val="211F1F"/>
                </a:solidFill>
                <a:latin typeface="Arial"/>
                <a:cs typeface="Arial"/>
              </a:rPr>
              <a:t>	</a:t>
            </a:r>
            <a:r>
              <a:rPr sz="2000" kern="0" spc="-35">
                <a:solidFill>
                  <a:srgbClr val="211F1F"/>
                </a:solidFill>
                <a:latin typeface="Arial"/>
                <a:cs typeface="Arial"/>
              </a:rPr>
              <a:t>Your</a:t>
            </a:r>
            <a:r>
              <a:rPr sz="2000" kern="0" spc="-45">
                <a:solidFill>
                  <a:srgbClr val="211F1F"/>
                </a:solidFill>
                <a:latin typeface="Arial"/>
                <a:cs typeface="Arial"/>
              </a:rPr>
              <a:t> </a:t>
            </a:r>
            <a:r>
              <a:rPr sz="2000" kern="0">
                <a:solidFill>
                  <a:srgbClr val="211F1F"/>
                </a:solidFill>
                <a:latin typeface="Arial"/>
                <a:cs typeface="Arial"/>
              </a:rPr>
              <a:t>work</a:t>
            </a:r>
            <a:r>
              <a:rPr sz="2000" kern="0" spc="-50">
                <a:solidFill>
                  <a:srgbClr val="211F1F"/>
                </a:solidFill>
                <a:latin typeface="Arial"/>
                <a:cs typeface="Arial"/>
              </a:rPr>
              <a:t> </a:t>
            </a:r>
            <a:r>
              <a:rPr sz="2000" kern="0">
                <a:solidFill>
                  <a:srgbClr val="211F1F"/>
                </a:solidFill>
                <a:latin typeface="Arial"/>
                <a:cs typeface="Arial"/>
              </a:rPr>
              <a:t>and/or</a:t>
            </a:r>
            <a:r>
              <a:rPr sz="2000" kern="0" spc="-65">
                <a:solidFill>
                  <a:srgbClr val="211F1F"/>
                </a:solidFill>
                <a:latin typeface="Arial"/>
                <a:cs typeface="Arial"/>
              </a:rPr>
              <a:t> </a:t>
            </a:r>
            <a:r>
              <a:rPr sz="2000" kern="0">
                <a:solidFill>
                  <a:srgbClr val="211F1F"/>
                </a:solidFill>
                <a:latin typeface="Arial"/>
                <a:cs typeface="Arial"/>
              </a:rPr>
              <a:t>home</a:t>
            </a:r>
            <a:r>
              <a:rPr sz="2000" kern="0" spc="-40">
                <a:solidFill>
                  <a:srgbClr val="211F1F"/>
                </a:solidFill>
                <a:latin typeface="Arial"/>
                <a:cs typeface="Arial"/>
              </a:rPr>
              <a:t> </a:t>
            </a:r>
            <a:r>
              <a:rPr sz="2000" kern="0">
                <a:solidFill>
                  <a:srgbClr val="211F1F"/>
                </a:solidFill>
                <a:latin typeface="Arial"/>
                <a:cs typeface="Arial"/>
              </a:rPr>
              <a:t>mailing</a:t>
            </a:r>
            <a:r>
              <a:rPr sz="2000" kern="0" spc="-35">
                <a:solidFill>
                  <a:srgbClr val="211F1F"/>
                </a:solidFill>
                <a:latin typeface="Arial"/>
                <a:cs typeface="Arial"/>
              </a:rPr>
              <a:t> </a:t>
            </a:r>
            <a:r>
              <a:rPr sz="2000" kern="0" spc="-10">
                <a:solidFill>
                  <a:srgbClr val="211F1F"/>
                </a:solidFill>
                <a:latin typeface="Arial"/>
                <a:cs typeface="Arial"/>
              </a:rPr>
              <a:t>addresses</a:t>
            </a:r>
            <a:endParaRPr sz="2000" kern="0">
              <a:solidFill>
                <a:sysClr val="windowText" lastClr="000000"/>
              </a:solidFill>
              <a:latin typeface="Arial"/>
              <a:cs typeface="Arial"/>
            </a:endParaRPr>
          </a:p>
          <a:p>
            <a:pPr marL="835660" marR="662305" indent="-274320">
              <a:spcBef>
                <a:spcPts val="1200"/>
              </a:spcBef>
              <a:tabLst>
                <a:tab pos="835025" algn="l"/>
              </a:tabLst>
              <a:defRPr/>
            </a:pPr>
            <a:r>
              <a:rPr sz="2000" kern="0" spc="-50">
                <a:solidFill>
                  <a:srgbClr val="211F1F"/>
                </a:solidFill>
                <a:latin typeface="Arial"/>
                <a:cs typeface="Arial"/>
              </a:rPr>
              <a:t>‒</a:t>
            </a:r>
            <a:r>
              <a:rPr sz="2000" kern="0">
                <a:solidFill>
                  <a:srgbClr val="211F1F"/>
                </a:solidFill>
                <a:latin typeface="Arial"/>
                <a:cs typeface="Arial"/>
              </a:rPr>
              <a:t>	</a:t>
            </a:r>
            <a:r>
              <a:rPr sz="2000" kern="0" spc="-35">
                <a:solidFill>
                  <a:srgbClr val="211F1F"/>
                </a:solidFill>
                <a:latin typeface="Arial"/>
                <a:cs typeface="Arial"/>
              </a:rPr>
              <a:t>Your</a:t>
            </a:r>
            <a:r>
              <a:rPr sz="2000" kern="0" spc="-30">
                <a:solidFill>
                  <a:srgbClr val="211F1F"/>
                </a:solidFill>
                <a:latin typeface="Arial"/>
                <a:cs typeface="Arial"/>
              </a:rPr>
              <a:t> </a:t>
            </a:r>
            <a:r>
              <a:rPr sz="2000" kern="0">
                <a:solidFill>
                  <a:srgbClr val="211F1F"/>
                </a:solidFill>
                <a:latin typeface="Arial"/>
                <a:cs typeface="Arial"/>
              </a:rPr>
              <a:t>contact</a:t>
            </a:r>
            <a:r>
              <a:rPr sz="2000" kern="0" spc="-55">
                <a:solidFill>
                  <a:srgbClr val="211F1F"/>
                </a:solidFill>
                <a:latin typeface="Arial"/>
                <a:cs typeface="Arial"/>
              </a:rPr>
              <a:t> </a:t>
            </a:r>
            <a:r>
              <a:rPr sz="2000" kern="0">
                <a:solidFill>
                  <a:srgbClr val="211F1F"/>
                </a:solidFill>
                <a:latin typeface="Arial"/>
                <a:cs typeface="Arial"/>
              </a:rPr>
              <a:t>phone</a:t>
            </a:r>
            <a:r>
              <a:rPr sz="2000" kern="0" spc="-40">
                <a:solidFill>
                  <a:srgbClr val="211F1F"/>
                </a:solidFill>
                <a:latin typeface="Arial"/>
                <a:cs typeface="Arial"/>
              </a:rPr>
              <a:t> </a:t>
            </a:r>
            <a:r>
              <a:rPr sz="2000" kern="0">
                <a:solidFill>
                  <a:srgbClr val="211F1F"/>
                </a:solidFill>
                <a:latin typeface="Arial"/>
                <a:cs typeface="Arial"/>
              </a:rPr>
              <a:t>numbers</a:t>
            </a:r>
            <a:r>
              <a:rPr sz="2000" kern="0" spc="-45">
                <a:solidFill>
                  <a:srgbClr val="211F1F"/>
                </a:solidFill>
                <a:latin typeface="Arial"/>
                <a:cs typeface="Arial"/>
              </a:rPr>
              <a:t> </a:t>
            </a:r>
            <a:r>
              <a:rPr sz="2000" kern="0">
                <a:solidFill>
                  <a:srgbClr val="211F1F"/>
                </a:solidFill>
                <a:latin typeface="Arial"/>
                <a:cs typeface="Arial"/>
              </a:rPr>
              <a:t>to</a:t>
            </a:r>
            <a:r>
              <a:rPr sz="2000" kern="0" spc="-30">
                <a:solidFill>
                  <a:srgbClr val="211F1F"/>
                </a:solidFill>
                <a:latin typeface="Arial"/>
                <a:cs typeface="Arial"/>
              </a:rPr>
              <a:t> </a:t>
            </a:r>
            <a:r>
              <a:rPr sz="2000" kern="0">
                <a:solidFill>
                  <a:srgbClr val="211F1F"/>
                </a:solidFill>
                <a:latin typeface="Arial"/>
                <a:cs typeface="Arial"/>
              </a:rPr>
              <a:t>include</a:t>
            </a:r>
            <a:r>
              <a:rPr sz="2000" kern="0" spc="-25">
                <a:solidFill>
                  <a:srgbClr val="211F1F"/>
                </a:solidFill>
                <a:latin typeface="Arial"/>
                <a:cs typeface="Arial"/>
              </a:rPr>
              <a:t> </a:t>
            </a:r>
            <a:r>
              <a:rPr sz="2000" kern="0">
                <a:solidFill>
                  <a:srgbClr val="211F1F"/>
                </a:solidFill>
                <a:latin typeface="Arial"/>
                <a:cs typeface="Arial"/>
              </a:rPr>
              <a:t>work,</a:t>
            </a:r>
            <a:r>
              <a:rPr sz="2000" kern="0" spc="-45">
                <a:solidFill>
                  <a:srgbClr val="211F1F"/>
                </a:solidFill>
                <a:latin typeface="Arial"/>
                <a:cs typeface="Arial"/>
              </a:rPr>
              <a:t> </a:t>
            </a:r>
            <a:r>
              <a:rPr sz="2000" kern="0" spc="-10">
                <a:solidFill>
                  <a:srgbClr val="211F1F"/>
                </a:solidFill>
                <a:latin typeface="Arial"/>
                <a:cs typeface="Arial"/>
              </a:rPr>
              <a:t>home, </a:t>
            </a:r>
            <a:r>
              <a:rPr sz="2000" kern="0">
                <a:solidFill>
                  <a:srgbClr val="211F1F"/>
                </a:solidFill>
                <a:latin typeface="Arial"/>
                <a:cs typeface="Arial"/>
              </a:rPr>
              <a:t>mobile,</a:t>
            </a:r>
            <a:r>
              <a:rPr sz="2000" kern="0" spc="-40">
                <a:solidFill>
                  <a:srgbClr val="211F1F"/>
                </a:solidFill>
                <a:latin typeface="Arial"/>
                <a:cs typeface="Arial"/>
              </a:rPr>
              <a:t> </a:t>
            </a:r>
            <a:r>
              <a:rPr sz="2000" kern="0">
                <a:solidFill>
                  <a:srgbClr val="211F1F"/>
                </a:solidFill>
                <a:latin typeface="Arial"/>
                <a:cs typeface="Arial"/>
              </a:rPr>
              <a:t>and</a:t>
            </a:r>
            <a:r>
              <a:rPr sz="2000" kern="0" spc="-30">
                <a:solidFill>
                  <a:srgbClr val="211F1F"/>
                </a:solidFill>
                <a:latin typeface="Arial"/>
                <a:cs typeface="Arial"/>
              </a:rPr>
              <a:t> </a:t>
            </a:r>
            <a:r>
              <a:rPr sz="2000" kern="0">
                <a:solidFill>
                  <a:srgbClr val="211F1F"/>
                </a:solidFill>
                <a:latin typeface="Arial"/>
                <a:cs typeface="Arial"/>
              </a:rPr>
              <a:t>next</a:t>
            </a:r>
            <a:r>
              <a:rPr sz="2000" kern="0" spc="-25">
                <a:solidFill>
                  <a:srgbClr val="211F1F"/>
                </a:solidFill>
                <a:latin typeface="Arial"/>
                <a:cs typeface="Arial"/>
              </a:rPr>
              <a:t> </a:t>
            </a:r>
            <a:r>
              <a:rPr sz="2000" kern="0">
                <a:solidFill>
                  <a:srgbClr val="211F1F"/>
                </a:solidFill>
                <a:latin typeface="Arial"/>
                <a:cs typeface="Arial"/>
              </a:rPr>
              <a:t>of</a:t>
            </a:r>
            <a:r>
              <a:rPr sz="2000" kern="0" spc="-40">
                <a:solidFill>
                  <a:srgbClr val="211F1F"/>
                </a:solidFill>
                <a:latin typeface="Arial"/>
                <a:cs typeface="Arial"/>
              </a:rPr>
              <a:t> </a:t>
            </a:r>
            <a:r>
              <a:rPr sz="2000" kern="0" spc="-25">
                <a:solidFill>
                  <a:srgbClr val="211F1F"/>
                </a:solidFill>
                <a:latin typeface="Arial"/>
                <a:cs typeface="Arial"/>
              </a:rPr>
              <a:t>kin</a:t>
            </a:r>
            <a:endParaRPr sz="2000" kern="0">
              <a:solidFill>
                <a:sysClr val="windowText" lastClr="000000"/>
              </a:solidFill>
              <a:latin typeface="Arial"/>
              <a:cs typeface="Arial"/>
            </a:endParaRPr>
          </a:p>
        </p:txBody>
      </p:sp>
      <p:sp>
        <p:nvSpPr>
          <p:cNvPr id="3" name="object 3"/>
          <p:cNvSpPr txBox="1">
            <a:spLocks noGrp="1"/>
          </p:cNvSpPr>
          <p:nvPr>
            <p:ph type="title"/>
          </p:nvPr>
        </p:nvSpPr>
        <p:spPr>
          <a:xfrm>
            <a:off x="3388010" y="234941"/>
            <a:ext cx="5415280" cy="1459182"/>
          </a:xfrm>
          <a:prstGeom prst="rect">
            <a:avLst/>
          </a:prstGeom>
        </p:spPr>
        <p:txBody>
          <a:bodyPr vert="horz" wrap="square" lIns="0" tIns="67945" rIns="0" bIns="0" rtlCol="0" anchor="ctr">
            <a:spAutoFit/>
          </a:bodyPr>
          <a:lstStyle/>
          <a:p>
            <a:pPr marL="620395" marR="5080" indent="-608330">
              <a:lnSpc>
                <a:spcPts val="3460"/>
              </a:lnSpc>
              <a:spcBef>
                <a:spcPts val="535"/>
              </a:spcBef>
            </a:pPr>
            <a:r>
              <a:rPr>
                <a:solidFill>
                  <a:srgbClr val="211F1F"/>
                </a:solidFill>
              </a:rPr>
              <a:t>How</a:t>
            </a:r>
            <a:r>
              <a:rPr spc="-45">
                <a:solidFill>
                  <a:srgbClr val="211F1F"/>
                </a:solidFill>
              </a:rPr>
              <a:t> </a:t>
            </a:r>
            <a:r>
              <a:rPr>
                <a:solidFill>
                  <a:srgbClr val="211F1F"/>
                </a:solidFill>
              </a:rPr>
              <a:t>to</a:t>
            </a:r>
            <a:r>
              <a:rPr spc="-30">
                <a:solidFill>
                  <a:srgbClr val="211F1F"/>
                </a:solidFill>
              </a:rPr>
              <a:t> </a:t>
            </a:r>
            <a:r>
              <a:rPr>
                <a:solidFill>
                  <a:srgbClr val="211F1F"/>
                </a:solidFill>
              </a:rPr>
              <a:t>Update</a:t>
            </a:r>
            <a:r>
              <a:rPr spc="-35">
                <a:solidFill>
                  <a:srgbClr val="211F1F"/>
                </a:solidFill>
              </a:rPr>
              <a:t> </a:t>
            </a:r>
            <a:r>
              <a:rPr>
                <a:solidFill>
                  <a:srgbClr val="211F1F"/>
                </a:solidFill>
              </a:rPr>
              <a:t>your</a:t>
            </a:r>
            <a:r>
              <a:rPr spc="-30">
                <a:solidFill>
                  <a:srgbClr val="211F1F"/>
                </a:solidFill>
              </a:rPr>
              <a:t> </a:t>
            </a:r>
            <a:r>
              <a:rPr spc="-10">
                <a:solidFill>
                  <a:srgbClr val="211F1F"/>
                </a:solidFill>
              </a:rPr>
              <a:t>contact </a:t>
            </a:r>
            <a:r>
              <a:rPr>
                <a:solidFill>
                  <a:srgbClr val="211F1F"/>
                </a:solidFill>
              </a:rPr>
              <a:t>information</a:t>
            </a:r>
            <a:r>
              <a:rPr spc="-60">
                <a:solidFill>
                  <a:srgbClr val="211F1F"/>
                </a:solidFill>
              </a:rPr>
              <a:t> </a:t>
            </a:r>
            <a:r>
              <a:rPr>
                <a:solidFill>
                  <a:srgbClr val="211F1F"/>
                </a:solidFill>
              </a:rPr>
              <a:t>in</a:t>
            </a:r>
            <a:r>
              <a:rPr spc="-50">
                <a:solidFill>
                  <a:srgbClr val="211F1F"/>
                </a:solidFill>
              </a:rPr>
              <a:t> </a:t>
            </a:r>
            <a:r>
              <a:rPr spc="-20">
                <a:solidFill>
                  <a:srgbClr val="211F1F"/>
                </a:solidFill>
              </a:rPr>
              <a:t>IPPS-</a:t>
            </a:r>
            <a:r>
              <a:rPr spc="-50">
                <a:solidFill>
                  <a:srgbClr val="211F1F"/>
                </a:solidFill>
              </a:rPr>
              <a:t>A</a:t>
            </a: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184</a:t>
            </a:fld>
            <a:endParaRPr sz="700" b="1" kern="0" spc="-25">
              <a:solidFill>
                <a:srgbClr val="2E372E"/>
              </a:solidFill>
              <a:latin typeface="Calibri"/>
              <a:cs typeface="Calibri"/>
            </a:endParaRPr>
          </a:p>
        </p:txBody>
      </p:sp>
      <p:pic>
        <p:nvPicPr>
          <p:cNvPr id="4" name="object 4"/>
          <p:cNvPicPr/>
          <p:nvPr/>
        </p:nvPicPr>
        <p:blipFill>
          <a:blip r:embed="rId3" cstate="print"/>
          <a:stretch>
            <a:fillRect/>
          </a:stretch>
        </p:blipFill>
        <p:spPr>
          <a:xfrm>
            <a:off x="4416856" y="5454716"/>
            <a:ext cx="3358292" cy="1013634"/>
          </a:xfrm>
          <a:prstGeom prst="rect">
            <a:avLst/>
          </a:prstGeom>
        </p:spPr>
      </p:pic>
    </p:spTree>
    <p:extLst>
      <p:ext uri="{BB962C8B-B14F-4D97-AF65-F5344CB8AC3E}">
        <p14:creationId xmlns:p14="http://schemas.microsoft.com/office/powerpoint/2010/main" val="318935445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48130" y="1701126"/>
            <a:ext cx="5263515" cy="4053204"/>
            <a:chOff x="24129" y="1701126"/>
            <a:chExt cx="5263515" cy="4053204"/>
          </a:xfrm>
        </p:grpSpPr>
        <p:pic>
          <p:nvPicPr>
            <p:cNvPr id="3" name="object 3"/>
            <p:cNvPicPr/>
            <p:nvPr/>
          </p:nvPicPr>
          <p:blipFill>
            <a:blip r:embed="rId2" cstate="print"/>
            <a:stretch>
              <a:fillRect/>
            </a:stretch>
          </p:blipFill>
          <p:spPr>
            <a:xfrm>
              <a:off x="238264" y="1710664"/>
              <a:ext cx="5039669" cy="4033847"/>
            </a:xfrm>
            <a:prstGeom prst="rect">
              <a:avLst/>
            </a:prstGeom>
          </p:spPr>
        </p:pic>
        <p:sp>
          <p:nvSpPr>
            <p:cNvPr id="4" name="object 4"/>
            <p:cNvSpPr/>
            <p:nvPr/>
          </p:nvSpPr>
          <p:spPr>
            <a:xfrm>
              <a:off x="233502" y="1705889"/>
              <a:ext cx="5049520" cy="4043679"/>
            </a:xfrm>
            <a:custGeom>
              <a:avLst/>
              <a:gdLst/>
              <a:ahLst/>
              <a:cxnLst/>
              <a:rect l="l" t="t" r="r" b="b"/>
              <a:pathLst>
                <a:path w="5049520" h="4043679">
                  <a:moveTo>
                    <a:pt x="0" y="0"/>
                  </a:moveTo>
                  <a:lnTo>
                    <a:pt x="5049189" y="0"/>
                  </a:lnTo>
                  <a:lnTo>
                    <a:pt x="5049189" y="4043375"/>
                  </a:lnTo>
                  <a:lnTo>
                    <a:pt x="0" y="4043375"/>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sp>
          <p:nvSpPr>
            <p:cNvPr id="5" name="object 5"/>
            <p:cNvSpPr/>
            <p:nvPr/>
          </p:nvSpPr>
          <p:spPr>
            <a:xfrm>
              <a:off x="28892" y="3053489"/>
              <a:ext cx="1710055" cy="767080"/>
            </a:xfrm>
            <a:custGeom>
              <a:avLst/>
              <a:gdLst/>
              <a:ahLst/>
              <a:cxnLst/>
              <a:rect l="l" t="t" r="r" b="b"/>
              <a:pathLst>
                <a:path w="1710055" h="767079">
                  <a:moveTo>
                    <a:pt x="854786" y="0"/>
                  </a:moveTo>
                  <a:lnTo>
                    <a:pt x="790992" y="1051"/>
                  </a:lnTo>
                  <a:lnTo>
                    <a:pt x="728472" y="4156"/>
                  </a:lnTo>
                  <a:lnTo>
                    <a:pt x="667390" y="9241"/>
                  </a:lnTo>
                  <a:lnTo>
                    <a:pt x="607913" y="16231"/>
                  </a:lnTo>
                  <a:lnTo>
                    <a:pt x="550204" y="25052"/>
                  </a:lnTo>
                  <a:lnTo>
                    <a:pt x="494430" y="35631"/>
                  </a:lnTo>
                  <a:lnTo>
                    <a:pt x="440755" y="47893"/>
                  </a:lnTo>
                  <a:lnTo>
                    <a:pt x="389346" y="61763"/>
                  </a:lnTo>
                  <a:lnTo>
                    <a:pt x="340367" y="77168"/>
                  </a:lnTo>
                  <a:lnTo>
                    <a:pt x="293984" y="94034"/>
                  </a:lnTo>
                  <a:lnTo>
                    <a:pt x="250361" y="112287"/>
                  </a:lnTo>
                  <a:lnTo>
                    <a:pt x="209664" y="131851"/>
                  </a:lnTo>
                  <a:lnTo>
                    <a:pt x="172059" y="152654"/>
                  </a:lnTo>
                  <a:lnTo>
                    <a:pt x="137711" y="174622"/>
                  </a:lnTo>
                  <a:lnTo>
                    <a:pt x="106785" y="197679"/>
                  </a:lnTo>
                  <a:lnTo>
                    <a:pt x="55859" y="246767"/>
                  </a:lnTo>
                  <a:lnTo>
                    <a:pt x="20605" y="299326"/>
                  </a:lnTo>
                  <a:lnTo>
                    <a:pt x="2344" y="354762"/>
                  </a:lnTo>
                  <a:lnTo>
                    <a:pt x="0" y="383374"/>
                  </a:lnTo>
                  <a:lnTo>
                    <a:pt x="2344" y="411986"/>
                  </a:lnTo>
                  <a:lnTo>
                    <a:pt x="20605" y="467423"/>
                  </a:lnTo>
                  <a:lnTo>
                    <a:pt x="55859" y="519982"/>
                  </a:lnTo>
                  <a:lnTo>
                    <a:pt x="106785" y="569070"/>
                  </a:lnTo>
                  <a:lnTo>
                    <a:pt x="137711" y="592127"/>
                  </a:lnTo>
                  <a:lnTo>
                    <a:pt x="172059" y="614094"/>
                  </a:lnTo>
                  <a:lnTo>
                    <a:pt x="209664" y="634897"/>
                  </a:lnTo>
                  <a:lnTo>
                    <a:pt x="250361" y="654462"/>
                  </a:lnTo>
                  <a:lnTo>
                    <a:pt x="293984" y="672715"/>
                  </a:lnTo>
                  <a:lnTo>
                    <a:pt x="340367" y="689581"/>
                  </a:lnTo>
                  <a:lnTo>
                    <a:pt x="389346" y="704986"/>
                  </a:lnTo>
                  <a:lnTo>
                    <a:pt x="440755" y="718856"/>
                  </a:lnTo>
                  <a:lnTo>
                    <a:pt x="494430" y="731118"/>
                  </a:lnTo>
                  <a:lnTo>
                    <a:pt x="550204" y="741696"/>
                  </a:lnTo>
                  <a:lnTo>
                    <a:pt x="607913" y="750518"/>
                  </a:lnTo>
                  <a:lnTo>
                    <a:pt x="667390" y="757508"/>
                  </a:lnTo>
                  <a:lnTo>
                    <a:pt x="728472" y="762593"/>
                  </a:lnTo>
                  <a:lnTo>
                    <a:pt x="790992" y="765698"/>
                  </a:lnTo>
                  <a:lnTo>
                    <a:pt x="854786" y="766749"/>
                  </a:lnTo>
                  <a:lnTo>
                    <a:pt x="918579" y="765698"/>
                  </a:lnTo>
                  <a:lnTo>
                    <a:pt x="981099" y="762593"/>
                  </a:lnTo>
                  <a:lnTo>
                    <a:pt x="1042181" y="757508"/>
                  </a:lnTo>
                  <a:lnTo>
                    <a:pt x="1101658" y="750518"/>
                  </a:lnTo>
                  <a:lnTo>
                    <a:pt x="1159366" y="741696"/>
                  </a:lnTo>
                  <a:lnTo>
                    <a:pt x="1215139" y="731118"/>
                  </a:lnTo>
                  <a:lnTo>
                    <a:pt x="1268813" y="718856"/>
                  </a:lnTo>
                  <a:lnTo>
                    <a:pt x="1320221" y="704986"/>
                  </a:lnTo>
                  <a:lnTo>
                    <a:pt x="1369200" y="689581"/>
                  </a:lnTo>
                  <a:lnTo>
                    <a:pt x="1415582" y="672715"/>
                  </a:lnTo>
                  <a:lnTo>
                    <a:pt x="1459204" y="654462"/>
                  </a:lnTo>
                  <a:lnTo>
                    <a:pt x="1499900" y="634897"/>
                  </a:lnTo>
                  <a:lnTo>
                    <a:pt x="1537504" y="614094"/>
                  </a:lnTo>
                  <a:lnTo>
                    <a:pt x="1571851" y="592127"/>
                  </a:lnTo>
                  <a:lnTo>
                    <a:pt x="1602777" y="569070"/>
                  </a:lnTo>
                  <a:lnTo>
                    <a:pt x="1653701" y="519982"/>
                  </a:lnTo>
                  <a:lnTo>
                    <a:pt x="1688955" y="467423"/>
                  </a:lnTo>
                  <a:lnTo>
                    <a:pt x="1707215" y="411986"/>
                  </a:lnTo>
                  <a:lnTo>
                    <a:pt x="1709559" y="383374"/>
                  </a:lnTo>
                  <a:lnTo>
                    <a:pt x="1707215" y="354762"/>
                  </a:lnTo>
                  <a:lnTo>
                    <a:pt x="1688955" y="299326"/>
                  </a:lnTo>
                  <a:lnTo>
                    <a:pt x="1653701" y="246767"/>
                  </a:lnTo>
                  <a:lnTo>
                    <a:pt x="1602777" y="197679"/>
                  </a:lnTo>
                  <a:lnTo>
                    <a:pt x="1571851" y="174622"/>
                  </a:lnTo>
                  <a:lnTo>
                    <a:pt x="1537504" y="152654"/>
                  </a:lnTo>
                  <a:lnTo>
                    <a:pt x="1499900" y="131851"/>
                  </a:lnTo>
                  <a:lnTo>
                    <a:pt x="1459204" y="112287"/>
                  </a:lnTo>
                  <a:lnTo>
                    <a:pt x="1415582" y="94034"/>
                  </a:lnTo>
                  <a:lnTo>
                    <a:pt x="1369200" y="77168"/>
                  </a:lnTo>
                  <a:lnTo>
                    <a:pt x="1320221" y="61763"/>
                  </a:lnTo>
                  <a:lnTo>
                    <a:pt x="1268813" y="47893"/>
                  </a:lnTo>
                  <a:lnTo>
                    <a:pt x="1215139" y="35631"/>
                  </a:lnTo>
                  <a:lnTo>
                    <a:pt x="1159366" y="25052"/>
                  </a:lnTo>
                  <a:lnTo>
                    <a:pt x="1101658" y="16231"/>
                  </a:lnTo>
                  <a:lnTo>
                    <a:pt x="1042181" y="9241"/>
                  </a:lnTo>
                  <a:lnTo>
                    <a:pt x="981099" y="4156"/>
                  </a:lnTo>
                  <a:lnTo>
                    <a:pt x="918579" y="1051"/>
                  </a:lnTo>
                  <a:lnTo>
                    <a:pt x="854786" y="0"/>
                  </a:lnTo>
                  <a:close/>
                </a:path>
              </a:pathLst>
            </a:custGeom>
            <a:solidFill>
              <a:srgbClr val="FFCC01"/>
            </a:solidFill>
          </p:spPr>
          <p:txBody>
            <a:bodyPr wrap="square" lIns="0" tIns="0" rIns="0" bIns="0" rtlCol="0"/>
            <a:lstStyle/>
            <a:p>
              <a:pPr>
                <a:defRPr/>
              </a:pPr>
              <a:endParaRPr kern="0">
                <a:solidFill>
                  <a:sysClr val="windowText" lastClr="000000"/>
                </a:solidFill>
              </a:endParaRPr>
            </a:p>
          </p:txBody>
        </p:sp>
        <p:sp>
          <p:nvSpPr>
            <p:cNvPr id="6" name="object 6"/>
            <p:cNvSpPr/>
            <p:nvPr/>
          </p:nvSpPr>
          <p:spPr>
            <a:xfrm>
              <a:off x="28892" y="3053489"/>
              <a:ext cx="1710055" cy="767080"/>
            </a:xfrm>
            <a:custGeom>
              <a:avLst/>
              <a:gdLst/>
              <a:ahLst/>
              <a:cxnLst/>
              <a:rect l="l" t="t" r="r" b="b"/>
              <a:pathLst>
                <a:path w="1710055" h="767079">
                  <a:moveTo>
                    <a:pt x="0" y="383374"/>
                  </a:moveTo>
                  <a:lnTo>
                    <a:pt x="9268" y="326722"/>
                  </a:lnTo>
                  <a:lnTo>
                    <a:pt x="36190" y="272650"/>
                  </a:lnTo>
                  <a:lnTo>
                    <a:pt x="79446" y="221752"/>
                  </a:lnTo>
                  <a:lnTo>
                    <a:pt x="137711" y="174622"/>
                  </a:lnTo>
                  <a:lnTo>
                    <a:pt x="172059" y="152654"/>
                  </a:lnTo>
                  <a:lnTo>
                    <a:pt x="209664" y="131851"/>
                  </a:lnTo>
                  <a:lnTo>
                    <a:pt x="250361" y="112287"/>
                  </a:lnTo>
                  <a:lnTo>
                    <a:pt x="293984" y="94034"/>
                  </a:lnTo>
                  <a:lnTo>
                    <a:pt x="340367" y="77168"/>
                  </a:lnTo>
                  <a:lnTo>
                    <a:pt x="389346" y="61763"/>
                  </a:lnTo>
                  <a:lnTo>
                    <a:pt x="440755" y="47893"/>
                  </a:lnTo>
                  <a:lnTo>
                    <a:pt x="494430" y="35631"/>
                  </a:lnTo>
                  <a:lnTo>
                    <a:pt x="550204" y="25052"/>
                  </a:lnTo>
                  <a:lnTo>
                    <a:pt x="607913" y="16231"/>
                  </a:lnTo>
                  <a:lnTo>
                    <a:pt x="667390" y="9241"/>
                  </a:lnTo>
                  <a:lnTo>
                    <a:pt x="728472" y="4156"/>
                  </a:lnTo>
                  <a:lnTo>
                    <a:pt x="790992" y="1051"/>
                  </a:lnTo>
                  <a:lnTo>
                    <a:pt x="854786" y="0"/>
                  </a:lnTo>
                  <a:lnTo>
                    <a:pt x="918579" y="1051"/>
                  </a:lnTo>
                  <a:lnTo>
                    <a:pt x="981099" y="4156"/>
                  </a:lnTo>
                  <a:lnTo>
                    <a:pt x="1042181" y="9241"/>
                  </a:lnTo>
                  <a:lnTo>
                    <a:pt x="1101658" y="16231"/>
                  </a:lnTo>
                  <a:lnTo>
                    <a:pt x="1159366" y="25052"/>
                  </a:lnTo>
                  <a:lnTo>
                    <a:pt x="1215139" y="35631"/>
                  </a:lnTo>
                  <a:lnTo>
                    <a:pt x="1268813" y="47893"/>
                  </a:lnTo>
                  <a:lnTo>
                    <a:pt x="1320221" y="61763"/>
                  </a:lnTo>
                  <a:lnTo>
                    <a:pt x="1369200" y="77168"/>
                  </a:lnTo>
                  <a:lnTo>
                    <a:pt x="1415582" y="94034"/>
                  </a:lnTo>
                  <a:lnTo>
                    <a:pt x="1459204" y="112287"/>
                  </a:lnTo>
                  <a:lnTo>
                    <a:pt x="1499900" y="131851"/>
                  </a:lnTo>
                  <a:lnTo>
                    <a:pt x="1537504" y="152654"/>
                  </a:lnTo>
                  <a:lnTo>
                    <a:pt x="1571851" y="174622"/>
                  </a:lnTo>
                  <a:lnTo>
                    <a:pt x="1602777" y="197679"/>
                  </a:lnTo>
                  <a:lnTo>
                    <a:pt x="1653701" y="246767"/>
                  </a:lnTo>
                  <a:lnTo>
                    <a:pt x="1688955" y="299326"/>
                  </a:lnTo>
                  <a:lnTo>
                    <a:pt x="1707215" y="354762"/>
                  </a:lnTo>
                  <a:lnTo>
                    <a:pt x="1709559" y="383374"/>
                  </a:lnTo>
                  <a:lnTo>
                    <a:pt x="1707215" y="411986"/>
                  </a:lnTo>
                  <a:lnTo>
                    <a:pt x="1688955" y="467423"/>
                  </a:lnTo>
                  <a:lnTo>
                    <a:pt x="1653701" y="519982"/>
                  </a:lnTo>
                  <a:lnTo>
                    <a:pt x="1602777" y="569070"/>
                  </a:lnTo>
                  <a:lnTo>
                    <a:pt x="1571851" y="592127"/>
                  </a:lnTo>
                  <a:lnTo>
                    <a:pt x="1537504" y="614094"/>
                  </a:lnTo>
                  <a:lnTo>
                    <a:pt x="1499900" y="634897"/>
                  </a:lnTo>
                  <a:lnTo>
                    <a:pt x="1459204" y="654462"/>
                  </a:lnTo>
                  <a:lnTo>
                    <a:pt x="1415582" y="672715"/>
                  </a:lnTo>
                  <a:lnTo>
                    <a:pt x="1369200" y="689581"/>
                  </a:lnTo>
                  <a:lnTo>
                    <a:pt x="1320221" y="704986"/>
                  </a:lnTo>
                  <a:lnTo>
                    <a:pt x="1268813" y="718856"/>
                  </a:lnTo>
                  <a:lnTo>
                    <a:pt x="1215139" y="731118"/>
                  </a:lnTo>
                  <a:lnTo>
                    <a:pt x="1159366" y="741696"/>
                  </a:lnTo>
                  <a:lnTo>
                    <a:pt x="1101658" y="750518"/>
                  </a:lnTo>
                  <a:lnTo>
                    <a:pt x="1042181" y="757508"/>
                  </a:lnTo>
                  <a:lnTo>
                    <a:pt x="981099" y="762593"/>
                  </a:lnTo>
                  <a:lnTo>
                    <a:pt x="918579" y="765698"/>
                  </a:lnTo>
                  <a:lnTo>
                    <a:pt x="854786" y="766749"/>
                  </a:lnTo>
                  <a:lnTo>
                    <a:pt x="790992" y="765698"/>
                  </a:lnTo>
                  <a:lnTo>
                    <a:pt x="728472" y="762593"/>
                  </a:lnTo>
                  <a:lnTo>
                    <a:pt x="667390" y="757508"/>
                  </a:lnTo>
                  <a:lnTo>
                    <a:pt x="607913" y="750518"/>
                  </a:lnTo>
                  <a:lnTo>
                    <a:pt x="550204" y="741696"/>
                  </a:lnTo>
                  <a:lnTo>
                    <a:pt x="494430" y="731118"/>
                  </a:lnTo>
                  <a:lnTo>
                    <a:pt x="440755" y="718856"/>
                  </a:lnTo>
                  <a:lnTo>
                    <a:pt x="389346" y="704986"/>
                  </a:lnTo>
                  <a:lnTo>
                    <a:pt x="340367" y="689581"/>
                  </a:lnTo>
                  <a:lnTo>
                    <a:pt x="293984" y="672715"/>
                  </a:lnTo>
                  <a:lnTo>
                    <a:pt x="250361" y="654462"/>
                  </a:lnTo>
                  <a:lnTo>
                    <a:pt x="209664" y="634897"/>
                  </a:lnTo>
                  <a:lnTo>
                    <a:pt x="172059" y="614094"/>
                  </a:lnTo>
                  <a:lnTo>
                    <a:pt x="137711" y="592127"/>
                  </a:lnTo>
                  <a:lnTo>
                    <a:pt x="106785" y="569070"/>
                  </a:lnTo>
                  <a:lnTo>
                    <a:pt x="55859" y="519982"/>
                  </a:lnTo>
                  <a:lnTo>
                    <a:pt x="20605" y="467423"/>
                  </a:lnTo>
                  <a:lnTo>
                    <a:pt x="2344" y="411986"/>
                  </a:lnTo>
                  <a:lnTo>
                    <a:pt x="0" y="383374"/>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grpSp>
      <p:sp>
        <p:nvSpPr>
          <p:cNvPr id="7" name="object 7"/>
          <p:cNvSpPr txBox="1">
            <a:spLocks noGrp="1"/>
          </p:cNvSpPr>
          <p:nvPr>
            <p:ph type="title"/>
          </p:nvPr>
        </p:nvSpPr>
        <p:spPr>
          <a:xfrm>
            <a:off x="2362200" y="682619"/>
            <a:ext cx="10515600" cy="690574"/>
          </a:xfrm>
          <a:prstGeom prst="rect">
            <a:avLst/>
          </a:prstGeom>
        </p:spPr>
        <p:txBody>
          <a:bodyPr vert="horz" wrap="square" lIns="0" tIns="13335" rIns="0" bIns="0" rtlCol="0" anchor="ctr">
            <a:spAutoFit/>
          </a:bodyPr>
          <a:lstStyle/>
          <a:p>
            <a:pPr marL="987425">
              <a:lnSpc>
                <a:spcPct val="100000"/>
              </a:lnSpc>
              <a:spcBef>
                <a:spcPts val="105"/>
              </a:spcBef>
            </a:pPr>
            <a:r>
              <a:rPr spc="-10"/>
              <a:t>MyArmyBenefits</a:t>
            </a:r>
          </a:p>
        </p:txBody>
      </p:sp>
      <p:sp>
        <p:nvSpPr>
          <p:cNvPr id="36" name="object 36"/>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185</a:t>
            </a:fld>
            <a:endParaRPr sz="700" b="1" kern="0" spc="-25">
              <a:solidFill>
                <a:srgbClr val="2E372E"/>
              </a:solidFill>
              <a:latin typeface="Calibri"/>
              <a:cs typeface="Calibri"/>
            </a:endParaRPr>
          </a:p>
        </p:txBody>
      </p:sp>
      <p:sp>
        <p:nvSpPr>
          <p:cNvPr id="8" name="object 8"/>
          <p:cNvSpPr txBox="1"/>
          <p:nvPr/>
        </p:nvSpPr>
        <p:spPr>
          <a:xfrm>
            <a:off x="7026649" y="1229390"/>
            <a:ext cx="1638935" cy="299720"/>
          </a:xfrm>
          <a:prstGeom prst="rect">
            <a:avLst/>
          </a:prstGeom>
        </p:spPr>
        <p:txBody>
          <a:bodyPr vert="horz" wrap="square" lIns="0" tIns="12700" rIns="0" bIns="0" rtlCol="0">
            <a:spAutoFit/>
          </a:bodyPr>
          <a:lstStyle/>
          <a:p>
            <a:pPr marL="12700">
              <a:spcBef>
                <a:spcPts val="100"/>
              </a:spcBef>
              <a:defRPr/>
            </a:pPr>
            <a:r>
              <a:rPr b="1" kern="0">
                <a:solidFill>
                  <a:sysClr val="windowText" lastClr="000000"/>
                </a:solidFill>
                <a:latin typeface="Arial"/>
                <a:cs typeface="Arial"/>
              </a:rPr>
              <a:t>Benefit</a:t>
            </a:r>
            <a:r>
              <a:rPr b="1" kern="0" spc="-45">
                <a:solidFill>
                  <a:sysClr val="windowText" lastClr="000000"/>
                </a:solidFill>
                <a:latin typeface="Arial"/>
                <a:cs typeface="Arial"/>
              </a:rPr>
              <a:t> </a:t>
            </a:r>
            <a:r>
              <a:rPr b="1" kern="0" spc="-10">
                <a:solidFill>
                  <a:sysClr val="windowText" lastClr="000000"/>
                </a:solidFill>
                <a:latin typeface="Arial"/>
                <a:cs typeface="Arial"/>
              </a:rPr>
              <a:t>Library</a:t>
            </a:r>
            <a:endParaRPr kern="0">
              <a:solidFill>
                <a:sysClr val="windowText" lastClr="000000"/>
              </a:solidFill>
              <a:latin typeface="Arial"/>
              <a:cs typeface="Arial"/>
            </a:endParaRPr>
          </a:p>
        </p:txBody>
      </p:sp>
      <p:sp>
        <p:nvSpPr>
          <p:cNvPr id="9" name="object 9"/>
          <p:cNvSpPr txBox="1"/>
          <p:nvPr/>
        </p:nvSpPr>
        <p:spPr>
          <a:xfrm>
            <a:off x="7026648" y="1558574"/>
            <a:ext cx="3347720" cy="1648460"/>
          </a:xfrm>
          <a:prstGeom prst="rect">
            <a:avLst/>
          </a:prstGeom>
        </p:spPr>
        <p:txBody>
          <a:bodyPr vert="horz" wrap="square" lIns="0" tIns="50800" rIns="0" bIns="0" rtlCol="0">
            <a:spAutoFit/>
          </a:bodyPr>
          <a:lstStyle/>
          <a:p>
            <a:pPr marL="583565" indent="-278765">
              <a:spcBef>
                <a:spcPts val="400"/>
              </a:spcBef>
              <a:buFontTx/>
              <a:buChar char="•"/>
              <a:tabLst>
                <a:tab pos="583565" algn="l"/>
              </a:tabLst>
              <a:defRPr/>
            </a:pPr>
            <a:r>
              <a:rPr kern="0">
                <a:solidFill>
                  <a:sysClr val="windowText" lastClr="000000"/>
                </a:solidFill>
                <a:latin typeface="Arial"/>
                <a:cs typeface="Arial"/>
              </a:rPr>
              <a:t>Federal</a:t>
            </a:r>
            <a:r>
              <a:rPr kern="0" spc="-30">
                <a:solidFill>
                  <a:sysClr val="windowText" lastClr="000000"/>
                </a:solidFill>
                <a:latin typeface="Arial"/>
                <a:cs typeface="Arial"/>
              </a:rPr>
              <a:t> </a:t>
            </a:r>
            <a:r>
              <a:rPr kern="0">
                <a:solidFill>
                  <a:sysClr val="windowText" lastClr="000000"/>
                </a:solidFill>
                <a:latin typeface="Arial"/>
                <a:cs typeface="Arial"/>
              </a:rPr>
              <a:t>Fact</a:t>
            </a:r>
            <a:r>
              <a:rPr kern="0" spc="-40">
                <a:solidFill>
                  <a:sysClr val="windowText" lastClr="000000"/>
                </a:solidFill>
                <a:latin typeface="Arial"/>
                <a:cs typeface="Arial"/>
              </a:rPr>
              <a:t> </a:t>
            </a:r>
            <a:r>
              <a:rPr kern="0" spc="-10">
                <a:solidFill>
                  <a:sysClr val="windowText" lastClr="000000"/>
                </a:solidFill>
                <a:latin typeface="Arial"/>
                <a:cs typeface="Arial"/>
              </a:rPr>
              <a:t>Sheets</a:t>
            </a:r>
            <a:endParaRPr kern="0">
              <a:solidFill>
                <a:sysClr val="windowText" lastClr="000000"/>
              </a:solidFill>
              <a:latin typeface="Arial"/>
              <a:cs typeface="Arial"/>
            </a:endParaRPr>
          </a:p>
          <a:p>
            <a:pPr marL="584200" marR="5080" indent="-279400">
              <a:spcBef>
                <a:spcPts val="300"/>
              </a:spcBef>
              <a:buFontTx/>
              <a:buChar char="•"/>
              <a:tabLst>
                <a:tab pos="584200" algn="l"/>
              </a:tabLst>
              <a:defRPr/>
            </a:pPr>
            <a:r>
              <a:rPr kern="0">
                <a:solidFill>
                  <a:sysClr val="windowText" lastClr="000000"/>
                </a:solidFill>
                <a:latin typeface="Arial"/>
                <a:cs typeface="Arial"/>
              </a:rPr>
              <a:t>State</a:t>
            </a:r>
            <a:r>
              <a:rPr kern="0" spc="-40">
                <a:solidFill>
                  <a:sysClr val="windowText" lastClr="000000"/>
                </a:solidFill>
                <a:latin typeface="Arial"/>
                <a:cs typeface="Arial"/>
              </a:rPr>
              <a:t> </a:t>
            </a:r>
            <a:r>
              <a:rPr kern="0">
                <a:solidFill>
                  <a:sysClr val="windowText" lastClr="000000"/>
                </a:solidFill>
                <a:latin typeface="Arial"/>
                <a:cs typeface="Arial"/>
              </a:rPr>
              <a:t>and</a:t>
            </a:r>
            <a:r>
              <a:rPr kern="0" spc="-60">
                <a:solidFill>
                  <a:sysClr val="windowText" lastClr="000000"/>
                </a:solidFill>
                <a:latin typeface="Arial"/>
                <a:cs typeface="Arial"/>
              </a:rPr>
              <a:t> </a:t>
            </a:r>
            <a:r>
              <a:rPr kern="0" spc="-20">
                <a:solidFill>
                  <a:sysClr val="windowText" lastClr="000000"/>
                </a:solidFill>
                <a:latin typeface="Arial"/>
                <a:cs typeface="Arial"/>
              </a:rPr>
              <a:t>Territory</a:t>
            </a:r>
            <a:r>
              <a:rPr kern="0" spc="-45">
                <a:solidFill>
                  <a:sysClr val="windowText" lastClr="000000"/>
                </a:solidFill>
                <a:latin typeface="Arial"/>
                <a:cs typeface="Arial"/>
              </a:rPr>
              <a:t> </a:t>
            </a:r>
            <a:r>
              <a:rPr kern="0" spc="-10">
                <a:solidFill>
                  <a:sysClr val="windowText" lastClr="000000"/>
                </a:solidFill>
                <a:latin typeface="Arial"/>
                <a:cs typeface="Arial"/>
              </a:rPr>
              <a:t>Benefits </a:t>
            </a:r>
            <a:r>
              <a:rPr kern="0">
                <a:solidFill>
                  <a:sysClr val="windowText" lastClr="000000"/>
                </a:solidFill>
                <a:latin typeface="Arial"/>
                <a:cs typeface="Arial"/>
              </a:rPr>
              <a:t>Fact</a:t>
            </a:r>
            <a:r>
              <a:rPr kern="0" spc="-30">
                <a:solidFill>
                  <a:sysClr val="windowText" lastClr="000000"/>
                </a:solidFill>
                <a:latin typeface="Arial"/>
                <a:cs typeface="Arial"/>
              </a:rPr>
              <a:t> </a:t>
            </a:r>
            <a:r>
              <a:rPr kern="0" spc="-10">
                <a:solidFill>
                  <a:sysClr val="windowText" lastClr="000000"/>
                </a:solidFill>
                <a:latin typeface="Arial"/>
                <a:cs typeface="Arial"/>
              </a:rPr>
              <a:t>Sheets</a:t>
            </a:r>
            <a:endParaRPr kern="0">
              <a:solidFill>
                <a:sysClr val="windowText" lastClr="000000"/>
              </a:solidFill>
              <a:latin typeface="Arial"/>
              <a:cs typeface="Arial"/>
            </a:endParaRPr>
          </a:p>
          <a:p>
            <a:pPr marL="583565" indent="-278765">
              <a:spcBef>
                <a:spcPts val="300"/>
              </a:spcBef>
              <a:buFontTx/>
              <a:buChar char="•"/>
              <a:tabLst>
                <a:tab pos="583565" algn="l"/>
              </a:tabLst>
              <a:defRPr/>
            </a:pPr>
            <a:r>
              <a:rPr kern="0">
                <a:solidFill>
                  <a:sysClr val="windowText" lastClr="000000"/>
                </a:solidFill>
                <a:latin typeface="Arial"/>
                <a:cs typeface="Arial"/>
              </a:rPr>
              <a:t>Resource</a:t>
            </a:r>
            <a:r>
              <a:rPr kern="0" spc="-25">
                <a:solidFill>
                  <a:sysClr val="windowText" lastClr="000000"/>
                </a:solidFill>
                <a:latin typeface="Arial"/>
                <a:cs typeface="Arial"/>
              </a:rPr>
              <a:t> </a:t>
            </a:r>
            <a:r>
              <a:rPr kern="0" spc="-10">
                <a:solidFill>
                  <a:sysClr val="windowText" lastClr="000000"/>
                </a:solidFill>
                <a:latin typeface="Arial"/>
                <a:cs typeface="Arial"/>
              </a:rPr>
              <a:t>Locators</a:t>
            </a:r>
            <a:endParaRPr kern="0">
              <a:solidFill>
                <a:sysClr val="windowText" lastClr="000000"/>
              </a:solidFill>
              <a:latin typeface="Arial"/>
              <a:cs typeface="Arial"/>
            </a:endParaRPr>
          </a:p>
          <a:p>
            <a:pPr marL="12700">
              <a:spcBef>
                <a:spcPts val="1080"/>
              </a:spcBef>
              <a:defRPr/>
            </a:pPr>
            <a:r>
              <a:rPr b="1" kern="0">
                <a:solidFill>
                  <a:sysClr val="windowText" lastClr="000000"/>
                </a:solidFill>
                <a:latin typeface="Arial"/>
                <a:cs typeface="Arial"/>
              </a:rPr>
              <a:t>Benefit</a:t>
            </a:r>
            <a:r>
              <a:rPr b="1" kern="0" spc="-45">
                <a:solidFill>
                  <a:sysClr val="windowText" lastClr="000000"/>
                </a:solidFill>
                <a:latin typeface="Arial"/>
                <a:cs typeface="Arial"/>
              </a:rPr>
              <a:t> </a:t>
            </a:r>
            <a:r>
              <a:rPr b="1" kern="0" spc="-10">
                <a:solidFill>
                  <a:sysClr val="windowText" lastClr="000000"/>
                </a:solidFill>
                <a:latin typeface="Arial"/>
                <a:cs typeface="Arial"/>
              </a:rPr>
              <a:t>Calculators</a:t>
            </a:r>
            <a:endParaRPr kern="0">
              <a:solidFill>
                <a:sysClr val="windowText" lastClr="000000"/>
              </a:solidFill>
              <a:latin typeface="Arial"/>
              <a:cs typeface="Arial"/>
            </a:endParaRPr>
          </a:p>
        </p:txBody>
      </p:sp>
      <p:sp>
        <p:nvSpPr>
          <p:cNvPr id="10" name="object 10"/>
          <p:cNvSpPr txBox="1"/>
          <p:nvPr/>
        </p:nvSpPr>
        <p:spPr>
          <a:xfrm>
            <a:off x="7319255" y="3236498"/>
            <a:ext cx="2612390" cy="962660"/>
          </a:xfrm>
          <a:prstGeom prst="rect">
            <a:avLst/>
          </a:prstGeom>
        </p:spPr>
        <p:txBody>
          <a:bodyPr vert="horz" wrap="square" lIns="0" tIns="50800" rIns="0" bIns="0" rtlCol="0">
            <a:spAutoFit/>
          </a:bodyPr>
          <a:lstStyle/>
          <a:p>
            <a:pPr marL="291465" indent="-278765">
              <a:spcBef>
                <a:spcPts val="400"/>
              </a:spcBef>
              <a:buFontTx/>
              <a:buChar char="•"/>
              <a:tabLst>
                <a:tab pos="291465" algn="l"/>
              </a:tabLst>
              <a:defRPr/>
            </a:pPr>
            <a:r>
              <a:rPr kern="0" spc="-10">
                <a:solidFill>
                  <a:sysClr val="windowText" lastClr="000000"/>
                </a:solidFill>
                <a:latin typeface="Arial"/>
                <a:cs typeface="Arial"/>
              </a:rPr>
              <a:t>Retirement</a:t>
            </a:r>
            <a:endParaRPr kern="0">
              <a:solidFill>
                <a:sysClr val="windowText" lastClr="000000"/>
              </a:solidFill>
              <a:latin typeface="Arial"/>
              <a:cs typeface="Arial"/>
            </a:endParaRPr>
          </a:p>
          <a:p>
            <a:pPr marL="291465" indent="-278765">
              <a:spcBef>
                <a:spcPts val="300"/>
              </a:spcBef>
              <a:buFontTx/>
              <a:buChar char="•"/>
              <a:tabLst>
                <a:tab pos="291465" algn="l"/>
              </a:tabLst>
              <a:defRPr/>
            </a:pPr>
            <a:r>
              <a:rPr kern="0">
                <a:solidFill>
                  <a:sysClr val="windowText" lastClr="000000"/>
                </a:solidFill>
                <a:latin typeface="Arial"/>
                <a:cs typeface="Arial"/>
              </a:rPr>
              <a:t>Survivor</a:t>
            </a:r>
            <a:r>
              <a:rPr kern="0" spc="-50">
                <a:solidFill>
                  <a:sysClr val="windowText" lastClr="000000"/>
                </a:solidFill>
                <a:latin typeface="Arial"/>
                <a:cs typeface="Arial"/>
              </a:rPr>
              <a:t> </a:t>
            </a:r>
            <a:r>
              <a:rPr kern="0" spc="-10">
                <a:solidFill>
                  <a:sysClr val="windowText" lastClr="000000"/>
                </a:solidFill>
                <a:latin typeface="Arial"/>
                <a:cs typeface="Arial"/>
              </a:rPr>
              <a:t>Benefits</a:t>
            </a:r>
            <a:endParaRPr kern="0">
              <a:solidFill>
                <a:sysClr val="windowText" lastClr="000000"/>
              </a:solidFill>
              <a:latin typeface="Arial"/>
              <a:cs typeface="Arial"/>
            </a:endParaRPr>
          </a:p>
          <a:p>
            <a:pPr marL="291465" indent="-278765">
              <a:spcBef>
                <a:spcPts val="300"/>
              </a:spcBef>
              <a:buFontTx/>
              <a:buChar char="•"/>
              <a:tabLst>
                <a:tab pos="291465" algn="l"/>
              </a:tabLst>
              <a:defRPr/>
            </a:pPr>
            <a:r>
              <a:rPr kern="0">
                <a:solidFill>
                  <a:sysClr val="windowText" lastClr="000000"/>
                </a:solidFill>
                <a:latin typeface="Arial"/>
                <a:cs typeface="Arial"/>
              </a:rPr>
              <a:t>Deployment</a:t>
            </a:r>
            <a:r>
              <a:rPr kern="0" spc="-45">
                <a:solidFill>
                  <a:sysClr val="windowText" lastClr="000000"/>
                </a:solidFill>
                <a:latin typeface="Arial"/>
                <a:cs typeface="Arial"/>
              </a:rPr>
              <a:t> </a:t>
            </a:r>
            <a:r>
              <a:rPr kern="0" spc="-10">
                <a:solidFill>
                  <a:sysClr val="windowText" lastClr="000000"/>
                </a:solidFill>
                <a:latin typeface="Arial"/>
                <a:cs typeface="Arial"/>
              </a:rPr>
              <a:t>Calculator</a:t>
            </a:r>
            <a:endParaRPr kern="0">
              <a:solidFill>
                <a:sysClr val="windowText" lastClr="000000"/>
              </a:solidFill>
              <a:latin typeface="Arial"/>
              <a:cs typeface="Arial"/>
            </a:endParaRPr>
          </a:p>
        </p:txBody>
      </p:sp>
      <p:sp>
        <p:nvSpPr>
          <p:cNvPr id="11" name="object 11"/>
          <p:cNvSpPr txBox="1"/>
          <p:nvPr/>
        </p:nvSpPr>
        <p:spPr>
          <a:xfrm>
            <a:off x="7026648" y="4310919"/>
            <a:ext cx="3366770" cy="1353185"/>
          </a:xfrm>
          <a:prstGeom prst="rect">
            <a:avLst/>
          </a:prstGeom>
        </p:spPr>
        <p:txBody>
          <a:bodyPr vert="horz" wrap="square" lIns="0" tIns="12700" rIns="0" bIns="0" rtlCol="0">
            <a:spAutoFit/>
          </a:bodyPr>
          <a:lstStyle/>
          <a:p>
            <a:pPr marL="12700" marR="679450">
              <a:spcBef>
                <a:spcPts val="100"/>
              </a:spcBef>
              <a:defRPr/>
            </a:pPr>
            <a:r>
              <a:rPr b="1" kern="0">
                <a:solidFill>
                  <a:sysClr val="windowText" lastClr="000000"/>
                </a:solidFill>
                <a:latin typeface="Arial"/>
                <a:cs typeface="Arial"/>
              </a:rPr>
              <a:t>Online</a:t>
            </a:r>
            <a:r>
              <a:rPr b="1" kern="0" spc="-80">
                <a:solidFill>
                  <a:sysClr val="windowText" lastClr="000000"/>
                </a:solidFill>
                <a:latin typeface="Arial"/>
                <a:cs typeface="Arial"/>
              </a:rPr>
              <a:t> </a:t>
            </a:r>
            <a:r>
              <a:rPr b="1" kern="0">
                <a:solidFill>
                  <a:sysClr val="windowText" lastClr="000000"/>
                </a:solidFill>
                <a:latin typeface="Arial"/>
                <a:cs typeface="Arial"/>
              </a:rPr>
              <a:t>Survivor</a:t>
            </a:r>
            <a:r>
              <a:rPr b="1" kern="0" spc="-15">
                <a:solidFill>
                  <a:sysClr val="windowText" lastClr="000000"/>
                </a:solidFill>
                <a:latin typeface="Arial"/>
                <a:cs typeface="Arial"/>
              </a:rPr>
              <a:t> </a:t>
            </a:r>
            <a:r>
              <a:rPr b="1" kern="0" spc="-10">
                <a:solidFill>
                  <a:sysClr val="windowText" lastClr="000000"/>
                </a:solidFill>
                <a:latin typeface="Arial"/>
                <a:cs typeface="Arial"/>
              </a:rPr>
              <a:t>Benefits </a:t>
            </a:r>
            <a:r>
              <a:rPr b="1" kern="0">
                <a:solidFill>
                  <a:sysClr val="windowText" lastClr="000000"/>
                </a:solidFill>
                <a:latin typeface="Arial"/>
                <a:cs typeface="Arial"/>
              </a:rPr>
              <a:t>Reports</a:t>
            </a:r>
            <a:r>
              <a:rPr b="1" kern="0" spc="-60">
                <a:solidFill>
                  <a:sysClr val="windowText" lastClr="000000"/>
                </a:solidFill>
                <a:latin typeface="Arial"/>
                <a:cs typeface="Arial"/>
              </a:rPr>
              <a:t> </a:t>
            </a:r>
            <a:r>
              <a:rPr b="1" kern="0" spc="-10">
                <a:solidFill>
                  <a:sysClr val="windowText" lastClr="000000"/>
                </a:solidFill>
                <a:latin typeface="Arial"/>
                <a:cs typeface="Arial"/>
              </a:rPr>
              <a:t>(OSBR)</a:t>
            </a:r>
            <a:endParaRPr kern="0">
              <a:solidFill>
                <a:sysClr val="windowText" lastClr="000000"/>
              </a:solidFill>
              <a:latin typeface="Arial"/>
              <a:cs typeface="Arial"/>
            </a:endParaRPr>
          </a:p>
          <a:p>
            <a:pPr marL="583565" indent="-278765">
              <a:spcBef>
                <a:spcPts val="730"/>
              </a:spcBef>
              <a:buFontTx/>
              <a:buChar char="•"/>
              <a:tabLst>
                <a:tab pos="583565" algn="l"/>
              </a:tabLst>
              <a:defRPr/>
            </a:pPr>
            <a:r>
              <a:rPr kern="0">
                <a:solidFill>
                  <a:sysClr val="windowText" lastClr="000000"/>
                </a:solidFill>
                <a:latin typeface="Arial"/>
                <a:cs typeface="Arial"/>
              </a:rPr>
              <a:t>Survivor</a:t>
            </a:r>
            <a:r>
              <a:rPr kern="0" spc="-30">
                <a:solidFill>
                  <a:sysClr val="windowText" lastClr="000000"/>
                </a:solidFill>
                <a:latin typeface="Arial"/>
                <a:cs typeface="Arial"/>
              </a:rPr>
              <a:t> </a:t>
            </a:r>
            <a:r>
              <a:rPr kern="0">
                <a:solidFill>
                  <a:sysClr val="windowText" lastClr="000000"/>
                </a:solidFill>
                <a:latin typeface="Arial"/>
                <a:cs typeface="Arial"/>
              </a:rPr>
              <a:t>Benefits</a:t>
            </a:r>
            <a:r>
              <a:rPr kern="0" spc="-40">
                <a:solidFill>
                  <a:sysClr val="windowText" lastClr="000000"/>
                </a:solidFill>
                <a:latin typeface="Arial"/>
                <a:cs typeface="Arial"/>
              </a:rPr>
              <a:t> </a:t>
            </a:r>
            <a:r>
              <a:rPr kern="0" spc="-10">
                <a:solidFill>
                  <a:sysClr val="windowText" lastClr="000000"/>
                </a:solidFill>
                <a:latin typeface="Arial"/>
                <a:cs typeface="Arial"/>
              </a:rPr>
              <a:t>Reports</a:t>
            </a:r>
            <a:endParaRPr kern="0">
              <a:solidFill>
                <a:sysClr val="windowText" lastClr="000000"/>
              </a:solidFill>
              <a:latin typeface="Arial"/>
              <a:cs typeface="Arial"/>
            </a:endParaRPr>
          </a:p>
          <a:p>
            <a:pPr marL="12700">
              <a:spcBef>
                <a:spcPts val="1080"/>
              </a:spcBef>
              <a:defRPr/>
            </a:pPr>
            <a:r>
              <a:rPr b="1" kern="0">
                <a:solidFill>
                  <a:sysClr val="windowText" lastClr="000000"/>
                </a:solidFill>
                <a:latin typeface="Arial"/>
                <a:cs typeface="Arial"/>
              </a:rPr>
              <a:t>Benefits</a:t>
            </a:r>
            <a:r>
              <a:rPr b="1" kern="0" spc="-40">
                <a:solidFill>
                  <a:sysClr val="windowText" lastClr="000000"/>
                </a:solidFill>
                <a:latin typeface="Arial"/>
                <a:cs typeface="Arial"/>
              </a:rPr>
              <a:t> </a:t>
            </a:r>
            <a:r>
              <a:rPr b="1" kern="0">
                <a:solidFill>
                  <a:sysClr val="windowText" lastClr="000000"/>
                </a:solidFill>
                <a:latin typeface="Arial"/>
                <a:cs typeface="Arial"/>
              </a:rPr>
              <a:t>Help</a:t>
            </a:r>
            <a:r>
              <a:rPr b="1" kern="0" spc="-25">
                <a:solidFill>
                  <a:sysClr val="windowText" lastClr="000000"/>
                </a:solidFill>
                <a:latin typeface="Arial"/>
                <a:cs typeface="Arial"/>
              </a:rPr>
              <a:t> </a:t>
            </a:r>
            <a:r>
              <a:rPr b="1" kern="0">
                <a:solidFill>
                  <a:sysClr val="windowText" lastClr="000000"/>
                </a:solidFill>
                <a:latin typeface="Arial"/>
                <a:cs typeface="Arial"/>
              </a:rPr>
              <a:t>Desk</a:t>
            </a:r>
            <a:r>
              <a:rPr b="1" kern="0" spc="-20">
                <a:solidFill>
                  <a:sysClr val="windowText" lastClr="000000"/>
                </a:solidFill>
                <a:latin typeface="Arial"/>
                <a:cs typeface="Arial"/>
              </a:rPr>
              <a:t> </a:t>
            </a:r>
            <a:r>
              <a:rPr b="1" kern="0" spc="-10">
                <a:solidFill>
                  <a:sysClr val="windowText" lastClr="000000"/>
                </a:solidFill>
                <a:latin typeface="Arial"/>
                <a:cs typeface="Arial"/>
              </a:rPr>
              <a:t>Operations</a:t>
            </a:r>
            <a:endParaRPr kern="0">
              <a:solidFill>
                <a:sysClr val="windowText" lastClr="000000"/>
              </a:solidFill>
              <a:latin typeface="Arial"/>
              <a:cs typeface="Arial"/>
            </a:endParaRPr>
          </a:p>
        </p:txBody>
      </p:sp>
      <p:sp>
        <p:nvSpPr>
          <p:cNvPr id="12" name="object 12"/>
          <p:cNvSpPr txBox="1"/>
          <p:nvPr/>
        </p:nvSpPr>
        <p:spPr>
          <a:xfrm>
            <a:off x="2513800" y="5941224"/>
            <a:ext cx="7164705" cy="468718"/>
          </a:xfrm>
          <a:prstGeom prst="rect">
            <a:avLst/>
          </a:prstGeom>
          <a:ln w="28575">
            <a:solidFill>
              <a:srgbClr val="2CAA27"/>
            </a:solidFill>
          </a:ln>
        </p:spPr>
        <p:txBody>
          <a:bodyPr vert="horz" wrap="square" lIns="0" tIns="159385" rIns="0" bIns="0" rtlCol="0">
            <a:spAutoFit/>
          </a:bodyPr>
          <a:lstStyle/>
          <a:p>
            <a:pPr algn="ctr">
              <a:spcBef>
                <a:spcPts val="1255"/>
              </a:spcBef>
              <a:defRPr/>
            </a:pPr>
            <a:r>
              <a:rPr sz="2000" u="sng" kern="0" spc="-10">
                <a:solidFill>
                  <a:srgbClr val="0562C1"/>
                </a:solidFill>
                <a:uFill>
                  <a:solidFill>
                    <a:srgbClr val="0562C1"/>
                  </a:solidFill>
                </a:uFill>
                <a:latin typeface="Arial"/>
                <a:cs typeface="Arial"/>
                <a:hlinkClick r:id="rId3"/>
              </a:rPr>
              <a:t>https://myarmybenefits.us.army.mil</a:t>
            </a:r>
            <a:endParaRPr sz="2000" kern="0">
              <a:solidFill>
                <a:sysClr val="windowText" lastClr="000000"/>
              </a:solidFill>
              <a:latin typeface="Arial"/>
              <a:cs typeface="Arial"/>
            </a:endParaRPr>
          </a:p>
        </p:txBody>
      </p:sp>
      <p:sp>
        <p:nvSpPr>
          <p:cNvPr id="13" name="object 13"/>
          <p:cNvSpPr txBox="1"/>
          <p:nvPr/>
        </p:nvSpPr>
        <p:spPr>
          <a:xfrm>
            <a:off x="2007180" y="3143748"/>
            <a:ext cx="802005" cy="574040"/>
          </a:xfrm>
          <a:prstGeom prst="rect">
            <a:avLst/>
          </a:prstGeom>
        </p:spPr>
        <p:txBody>
          <a:bodyPr vert="horz" wrap="square" lIns="0" tIns="12700" rIns="0" bIns="0" rtlCol="0">
            <a:spAutoFit/>
          </a:bodyPr>
          <a:lstStyle/>
          <a:p>
            <a:pPr marL="13970" marR="5080" indent="-1905">
              <a:spcBef>
                <a:spcPts val="100"/>
              </a:spcBef>
              <a:defRPr/>
            </a:pPr>
            <a:r>
              <a:rPr b="1" kern="0" spc="-10">
                <a:solidFill>
                  <a:sysClr val="windowText" lastClr="000000"/>
                </a:solidFill>
                <a:latin typeface="Arial"/>
                <a:cs typeface="Arial"/>
              </a:rPr>
              <a:t>Benefit Library</a:t>
            </a:r>
            <a:endParaRPr kern="0">
              <a:solidFill>
                <a:sysClr val="windowText" lastClr="000000"/>
              </a:solidFill>
              <a:latin typeface="Arial"/>
              <a:cs typeface="Arial"/>
            </a:endParaRPr>
          </a:p>
        </p:txBody>
      </p:sp>
      <p:grpSp>
        <p:nvGrpSpPr>
          <p:cNvPr id="14" name="object 14"/>
          <p:cNvGrpSpPr/>
          <p:nvPr/>
        </p:nvGrpSpPr>
        <p:grpSpPr>
          <a:xfrm>
            <a:off x="5339893" y="1351980"/>
            <a:ext cx="1481455" cy="776605"/>
            <a:chOff x="3815892" y="1351979"/>
            <a:chExt cx="1481455" cy="776605"/>
          </a:xfrm>
        </p:grpSpPr>
        <p:sp>
          <p:nvSpPr>
            <p:cNvPr id="15" name="object 15"/>
            <p:cNvSpPr/>
            <p:nvPr/>
          </p:nvSpPr>
          <p:spPr>
            <a:xfrm>
              <a:off x="3820655" y="1356742"/>
              <a:ext cx="1471930" cy="767080"/>
            </a:xfrm>
            <a:custGeom>
              <a:avLst/>
              <a:gdLst/>
              <a:ahLst/>
              <a:cxnLst/>
              <a:rect l="l" t="t" r="r" b="b"/>
              <a:pathLst>
                <a:path w="1471929" h="767080">
                  <a:moveTo>
                    <a:pt x="735812" y="0"/>
                  </a:moveTo>
                  <a:lnTo>
                    <a:pt x="672324" y="1407"/>
                  </a:lnTo>
                  <a:lnTo>
                    <a:pt x="610335" y="5552"/>
                  </a:lnTo>
                  <a:lnTo>
                    <a:pt x="550067" y="12319"/>
                  </a:lnTo>
                  <a:lnTo>
                    <a:pt x="491740" y="21594"/>
                  </a:lnTo>
                  <a:lnTo>
                    <a:pt x="435576" y="33262"/>
                  </a:lnTo>
                  <a:lnTo>
                    <a:pt x="381794" y="47206"/>
                  </a:lnTo>
                  <a:lnTo>
                    <a:pt x="330617" y="63314"/>
                  </a:lnTo>
                  <a:lnTo>
                    <a:pt x="282264" y="81468"/>
                  </a:lnTo>
                  <a:lnTo>
                    <a:pt x="236958" y="101555"/>
                  </a:lnTo>
                  <a:lnTo>
                    <a:pt x="194917" y="123458"/>
                  </a:lnTo>
                  <a:lnTo>
                    <a:pt x="156365" y="147064"/>
                  </a:lnTo>
                  <a:lnTo>
                    <a:pt x="121520" y="172257"/>
                  </a:lnTo>
                  <a:lnTo>
                    <a:pt x="90605" y="198921"/>
                  </a:lnTo>
                  <a:lnTo>
                    <a:pt x="63841" y="226943"/>
                  </a:lnTo>
                  <a:lnTo>
                    <a:pt x="23645" y="286596"/>
                  </a:lnTo>
                  <a:lnTo>
                    <a:pt x="2700" y="350295"/>
                  </a:lnTo>
                  <a:lnTo>
                    <a:pt x="0" y="383374"/>
                  </a:lnTo>
                  <a:lnTo>
                    <a:pt x="2700" y="416454"/>
                  </a:lnTo>
                  <a:lnTo>
                    <a:pt x="23645" y="480153"/>
                  </a:lnTo>
                  <a:lnTo>
                    <a:pt x="63841" y="539806"/>
                  </a:lnTo>
                  <a:lnTo>
                    <a:pt x="90605" y="567827"/>
                  </a:lnTo>
                  <a:lnTo>
                    <a:pt x="121520" y="594492"/>
                  </a:lnTo>
                  <a:lnTo>
                    <a:pt x="156365" y="619685"/>
                  </a:lnTo>
                  <a:lnTo>
                    <a:pt x="194917" y="643290"/>
                  </a:lnTo>
                  <a:lnTo>
                    <a:pt x="236958" y="665194"/>
                  </a:lnTo>
                  <a:lnTo>
                    <a:pt x="282264" y="685281"/>
                  </a:lnTo>
                  <a:lnTo>
                    <a:pt x="330617" y="703435"/>
                  </a:lnTo>
                  <a:lnTo>
                    <a:pt x="381794" y="719542"/>
                  </a:lnTo>
                  <a:lnTo>
                    <a:pt x="435576" y="733487"/>
                  </a:lnTo>
                  <a:lnTo>
                    <a:pt x="491740" y="745155"/>
                  </a:lnTo>
                  <a:lnTo>
                    <a:pt x="550067" y="754430"/>
                  </a:lnTo>
                  <a:lnTo>
                    <a:pt x="610335" y="761197"/>
                  </a:lnTo>
                  <a:lnTo>
                    <a:pt x="672324" y="765342"/>
                  </a:lnTo>
                  <a:lnTo>
                    <a:pt x="735812" y="766749"/>
                  </a:lnTo>
                  <a:lnTo>
                    <a:pt x="799300" y="765342"/>
                  </a:lnTo>
                  <a:lnTo>
                    <a:pt x="861289" y="761197"/>
                  </a:lnTo>
                  <a:lnTo>
                    <a:pt x="921556" y="754430"/>
                  </a:lnTo>
                  <a:lnTo>
                    <a:pt x="979882" y="745155"/>
                  </a:lnTo>
                  <a:lnTo>
                    <a:pt x="1036046" y="733487"/>
                  </a:lnTo>
                  <a:lnTo>
                    <a:pt x="1089827" y="719542"/>
                  </a:lnTo>
                  <a:lnTo>
                    <a:pt x="1141003" y="703435"/>
                  </a:lnTo>
                  <a:lnTo>
                    <a:pt x="1189355" y="685281"/>
                  </a:lnTo>
                  <a:lnTo>
                    <a:pt x="1234661" y="665194"/>
                  </a:lnTo>
                  <a:lnTo>
                    <a:pt x="1276700" y="643290"/>
                  </a:lnTo>
                  <a:lnTo>
                    <a:pt x="1315252" y="619685"/>
                  </a:lnTo>
                  <a:lnTo>
                    <a:pt x="1350095" y="594492"/>
                  </a:lnTo>
                  <a:lnTo>
                    <a:pt x="1381009" y="567827"/>
                  </a:lnTo>
                  <a:lnTo>
                    <a:pt x="1407773" y="539806"/>
                  </a:lnTo>
                  <a:lnTo>
                    <a:pt x="1447967" y="480153"/>
                  </a:lnTo>
                  <a:lnTo>
                    <a:pt x="1468911" y="416454"/>
                  </a:lnTo>
                  <a:lnTo>
                    <a:pt x="1471612" y="383374"/>
                  </a:lnTo>
                  <a:lnTo>
                    <a:pt x="1468911" y="350295"/>
                  </a:lnTo>
                  <a:lnTo>
                    <a:pt x="1447967" y="286596"/>
                  </a:lnTo>
                  <a:lnTo>
                    <a:pt x="1407773" y="226943"/>
                  </a:lnTo>
                  <a:lnTo>
                    <a:pt x="1381009" y="198921"/>
                  </a:lnTo>
                  <a:lnTo>
                    <a:pt x="1350095" y="172257"/>
                  </a:lnTo>
                  <a:lnTo>
                    <a:pt x="1315252" y="147064"/>
                  </a:lnTo>
                  <a:lnTo>
                    <a:pt x="1276700" y="123458"/>
                  </a:lnTo>
                  <a:lnTo>
                    <a:pt x="1234661" y="101555"/>
                  </a:lnTo>
                  <a:lnTo>
                    <a:pt x="1189355" y="81468"/>
                  </a:lnTo>
                  <a:lnTo>
                    <a:pt x="1141003" y="63314"/>
                  </a:lnTo>
                  <a:lnTo>
                    <a:pt x="1089827" y="47206"/>
                  </a:lnTo>
                  <a:lnTo>
                    <a:pt x="1036046" y="33262"/>
                  </a:lnTo>
                  <a:lnTo>
                    <a:pt x="979882" y="21594"/>
                  </a:lnTo>
                  <a:lnTo>
                    <a:pt x="921556" y="12319"/>
                  </a:lnTo>
                  <a:lnTo>
                    <a:pt x="861289" y="5552"/>
                  </a:lnTo>
                  <a:lnTo>
                    <a:pt x="799300" y="1407"/>
                  </a:lnTo>
                  <a:lnTo>
                    <a:pt x="735812" y="0"/>
                  </a:lnTo>
                  <a:close/>
                </a:path>
              </a:pathLst>
            </a:custGeom>
            <a:solidFill>
              <a:srgbClr val="FFCC01"/>
            </a:solidFill>
          </p:spPr>
          <p:txBody>
            <a:bodyPr wrap="square" lIns="0" tIns="0" rIns="0" bIns="0" rtlCol="0"/>
            <a:lstStyle/>
            <a:p>
              <a:pPr>
                <a:defRPr/>
              </a:pPr>
              <a:endParaRPr kern="0">
                <a:solidFill>
                  <a:sysClr val="windowText" lastClr="000000"/>
                </a:solidFill>
              </a:endParaRPr>
            </a:p>
          </p:txBody>
        </p:sp>
        <p:sp>
          <p:nvSpPr>
            <p:cNvPr id="16" name="object 16"/>
            <p:cNvSpPr/>
            <p:nvPr/>
          </p:nvSpPr>
          <p:spPr>
            <a:xfrm>
              <a:off x="3820655" y="1356742"/>
              <a:ext cx="1471930" cy="767080"/>
            </a:xfrm>
            <a:custGeom>
              <a:avLst/>
              <a:gdLst/>
              <a:ahLst/>
              <a:cxnLst/>
              <a:rect l="l" t="t" r="r" b="b"/>
              <a:pathLst>
                <a:path w="1471929" h="767080">
                  <a:moveTo>
                    <a:pt x="0" y="383374"/>
                  </a:moveTo>
                  <a:lnTo>
                    <a:pt x="10656" y="317997"/>
                  </a:lnTo>
                  <a:lnTo>
                    <a:pt x="41447" y="256206"/>
                  </a:lnTo>
                  <a:lnTo>
                    <a:pt x="90605" y="198921"/>
                  </a:lnTo>
                  <a:lnTo>
                    <a:pt x="121520" y="172257"/>
                  </a:lnTo>
                  <a:lnTo>
                    <a:pt x="156365" y="147064"/>
                  </a:lnTo>
                  <a:lnTo>
                    <a:pt x="194917" y="123458"/>
                  </a:lnTo>
                  <a:lnTo>
                    <a:pt x="236958" y="101555"/>
                  </a:lnTo>
                  <a:lnTo>
                    <a:pt x="282264" y="81468"/>
                  </a:lnTo>
                  <a:lnTo>
                    <a:pt x="330617" y="63314"/>
                  </a:lnTo>
                  <a:lnTo>
                    <a:pt x="381794" y="47206"/>
                  </a:lnTo>
                  <a:lnTo>
                    <a:pt x="435576" y="33262"/>
                  </a:lnTo>
                  <a:lnTo>
                    <a:pt x="491740" y="21594"/>
                  </a:lnTo>
                  <a:lnTo>
                    <a:pt x="550067" y="12319"/>
                  </a:lnTo>
                  <a:lnTo>
                    <a:pt x="610335" y="5552"/>
                  </a:lnTo>
                  <a:lnTo>
                    <a:pt x="672324" y="1407"/>
                  </a:lnTo>
                  <a:lnTo>
                    <a:pt x="735812" y="0"/>
                  </a:lnTo>
                  <a:lnTo>
                    <a:pt x="799300" y="1407"/>
                  </a:lnTo>
                  <a:lnTo>
                    <a:pt x="861289" y="5552"/>
                  </a:lnTo>
                  <a:lnTo>
                    <a:pt x="921556" y="12319"/>
                  </a:lnTo>
                  <a:lnTo>
                    <a:pt x="979882" y="21594"/>
                  </a:lnTo>
                  <a:lnTo>
                    <a:pt x="1036046" y="33262"/>
                  </a:lnTo>
                  <a:lnTo>
                    <a:pt x="1089827" y="47206"/>
                  </a:lnTo>
                  <a:lnTo>
                    <a:pt x="1141003" y="63314"/>
                  </a:lnTo>
                  <a:lnTo>
                    <a:pt x="1189355" y="81468"/>
                  </a:lnTo>
                  <a:lnTo>
                    <a:pt x="1234661" y="101555"/>
                  </a:lnTo>
                  <a:lnTo>
                    <a:pt x="1276700" y="123458"/>
                  </a:lnTo>
                  <a:lnTo>
                    <a:pt x="1315252" y="147064"/>
                  </a:lnTo>
                  <a:lnTo>
                    <a:pt x="1350095" y="172257"/>
                  </a:lnTo>
                  <a:lnTo>
                    <a:pt x="1381009" y="198921"/>
                  </a:lnTo>
                  <a:lnTo>
                    <a:pt x="1407773" y="226943"/>
                  </a:lnTo>
                  <a:lnTo>
                    <a:pt x="1447967" y="286596"/>
                  </a:lnTo>
                  <a:lnTo>
                    <a:pt x="1468911" y="350295"/>
                  </a:lnTo>
                  <a:lnTo>
                    <a:pt x="1471612" y="383374"/>
                  </a:lnTo>
                  <a:lnTo>
                    <a:pt x="1468911" y="416454"/>
                  </a:lnTo>
                  <a:lnTo>
                    <a:pt x="1447967" y="480153"/>
                  </a:lnTo>
                  <a:lnTo>
                    <a:pt x="1407773" y="539806"/>
                  </a:lnTo>
                  <a:lnTo>
                    <a:pt x="1381009" y="567827"/>
                  </a:lnTo>
                  <a:lnTo>
                    <a:pt x="1350095" y="594492"/>
                  </a:lnTo>
                  <a:lnTo>
                    <a:pt x="1315252" y="619685"/>
                  </a:lnTo>
                  <a:lnTo>
                    <a:pt x="1276700" y="643290"/>
                  </a:lnTo>
                  <a:lnTo>
                    <a:pt x="1234661" y="665194"/>
                  </a:lnTo>
                  <a:lnTo>
                    <a:pt x="1189355" y="685281"/>
                  </a:lnTo>
                  <a:lnTo>
                    <a:pt x="1141003" y="703435"/>
                  </a:lnTo>
                  <a:lnTo>
                    <a:pt x="1089827" y="719542"/>
                  </a:lnTo>
                  <a:lnTo>
                    <a:pt x="1036046" y="733487"/>
                  </a:lnTo>
                  <a:lnTo>
                    <a:pt x="979882" y="745155"/>
                  </a:lnTo>
                  <a:lnTo>
                    <a:pt x="921556" y="754430"/>
                  </a:lnTo>
                  <a:lnTo>
                    <a:pt x="861289" y="761197"/>
                  </a:lnTo>
                  <a:lnTo>
                    <a:pt x="799300" y="765342"/>
                  </a:lnTo>
                  <a:lnTo>
                    <a:pt x="735812" y="766749"/>
                  </a:lnTo>
                  <a:lnTo>
                    <a:pt x="672324" y="765342"/>
                  </a:lnTo>
                  <a:lnTo>
                    <a:pt x="610335" y="761197"/>
                  </a:lnTo>
                  <a:lnTo>
                    <a:pt x="550067" y="754430"/>
                  </a:lnTo>
                  <a:lnTo>
                    <a:pt x="491740" y="745155"/>
                  </a:lnTo>
                  <a:lnTo>
                    <a:pt x="435576" y="733487"/>
                  </a:lnTo>
                  <a:lnTo>
                    <a:pt x="381794" y="719542"/>
                  </a:lnTo>
                  <a:lnTo>
                    <a:pt x="330617" y="703435"/>
                  </a:lnTo>
                  <a:lnTo>
                    <a:pt x="282264" y="685281"/>
                  </a:lnTo>
                  <a:lnTo>
                    <a:pt x="236958" y="665194"/>
                  </a:lnTo>
                  <a:lnTo>
                    <a:pt x="194917" y="643290"/>
                  </a:lnTo>
                  <a:lnTo>
                    <a:pt x="156365" y="619685"/>
                  </a:lnTo>
                  <a:lnTo>
                    <a:pt x="121520" y="594492"/>
                  </a:lnTo>
                  <a:lnTo>
                    <a:pt x="90605" y="567827"/>
                  </a:lnTo>
                  <a:lnTo>
                    <a:pt x="63841" y="539806"/>
                  </a:lnTo>
                  <a:lnTo>
                    <a:pt x="23645" y="480153"/>
                  </a:lnTo>
                  <a:lnTo>
                    <a:pt x="2700" y="416454"/>
                  </a:lnTo>
                  <a:lnTo>
                    <a:pt x="0" y="383374"/>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grpSp>
      <p:sp>
        <p:nvSpPr>
          <p:cNvPr id="17" name="object 17"/>
          <p:cNvSpPr txBox="1"/>
          <p:nvPr/>
        </p:nvSpPr>
        <p:spPr>
          <a:xfrm>
            <a:off x="5820492" y="1447001"/>
            <a:ext cx="520700" cy="299720"/>
          </a:xfrm>
          <a:prstGeom prst="rect">
            <a:avLst/>
          </a:prstGeom>
        </p:spPr>
        <p:txBody>
          <a:bodyPr vert="horz" wrap="square" lIns="0" tIns="12700" rIns="0" bIns="0" rtlCol="0">
            <a:spAutoFit/>
          </a:bodyPr>
          <a:lstStyle/>
          <a:p>
            <a:pPr marL="12700">
              <a:spcBef>
                <a:spcPts val="100"/>
              </a:spcBef>
              <a:defRPr/>
            </a:pPr>
            <a:r>
              <a:rPr b="1" kern="0" spc="-20">
                <a:solidFill>
                  <a:sysClr val="windowText" lastClr="000000"/>
                </a:solidFill>
                <a:latin typeface="Arial"/>
                <a:cs typeface="Arial"/>
              </a:rPr>
              <a:t>Help</a:t>
            </a:r>
            <a:endParaRPr kern="0">
              <a:solidFill>
                <a:sysClr val="windowText" lastClr="000000"/>
              </a:solidFill>
              <a:latin typeface="Arial"/>
              <a:cs typeface="Arial"/>
            </a:endParaRPr>
          </a:p>
        </p:txBody>
      </p:sp>
      <p:sp>
        <p:nvSpPr>
          <p:cNvPr id="18" name="object 18"/>
          <p:cNvSpPr txBox="1"/>
          <p:nvPr/>
        </p:nvSpPr>
        <p:spPr>
          <a:xfrm>
            <a:off x="5796033" y="1721321"/>
            <a:ext cx="569595" cy="299720"/>
          </a:xfrm>
          <a:prstGeom prst="rect">
            <a:avLst/>
          </a:prstGeom>
        </p:spPr>
        <p:txBody>
          <a:bodyPr vert="horz" wrap="square" lIns="0" tIns="12700" rIns="0" bIns="0" rtlCol="0">
            <a:spAutoFit/>
          </a:bodyPr>
          <a:lstStyle/>
          <a:p>
            <a:pPr marL="12700">
              <a:spcBef>
                <a:spcPts val="100"/>
              </a:spcBef>
              <a:defRPr/>
            </a:pPr>
            <a:r>
              <a:rPr b="1" kern="0" spc="-20">
                <a:solidFill>
                  <a:sysClr val="windowText" lastClr="000000"/>
                </a:solidFill>
                <a:latin typeface="Arial"/>
                <a:cs typeface="Arial"/>
              </a:rPr>
              <a:t>Desk</a:t>
            </a:r>
            <a:endParaRPr kern="0">
              <a:solidFill>
                <a:sysClr val="windowText" lastClr="000000"/>
              </a:solidFill>
              <a:latin typeface="Arial"/>
              <a:cs typeface="Arial"/>
            </a:endParaRPr>
          </a:p>
        </p:txBody>
      </p:sp>
      <p:grpSp>
        <p:nvGrpSpPr>
          <p:cNvPr id="19" name="object 19"/>
          <p:cNvGrpSpPr/>
          <p:nvPr/>
        </p:nvGrpSpPr>
        <p:grpSpPr>
          <a:xfrm>
            <a:off x="1589584" y="805838"/>
            <a:ext cx="4023360" cy="2355215"/>
            <a:chOff x="65584" y="805837"/>
            <a:chExt cx="4023360" cy="2355215"/>
          </a:xfrm>
        </p:grpSpPr>
        <p:sp>
          <p:nvSpPr>
            <p:cNvPr id="20" name="object 20"/>
            <p:cNvSpPr/>
            <p:nvPr/>
          </p:nvSpPr>
          <p:spPr>
            <a:xfrm>
              <a:off x="3037089" y="2098595"/>
              <a:ext cx="483870" cy="443230"/>
            </a:xfrm>
            <a:custGeom>
              <a:avLst/>
              <a:gdLst/>
              <a:ahLst/>
              <a:cxnLst/>
              <a:rect l="l" t="t" r="r" b="b"/>
              <a:pathLst>
                <a:path w="483870" h="443230">
                  <a:moveTo>
                    <a:pt x="0" y="221361"/>
                  </a:moveTo>
                  <a:lnTo>
                    <a:pt x="4911" y="176750"/>
                  </a:lnTo>
                  <a:lnTo>
                    <a:pt x="18999" y="135199"/>
                  </a:lnTo>
                  <a:lnTo>
                    <a:pt x="41289" y="97597"/>
                  </a:lnTo>
                  <a:lnTo>
                    <a:pt x="70810" y="64836"/>
                  </a:lnTo>
                  <a:lnTo>
                    <a:pt x="106590" y="37806"/>
                  </a:lnTo>
                  <a:lnTo>
                    <a:pt x="147655" y="17396"/>
                  </a:lnTo>
                  <a:lnTo>
                    <a:pt x="193035" y="4497"/>
                  </a:lnTo>
                  <a:lnTo>
                    <a:pt x="241757" y="0"/>
                  </a:lnTo>
                  <a:lnTo>
                    <a:pt x="290478" y="4497"/>
                  </a:lnTo>
                  <a:lnTo>
                    <a:pt x="335856" y="17396"/>
                  </a:lnTo>
                  <a:lnTo>
                    <a:pt x="376920" y="37806"/>
                  </a:lnTo>
                  <a:lnTo>
                    <a:pt x="412697" y="64836"/>
                  </a:lnTo>
                  <a:lnTo>
                    <a:pt x="442216" y="97597"/>
                  </a:lnTo>
                  <a:lnTo>
                    <a:pt x="464504" y="135199"/>
                  </a:lnTo>
                  <a:lnTo>
                    <a:pt x="478590" y="176750"/>
                  </a:lnTo>
                  <a:lnTo>
                    <a:pt x="483501" y="221361"/>
                  </a:lnTo>
                  <a:lnTo>
                    <a:pt x="478590" y="265971"/>
                  </a:lnTo>
                  <a:lnTo>
                    <a:pt x="464504" y="307522"/>
                  </a:lnTo>
                  <a:lnTo>
                    <a:pt x="442216" y="345124"/>
                  </a:lnTo>
                  <a:lnTo>
                    <a:pt x="412697" y="377885"/>
                  </a:lnTo>
                  <a:lnTo>
                    <a:pt x="376920" y="404915"/>
                  </a:lnTo>
                  <a:lnTo>
                    <a:pt x="335856" y="425325"/>
                  </a:lnTo>
                  <a:lnTo>
                    <a:pt x="290478" y="438224"/>
                  </a:lnTo>
                  <a:lnTo>
                    <a:pt x="241757" y="442722"/>
                  </a:lnTo>
                  <a:lnTo>
                    <a:pt x="193035" y="438224"/>
                  </a:lnTo>
                  <a:lnTo>
                    <a:pt x="147655" y="425325"/>
                  </a:lnTo>
                  <a:lnTo>
                    <a:pt x="106590" y="404915"/>
                  </a:lnTo>
                  <a:lnTo>
                    <a:pt x="70810" y="377885"/>
                  </a:lnTo>
                  <a:lnTo>
                    <a:pt x="41289" y="345124"/>
                  </a:lnTo>
                  <a:lnTo>
                    <a:pt x="18999" y="307522"/>
                  </a:lnTo>
                  <a:lnTo>
                    <a:pt x="4911" y="265971"/>
                  </a:lnTo>
                  <a:lnTo>
                    <a:pt x="0" y="221361"/>
                  </a:lnTo>
                  <a:close/>
                </a:path>
              </a:pathLst>
            </a:custGeom>
            <a:ln w="57150">
              <a:solidFill>
                <a:srgbClr val="3EE943"/>
              </a:solidFill>
            </a:ln>
          </p:spPr>
          <p:txBody>
            <a:bodyPr wrap="square" lIns="0" tIns="0" rIns="0" bIns="0" rtlCol="0"/>
            <a:lstStyle/>
            <a:p>
              <a:pPr>
                <a:defRPr/>
              </a:pPr>
              <a:endParaRPr kern="0">
                <a:solidFill>
                  <a:sysClr val="windowText" lastClr="000000"/>
                </a:solidFill>
              </a:endParaRPr>
            </a:p>
          </p:txBody>
        </p:sp>
        <p:sp>
          <p:nvSpPr>
            <p:cNvPr id="21" name="object 21"/>
            <p:cNvSpPr/>
            <p:nvPr/>
          </p:nvSpPr>
          <p:spPr>
            <a:xfrm>
              <a:off x="644551" y="2029429"/>
              <a:ext cx="628650" cy="609600"/>
            </a:xfrm>
            <a:custGeom>
              <a:avLst/>
              <a:gdLst/>
              <a:ahLst/>
              <a:cxnLst/>
              <a:rect l="l" t="t" r="r" b="b"/>
              <a:pathLst>
                <a:path w="628650" h="609600">
                  <a:moveTo>
                    <a:pt x="0" y="304698"/>
                  </a:moveTo>
                  <a:lnTo>
                    <a:pt x="3406" y="259673"/>
                  </a:lnTo>
                  <a:lnTo>
                    <a:pt x="13302" y="216699"/>
                  </a:lnTo>
                  <a:lnTo>
                    <a:pt x="29200" y="176247"/>
                  </a:lnTo>
                  <a:lnTo>
                    <a:pt x="50616" y="138789"/>
                  </a:lnTo>
                  <a:lnTo>
                    <a:pt x="77063" y="104796"/>
                  </a:lnTo>
                  <a:lnTo>
                    <a:pt x="108054" y="74739"/>
                  </a:lnTo>
                  <a:lnTo>
                    <a:pt x="143104" y="49090"/>
                  </a:lnTo>
                  <a:lnTo>
                    <a:pt x="181727" y="28320"/>
                  </a:lnTo>
                  <a:lnTo>
                    <a:pt x="223437" y="12901"/>
                  </a:lnTo>
                  <a:lnTo>
                    <a:pt x="267747" y="3303"/>
                  </a:lnTo>
                  <a:lnTo>
                    <a:pt x="314172" y="0"/>
                  </a:lnTo>
                  <a:lnTo>
                    <a:pt x="360600" y="3303"/>
                  </a:lnTo>
                  <a:lnTo>
                    <a:pt x="404912" y="12901"/>
                  </a:lnTo>
                  <a:lnTo>
                    <a:pt x="446623" y="28320"/>
                  </a:lnTo>
                  <a:lnTo>
                    <a:pt x="485246" y="49090"/>
                  </a:lnTo>
                  <a:lnTo>
                    <a:pt x="520295" y="74739"/>
                  </a:lnTo>
                  <a:lnTo>
                    <a:pt x="551286" y="104796"/>
                  </a:lnTo>
                  <a:lnTo>
                    <a:pt x="577731" y="138789"/>
                  </a:lnTo>
                  <a:lnTo>
                    <a:pt x="599146" y="176247"/>
                  </a:lnTo>
                  <a:lnTo>
                    <a:pt x="615044" y="216699"/>
                  </a:lnTo>
                  <a:lnTo>
                    <a:pt x="624938" y="259673"/>
                  </a:lnTo>
                  <a:lnTo>
                    <a:pt x="628345" y="304698"/>
                  </a:lnTo>
                  <a:lnTo>
                    <a:pt x="624938" y="349726"/>
                  </a:lnTo>
                  <a:lnTo>
                    <a:pt x="615044" y="392702"/>
                  </a:lnTo>
                  <a:lnTo>
                    <a:pt x="599146" y="433154"/>
                  </a:lnTo>
                  <a:lnTo>
                    <a:pt x="577731" y="470613"/>
                  </a:lnTo>
                  <a:lnTo>
                    <a:pt x="551286" y="504605"/>
                  </a:lnTo>
                  <a:lnTo>
                    <a:pt x="520295" y="534661"/>
                  </a:lnTo>
                  <a:lnTo>
                    <a:pt x="485246" y="560309"/>
                  </a:lnTo>
                  <a:lnTo>
                    <a:pt x="446623" y="581078"/>
                  </a:lnTo>
                  <a:lnTo>
                    <a:pt x="404912" y="596496"/>
                  </a:lnTo>
                  <a:lnTo>
                    <a:pt x="360600" y="606093"/>
                  </a:lnTo>
                  <a:lnTo>
                    <a:pt x="314172" y="609396"/>
                  </a:lnTo>
                  <a:lnTo>
                    <a:pt x="267747" y="606093"/>
                  </a:lnTo>
                  <a:lnTo>
                    <a:pt x="223437" y="596496"/>
                  </a:lnTo>
                  <a:lnTo>
                    <a:pt x="181727" y="581078"/>
                  </a:lnTo>
                  <a:lnTo>
                    <a:pt x="143104" y="560309"/>
                  </a:lnTo>
                  <a:lnTo>
                    <a:pt x="108054" y="534661"/>
                  </a:lnTo>
                  <a:lnTo>
                    <a:pt x="77063" y="504605"/>
                  </a:lnTo>
                  <a:lnTo>
                    <a:pt x="50616" y="470613"/>
                  </a:lnTo>
                  <a:lnTo>
                    <a:pt x="29200" y="433154"/>
                  </a:lnTo>
                  <a:lnTo>
                    <a:pt x="13302" y="392702"/>
                  </a:lnTo>
                  <a:lnTo>
                    <a:pt x="3406" y="349726"/>
                  </a:lnTo>
                  <a:lnTo>
                    <a:pt x="0" y="304698"/>
                  </a:lnTo>
                  <a:close/>
                </a:path>
              </a:pathLst>
            </a:custGeom>
            <a:ln w="57150">
              <a:solidFill>
                <a:srgbClr val="3EE943"/>
              </a:solidFill>
            </a:ln>
          </p:spPr>
          <p:txBody>
            <a:bodyPr wrap="square" lIns="0" tIns="0" rIns="0" bIns="0" rtlCol="0"/>
            <a:lstStyle/>
            <a:p>
              <a:pPr>
                <a:defRPr/>
              </a:pPr>
              <a:endParaRPr kern="0">
                <a:solidFill>
                  <a:sysClr val="windowText" lastClr="000000"/>
                </a:solidFill>
              </a:endParaRPr>
            </a:p>
          </p:txBody>
        </p:sp>
        <p:pic>
          <p:nvPicPr>
            <p:cNvPr id="22" name="object 22"/>
            <p:cNvPicPr/>
            <p:nvPr/>
          </p:nvPicPr>
          <p:blipFill>
            <a:blip r:embed="rId4" cstate="print"/>
            <a:stretch>
              <a:fillRect/>
            </a:stretch>
          </p:blipFill>
          <p:spPr>
            <a:xfrm>
              <a:off x="763523" y="2595372"/>
              <a:ext cx="342899" cy="565403"/>
            </a:xfrm>
            <a:prstGeom prst="rect">
              <a:avLst/>
            </a:prstGeom>
          </p:spPr>
        </p:pic>
        <p:sp>
          <p:nvSpPr>
            <p:cNvPr id="23" name="object 23"/>
            <p:cNvSpPr/>
            <p:nvPr/>
          </p:nvSpPr>
          <p:spPr>
            <a:xfrm>
              <a:off x="805886" y="2631466"/>
              <a:ext cx="205104" cy="443230"/>
            </a:xfrm>
            <a:custGeom>
              <a:avLst/>
              <a:gdLst/>
              <a:ahLst/>
              <a:cxnLst/>
              <a:rect l="l" t="t" r="r" b="b"/>
              <a:pathLst>
                <a:path w="205105" h="443230">
                  <a:moveTo>
                    <a:pt x="102387" y="0"/>
                  </a:moveTo>
                  <a:lnTo>
                    <a:pt x="0" y="102400"/>
                  </a:lnTo>
                  <a:lnTo>
                    <a:pt x="51193" y="102400"/>
                  </a:lnTo>
                  <a:lnTo>
                    <a:pt x="51193" y="442912"/>
                  </a:lnTo>
                  <a:lnTo>
                    <a:pt x="153593" y="442912"/>
                  </a:lnTo>
                  <a:lnTo>
                    <a:pt x="153593" y="102400"/>
                  </a:lnTo>
                  <a:lnTo>
                    <a:pt x="204787" y="102400"/>
                  </a:lnTo>
                  <a:lnTo>
                    <a:pt x="102387" y="0"/>
                  </a:lnTo>
                  <a:close/>
                </a:path>
              </a:pathLst>
            </a:custGeom>
            <a:solidFill>
              <a:srgbClr val="3EE943"/>
            </a:solidFill>
          </p:spPr>
          <p:txBody>
            <a:bodyPr wrap="square" lIns="0" tIns="0" rIns="0" bIns="0" rtlCol="0"/>
            <a:lstStyle/>
            <a:p>
              <a:pPr>
                <a:defRPr/>
              </a:pPr>
              <a:endParaRPr kern="0">
                <a:solidFill>
                  <a:sysClr val="windowText" lastClr="000000"/>
                </a:solidFill>
              </a:endParaRPr>
            </a:p>
          </p:txBody>
        </p:sp>
        <p:sp>
          <p:nvSpPr>
            <p:cNvPr id="24" name="object 24"/>
            <p:cNvSpPr/>
            <p:nvPr/>
          </p:nvSpPr>
          <p:spPr>
            <a:xfrm>
              <a:off x="805886" y="2631466"/>
              <a:ext cx="205104" cy="443230"/>
            </a:xfrm>
            <a:custGeom>
              <a:avLst/>
              <a:gdLst/>
              <a:ahLst/>
              <a:cxnLst/>
              <a:rect l="l" t="t" r="r" b="b"/>
              <a:pathLst>
                <a:path w="205105" h="443230">
                  <a:moveTo>
                    <a:pt x="51193" y="442912"/>
                  </a:moveTo>
                  <a:lnTo>
                    <a:pt x="51193" y="102400"/>
                  </a:lnTo>
                  <a:lnTo>
                    <a:pt x="0" y="102400"/>
                  </a:lnTo>
                  <a:lnTo>
                    <a:pt x="102387" y="0"/>
                  </a:lnTo>
                  <a:lnTo>
                    <a:pt x="204787" y="102400"/>
                  </a:lnTo>
                  <a:lnTo>
                    <a:pt x="153593" y="102400"/>
                  </a:lnTo>
                  <a:lnTo>
                    <a:pt x="153593" y="442912"/>
                  </a:lnTo>
                  <a:lnTo>
                    <a:pt x="51193" y="442912"/>
                  </a:lnTo>
                  <a:close/>
                </a:path>
              </a:pathLst>
            </a:custGeom>
            <a:ln w="12700">
              <a:solidFill>
                <a:srgbClr val="000000"/>
              </a:solidFill>
            </a:ln>
          </p:spPr>
          <p:txBody>
            <a:bodyPr wrap="square" lIns="0" tIns="0" rIns="0" bIns="0" rtlCol="0"/>
            <a:lstStyle/>
            <a:p>
              <a:pPr>
                <a:defRPr/>
              </a:pPr>
              <a:endParaRPr kern="0">
                <a:solidFill>
                  <a:sysClr val="windowText" lastClr="000000"/>
                </a:solidFill>
              </a:endParaRPr>
            </a:p>
          </p:txBody>
        </p:sp>
        <p:pic>
          <p:nvPicPr>
            <p:cNvPr id="25" name="object 25"/>
            <p:cNvPicPr/>
            <p:nvPr/>
          </p:nvPicPr>
          <p:blipFill>
            <a:blip r:embed="rId5" cstate="print"/>
            <a:stretch>
              <a:fillRect/>
            </a:stretch>
          </p:blipFill>
          <p:spPr>
            <a:xfrm>
              <a:off x="3464052" y="1847088"/>
              <a:ext cx="624839" cy="470915"/>
            </a:xfrm>
            <a:prstGeom prst="rect">
              <a:avLst/>
            </a:prstGeom>
          </p:spPr>
        </p:pic>
        <p:sp>
          <p:nvSpPr>
            <p:cNvPr id="26" name="object 26"/>
            <p:cNvSpPr/>
            <p:nvPr/>
          </p:nvSpPr>
          <p:spPr>
            <a:xfrm>
              <a:off x="3498091" y="1881436"/>
              <a:ext cx="501650" cy="346075"/>
            </a:xfrm>
            <a:custGeom>
              <a:avLst/>
              <a:gdLst/>
              <a:ahLst/>
              <a:cxnLst/>
              <a:rect l="l" t="t" r="r" b="b"/>
              <a:pathLst>
                <a:path w="501650" h="346075">
                  <a:moveTo>
                    <a:pt x="452374" y="0"/>
                  </a:moveTo>
                  <a:lnTo>
                    <a:pt x="65455" y="210604"/>
                  </a:lnTo>
                  <a:lnTo>
                    <a:pt x="40982" y="165646"/>
                  </a:lnTo>
                  <a:lnTo>
                    <a:pt x="0" y="304533"/>
                  </a:lnTo>
                  <a:lnTo>
                    <a:pt x="138887" y="345503"/>
                  </a:lnTo>
                  <a:lnTo>
                    <a:pt x="114414" y="300545"/>
                  </a:lnTo>
                  <a:lnTo>
                    <a:pt x="501332" y="89928"/>
                  </a:lnTo>
                  <a:lnTo>
                    <a:pt x="452374" y="0"/>
                  </a:lnTo>
                  <a:close/>
                </a:path>
              </a:pathLst>
            </a:custGeom>
            <a:solidFill>
              <a:srgbClr val="3EE943"/>
            </a:solidFill>
          </p:spPr>
          <p:txBody>
            <a:bodyPr wrap="square" lIns="0" tIns="0" rIns="0" bIns="0" rtlCol="0"/>
            <a:lstStyle/>
            <a:p>
              <a:pPr>
                <a:defRPr/>
              </a:pPr>
              <a:endParaRPr kern="0">
                <a:solidFill>
                  <a:sysClr val="windowText" lastClr="000000"/>
                </a:solidFill>
              </a:endParaRPr>
            </a:p>
          </p:txBody>
        </p:sp>
        <p:sp>
          <p:nvSpPr>
            <p:cNvPr id="27" name="object 27"/>
            <p:cNvSpPr/>
            <p:nvPr/>
          </p:nvSpPr>
          <p:spPr>
            <a:xfrm>
              <a:off x="3498091" y="1881436"/>
              <a:ext cx="501650" cy="346075"/>
            </a:xfrm>
            <a:custGeom>
              <a:avLst/>
              <a:gdLst/>
              <a:ahLst/>
              <a:cxnLst/>
              <a:rect l="l" t="t" r="r" b="b"/>
              <a:pathLst>
                <a:path w="501650" h="346075">
                  <a:moveTo>
                    <a:pt x="501332" y="89928"/>
                  </a:moveTo>
                  <a:lnTo>
                    <a:pt x="114414" y="300545"/>
                  </a:lnTo>
                  <a:lnTo>
                    <a:pt x="138887" y="345503"/>
                  </a:lnTo>
                  <a:lnTo>
                    <a:pt x="0" y="304533"/>
                  </a:lnTo>
                  <a:lnTo>
                    <a:pt x="40982" y="165646"/>
                  </a:lnTo>
                  <a:lnTo>
                    <a:pt x="65455" y="210604"/>
                  </a:lnTo>
                  <a:lnTo>
                    <a:pt x="452374" y="0"/>
                  </a:lnTo>
                  <a:lnTo>
                    <a:pt x="501332" y="89928"/>
                  </a:lnTo>
                  <a:close/>
                </a:path>
              </a:pathLst>
            </a:custGeom>
            <a:ln w="12700">
              <a:solidFill>
                <a:srgbClr val="000000"/>
              </a:solidFill>
            </a:ln>
          </p:spPr>
          <p:txBody>
            <a:bodyPr wrap="square" lIns="0" tIns="0" rIns="0" bIns="0" rtlCol="0"/>
            <a:lstStyle/>
            <a:p>
              <a:pPr>
                <a:defRPr/>
              </a:pPr>
              <a:endParaRPr kern="0">
                <a:solidFill>
                  <a:sysClr val="windowText" lastClr="000000"/>
                </a:solidFill>
              </a:endParaRPr>
            </a:p>
          </p:txBody>
        </p:sp>
        <p:sp>
          <p:nvSpPr>
            <p:cNvPr id="28" name="object 28"/>
            <p:cNvSpPr/>
            <p:nvPr/>
          </p:nvSpPr>
          <p:spPr>
            <a:xfrm>
              <a:off x="1309728" y="2020617"/>
              <a:ext cx="909955" cy="680085"/>
            </a:xfrm>
            <a:custGeom>
              <a:avLst/>
              <a:gdLst/>
              <a:ahLst/>
              <a:cxnLst/>
              <a:rect l="l" t="t" r="r" b="b"/>
              <a:pathLst>
                <a:path w="909955" h="680085">
                  <a:moveTo>
                    <a:pt x="0" y="339813"/>
                  </a:moveTo>
                  <a:lnTo>
                    <a:pt x="3059" y="300183"/>
                  </a:lnTo>
                  <a:lnTo>
                    <a:pt x="12010" y="261895"/>
                  </a:lnTo>
                  <a:lnTo>
                    <a:pt x="26510" y="225206"/>
                  </a:lnTo>
                  <a:lnTo>
                    <a:pt x="46220" y="190369"/>
                  </a:lnTo>
                  <a:lnTo>
                    <a:pt x="70797" y="157640"/>
                  </a:lnTo>
                  <a:lnTo>
                    <a:pt x="99901" y="127274"/>
                  </a:lnTo>
                  <a:lnTo>
                    <a:pt x="133191" y="99526"/>
                  </a:lnTo>
                  <a:lnTo>
                    <a:pt x="170324" y="74651"/>
                  </a:lnTo>
                  <a:lnTo>
                    <a:pt x="210961" y="52903"/>
                  </a:lnTo>
                  <a:lnTo>
                    <a:pt x="254759" y="34537"/>
                  </a:lnTo>
                  <a:lnTo>
                    <a:pt x="301379" y="19809"/>
                  </a:lnTo>
                  <a:lnTo>
                    <a:pt x="350477" y="8974"/>
                  </a:lnTo>
                  <a:lnTo>
                    <a:pt x="401714" y="2286"/>
                  </a:lnTo>
                  <a:lnTo>
                    <a:pt x="454748" y="0"/>
                  </a:lnTo>
                  <a:lnTo>
                    <a:pt x="507780" y="2286"/>
                  </a:lnTo>
                  <a:lnTo>
                    <a:pt x="559015" y="8974"/>
                  </a:lnTo>
                  <a:lnTo>
                    <a:pt x="608112" y="19809"/>
                  </a:lnTo>
                  <a:lnTo>
                    <a:pt x="654729" y="34537"/>
                  </a:lnTo>
                  <a:lnTo>
                    <a:pt x="698526" y="52903"/>
                  </a:lnTo>
                  <a:lnTo>
                    <a:pt x="739162" y="74651"/>
                  </a:lnTo>
                  <a:lnTo>
                    <a:pt x="776295" y="99526"/>
                  </a:lnTo>
                  <a:lnTo>
                    <a:pt x="809584" y="127274"/>
                  </a:lnTo>
                  <a:lnTo>
                    <a:pt x="838687" y="157640"/>
                  </a:lnTo>
                  <a:lnTo>
                    <a:pt x="863264" y="190369"/>
                  </a:lnTo>
                  <a:lnTo>
                    <a:pt x="882974" y="225206"/>
                  </a:lnTo>
                  <a:lnTo>
                    <a:pt x="897475" y="261895"/>
                  </a:lnTo>
                  <a:lnTo>
                    <a:pt x="906425" y="300183"/>
                  </a:lnTo>
                  <a:lnTo>
                    <a:pt x="909485" y="339813"/>
                  </a:lnTo>
                  <a:lnTo>
                    <a:pt x="906425" y="379444"/>
                  </a:lnTo>
                  <a:lnTo>
                    <a:pt x="897475" y="417732"/>
                  </a:lnTo>
                  <a:lnTo>
                    <a:pt x="882974" y="454421"/>
                  </a:lnTo>
                  <a:lnTo>
                    <a:pt x="863264" y="489258"/>
                  </a:lnTo>
                  <a:lnTo>
                    <a:pt x="838687" y="521987"/>
                  </a:lnTo>
                  <a:lnTo>
                    <a:pt x="809584" y="552352"/>
                  </a:lnTo>
                  <a:lnTo>
                    <a:pt x="776295" y="580101"/>
                  </a:lnTo>
                  <a:lnTo>
                    <a:pt x="739162" y="604976"/>
                  </a:lnTo>
                  <a:lnTo>
                    <a:pt x="698526" y="626724"/>
                  </a:lnTo>
                  <a:lnTo>
                    <a:pt x="654729" y="645089"/>
                  </a:lnTo>
                  <a:lnTo>
                    <a:pt x="608112" y="659817"/>
                  </a:lnTo>
                  <a:lnTo>
                    <a:pt x="559015" y="670653"/>
                  </a:lnTo>
                  <a:lnTo>
                    <a:pt x="507780" y="677341"/>
                  </a:lnTo>
                  <a:lnTo>
                    <a:pt x="454748" y="679627"/>
                  </a:lnTo>
                  <a:lnTo>
                    <a:pt x="401714" y="677341"/>
                  </a:lnTo>
                  <a:lnTo>
                    <a:pt x="350477" y="670653"/>
                  </a:lnTo>
                  <a:lnTo>
                    <a:pt x="301379" y="659817"/>
                  </a:lnTo>
                  <a:lnTo>
                    <a:pt x="254759" y="645089"/>
                  </a:lnTo>
                  <a:lnTo>
                    <a:pt x="210961" y="626724"/>
                  </a:lnTo>
                  <a:lnTo>
                    <a:pt x="170324" y="604976"/>
                  </a:lnTo>
                  <a:lnTo>
                    <a:pt x="133191" y="580101"/>
                  </a:lnTo>
                  <a:lnTo>
                    <a:pt x="99901" y="552352"/>
                  </a:lnTo>
                  <a:lnTo>
                    <a:pt x="70797" y="521987"/>
                  </a:lnTo>
                  <a:lnTo>
                    <a:pt x="46220" y="489258"/>
                  </a:lnTo>
                  <a:lnTo>
                    <a:pt x="26510" y="454421"/>
                  </a:lnTo>
                  <a:lnTo>
                    <a:pt x="12010" y="417732"/>
                  </a:lnTo>
                  <a:lnTo>
                    <a:pt x="3059" y="379444"/>
                  </a:lnTo>
                  <a:lnTo>
                    <a:pt x="0" y="339813"/>
                  </a:lnTo>
                  <a:close/>
                </a:path>
              </a:pathLst>
            </a:custGeom>
            <a:ln w="57149">
              <a:solidFill>
                <a:srgbClr val="3EE943"/>
              </a:solidFill>
            </a:ln>
          </p:spPr>
          <p:txBody>
            <a:bodyPr wrap="square" lIns="0" tIns="0" rIns="0" bIns="0" rtlCol="0"/>
            <a:lstStyle/>
            <a:p>
              <a:pPr>
                <a:defRPr/>
              </a:pPr>
              <a:endParaRPr kern="0">
                <a:solidFill>
                  <a:sysClr val="windowText" lastClr="000000"/>
                </a:solidFill>
              </a:endParaRPr>
            </a:p>
          </p:txBody>
        </p:sp>
        <p:sp>
          <p:nvSpPr>
            <p:cNvPr id="29" name="object 29"/>
            <p:cNvSpPr/>
            <p:nvPr/>
          </p:nvSpPr>
          <p:spPr>
            <a:xfrm>
              <a:off x="70346" y="810600"/>
              <a:ext cx="2068195" cy="767080"/>
            </a:xfrm>
            <a:custGeom>
              <a:avLst/>
              <a:gdLst/>
              <a:ahLst/>
              <a:cxnLst/>
              <a:rect l="l" t="t" r="r" b="b"/>
              <a:pathLst>
                <a:path w="2068195" h="767080">
                  <a:moveTo>
                    <a:pt x="1033894" y="0"/>
                  </a:moveTo>
                  <a:lnTo>
                    <a:pt x="965915" y="815"/>
                  </a:lnTo>
                  <a:lnTo>
                    <a:pt x="899110" y="3228"/>
                  </a:lnTo>
                  <a:lnTo>
                    <a:pt x="833616" y="7187"/>
                  </a:lnTo>
                  <a:lnTo>
                    <a:pt x="769568" y="12643"/>
                  </a:lnTo>
                  <a:lnTo>
                    <a:pt x="707103" y="19544"/>
                  </a:lnTo>
                  <a:lnTo>
                    <a:pt x="646357" y="27840"/>
                  </a:lnTo>
                  <a:lnTo>
                    <a:pt x="587467" y="37482"/>
                  </a:lnTo>
                  <a:lnTo>
                    <a:pt x="530567" y="48417"/>
                  </a:lnTo>
                  <a:lnTo>
                    <a:pt x="475796" y="60596"/>
                  </a:lnTo>
                  <a:lnTo>
                    <a:pt x="423289" y="73968"/>
                  </a:lnTo>
                  <a:lnTo>
                    <a:pt x="373182" y="88483"/>
                  </a:lnTo>
                  <a:lnTo>
                    <a:pt x="325611" y="104089"/>
                  </a:lnTo>
                  <a:lnTo>
                    <a:pt x="280714" y="120738"/>
                  </a:lnTo>
                  <a:lnTo>
                    <a:pt x="238625" y="138377"/>
                  </a:lnTo>
                  <a:lnTo>
                    <a:pt x="199481" y="156957"/>
                  </a:lnTo>
                  <a:lnTo>
                    <a:pt x="163419" y="176427"/>
                  </a:lnTo>
                  <a:lnTo>
                    <a:pt x="130574" y="196737"/>
                  </a:lnTo>
                  <a:lnTo>
                    <a:pt x="75082" y="239672"/>
                  </a:lnTo>
                  <a:lnTo>
                    <a:pt x="34096" y="285360"/>
                  </a:lnTo>
                  <a:lnTo>
                    <a:pt x="8705" y="333395"/>
                  </a:lnTo>
                  <a:lnTo>
                    <a:pt x="0" y="383374"/>
                  </a:lnTo>
                  <a:lnTo>
                    <a:pt x="2199" y="408582"/>
                  </a:lnTo>
                  <a:lnTo>
                    <a:pt x="19383" y="457639"/>
                  </a:lnTo>
                  <a:lnTo>
                    <a:pt x="52708" y="504551"/>
                  </a:lnTo>
                  <a:lnTo>
                    <a:pt x="101083" y="548913"/>
                  </a:lnTo>
                  <a:lnTo>
                    <a:pt x="163419" y="590322"/>
                  </a:lnTo>
                  <a:lnTo>
                    <a:pt x="199481" y="609792"/>
                  </a:lnTo>
                  <a:lnTo>
                    <a:pt x="238625" y="628372"/>
                  </a:lnTo>
                  <a:lnTo>
                    <a:pt x="280714" y="646011"/>
                  </a:lnTo>
                  <a:lnTo>
                    <a:pt x="325611" y="662659"/>
                  </a:lnTo>
                  <a:lnTo>
                    <a:pt x="373182" y="678266"/>
                  </a:lnTo>
                  <a:lnTo>
                    <a:pt x="423289" y="692781"/>
                  </a:lnTo>
                  <a:lnTo>
                    <a:pt x="475796" y="706153"/>
                  </a:lnTo>
                  <a:lnTo>
                    <a:pt x="530567" y="718332"/>
                  </a:lnTo>
                  <a:lnTo>
                    <a:pt x="587467" y="729267"/>
                  </a:lnTo>
                  <a:lnTo>
                    <a:pt x="646357" y="738908"/>
                  </a:lnTo>
                  <a:lnTo>
                    <a:pt x="707103" y="747205"/>
                  </a:lnTo>
                  <a:lnTo>
                    <a:pt x="769568" y="754106"/>
                  </a:lnTo>
                  <a:lnTo>
                    <a:pt x="833616" y="759562"/>
                  </a:lnTo>
                  <a:lnTo>
                    <a:pt x="899110" y="763521"/>
                  </a:lnTo>
                  <a:lnTo>
                    <a:pt x="965915" y="765934"/>
                  </a:lnTo>
                  <a:lnTo>
                    <a:pt x="1033894" y="766749"/>
                  </a:lnTo>
                  <a:lnTo>
                    <a:pt x="1101874" y="765934"/>
                  </a:lnTo>
                  <a:lnTo>
                    <a:pt x="1168680" y="763521"/>
                  </a:lnTo>
                  <a:lnTo>
                    <a:pt x="1234176" y="759562"/>
                  </a:lnTo>
                  <a:lnTo>
                    <a:pt x="1298225" y="754106"/>
                  </a:lnTo>
                  <a:lnTo>
                    <a:pt x="1360691" y="747205"/>
                  </a:lnTo>
                  <a:lnTo>
                    <a:pt x="1421438" y="738908"/>
                  </a:lnTo>
                  <a:lnTo>
                    <a:pt x="1480329" y="729267"/>
                  </a:lnTo>
                  <a:lnTo>
                    <a:pt x="1537229" y="718332"/>
                  </a:lnTo>
                  <a:lnTo>
                    <a:pt x="1592001" y="706153"/>
                  </a:lnTo>
                  <a:lnTo>
                    <a:pt x="1644509" y="692781"/>
                  </a:lnTo>
                  <a:lnTo>
                    <a:pt x="1694616" y="678266"/>
                  </a:lnTo>
                  <a:lnTo>
                    <a:pt x="1742187" y="662659"/>
                  </a:lnTo>
                  <a:lnTo>
                    <a:pt x="1787085" y="646011"/>
                  </a:lnTo>
                  <a:lnTo>
                    <a:pt x="1829175" y="628372"/>
                  </a:lnTo>
                  <a:lnTo>
                    <a:pt x="1868319" y="609792"/>
                  </a:lnTo>
                  <a:lnTo>
                    <a:pt x="1904381" y="590322"/>
                  </a:lnTo>
                  <a:lnTo>
                    <a:pt x="1937226" y="570012"/>
                  </a:lnTo>
                  <a:lnTo>
                    <a:pt x="1992718" y="527076"/>
                  </a:lnTo>
                  <a:lnTo>
                    <a:pt x="2033704" y="481389"/>
                  </a:lnTo>
                  <a:lnTo>
                    <a:pt x="2059095" y="433354"/>
                  </a:lnTo>
                  <a:lnTo>
                    <a:pt x="2067801" y="383374"/>
                  </a:lnTo>
                  <a:lnTo>
                    <a:pt x="2065602" y="358167"/>
                  </a:lnTo>
                  <a:lnTo>
                    <a:pt x="2048417" y="309109"/>
                  </a:lnTo>
                  <a:lnTo>
                    <a:pt x="2015092" y="262197"/>
                  </a:lnTo>
                  <a:lnTo>
                    <a:pt x="1966717" y="217835"/>
                  </a:lnTo>
                  <a:lnTo>
                    <a:pt x="1904381" y="176427"/>
                  </a:lnTo>
                  <a:lnTo>
                    <a:pt x="1868319" y="156957"/>
                  </a:lnTo>
                  <a:lnTo>
                    <a:pt x="1829175" y="138377"/>
                  </a:lnTo>
                  <a:lnTo>
                    <a:pt x="1787085" y="120738"/>
                  </a:lnTo>
                  <a:lnTo>
                    <a:pt x="1742187" y="104089"/>
                  </a:lnTo>
                  <a:lnTo>
                    <a:pt x="1694616" y="88483"/>
                  </a:lnTo>
                  <a:lnTo>
                    <a:pt x="1644509" y="73968"/>
                  </a:lnTo>
                  <a:lnTo>
                    <a:pt x="1592001" y="60596"/>
                  </a:lnTo>
                  <a:lnTo>
                    <a:pt x="1537229" y="48417"/>
                  </a:lnTo>
                  <a:lnTo>
                    <a:pt x="1480329" y="37482"/>
                  </a:lnTo>
                  <a:lnTo>
                    <a:pt x="1421438" y="27840"/>
                  </a:lnTo>
                  <a:lnTo>
                    <a:pt x="1360691" y="19544"/>
                  </a:lnTo>
                  <a:lnTo>
                    <a:pt x="1298225" y="12643"/>
                  </a:lnTo>
                  <a:lnTo>
                    <a:pt x="1234176" y="7187"/>
                  </a:lnTo>
                  <a:lnTo>
                    <a:pt x="1168680" y="3228"/>
                  </a:lnTo>
                  <a:lnTo>
                    <a:pt x="1101874" y="815"/>
                  </a:lnTo>
                  <a:lnTo>
                    <a:pt x="1033894" y="0"/>
                  </a:lnTo>
                  <a:close/>
                </a:path>
              </a:pathLst>
            </a:custGeom>
            <a:solidFill>
              <a:srgbClr val="FFCC01"/>
            </a:solidFill>
          </p:spPr>
          <p:txBody>
            <a:bodyPr wrap="square" lIns="0" tIns="0" rIns="0" bIns="0" rtlCol="0"/>
            <a:lstStyle/>
            <a:p>
              <a:pPr>
                <a:defRPr/>
              </a:pPr>
              <a:endParaRPr kern="0">
                <a:solidFill>
                  <a:sysClr val="windowText" lastClr="000000"/>
                </a:solidFill>
              </a:endParaRPr>
            </a:p>
          </p:txBody>
        </p:sp>
        <p:sp>
          <p:nvSpPr>
            <p:cNvPr id="30" name="object 30"/>
            <p:cNvSpPr/>
            <p:nvPr/>
          </p:nvSpPr>
          <p:spPr>
            <a:xfrm>
              <a:off x="70346" y="810600"/>
              <a:ext cx="2068195" cy="767080"/>
            </a:xfrm>
            <a:custGeom>
              <a:avLst/>
              <a:gdLst/>
              <a:ahLst/>
              <a:cxnLst/>
              <a:rect l="l" t="t" r="r" b="b"/>
              <a:pathLst>
                <a:path w="2068195" h="767080">
                  <a:moveTo>
                    <a:pt x="0" y="383374"/>
                  </a:moveTo>
                  <a:lnTo>
                    <a:pt x="8705" y="333395"/>
                  </a:lnTo>
                  <a:lnTo>
                    <a:pt x="34096" y="285360"/>
                  </a:lnTo>
                  <a:lnTo>
                    <a:pt x="75082" y="239672"/>
                  </a:lnTo>
                  <a:lnTo>
                    <a:pt x="130574" y="196737"/>
                  </a:lnTo>
                  <a:lnTo>
                    <a:pt x="163419" y="176427"/>
                  </a:lnTo>
                  <a:lnTo>
                    <a:pt x="199481" y="156957"/>
                  </a:lnTo>
                  <a:lnTo>
                    <a:pt x="238625" y="138377"/>
                  </a:lnTo>
                  <a:lnTo>
                    <a:pt x="280714" y="120738"/>
                  </a:lnTo>
                  <a:lnTo>
                    <a:pt x="325611" y="104089"/>
                  </a:lnTo>
                  <a:lnTo>
                    <a:pt x="373182" y="88483"/>
                  </a:lnTo>
                  <a:lnTo>
                    <a:pt x="423289" y="73968"/>
                  </a:lnTo>
                  <a:lnTo>
                    <a:pt x="475796" y="60596"/>
                  </a:lnTo>
                  <a:lnTo>
                    <a:pt x="530567" y="48417"/>
                  </a:lnTo>
                  <a:lnTo>
                    <a:pt x="587467" y="37482"/>
                  </a:lnTo>
                  <a:lnTo>
                    <a:pt x="646357" y="27840"/>
                  </a:lnTo>
                  <a:lnTo>
                    <a:pt x="707103" y="19544"/>
                  </a:lnTo>
                  <a:lnTo>
                    <a:pt x="769568" y="12643"/>
                  </a:lnTo>
                  <a:lnTo>
                    <a:pt x="833616" y="7187"/>
                  </a:lnTo>
                  <a:lnTo>
                    <a:pt x="899110" y="3228"/>
                  </a:lnTo>
                  <a:lnTo>
                    <a:pt x="965915" y="815"/>
                  </a:lnTo>
                  <a:lnTo>
                    <a:pt x="1033894" y="0"/>
                  </a:lnTo>
                  <a:lnTo>
                    <a:pt x="1101874" y="815"/>
                  </a:lnTo>
                  <a:lnTo>
                    <a:pt x="1168680" y="3228"/>
                  </a:lnTo>
                  <a:lnTo>
                    <a:pt x="1234176" y="7187"/>
                  </a:lnTo>
                  <a:lnTo>
                    <a:pt x="1298225" y="12643"/>
                  </a:lnTo>
                  <a:lnTo>
                    <a:pt x="1360691" y="19544"/>
                  </a:lnTo>
                  <a:lnTo>
                    <a:pt x="1421438" y="27840"/>
                  </a:lnTo>
                  <a:lnTo>
                    <a:pt x="1480329" y="37482"/>
                  </a:lnTo>
                  <a:lnTo>
                    <a:pt x="1537229" y="48417"/>
                  </a:lnTo>
                  <a:lnTo>
                    <a:pt x="1592001" y="60596"/>
                  </a:lnTo>
                  <a:lnTo>
                    <a:pt x="1644509" y="73968"/>
                  </a:lnTo>
                  <a:lnTo>
                    <a:pt x="1694616" y="88483"/>
                  </a:lnTo>
                  <a:lnTo>
                    <a:pt x="1742187" y="104089"/>
                  </a:lnTo>
                  <a:lnTo>
                    <a:pt x="1787085" y="120738"/>
                  </a:lnTo>
                  <a:lnTo>
                    <a:pt x="1829175" y="138377"/>
                  </a:lnTo>
                  <a:lnTo>
                    <a:pt x="1868319" y="156957"/>
                  </a:lnTo>
                  <a:lnTo>
                    <a:pt x="1904381" y="176427"/>
                  </a:lnTo>
                  <a:lnTo>
                    <a:pt x="1937226" y="196737"/>
                  </a:lnTo>
                  <a:lnTo>
                    <a:pt x="1992718" y="239672"/>
                  </a:lnTo>
                  <a:lnTo>
                    <a:pt x="2033704" y="285360"/>
                  </a:lnTo>
                  <a:lnTo>
                    <a:pt x="2059095" y="333395"/>
                  </a:lnTo>
                  <a:lnTo>
                    <a:pt x="2067801" y="383374"/>
                  </a:lnTo>
                  <a:lnTo>
                    <a:pt x="2065602" y="408582"/>
                  </a:lnTo>
                  <a:lnTo>
                    <a:pt x="2048417" y="457639"/>
                  </a:lnTo>
                  <a:lnTo>
                    <a:pt x="2015092" y="504551"/>
                  </a:lnTo>
                  <a:lnTo>
                    <a:pt x="1966717" y="548913"/>
                  </a:lnTo>
                  <a:lnTo>
                    <a:pt x="1904381" y="590322"/>
                  </a:lnTo>
                  <a:lnTo>
                    <a:pt x="1868319" y="609792"/>
                  </a:lnTo>
                  <a:lnTo>
                    <a:pt x="1829175" y="628372"/>
                  </a:lnTo>
                  <a:lnTo>
                    <a:pt x="1787085" y="646011"/>
                  </a:lnTo>
                  <a:lnTo>
                    <a:pt x="1742187" y="662659"/>
                  </a:lnTo>
                  <a:lnTo>
                    <a:pt x="1694616" y="678266"/>
                  </a:lnTo>
                  <a:lnTo>
                    <a:pt x="1644509" y="692781"/>
                  </a:lnTo>
                  <a:lnTo>
                    <a:pt x="1592001" y="706153"/>
                  </a:lnTo>
                  <a:lnTo>
                    <a:pt x="1537229" y="718332"/>
                  </a:lnTo>
                  <a:lnTo>
                    <a:pt x="1480329" y="729267"/>
                  </a:lnTo>
                  <a:lnTo>
                    <a:pt x="1421438" y="738908"/>
                  </a:lnTo>
                  <a:lnTo>
                    <a:pt x="1360691" y="747205"/>
                  </a:lnTo>
                  <a:lnTo>
                    <a:pt x="1298225" y="754106"/>
                  </a:lnTo>
                  <a:lnTo>
                    <a:pt x="1234176" y="759562"/>
                  </a:lnTo>
                  <a:lnTo>
                    <a:pt x="1168680" y="763521"/>
                  </a:lnTo>
                  <a:lnTo>
                    <a:pt x="1101874" y="765934"/>
                  </a:lnTo>
                  <a:lnTo>
                    <a:pt x="1033894" y="766749"/>
                  </a:lnTo>
                  <a:lnTo>
                    <a:pt x="965915" y="765934"/>
                  </a:lnTo>
                  <a:lnTo>
                    <a:pt x="899110" y="763521"/>
                  </a:lnTo>
                  <a:lnTo>
                    <a:pt x="833616" y="759562"/>
                  </a:lnTo>
                  <a:lnTo>
                    <a:pt x="769568" y="754106"/>
                  </a:lnTo>
                  <a:lnTo>
                    <a:pt x="707103" y="747205"/>
                  </a:lnTo>
                  <a:lnTo>
                    <a:pt x="646357" y="738908"/>
                  </a:lnTo>
                  <a:lnTo>
                    <a:pt x="587467" y="729267"/>
                  </a:lnTo>
                  <a:lnTo>
                    <a:pt x="530567" y="718332"/>
                  </a:lnTo>
                  <a:lnTo>
                    <a:pt x="475796" y="706153"/>
                  </a:lnTo>
                  <a:lnTo>
                    <a:pt x="423289" y="692781"/>
                  </a:lnTo>
                  <a:lnTo>
                    <a:pt x="373182" y="678266"/>
                  </a:lnTo>
                  <a:lnTo>
                    <a:pt x="325611" y="662659"/>
                  </a:lnTo>
                  <a:lnTo>
                    <a:pt x="280714" y="646011"/>
                  </a:lnTo>
                  <a:lnTo>
                    <a:pt x="238625" y="628372"/>
                  </a:lnTo>
                  <a:lnTo>
                    <a:pt x="199481" y="609792"/>
                  </a:lnTo>
                  <a:lnTo>
                    <a:pt x="163419" y="590322"/>
                  </a:lnTo>
                  <a:lnTo>
                    <a:pt x="130574" y="570012"/>
                  </a:lnTo>
                  <a:lnTo>
                    <a:pt x="75082" y="527076"/>
                  </a:lnTo>
                  <a:lnTo>
                    <a:pt x="34096" y="481389"/>
                  </a:lnTo>
                  <a:lnTo>
                    <a:pt x="8705" y="433354"/>
                  </a:lnTo>
                  <a:lnTo>
                    <a:pt x="0" y="383374"/>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grpSp>
      <p:sp>
        <p:nvSpPr>
          <p:cNvPr id="31" name="object 31"/>
          <p:cNvSpPr txBox="1"/>
          <p:nvPr/>
        </p:nvSpPr>
        <p:spPr>
          <a:xfrm>
            <a:off x="1993296" y="900859"/>
            <a:ext cx="1270000" cy="574040"/>
          </a:xfrm>
          <a:prstGeom prst="rect">
            <a:avLst/>
          </a:prstGeom>
        </p:spPr>
        <p:txBody>
          <a:bodyPr vert="horz" wrap="square" lIns="0" tIns="12700" rIns="0" bIns="0" rtlCol="0">
            <a:spAutoFit/>
          </a:bodyPr>
          <a:lstStyle/>
          <a:p>
            <a:pPr marL="12700" marR="5080" indent="234315">
              <a:spcBef>
                <a:spcPts val="100"/>
              </a:spcBef>
              <a:defRPr/>
            </a:pPr>
            <a:r>
              <a:rPr b="1" kern="0" spc="-10">
                <a:solidFill>
                  <a:sysClr val="windowText" lastClr="000000"/>
                </a:solidFill>
                <a:latin typeface="Arial"/>
                <a:cs typeface="Arial"/>
              </a:rPr>
              <a:t>Benefit Calculators</a:t>
            </a:r>
            <a:endParaRPr kern="0">
              <a:solidFill>
                <a:sysClr val="windowText" lastClr="000000"/>
              </a:solidFill>
              <a:latin typeface="Arial"/>
              <a:cs typeface="Arial"/>
            </a:endParaRPr>
          </a:p>
        </p:txBody>
      </p:sp>
      <p:grpSp>
        <p:nvGrpSpPr>
          <p:cNvPr id="32" name="object 32"/>
          <p:cNvGrpSpPr/>
          <p:nvPr/>
        </p:nvGrpSpPr>
        <p:grpSpPr>
          <a:xfrm>
            <a:off x="2891027" y="1478280"/>
            <a:ext cx="379730" cy="662940"/>
            <a:chOff x="1367027" y="1478280"/>
            <a:chExt cx="379730" cy="662940"/>
          </a:xfrm>
        </p:grpSpPr>
        <p:pic>
          <p:nvPicPr>
            <p:cNvPr id="33" name="object 33"/>
            <p:cNvPicPr/>
            <p:nvPr/>
          </p:nvPicPr>
          <p:blipFill>
            <a:blip r:embed="rId6" cstate="print"/>
            <a:stretch>
              <a:fillRect/>
            </a:stretch>
          </p:blipFill>
          <p:spPr>
            <a:xfrm>
              <a:off x="1367027" y="1478280"/>
              <a:ext cx="379475" cy="662939"/>
            </a:xfrm>
            <a:prstGeom prst="rect">
              <a:avLst/>
            </a:prstGeom>
          </p:spPr>
        </p:pic>
        <p:sp>
          <p:nvSpPr>
            <p:cNvPr id="34" name="object 34"/>
            <p:cNvSpPr/>
            <p:nvPr/>
          </p:nvSpPr>
          <p:spPr>
            <a:xfrm>
              <a:off x="1401677" y="1512233"/>
              <a:ext cx="250825" cy="540385"/>
            </a:xfrm>
            <a:custGeom>
              <a:avLst/>
              <a:gdLst/>
              <a:ahLst/>
              <a:cxnLst/>
              <a:rect l="l" t="t" r="r" b="b"/>
              <a:pathLst>
                <a:path w="250825" h="540385">
                  <a:moveTo>
                    <a:pt x="99656" y="0"/>
                  </a:moveTo>
                  <a:lnTo>
                    <a:pt x="0" y="23545"/>
                  </a:lnTo>
                  <a:lnTo>
                    <a:pt x="101282" y="452272"/>
                  </a:lnTo>
                  <a:lnTo>
                    <a:pt x="51460" y="464045"/>
                  </a:lnTo>
                  <a:lnTo>
                    <a:pt x="174650" y="540156"/>
                  </a:lnTo>
                  <a:lnTo>
                    <a:pt x="250761" y="416953"/>
                  </a:lnTo>
                  <a:lnTo>
                    <a:pt x="200939" y="428726"/>
                  </a:lnTo>
                  <a:lnTo>
                    <a:pt x="99656" y="0"/>
                  </a:lnTo>
                  <a:close/>
                </a:path>
              </a:pathLst>
            </a:custGeom>
            <a:solidFill>
              <a:srgbClr val="3EE943"/>
            </a:solidFill>
          </p:spPr>
          <p:txBody>
            <a:bodyPr wrap="square" lIns="0" tIns="0" rIns="0" bIns="0" rtlCol="0"/>
            <a:lstStyle/>
            <a:p>
              <a:pPr>
                <a:defRPr/>
              </a:pPr>
              <a:endParaRPr kern="0">
                <a:solidFill>
                  <a:sysClr val="windowText" lastClr="000000"/>
                </a:solidFill>
              </a:endParaRPr>
            </a:p>
          </p:txBody>
        </p:sp>
        <p:sp>
          <p:nvSpPr>
            <p:cNvPr id="35" name="object 35"/>
            <p:cNvSpPr/>
            <p:nvPr/>
          </p:nvSpPr>
          <p:spPr>
            <a:xfrm>
              <a:off x="1401677" y="1512233"/>
              <a:ext cx="250825" cy="540385"/>
            </a:xfrm>
            <a:custGeom>
              <a:avLst/>
              <a:gdLst/>
              <a:ahLst/>
              <a:cxnLst/>
              <a:rect l="l" t="t" r="r" b="b"/>
              <a:pathLst>
                <a:path w="250825" h="540385">
                  <a:moveTo>
                    <a:pt x="99656" y="0"/>
                  </a:moveTo>
                  <a:lnTo>
                    <a:pt x="200939" y="428726"/>
                  </a:lnTo>
                  <a:lnTo>
                    <a:pt x="250761" y="416953"/>
                  </a:lnTo>
                  <a:lnTo>
                    <a:pt x="174650" y="540156"/>
                  </a:lnTo>
                  <a:lnTo>
                    <a:pt x="51460" y="464045"/>
                  </a:lnTo>
                  <a:lnTo>
                    <a:pt x="101282" y="452272"/>
                  </a:lnTo>
                  <a:lnTo>
                    <a:pt x="0" y="23545"/>
                  </a:lnTo>
                  <a:lnTo>
                    <a:pt x="99656" y="0"/>
                  </a:lnTo>
                  <a:close/>
                </a:path>
              </a:pathLst>
            </a:custGeom>
            <a:ln w="12700">
              <a:solidFill>
                <a:srgbClr val="000000"/>
              </a:solidFill>
            </a:ln>
          </p:spPr>
          <p:txBody>
            <a:bodyPr wrap="square" lIns="0" tIns="0" rIns="0" bIns="0" rtlCol="0"/>
            <a:lstStyle/>
            <a:p>
              <a:pPr>
                <a:defRPr/>
              </a:pPr>
              <a:endParaRPr kern="0">
                <a:solidFill>
                  <a:sysClr val="windowText" lastClr="000000"/>
                </a:solidFill>
              </a:endParaRPr>
            </a:p>
          </p:txBody>
        </p:sp>
      </p:grpSp>
    </p:spTree>
    <p:extLst>
      <p:ext uri="{BB962C8B-B14F-4D97-AF65-F5344CB8AC3E}">
        <p14:creationId xmlns:p14="http://schemas.microsoft.com/office/powerpoint/2010/main" val="37041696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94232" y="724375"/>
            <a:ext cx="7229239" cy="4437780"/>
          </a:xfrm>
          <a:prstGeom prst="rect">
            <a:avLst/>
          </a:prstGeom>
        </p:spPr>
      </p:pic>
      <p:sp>
        <p:nvSpPr>
          <p:cNvPr id="3" name="object 3"/>
          <p:cNvSpPr txBox="1"/>
          <p:nvPr/>
        </p:nvSpPr>
        <p:spPr>
          <a:xfrm>
            <a:off x="7051633" y="668327"/>
            <a:ext cx="1172210" cy="817880"/>
          </a:xfrm>
          <a:prstGeom prst="rect">
            <a:avLst/>
          </a:prstGeom>
        </p:spPr>
        <p:txBody>
          <a:bodyPr vert="horz" wrap="square" lIns="0" tIns="12065" rIns="0" bIns="0" rtlCol="0">
            <a:spAutoFit/>
          </a:bodyPr>
          <a:lstStyle/>
          <a:p>
            <a:pPr marL="12700" marR="5080" indent="42545" algn="just">
              <a:spcBef>
                <a:spcPts val="95"/>
              </a:spcBef>
              <a:defRPr/>
            </a:pPr>
            <a:r>
              <a:rPr sz="1300" b="1" kern="0">
                <a:solidFill>
                  <a:srgbClr val="CF0000"/>
                </a:solidFill>
                <a:latin typeface="Arial"/>
                <a:cs typeface="Arial"/>
              </a:rPr>
              <a:t>Federal</a:t>
            </a:r>
            <a:r>
              <a:rPr sz="1300" b="1" kern="0" spc="-45">
                <a:solidFill>
                  <a:srgbClr val="CF0000"/>
                </a:solidFill>
                <a:latin typeface="Arial"/>
                <a:cs typeface="Arial"/>
              </a:rPr>
              <a:t> </a:t>
            </a:r>
            <a:r>
              <a:rPr sz="1300" b="1" kern="0" spc="-10">
                <a:solidFill>
                  <a:srgbClr val="CF0000"/>
                </a:solidFill>
                <a:latin typeface="Arial"/>
                <a:cs typeface="Arial"/>
              </a:rPr>
              <a:t>taxes </a:t>
            </a:r>
            <a:r>
              <a:rPr sz="1300" b="1" kern="0">
                <a:solidFill>
                  <a:srgbClr val="CF0000"/>
                </a:solidFill>
                <a:latin typeface="Arial"/>
                <a:cs typeface="Arial"/>
              </a:rPr>
              <a:t>are</a:t>
            </a:r>
            <a:r>
              <a:rPr sz="1300" b="1" kern="0" spc="-25">
                <a:solidFill>
                  <a:srgbClr val="CF0000"/>
                </a:solidFill>
                <a:latin typeface="Arial"/>
                <a:cs typeface="Arial"/>
              </a:rPr>
              <a:t> </a:t>
            </a:r>
            <a:r>
              <a:rPr sz="1300" b="1" kern="0">
                <a:solidFill>
                  <a:srgbClr val="CF0000"/>
                </a:solidFill>
                <a:latin typeface="Arial"/>
                <a:cs typeface="Arial"/>
              </a:rPr>
              <a:t>due</a:t>
            </a:r>
            <a:r>
              <a:rPr sz="1300" b="1" kern="0" spc="-10">
                <a:solidFill>
                  <a:srgbClr val="CF0000"/>
                </a:solidFill>
                <a:latin typeface="Arial"/>
                <a:cs typeface="Arial"/>
              </a:rPr>
              <a:t> </a:t>
            </a:r>
            <a:r>
              <a:rPr sz="1300" b="1" kern="0">
                <a:solidFill>
                  <a:srgbClr val="CF0000"/>
                </a:solidFill>
                <a:latin typeface="Arial"/>
                <a:cs typeface="Arial"/>
              </a:rPr>
              <a:t>on</a:t>
            </a:r>
            <a:r>
              <a:rPr sz="1300" b="1" kern="0" spc="-20">
                <a:solidFill>
                  <a:srgbClr val="CF0000"/>
                </a:solidFill>
                <a:latin typeface="Arial"/>
                <a:cs typeface="Arial"/>
              </a:rPr>
              <a:t> </a:t>
            </a:r>
            <a:r>
              <a:rPr sz="1300" b="1" kern="0" spc="-25">
                <a:solidFill>
                  <a:srgbClr val="CF0000"/>
                </a:solidFill>
                <a:latin typeface="Arial"/>
                <a:cs typeface="Arial"/>
              </a:rPr>
              <a:t>all </a:t>
            </a:r>
            <a:r>
              <a:rPr sz="1300" b="1" kern="0">
                <a:solidFill>
                  <a:srgbClr val="CF0000"/>
                </a:solidFill>
                <a:latin typeface="Arial"/>
                <a:cs typeface="Arial"/>
              </a:rPr>
              <a:t>retired</a:t>
            </a:r>
            <a:r>
              <a:rPr sz="1300" b="1" kern="0" spc="-20">
                <a:solidFill>
                  <a:srgbClr val="CF0000"/>
                </a:solidFill>
                <a:latin typeface="Arial"/>
                <a:cs typeface="Arial"/>
              </a:rPr>
              <a:t> </a:t>
            </a:r>
            <a:r>
              <a:rPr sz="1300" b="1" kern="0" spc="-10">
                <a:solidFill>
                  <a:srgbClr val="CF0000"/>
                </a:solidFill>
                <a:latin typeface="Arial"/>
                <a:cs typeface="Arial"/>
              </a:rPr>
              <a:t>military compensation</a:t>
            </a:r>
            <a:endParaRPr sz="1300" kern="0">
              <a:solidFill>
                <a:sysClr val="windowText" lastClr="000000"/>
              </a:solidFill>
              <a:latin typeface="Arial"/>
              <a:cs typeface="Arial"/>
            </a:endParaRPr>
          </a:p>
        </p:txBody>
      </p:sp>
      <p:sp>
        <p:nvSpPr>
          <p:cNvPr id="4" name="object 4"/>
          <p:cNvSpPr txBox="1"/>
          <p:nvPr/>
        </p:nvSpPr>
        <p:spPr>
          <a:xfrm>
            <a:off x="1768679" y="6165375"/>
            <a:ext cx="8618220" cy="453390"/>
          </a:xfrm>
          <a:prstGeom prst="rect">
            <a:avLst/>
          </a:prstGeom>
        </p:spPr>
        <p:txBody>
          <a:bodyPr vert="horz" wrap="square" lIns="0" tIns="12700" rIns="0" bIns="0" rtlCol="0">
            <a:spAutoFit/>
          </a:bodyPr>
          <a:lstStyle/>
          <a:p>
            <a:pPr marL="12700" marR="5080">
              <a:spcBef>
                <a:spcPts val="100"/>
              </a:spcBef>
              <a:defRPr/>
            </a:pPr>
            <a:r>
              <a:rPr sz="1400" b="1" kern="0">
                <a:solidFill>
                  <a:srgbClr val="CF0000"/>
                </a:solidFill>
                <a:latin typeface="Arial"/>
                <a:cs typeface="Arial"/>
              </a:rPr>
              <a:t>*</a:t>
            </a:r>
            <a:r>
              <a:rPr sz="1400" kern="0">
                <a:solidFill>
                  <a:srgbClr val="CF0000"/>
                </a:solidFill>
                <a:latin typeface="Arial"/>
                <a:cs typeface="Arial"/>
              </a:rPr>
              <a:t>State</a:t>
            </a:r>
            <a:r>
              <a:rPr sz="1400" kern="0" spc="-55">
                <a:solidFill>
                  <a:srgbClr val="CF0000"/>
                </a:solidFill>
                <a:latin typeface="Arial"/>
                <a:cs typeface="Arial"/>
              </a:rPr>
              <a:t> </a:t>
            </a:r>
            <a:r>
              <a:rPr sz="1400" kern="0">
                <a:solidFill>
                  <a:srgbClr val="CF0000"/>
                </a:solidFill>
                <a:latin typeface="Arial"/>
                <a:cs typeface="Arial"/>
              </a:rPr>
              <a:t>taxes</a:t>
            </a:r>
            <a:r>
              <a:rPr sz="1400" kern="0" spc="-35">
                <a:solidFill>
                  <a:srgbClr val="CF0000"/>
                </a:solidFill>
                <a:latin typeface="Arial"/>
                <a:cs typeface="Arial"/>
              </a:rPr>
              <a:t> </a:t>
            </a:r>
            <a:r>
              <a:rPr sz="1400" kern="0">
                <a:solidFill>
                  <a:srgbClr val="CF0000"/>
                </a:solidFill>
                <a:latin typeface="Arial"/>
                <a:cs typeface="Arial"/>
              </a:rPr>
              <a:t>as</a:t>
            </a:r>
            <a:r>
              <a:rPr sz="1400" kern="0" spc="-20">
                <a:solidFill>
                  <a:srgbClr val="CF0000"/>
                </a:solidFill>
                <a:latin typeface="Arial"/>
                <a:cs typeface="Arial"/>
              </a:rPr>
              <a:t> </a:t>
            </a:r>
            <a:r>
              <a:rPr sz="1400" kern="0">
                <a:solidFill>
                  <a:srgbClr val="CF0000"/>
                </a:solidFill>
                <a:latin typeface="Arial"/>
                <a:cs typeface="Arial"/>
              </a:rPr>
              <a:t>of</a:t>
            </a:r>
            <a:r>
              <a:rPr sz="1400" kern="0" spc="-35">
                <a:solidFill>
                  <a:srgbClr val="CF0000"/>
                </a:solidFill>
                <a:latin typeface="Arial"/>
                <a:cs typeface="Arial"/>
              </a:rPr>
              <a:t> </a:t>
            </a:r>
            <a:r>
              <a:rPr sz="1400" kern="0">
                <a:solidFill>
                  <a:srgbClr val="CF0000"/>
                </a:solidFill>
                <a:latin typeface="Arial"/>
                <a:cs typeface="Arial"/>
              </a:rPr>
              <a:t>30</a:t>
            </a:r>
            <a:r>
              <a:rPr sz="1400" kern="0" spc="-35">
                <a:solidFill>
                  <a:srgbClr val="CF0000"/>
                </a:solidFill>
                <a:latin typeface="Arial"/>
                <a:cs typeface="Arial"/>
              </a:rPr>
              <a:t> </a:t>
            </a:r>
            <a:r>
              <a:rPr sz="1400" kern="0">
                <a:solidFill>
                  <a:srgbClr val="CF0000"/>
                </a:solidFill>
                <a:latin typeface="Arial"/>
                <a:cs typeface="Arial"/>
              </a:rPr>
              <a:t>January</a:t>
            </a:r>
            <a:r>
              <a:rPr sz="1400" kern="0" spc="-55">
                <a:solidFill>
                  <a:srgbClr val="CF0000"/>
                </a:solidFill>
                <a:latin typeface="Arial"/>
                <a:cs typeface="Arial"/>
              </a:rPr>
              <a:t> </a:t>
            </a:r>
            <a:r>
              <a:rPr sz="1400" kern="0">
                <a:solidFill>
                  <a:srgbClr val="CF0000"/>
                </a:solidFill>
                <a:latin typeface="Arial"/>
                <a:cs typeface="Arial"/>
              </a:rPr>
              <a:t>2025.</a:t>
            </a:r>
            <a:r>
              <a:rPr sz="1400" kern="0" spc="-45">
                <a:solidFill>
                  <a:srgbClr val="CF0000"/>
                </a:solidFill>
                <a:latin typeface="Arial"/>
                <a:cs typeface="Arial"/>
              </a:rPr>
              <a:t> </a:t>
            </a:r>
            <a:r>
              <a:rPr sz="1400" kern="0">
                <a:solidFill>
                  <a:srgbClr val="CF0000"/>
                </a:solidFill>
                <a:latin typeface="Arial"/>
                <a:cs typeface="Arial"/>
              </a:rPr>
              <a:t>Conditions</a:t>
            </a:r>
            <a:r>
              <a:rPr sz="1400" kern="0" spc="-50">
                <a:solidFill>
                  <a:srgbClr val="CF0000"/>
                </a:solidFill>
                <a:latin typeface="Arial"/>
                <a:cs typeface="Arial"/>
              </a:rPr>
              <a:t> </a:t>
            </a:r>
            <a:r>
              <a:rPr sz="1400" kern="0">
                <a:solidFill>
                  <a:srgbClr val="CF0000"/>
                </a:solidFill>
                <a:latin typeface="Arial"/>
                <a:cs typeface="Arial"/>
              </a:rPr>
              <a:t>or</a:t>
            </a:r>
            <a:r>
              <a:rPr sz="1400" kern="0" spc="-25">
                <a:solidFill>
                  <a:srgbClr val="CF0000"/>
                </a:solidFill>
                <a:latin typeface="Arial"/>
                <a:cs typeface="Arial"/>
              </a:rPr>
              <a:t> </a:t>
            </a:r>
            <a:r>
              <a:rPr sz="1400" kern="0">
                <a:solidFill>
                  <a:srgbClr val="CF0000"/>
                </a:solidFill>
                <a:latin typeface="Arial"/>
                <a:cs typeface="Arial"/>
              </a:rPr>
              <a:t>limitations</a:t>
            </a:r>
            <a:r>
              <a:rPr sz="1400" kern="0" spc="-55">
                <a:solidFill>
                  <a:srgbClr val="CF0000"/>
                </a:solidFill>
                <a:latin typeface="Arial"/>
                <a:cs typeface="Arial"/>
              </a:rPr>
              <a:t> </a:t>
            </a:r>
            <a:r>
              <a:rPr sz="1400" kern="0" spc="-20">
                <a:solidFill>
                  <a:srgbClr val="CF0000"/>
                </a:solidFill>
                <a:latin typeface="Arial"/>
                <a:cs typeface="Arial"/>
              </a:rPr>
              <a:t>apply. </a:t>
            </a:r>
            <a:r>
              <a:rPr sz="1400" kern="0">
                <a:solidFill>
                  <a:srgbClr val="CF0000"/>
                </a:solidFill>
                <a:latin typeface="Arial"/>
                <a:cs typeface="Arial"/>
              </a:rPr>
              <a:t>Check</a:t>
            </a:r>
            <a:r>
              <a:rPr sz="1400" kern="0" spc="-40">
                <a:solidFill>
                  <a:srgbClr val="CF0000"/>
                </a:solidFill>
                <a:latin typeface="Arial"/>
                <a:cs typeface="Arial"/>
              </a:rPr>
              <a:t> </a:t>
            </a:r>
            <a:r>
              <a:rPr sz="1400" kern="0">
                <a:solidFill>
                  <a:srgbClr val="CF0000"/>
                </a:solidFill>
                <a:latin typeface="Arial"/>
                <a:cs typeface="Arial"/>
              </a:rPr>
              <a:t>state</a:t>
            </a:r>
            <a:r>
              <a:rPr sz="1400" kern="0" spc="-50">
                <a:solidFill>
                  <a:srgbClr val="CF0000"/>
                </a:solidFill>
                <a:latin typeface="Arial"/>
                <a:cs typeface="Arial"/>
              </a:rPr>
              <a:t> </a:t>
            </a:r>
            <a:r>
              <a:rPr sz="1400" kern="0">
                <a:solidFill>
                  <a:srgbClr val="CF0000"/>
                </a:solidFill>
                <a:latin typeface="Arial"/>
                <a:cs typeface="Arial"/>
              </a:rPr>
              <a:t>law.</a:t>
            </a:r>
            <a:r>
              <a:rPr sz="1400" kern="0" spc="-15">
                <a:solidFill>
                  <a:srgbClr val="CF0000"/>
                </a:solidFill>
                <a:latin typeface="Arial"/>
                <a:cs typeface="Arial"/>
              </a:rPr>
              <a:t> </a:t>
            </a:r>
            <a:r>
              <a:rPr sz="1400" kern="0">
                <a:solidFill>
                  <a:srgbClr val="CF0000"/>
                </a:solidFill>
                <a:latin typeface="Arial"/>
                <a:cs typeface="Arial"/>
              </a:rPr>
              <a:t>See</a:t>
            </a:r>
            <a:r>
              <a:rPr sz="1400" kern="0" spc="-40">
                <a:solidFill>
                  <a:srgbClr val="CF0000"/>
                </a:solidFill>
                <a:latin typeface="Arial"/>
                <a:cs typeface="Arial"/>
              </a:rPr>
              <a:t> </a:t>
            </a:r>
            <a:r>
              <a:rPr sz="1400" kern="0">
                <a:solidFill>
                  <a:srgbClr val="CF0000"/>
                </a:solidFill>
                <a:latin typeface="Arial"/>
                <a:cs typeface="Arial"/>
              </a:rPr>
              <a:t>the</a:t>
            </a:r>
            <a:r>
              <a:rPr sz="1400" kern="0" spc="-35">
                <a:solidFill>
                  <a:srgbClr val="CF0000"/>
                </a:solidFill>
                <a:latin typeface="Arial"/>
                <a:cs typeface="Arial"/>
              </a:rPr>
              <a:t> </a:t>
            </a:r>
            <a:r>
              <a:rPr sz="1400" kern="0" spc="-10">
                <a:solidFill>
                  <a:srgbClr val="CF0000"/>
                </a:solidFill>
                <a:latin typeface="Arial"/>
                <a:cs typeface="Arial"/>
              </a:rPr>
              <a:t>MyArmyBenefits </a:t>
            </a:r>
            <a:r>
              <a:rPr sz="1400" kern="0">
                <a:solidFill>
                  <a:srgbClr val="CF0000"/>
                </a:solidFill>
                <a:latin typeface="Arial"/>
                <a:cs typeface="Arial"/>
              </a:rPr>
              <a:t>state</a:t>
            </a:r>
            <a:r>
              <a:rPr sz="1400" kern="0" spc="-10">
                <a:solidFill>
                  <a:srgbClr val="CF0000"/>
                </a:solidFill>
                <a:latin typeface="Arial"/>
                <a:cs typeface="Arial"/>
              </a:rPr>
              <a:t> </a:t>
            </a:r>
            <a:r>
              <a:rPr sz="1400" kern="0">
                <a:solidFill>
                  <a:srgbClr val="CF0000"/>
                </a:solidFill>
                <a:latin typeface="Arial"/>
                <a:cs typeface="Arial"/>
              </a:rPr>
              <a:t>fact</a:t>
            </a:r>
            <a:r>
              <a:rPr sz="1400" kern="0" spc="20">
                <a:solidFill>
                  <a:srgbClr val="CF0000"/>
                </a:solidFill>
                <a:latin typeface="Arial"/>
                <a:cs typeface="Arial"/>
              </a:rPr>
              <a:t> </a:t>
            </a:r>
            <a:r>
              <a:rPr sz="1400" kern="0">
                <a:solidFill>
                  <a:srgbClr val="CF0000"/>
                </a:solidFill>
                <a:latin typeface="Arial"/>
                <a:cs typeface="Arial"/>
              </a:rPr>
              <a:t>sheets at</a:t>
            </a:r>
            <a:r>
              <a:rPr sz="1400" kern="0" spc="30">
                <a:solidFill>
                  <a:srgbClr val="CF0000"/>
                </a:solidFill>
                <a:latin typeface="Arial"/>
                <a:cs typeface="Arial"/>
              </a:rPr>
              <a:t> </a:t>
            </a:r>
            <a:r>
              <a:rPr sz="1400" u="sng" kern="0" spc="-10">
                <a:solidFill>
                  <a:srgbClr val="0562C1"/>
                </a:solidFill>
                <a:uFill>
                  <a:solidFill>
                    <a:srgbClr val="0562C1"/>
                  </a:solidFill>
                </a:uFill>
                <a:latin typeface="Arial"/>
                <a:cs typeface="Arial"/>
                <a:hlinkClick r:id="rId3"/>
              </a:rPr>
              <a:t>https://myarmybenefits.us.army.mil/Benefit-</a:t>
            </a:r>
            <a:r>
              <a:rPr sz="1400" u="sng" kern="0" spc="-20">
                <a:solidFill>
                  <a:srgbClr val="0562C1"/>
                </a:solidFill>
                <a:uFill>
                  <a:solidFill>
                    <a:srgbClr val="0562C1"/>
                  </a:solidFill>
                </a:uFill>
                <a:latin typeface="Arial"/>
                <a:cs typeface="Arial"/>
                <a:hlinkClick r:id="rId3"/>
              </a:rPr>
              <a:t>Library/State/Territory-</a:t>
            </a:r>
            <a:r>
              <a:rPr sz="1400" u="sng" kern="0">
                <a:solidFill>
                  <a:srgbClr val="0562C1"/>
                </a:solidFill>
                <a:uFill>
                  <a:solidFill>
                    <a:srgbClr val="0562C1"/>
                  </a:solidFill>
                </a:uFill>
                <a:latin typeface="Arial"/>
                <a:cs typeface="Arial"/>
                <a:hlinkClick r:id="rId3"/>
              </a:rPr>
              <a:t>Benefits</a:t>
            </a:r>
            <a:r>
              <a:rPr sz="1400" kern="0" spc="10">
                <a:solidFill>
                  <a:srgbClr val="0562C1"/>
                </a:solidFill>
                <a:latin typeface="Arial"/>
                <a:cs typeface="Arial"/>
              </a:rPr>
              <a:t> </a:t>
            </a:r>
            <a:r>
              <a:rPr sz="1400" kern="0">
                <a:solidFill>
                  <a:srgbClr val="CF0000"/>
                </a:solidFill>
                <a:latin typeface="Arial"/>
                <a:cs typeface="Arial"/>
              </a:rPr>
              <a:t>for</a:t>
            </a:r>
            <a:r>
              <a:rPr sz="1400" kern="0" spc="10">
                <a:solidFill>
                  <a:srgbClr val="CF0000"/>
                </a:solidFill>
                <a:latin typeface="Arial"/>
                <a:cs typeface="Arial"/>
              </a:rPr>
              <a:t> </a:t>
            </a:r>
            <a:r>
              <a:rPr sz="1400" kern="0" spc="-10">
                <a:solidFill>
                  <a:srgbClr val="CF0000"/>
                </a:solidFill>
                <a:latin typeface="Arial"/>
                <a:cs typeface="Arial"/>
              </a:rPr>
              <a:t>details.</a:t>
            </a:r>
            <a:endParaRPr sz="1400" kern="0">
              <a:solidFill>
                <a:sysClr val="windowText" lastClr="000000"/>
              </a:solidFill>
              <a:latin typeface="Arial"/>
              <a:cs typeface="Arial"/>
            </a:endParaRPr>
          </a:p>
        </p:txBody>
      </p:sp>
      <p:sp>
        <p:nvSpPr>
          <p:cNvPr id="5" name="object 5"/>
          <p:cNvSpPr txBox="1"/>
          <p:nvPr/>
        </p:nvSpPr>
        <p:spPr>
          <a:xfrm>
            <a:off x="3124201" y="5652414"/>
            <a:ext cx="6317615" cy="441146"/>
          </a:xfrm>
          <a:prstGeom prst="rect">
            <a:avLst/>
          </a:prstGeom>
          <a:solidFill>
            <a:srgbClr val="FFCC66"/>
          </a:solidFill>
          <a:ln w="9525">
            <a:solidFill>
              <a:srgbClr val="000000"/>
            </a:solidFill>
          </a:ln>
        </p:spPr>
        <p:txBody>
          <a:bodyPr vert="horz" wrap="square" lIns="0" tIns="40640" rIns="0" bIns="0" rtlCol="0">
            <a:spAutoFit/>
          </a:bodyPr>
          <a:lstStyle/>
          <a:p>
            <a:pPr marL="90805" marR="238760">
              <a:spcBef>
                <a:spcPts val="320"/>
              </a:spcBef>
              <a:defRPr/>
            </a:pPr>
            <a:r>
              <a:rPr sz="1300" b="1" i="1" kern="0">
                <a:solidFill>
                  <a:sysClr val="windowText" lastClr="000000"/>
                </a:solidFill>
                <a:latin typeface="Arial"/>
                <a:cs typeface="Arial"/>
              </a:rPr>
              <a:t>You</a:t>
            </a:r>
            <a:r>
              <a:rPr sz="1300" b="1" i="1" kern="0" spc="-35">
                <a:solidFill>
                  <a:sysClr val="windowText" lastClr="000000"/>
                </a:solidFill>
                <a:latin typeface="Arial"/>
                <a:cs typeface="Arial"/>
              </a:rPr>
              <a:t> </a:t>
            </a:r>
            <a:r>
              <a:rPr sz="1300" b="1" i="1" kern="0">
                <a:solidFill>
                  <a:sysClr val="windowText" lastClr="000000"/>
                </a:solidFill>
                <a:latin typeface="Arial"/>
                <a:cs typeface="Arial"/>
              </a:rPr>
              <a:t>pay</a:t>
            </a:r>
            <a:r>
              <a:rPr sz="1300" b="1" i="1" kern="0" spc="-20">
                <a:solidFill>
                  <a:sysClr val="windowText" lastClr="000000"/>
                </a:solidFill>
                <a:latin typeface="Arial"/>
                <a:cs typeface="Arial"/>
              </a:rPr>
              <a:t> </a:t>
            </a:r>
            <a:r>
              <a:rPr sz="1300" b="1" i="1" kern="0">
                <a:solidFill>
                  <a:sysClr val="windowText" lastClr="000000"/>
                </a:solidFill>
                <a:latin typeface="Arial"/>
                <a:cs typeface="Arial"/>
              </a:rPr>
              <a:t>NO</a:t>
            </a:r>
            <a:r>
              <a:rPr sz="1300" b="1" i="1" kern="0" spc="-35">
                <a:solidFill>
                  <a:sysClr val="windowText" lastClr="000000"/>
                </a:solidFill>
                <a:latin typeface="Arial"/>
                <a:cs typeface="Arial"/>
              </a:rPr>
              <a:t> </a:t>
            </a:r>
            <a:r>
              <a:rPr sz="1300" b="1" i="1" kern="0">
                <a:solidFill>
                  <a:sysClr val="windowText" lastClr="000000"/>
                </a:solidFill>
                <a:latin typeface="Arial"/>
                <a:cs typeface="Arial"/>
              </a:rPr>
              <a:t>Social</a:t>
            </a:r>
            <a:r>
              <a:rPr sz="1300" b="1" i="1" kern="0" spc="-20">
                <a:solidFill>
                  <a:sysClr val="windowText" lastClr="000000"/>
                </a:solidFill>
                <a:latin typeface="Arial"/>
                <a:cs typeface="Arial"/>
              </a:rPr>
              <a:t> </a:t>
            </a:r>
            <a:r>
              <a:rPr sz="1300" b="1" i="1" kern="0">
                <a:solidFill>
                  <a:sysClr val="windowText" lastClr="000000"/>
                </a:solidFill>
                <a:latin typeface="Arial"/>
                <a:cs typeface="Arial"/>
              </a:rPr>
              <a:t>Security</a:t>
            </a:r>
            <a:r>
              <a:rPr sz="1300" b="1" i="1" kern="0" spc="-25">
                <a:solidFill>
                  <a:sysClr val="windowText" lastClr="000000"/>
                </a:solidFill>
                <a:latin typeface="Arial"/>
                <a:cs typeface="Arial"/>
              </a:rPr>
              <a:t> </a:t>
            </a:r>
            <a:r>
              <a:rPr sz="1300" b="1" i="1" kern="0">
                <a:solidFill>
                  <a:sysClr val="windowText" lastClr="000000"/>
                </a:solidFill>
                <a:latin typeface="Arial"/>
                <a:cs typeface="Arial"/>
              </a:rPr>
              <a:t>or</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Medicare</a:t>
            </a:r>
            <a:r>
              <a:rPr sz="1300" b="1" i="1" kern="0" spc="-5">
                <a:solidFill>
                  <a:sysClr val="windowText" lastClr="000000"/>
                </a:solidFill>
                <a:latin typeface="Arial"/>
                <a:cs typeface="Arial"/>
              </a:rPr>
              <a:t> </a:t>
            </a:r>
            <a:r>
              <a:rPr sz="1300" b="1" i="1" kern="0">
                <a:solidFill>
                  <a:sysClr val="windowText" lastClr="000000"/>
                </a:solidFill>
                <a:latin typeface="Arial"/>
                <a:cs typeface="Arial"/>
              </a:rPr>
              <a:t>tax</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on</a:t>
            </a:r>
            <a:r>
              <a:rPr sz="1300" b="1" i="1" kern="0" spc="-25">
                <a:solidFill>
                  <a:sysClr val="windowText" lastClr="000000"/>
                </a:solidFill>
                <a:latin typeface="Arial"/>
                <a:cs typeface="Arial"/>
              </a:rPr>
              <a:t> </a:t>
            </a:r>
            <a:r>
              <a:rPr sz="1300" b="1" i="1" kern="0">
                <a:solidFill>
                  <a:sysClr val="windowText" lastClr="000000"/>
                </a:solidFill>
                <a:latin typeface="Arial"/>
                <a:cs typeface="Arial"/>
              </a:rPr>
              <a:t>retired</a:t>
            </a:r>
            <a:r>
              <a:rPr sz="1300" b="1" i="1" kern="0" spc="-20">
                <a:solidFill>
                  <a:sysClr val="windowText" lastClr="000000"/>
                </a:solidFill>
                <a:latin typeface="Arial"/>
                <a:cs typeface="Arial"/>
              </a:rPr>
              <a:t> </a:t>
            </a:r>
            <a:r>
              <a:rPr sz="1300" b="1" i="1" kern="0">
                <a:solidFill>
                  <a:sysClr val="windowText" lastClr="000000"/>
                </a:solidFill>
                <a:latin typeface="Arial"/>
                <a:cs typeface="Arial"/>
              </a:rPr>
              <a:t>pay.</a:t>
            </a:r>
            <a:r>
              <a:rPr sz="1300" b="1" i="1" kern="0" spc="-35">
                <a:solidFill>
                  <a:sysClr val="windowText" lastClr="000000"/>
                </a:solidFill>
                <a:latin typeface="Arial"/>
                <a:cs typeface="Arial"/>
              </a:rPr>
              <a:t> </a:t>
            </a:r>
            <a:r>
              <a:rPr sz="1300" b="1" i="1" kern="0">
                <a:solidFill>
                  <a:sysClr val="windowText" lastClr="000000"/>
                </a:solidFill>
                <a:latin typeface="Arial"/>
                <a:cs typeface="Arial"/>
              </a:rPr>
              <a:t>You’ll</a:t>
            </a:r>
            <a:r>
              <a:rPr sz="1300" b="1" i="1" kern="0" spc="-20">
                <a:solidFill>
                  <a:sysClr val="windowText" lastClr="000000"/>
                </a:solidFill>
                <a:latin typeface="Arial"/>
                <a:cs typeface="Arial"/>
              </a:rPr>
              <a:t> </a:t>
            </a:r>
            <a:r>
              <a:rPr sz="1300" b="1" i="1" kern="0">
                <a:solidFill>
                  <a:sysClr val="windowText" lastClr="000000"/>
                </a:solidFill>
                <a:latin typeface="Arial"/>
                <a:cs typeface="Arial"/>
              </a:rPr>
              <a:t>collect</a:t>
            </a:r>
            <a:r>
              <a:rPr sz="1300" b="1" i="1" kern="0" spc="-15">
                <a:solidFill>
                  <a:sysClr val="windowText" lastClr="000000"/>
                </a:solidFill>
                <a:latin typeface="Arial"/>
                <a:cs typeface="Arial"/>
              </a:rPr>
              <a:t> </a:t>
            </a:r>
            <a:r>
              <a:rPr sz="1300" b="1" i="1" kern="0" spc="-20">
                <a:solidFill>
                  <a:sysClr val="windowText" lastClr="000000"/>
                </a:solidFill>
                <a:latin typeface="Arial"/>
                <a:cs typeface="Arial"/>
              </a:rPr>
              <a:t>full </a:t>
            </a:r>
            <a:r>
              <a:rPr sz="1300" b="1" i="1" kern="0">
                <a:solidFill>
                  <a:sysClr val="windowText" lastClr="000000"/>
                </a:solidFill>
                <a:latin typeface="Arial"/>
                <a:cs typeface="Arial"/>
              </a:rPr>
              <a:t>Social</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Security</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benefits</a:t>
            </a:r>
            <a:r>
              <a:rPr sz="1300" b="1" i="1" kern="0" spc="-5">
                <a:solidFill>
                  <a:sysClr val="windowText" lastClr="000000"/>
                </a:solidFill>
                <a:latin typeface="Arial"/>
                <a:cs typeface="Arial"/>
              </a:rPr>
              <a:t> </a:t>
            </a:r>
            <a:r>
              <a:rPr sz="1300" b="1" i="1" kern="0">
                <a:solidFill>
                  <a:sysClr val="windowText" lastClr="000000"/>
                </a:solidFill>
                <a:latin typeface="Arial"/>
                <a:cs typeface="Arial"/>
              </a:rPr>
              <a:t>when</a:t>
            </a:r>
            <a:r>
              <a:rPr sz="1300" b="1" i="1" kern="0" spc="-15">
                <a:solidFill>
                  <a:sysClr val="windowText" lastClr="000000"/>
                </a:solidFill>
                <a:latin typeface="Arial"/>
                <a:cs typeface="Arial"/>
              </a:rPr>
              <a:t> </a:t>
            </a:r>
            <a:r>
              <a:rPr sz="1300" b="1" i="1" kern="0">
                <a:solidFill>
                  <a:sysClr val="windowText" lastClr="000000"/>
                </a:solidFill>
                <a:latin typeface="Arial"/>
                <a:cs typeface="Arial"/>
              </a:rPr>
              <a:t>you</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reach</a:t>
            </a:r>
            <a:r>
              <a:rPr sz="1300" b="1" i="1" kern="0" spc="-35">
                <a:solidFill>
                  <a:sysClr val="windowText" lastClr="000000"/>
                </a:solidFill>
                <a:latin typeface="Arial"/>
                <a:cs typeface="Arial"/>
              </a:rPr>
              <a:t> </a:t>
            </a:r>
            <a:r>
              <a:rPr sz="1300" b="1" i="1" kern="0">
                <a:solidFill>
                  <a:sysClr val="windowText" lastClr="000000"/>
                </a:solidFill>
                <a:latin typeface="Arial"/>
                <a:cs typeface="Arial"/>
              </a:rPr>
              <a:t>the</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age</a:t>
            </a:r>
            <a:r>
              <a:rPr sz="1300" b="1" i="1" kern="0" spc="-30">
                <a:solidFill>
                  <a:sysClr val="windowText" lastClr="000000"/>
                </a:solidFill>
                <a:latin typeface="Arial"/>
                <a:cs typeface="Arial"/>
              </a:rPr>
              <a:t> </a:t>
            </a:r>
            <a:r>
              <a:rPr sz="1300" b="1" i="1" kern="0">
                <a:solidFill>
                  <a:sysClr val="windowText" lastClr="000000"/>
                </a:solidFill>
                <a:latin typeface="Arial"/>
                <a:cs typeface="Arial"/>
              </a:rPr>
              <a:t>of</a:t>
            </a:r>
            <a:r>
              <a:rPr sz="1300" b="1" i="1" kern="0" spc="-35">
                <a:solidFill>
                  <a:sysClr val="windowText" lastClr="000000"/>
                </a:solidFill>
                <a:latin typeface="Arial"/>
                <a:cs typeface="Arial"/>
              </a:rPr>
              <a:t> </a:t>
            </a:r>
            <a:r>
              <a:rPr sz="1300" b="1" i="1" kern="0" spc="-10">
                <a:solidFill>
                  <a:sysClr val="windowText" lastClr="000000"/>
                </a:solidFill>
                <a:latin typeface="Arial"/>
                <a:cs typeface="Arial"/>
              </a:rPr>
              <a:t>eligibility!</a:t>
            </a:r>
            <a:endParaRPr sz="1300" kern="0">
              <a:solidFill>
                <a:sysClr val="windowText" lastClr="000000"/>
              </a:solidFill>
              <a:latin typeface="Arial"/>
              <a:cs typeface="Arial"/>
            </a:endParaRPr>
          </a:p>
        </p:txBody>
      </p:sp>
      <p:sp>
        <p:nvSpPr>
          <p:cNvPr id="6" name="object 6"/>
          <p:cNvSpPr txBox="1"/>
          <p:nvPr/>
        </p:nvSpPr>
        <p:spPr>
          <a:xfrm>
            <a:off x="9095917" y="721481"/>
            <a:ext cx="1478915" cy="3441065"/>
          </a:xfrm>
          <a:prstGeom prst="rect">
            <a:avLst/>
          </a:prstGeom>
        </p:spPr>
        <p:txBody>
          <a:bodyPr vert="horz" wrap="square" lIns="0" tIns="13335" rIns="0" bIns="0" rtlCol="0">
            <a:spAutoFit/>
          </a:bodyPr>
          <a:lstStyle/>
          <a:p>
            <a:pPr marL="30480" marR="22225" indent="-1270" algn="ctr">
              <a:spcBef>
                <a:spcPts val="105"/>
              </a:spcBef>
              <a:defRPr/>
            </a:pPr>
            <a:r>
              <a:rPr sz="1400" b="1" i="1" u="sng" kern="0">
                <a:solidFill>
                  <a:sysClr val="windowText" lastClr="000000"/>
                </a:solidFill>
                <a:uFill>
                  <a:solidFill>
                    <a:srgbClr val="000000"/>
                  </a:solidFill>
                </a:uFill>
                <a:latin typeface="Arial"/>
                <a:cs typeface="Arial"/>
              </a:rPr>
              <a:t>Home</a:t>
            </a:r>
            <a:r>
              <a:rPr sz="1400" b="1" i="1" u="sng" kern="0" spc="-35">
                <a:solidFill>
                  <a:sysClr val="windowText" lastClr="000000"/>
                </a:solidFill>
                <a:uFill>
                  <a:solidFill>
                    <a:srgbClr val="000000"/>
                  </a:solidFill>
                </a:uFill>
                <a:latin typeface="Arial"/>
                <a:cs typeface="Arial"/>
              </a:rPr>
              <a:t> </a:t>
            </a:r>
            <a:r>
              <a:rPr sz="1400" b="1" i="1" u="sng" kern="0" spc="-25">
                <a:solidFill>
                  <a:sysClr val="windowText" lastClr="000000"/>
                </a:solidFill>
                <a:uFill>
                  <a:solidFill>
                    <a:srgbClr val="000000"/>
                  </a:solidFill>
                </a:uFill>
                <a:latin typeface="Arial"/>
                <a:cs typeface="Arial"/>
              </a:rPr>
              <a:t>of</a:t>
            </a:r>
            <a:r>
              <a:rPr sz="1400" b="1" i="1" kern="0" spc="-25">
                <a:solidFill>
                  <a:sysClr val="windowText" lastClr="000000"/>
                </a:solidFill>
                <a:latin typeface="Arial"/>
                <a:cs typeface="Arial"/>
              </a:rPr>
              <a:t> </a:t>
            </a:r>
            <a:r>
              <a:rPr sz="1400" b="1" i="1" u="sng" kern="0">
                <a:solidFill>
                  <a:sysClr val="windowText" lastClr="000000"/>
                </a:solidFill>
                <a:uFill>
                  <a:solidFill>
                    <a:srgbClr val="000000"/>
                  </a:solidFill>
                </a:uFill>
                <a:latin typeface="Arial"/>
                <a:cs typeface="Arial"/>
              </a:rPr>
              <a:t>Residence</a:t>
            </a:r>
            <a:r>
              <a:rPr sz="1400" b="1" i="1" kern="0" spc="-50">
                <a:solidFill>
                  <a:sysClr val="windowText" lastClr="000000"/>
                </a:solidFill>
                <a:latin typeface="Arial"/>
                <a:cs typeface="Arial"/>
              </a:rPr>
              <a:t> </a:t>
            </a:r>
            <a:r>
              <a:rPr sz="1400" b="1" kern="0">
                <a:solidFill>
                  <a:sysClr val="windowText" lastClr="000000"/>
                </a:solidFill>
                <a:latin typeface="Arial"/>
                <a:cs typeface="Arial"/>
              </a:rPr>
              <a:t>is</a:t>
            </a:r>
            <a:r>
              <a:rPr sz="1400" b="1" kern="0" spc="-40">
                <a:solidFill>
                  <a:sysClr val="windowText" lastClr="000000"/>
                </a:solidFill>
                <a:latin typeface="Arial"/>
                <a:cs typeface="Arial"/>
              </a:rPr>
              <a:t> </a:t>
            </a:r>
            <a:r>
              <a:rPr sz="1400" b="1" kern="0" spc="-25">
                <a:solidFill>
                  <a:sysClr val="windowText" lastClr="000000"/>
                </a:solidFill>
                <a:latin typeface="Arial"/>
                <a:cs typeface="Arial"/>
              </a:rPr>
              <a:t>the </a:t>
            </a:r>
            <a:r>
              <a:rPr sz="1400" b="1" kern="0" spc="-10">
                <a:solidFill>
                  <a:sysClr val="windowText" lastClr="000000"/>
                </a:solidFill>
                <a:latin typeface="Arial"/>
                <a:cs typeface="Arial"/>
              </a:rPr>
              <a:t>determining </a:t>
            </a:r>
            <a:r>
              <a:rPr sz="1400" b="1" kern="0">
                <a:solidFill>
                  <a:sysClr val="windowText" lastClr="000000"/>
                </a:solidFill>
                <a:latin typeface="Arial"/>
                <a:cs typeface="Arial"/>
              </a:rPr>
              <a:t>factor;</a:t>
            </a:r>
            <a:r>
              <a:rPr sz="1400" b="1" kern="0" spc="-45">
                <a:solidFill>
                  <a:sysClr val="windowText" lastClr="000000"/>
                </a:solidFill>
                <a:latin typeface="Arial"/>
                <a:cs typeface="Arial"/>
              </a:rPr>
              <a:t> </a:t>
            </a:r>
            <a:r>
              <a:rPr sz="1400" b="1" u="sng" kern="0">
                <a:solidFill>
                  <a:sysClr val="windowText" lastClr="000000"/>
                </a:solidFill>
                <a:uFill>
                  <a:solidFill>
                    <a:srgbClr val="000000"/>
                  </a:solidFill>
                </a:uFill>
                <a:latin typeface="Arial"/>
                <a:cs typeface="Arial"/>
              </a:rPr>
              <a:t>not</a:t>
            </a:r>
            <a:r>
              <a:rPr sz="1400" b="1" kern="0" spc="-30">
                <a:solidFill>
                  <a:sysClr val="windowText" lastClr="000000"/>
                </a:solidFill>
                <a:latin typeface="Arial"/>
                <a:cs typeface="Arial"/>
              </a:rPr>
              <a:t> </a:t>
            </a:r>
            <a:r>
              <a:rPr sz="1400" b="1" kern="0" spc="-20">
                <a:solidFill>
                  <a:sysClr val="windowText" lastClr="000000"/>
                </a:solidFill>
                <a:latin typeface="Arial"/>
                <a:cs typeface="Arial"/>
              </a:rPr>
              <a:t>Home </a:t>
            </a:r>
            <a:r>
              <a:rPr sz="1400" b="1" kern="0">
                <a:solidFill>
                  <a:sysClr val="windowText" lastClr="000000"/>
                </a:solidFill>
                <a:latin typeface="Arial"/>
                <a:cs typeface="Arial"/>
              </a:rPr>
              <a:t>of</a:t>
            </a:r>
            <a:r>
              <a:rPr sz="1400" b="1" kern="0" spc="-25">
                <a:solidFill>
                  <a:sysClr val="windowText" lastClr="000000"/>
                </a:solidFill>
                <a:latin typeface="Arial"/>
                <a:cs typeface="Arial"/>
              </a:rPr>
              <a:t> </a:t>
            </a:r>
            <a:r>
              <a:rPr sz="1400" b="1" kern="0" spc="-10">
                <a:solidFill>
                  <a:sysClr val="windowText" lastClr="000000"/>
                </a:solidFill>
                <a:latin typeface="Arial"/>
                <a:cs typeface="Arial"/>
              </a:rPr>
              <a:t>Record!</a:t>
            </a:r>
            <a:endParaRPr sz="1400" kern="0">
              <a:solidFill>
                <a:sysClr val="windowText" lastClr="000000"/>
              </a:solidFill>
              <a:latin typeface="Arial"/>
              <a:cs typeface="Arial"/>
            </a:endParaRPr>
          </a:p>
          <a:p>
            <a:pPr marL="45720" marR="35560" algn="ctr">
              <a:defRPr/>
            </a:pPr>
            <a:r>
              <a:rPr sz="1400" kern="0">
                <a:solidFill>
                  <a:sysClr val="windowText" lastClr="000000"/>
                </a:solidFill>
                <a:latin typeface="Arial"/>
                <a:cs typeface="Arial"/>
              </a:rPr>
              <a:t>Note:</a:t>
            </a:r>
            <a:r>
              <a:rPr sz="1400" kern="0" spc="-65">
                <a:solidFill>
                  <a:sysClr val="windowText" lastClr="000000"/>
                </a:solidFill>
                <a:latin typeface="Arial"/>
                <a:cs typeface="Arial"/>
              </a:rPr>
              <a:t> </a:t>
            </a:r>
            <a:r>
              <a:rPr sz="1400" kern="0">
                <a:solidFill>
                  <a:sysClr val="windowText" lastClr="000000"/>
                </a:solidFill>
                <a:latin typeface="Arial"/>
                <a:cs typeface="Arial"/>
              </a:rPr>
              <a:t>The</a:t>
            </a:r>
            <a:r>
              <a:rPr sz="1400" kern="0" spc="-25">
                <a:solidFill>
                  <a:sysClr val="windowText" lastClr="000000"/>
                </a:solidFill>
                <a:latin typeface="Arial"/>
                <a:cs typeface="Arial"/>
              </a:rPr>
              <a:t> </a:t>
            </a:r>
            <a:r>
              <a:rPr sz="1400" kern="0" spc="-10">
                <a:solidFill>
                  <a:sysClr val="windowText" lastClr="000000"/>
                </a:solidFill>
                <a:latin typeface="Arial"/>
                <a:cs typeface="Arial"/>
              </a:rPr>
              <a:t>Military Spouses </a:t>
            </a:r>
            <a:r>
              <a:rPr sz="1400" kern="0">
                <a:solidFill>
                  <a:sysClr val="windowText" lastClr="000000"/>
                </a:solidFill>
                <a:latin typeface="Arial"/>
                <a:cs typeface="Arial"/>
              </a:rPr>
              <a:t>Residency</a:t>
            </a:r>
            <a:r>
              <a:rPr sz="1400" kern="0" spc="-60">
                <a:solidFill>
                  <a:sysClr val="windowText" lastClr="000000"/>
                </a:solidFill>
                <a:latin typeface="Arial"/>
                <a:cs typeface="Arial"/>
              </a:rPr>
              <a:t> </a:t>
            </a:r>
            <a:r>
              <a:rPr sz="1400" kern="0" spc="-10">
                <a:solidFill>
                  <a:sysClr val="windowText" lastClr="000000"/>
                </a:solidFill>
                <a:latin typeface="Arial"/>
                <a:cs typeface="Arial"/>
              </a:rPr>
              <a:t>Relief </a:t>
            </a:r>
            <a:r>
              <a:rPr sz="1400" kern="0">
                <a:solidFill>
                  <a:sysClr val="windowText" lastClr="000000"/>
                </a:solidFill>
                <a:latin typeface="Arial"/>
                <a:cs typeface="Arial"/>
              </a:rPr>
              <a:t>Act</a:t>
            </a:r>
            <a:r>
              <a:rPr sz="1400" kern="0" spc="-10">
                <a:solidFill>
                  <a:sysClr val="windowText" lastClr="000000"/>
                </a:solidFill>
                <a:latin typeface="Arial"/>
                <a:cs typeface="Arial"/>
              </a:rPr>
              <a:t> (MSRRA)</a:t>
            </a:r>
            <a:endParaRPr sz="1400" kern="0">
              <a:solidFill>
                <a:sysClr val="windowText" lastClr="000000"/>
              </a:solidFill>
              <a:latin typeface="Arial"/>
              <a:cs typeface="Arial"/>
            </a:endParaRPr>
          </a:p>
          <a:p>
            <a:pPr marL="12065" marR="5080" indent="-635" algn="ctr">
              <a:defRPr/>
            </a:pPr>
            <a:r>
              <a:rPr sz="1400" kern="0">
                <a:solidFill>
                  <a:sysClr val="windowText" lastClr="000000"/>
                </a:solidFill>
                <a:latin typeface="Arial"/>
                <a:cs typeface="Arial"/>
              </a:rPr>
              <a:t>allows</a:t>
            </a:r>
            <a:r>
              <a:rPr sz="1400" kern="0" spc="-25">
                <a:solidFill>
                  <a:sysClr val="windowText" lastClr="000000"/>
                </a:solidFill>
                <a:latin typeface="Arial"/>
                <a:cs typeface="Arial"/>
              </a:rPr>
              <a:t> </a:t>
            </a:r>
            <a:r>
              <a:rPr sz="1400" kern="0">
                <a:solidFill>
                  <a:sysClr val="windowText" lastClr="000000"/>
                </a:solidFill>
                <a:latin typeface="Arial"/>
                <a:cs typeface="Arial"/>
              </a:rPr>
              <a:t>spouses</a:t>
            </a:r>
            <a:r>
              <a:rPr sz="1400" kern="0" spc="-60">
                <a:solidFill>
                  <a:sysClr val="windowText" lastClr="000000"/>
                </a:solidFill>
                <a:latin typeface="Arial"/>
                <a:cs typeface="Arial"/>
              </a:rPr>
              <a:t> </a:t>
            </a:r>
            <a:r>
              <a:rPr sz="1400" kern="0" spc="-25">
                <a:solidFill>
                  <a:sysClr val="windowText" lastClr="000000"/>
                </a:solidFill>
                <a:latin typeface="Arial"/>
                <a:cs typeface="Arial"/>
              </a:rPr>
              <a:t>of </a:t>
            </a:r>
            <a:r>
              <a:rPr sz="1400" kern="0">
                <a:solidFill>
                  <a:sysClr val="windowText" lastClr="000000"/>
                </a:solidFill>
                <a:latin typeface="Arial"/>
                <a:cs typeface="Arial"/>
              </a:rPr>
              <a:t>military</a:t>
            </a:r>
            <a:r>
              <a:rPr sz="1400" kern="0" spc="-40">
                <a:solidFill>
                  <a:sysClr val="windowText" lastClr="000000"/>
                </a:solidFill>
                <a:latin typeface="Arial"/>
                <a:cs typeface="Arial"/>
              </a:rPr>
              <a:t> </a:t>
            </a:r>
            <a:r>
              <a:rPr sz="1400" kern="0" spc="-10">
                <a:solidFill>
                  <a:sysClr val="windowText" lastClr="000000"/>
                </a:solidFill>
                <a:latin typeface="Arial"/>
                <a:cs typeface="Arial"/>
              </a:rPr>
              <a:t>personnel </a:t>
            </a:r>
            <a:r>
              <a:rPr sz="1400" kern="0">
                <a:solidFill>
                  <a:sysClr val="windowText" lastClr="000000"/>
                </a:solidFill>
                <a:latin typeface="Arial"/>
                <a:cs typeface="Arial"/>
              </a:rPr>
              <a:t>to</a:t>
            </a:r>
            <a:r>
              <a:rPr sz="1400" kern="0" spc="-25">
                <a:solidFill>
                  <a:sysClr val="windowText" lastClr="000000"/>
                </a:solidFill>
                <a:latin typeface="Arial"/>
                <a:cs typeface="Arial"/>
              </a:rPr>
              <a:t> </a:t>
            </a:r>
            <a:r>
              <a:rPr sz="1400" kern="0">
                <a:solidFill>
                  <a:sysClr val="windowText" lastClr="000000"/>
                </a:solidFill>
                <a:latin typeface="Arial"/>
                <a:cs typeface="Arial"/>
              </a:rPr>
              <a:t>declare</a:t>
            </a:r>
            <a:r>
              <a:rPr sz="1400" kern="0" spc="-30">
                <a:solidFill>
                  <a:sysClr val="windowText" lastClr="000000"/>
                </a:solidFill>
                <a:latin typeface="Arial"/>
                <a:cs typeface="Arial"/>
              </a:rPr>
              <a:t> </a:t>
            </a:r>
            <a:r>
              <a:rPr sz="1400" kern="0" spc="-25">
                <a:solidFill>
                  <a:sysClr val="windowText" lastClr="000000"/>
                </a:solidFill>
                <a:latin typeface="Arial"/>
                <a:cs typeface="Arial"/>
              </a:rPr>
              <a:t>the </a:t>
            </a:r>
            <a:r>
              <a:rPr sz="1400" kern="0">
                <a:solidFill>
                  <a:sysClr val="windowText" lastClr="000000"/>
                </a:solidFill>
                <a:latin typeface="Arial"/>
                <a:cs typeface="Arial"/>
              </a:rPr>
              <a:t>same</a:t>
            </a:r>
            <a:r>
              <a:rPr sz="1400" kern="0" spc="-20">
                <a:solidFill>
                  <a:sysClr val="windowText" lastClr="000000"/>
                </a:solidFill>
                <a:latin typeface="Arial"/>
                <a:cs typeface="Arial"/>
              </a:rPr>
              <a:t> </a:t>
            </a:r>
            <a:r>
              <a:rPr sz="1400" kern="0">
                <a:solidFill>
                  <a:sysClr val="windowText" lastClr="000000"/>
                </a:solidFill>
                <a:latin typeface="Arial"/>
                <a:cs typeface="Arial"/>
              </a:rPr>
              <a:t>state</a:t>
            </a:r>
            <a:r>
              <a:rPr sz="1400" kern="0" spc="-45">
                <a:solidFill>
                  <a:sysClr val="windowText" lastClr="000000"/>
                </a:solidFill>
                <a:latin typeface="Arial"/>
                <a:cs typeface="Arial"/>
              </a:rPr>
              <a:t> </a:t>
            </a:r>
            <a:r>
              <a:rPr sz="1400" kern="0" spc="-25">
                <a:solidFill>
                  <a:sysClr val="windowText" lastClr="000000"/>
                </a:solidFill>
                <a:latin typeface="Arial"/>
                <a:cs typeface="Arial"/>
              </a:rPr>
              <a:t>of</a:t>
            </a:r>
            <a:r>
              <a:rPr sz="1400" kern="0" spc="500">
                <a:solidFill>
                  <a:sysClr val="windowText" lastClr="000000"/>
                </a:solidFill>
                <a:latin typeface="Arial"/>
                <a:cs typeface="Arial"/>
              </a:rPr>
              <a:t> </a:t>
            </a:r>
            <a:r>
              <a:rPr sz="1400" kern="0">
                <a:solidFill>
                  <a:sysClr val="windowText" lastClr="000000"/>
                </a:solidFill>
                <a:latin typeface="Arial"/>
                <a:cs typeface="Arial"/>
              </a:rPr>
              <a:t>legal</a:t>
            </a:r>
            <a:r>
              <a:rPr sz="1400" kern="0" spc="-40">
                <a:solidFill>
                  <a:sysClr val="windowText" lastClr="000000"/>
                </a:solidFill>
                <a:latin typeface="Arial"/>
                <a:cs typeface="Arial"/>
              </a:rPr>
              <a:t> </a:t>
            </a:r>
            <a:r>
              <a:rPr sz="1400" kern="0">
                <a:solidFill>
                  <a:sysClr val="windowText" lastClr="000000"/>
                </a:solidFill>
                <a:latin typeface="Arial"/>
                <a:cs typeface="Arial"/>
              </a:rPr>
              <a:t>residency</a:t>
            </a:r>
            <a:r>
              <a:rPr sz="1400" kern="0" spc="-60">
                <a:solidFill>
                  <a:sysClr val="windowText" lastClr="000000"/>
                </a:solidFill>
                <a:latin typeface="Arial"/>
                <a:cs typeface="Arial"/>
              </a:rPr>
              <a:t> </a:t>
            </a:r>
            <a:r>
              <a:rPr sz="1400" kern="0" spc="-25">
                <a:solidFill>
                  <a:sysClr val="windowText" lastClr="000000"/>
                </a:solidFill>
                <a:latin typeface="Arial"/>
                <a:cs typeface="Arial"/>
              </a:rPr>
              <a:t>as </a:t>
            </a:r>
            <a:r>
              <a:rPr sz="1400" kern="0">
                <a:solidFill>
                  <a:sysClr val="windowText" lastClr="000000"/>
                </a:solidFill>
                <a:latin typeface="Arial"/>
                <a:cs typeface="Arial"/>
              </a:rPr>
              <a:t>their</a:t>
            </a:r>
            <a:r>
              <a:rPr sz="1400" kern="0" spc="-35">
                <a:solidFill>
                  <a:sysClr val="windowText" lastClr="000000"/>
                </a:solidFill>
                <a:latin typeface="Arial"/>
                <a:cs typeface="Arial"/>
              </a:rPr>
              <a:t> </a:t>
            </a:r>
            <a:r>
              <a:rPr sz="1400" kern="0">
                <a:solidFill>
                  <a:sysClr val="windowText" lastClr="000000"/>
                </a:solidFill>
                <a:latin typeface="Arial"/>
                <a:cs typeface="Arial"/>
              </a:rPr>
              <a:t>spouse</a:t>
            </a:r>
            <a:r>
              <a:rPr sz="1400" kern="0" spc="-35">
                <a:solidFill>
                  <a:sysClr val="windowText" lastClr="000000"/>
                </a:solidFill>
                <a:latin typeface="Arial"/>
                <a:cs typeface="Arial"/>
              </a:rPr>
              <a:t> </a:t>
            </a:r>
            <a:r>
              <a:rPr sz="1400" kern="0" spc="-25">
                <a:solidFill>
                  <a:sysClr val="windowText" lastClr="000000"/>
                </a:solidFill>
                <a:latin typeface="Arial"/>
                <a:cs typeface="Arial"/>
              </a:rPr>
              <a:t>for </a:t>
            </a:r>
            <a:r>
              <a:rPr sz="1400" kern="0">
                <a:solidFill>
                  <a:sysClr val="windowText" lastClr="000000"/>
                </a:solidFill>
                <a:latin typeface="Arial"/>
                <a:cs typeface="Arial"/>
              </a:rPr>
              <a:t>state</a:t>
            </a:r>
            <a:r>
              <a:rPr sz="1400" kern="0" spc="-45">
                <a:solidFill>
                  <a:sysClr val="windowText" lastClr="000000"/>
                </a:solidFill>
                <a:latin typeface="Arial"/>
                <a:cs typeface="Arial"/>
              </a:rPr>
              <a:t> </a:t>
            </a:r>
            <a:r>
              <a:rPr sz="1400" kern="0">
                <a:solidFill>
                  <a:sysClr val="windowText" lastClr="000000"/>
                </a:solidFill>
                <a:latin typeface="Arial"/>
                <a:cs typeface="Arial"/>
              </a:rPr>
              <a:t>tax</a:t>
            </a:r>
            <a:r>
              <a:rPr sz="1400" kern="0" spc="-5">
                <a:solidFill>
                  <a:sysClr val="windowText" lastClr="000000"/>
                </a:solidFill>
                <a:latin typeface="Arial"/>
                <a:cs typeface="Arial"/>
              </a:rPr>
              <a:t> </a:t>
            </a:r>
            <a:r>
              <a:rPr sz="1400" kern="0" spc="-10">
                <a:solidFill>
                  <a:sysClr val="windowText" lastClr="000000"/>
                </a:solidFill>
                <a:latin typeface="Arial"/>
                <a:cs typeface="Arial"/>
              </a:rPr>
              <a:t>purposes</a:t>
            </a:r>
            <a:endParaRPr sz="1400" kern="0">
              <a:solidFill>
                <a:sysClr val="windowText" lastClr="000000"/>
              </a:solidFill>
              <a:latin typeface="Arial"/>
              <a:cs typeface="Arial"/>
            </a:endParaRPr>
          </a:p>
        </p:txBody>
      </p:sp>
      <p:sp>
        <p:nvSpPr>
          <p:cNvPr id="7" name="object 7"/>
          <p:cNvSpPr txBox="1">
            <a:spLocks noGrp="1"/>
          </p:cNvSpPr>
          <p:nvPr>
            <p:ph type="title"/>
          </p:nvPr>
        </p:nvSpPr>
        <p:spPr>
          <a:xfrm>
            <a:off x="5443886" y="63156"/>
            <a:ext cx="1303020" cy="1367682"/>
          </a:xfrm>
          <a:prstGeom prst="rect">
            <a:avLst/>
          </a:prstGeom>
        </p:spPr>
        <p:txBody>
          <a:bodyPr vert="horz" wrap="square" lIns="0" tIns="13335" rIns="0" bIns="0" rtlCol="0" anchor="ctr">
            <a:spAutoFit/>
          </a:bodyPr>
          <a:lstStyle/>
          <a:p>
            <a:pPr marL="12700">
              <a:lnSpc>
                <a:spcPct val="100000"/>
              </a:lnSpc>
              <a:spcBef>
                <a:spcPts val="105"/>
              </a:spcBef>
            </a:pPr>
            <a:r>
              <a:rPr spc="-40"/>
              <a:t>Taxes*</a:t>
            </a:r>
          </a:p>
        </p:txBody>
      </p:sp>
      <p:sp>
        <p:nvSpPr>
          <p:cNvPr id="15" name="object 15"/>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186</a:t>
            </a:fld>
            <a:endParaRPr sz="700" b="1" kern="0" spc="-25">
              <a:solidFill>
                <a:srgbClr val="2E372E"/>
              </a:solidFill>
              <a:latin typeface="Calibri"/>
              <a:cs typeface="Calibri"/>
            </a:endParaRPr>
          </a:p>
        </p:txBody>
      </p:sp>
      <p:grpSp>
        <p:nvGrpSpPr>
          <p:cNvPr id="8" name="object 8"/>
          <p:cNvGrpSpPr/>
          <p:nvPr/>
        </p:nvGrpSpPr>
        <p:grpSpPr>
          <a:xfrm>
            <a:off x="5885371" y="4427678"/>
            <a:ext cx="4726305" cy="1147445"/>
            <a:chOff x="4361370" y="4427677"/>
            <a:chExt cx="4726305" cy="1147445"/>
          </a:xfrm>
        </p:grpSpPr>
        <p:pic>
          <p:nvPicPr>
            <p:cNvPr id="9" name="object 9"/>
            <p:cNvPicPr/>
            <p:nvPr/>
          </p:nvPicPr>
          <p:blipFill>
            <a:blip r:embed="rId4" cstate="print"/>
            <a:stretch>
              <a:fillRect/>
            </a:stretch>
          </p:blipFill>
          <p:spPr>
            <a:xfrm>
              <a:off x="6757428" y="4437202"/>
              <a:ext cx="2320544" cy="912152"/>
            </a:xfrm>
            <a:prstGeom prst="rect">
              <a:avLst/>
            </a:prstGeom>
          </p:spPr>
        </p:pic>
        <p:sp>
          <p:nvSpPr>
            <p:cNvPr id="10" name="object 10"/>
            <p:cNvSpPr/>
            <p:nvPr/>
          </p:nvSpPr>
          <p:spPr>
            <a:xfrm>
              <a:off x="6752666" y="4432439"/>
              <a:ext cx="2330450" cy="922019"/>
            </a:xfrm>
            <a:custGeom>
              <a:avLst/>
              <a:gdLst/>
              <a:ahLst/>
              <a:cxnLst/>
              <a:rect l="l" t="t" r="r" b="b"/>
              <a:pathLst>
                <a:path w="2330450" h="922020">
                  <a:moveTo>
                    <a:pt x="0" y="0"/>
                  </a:moveTo>
                  <a:lnTo>
                    <a:pt x="2330081" y="0"/>
                  </a:lnTo>
                  <a:lnTo>
                    <a:pt x="2330081" y="921677"/>
                  </a:lnTo>
                  <a:lnTo>
                    <a:pt x="0" y="921677"/>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11" name="object 11"/>
            <p:cNvPicPr/>
            <p:nvPr/>
          </p:nvPicPr>
          <p:blipFill>
            <a:blip r:embed="rId5" cstate="print"/>
            <a:stretch>
              <a:fillRect/>
            </a:stretch>
          </p:blipFill>
          <p:spPr>
            <a:xfrm>
              <a:off x="4370895" y="4524134"/>
              <a:ext cx="1666595" cy="1041056"/>
            </a:xfrm>
            <a:prstGeom prst="rect">
              <a:avLst/>
            </a:prstGeom>
          </p:spPr>
        </p:pic>
        <p:sp>
          <p:nvSpPr>
            <p:cNvPr id="12" name="object 12"/>
            <p:cNvSpPr/>
            <p:nvPr/>
          </p:nvSpPr>
          <p:spPr>
            <a:xfrm>
              <a:off x="4366133" y="4519371"/>
              <a:ext cx="1676400" cy="1050925"/>
            </a:xfrm>
            <a:custGeom>
              <a:avLst/>
              <a:gdLst/>
              <a:ahLst/>
              <a:cxnLst/>
              <a:rect l="l" t="t" r="r" b="b"/>
              <a:pathLst>
                <a:path w="1676400" h="1050925">
                  <a:moveTo>
                    <a:pt x="0" y="0"/>
                  </a:moveTo>
                  <a:lnTo>
                    <a:pt x="1676120" y="0"/>
                  </a:lnTo>
                  <a:lnTo>
                    <a:pt x="1676120" y="1050582"/>
                  </a:lnTo>
                  <a:lnTo>
                    <a:pt x="0" y="1050582"/>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grpSp>
      <p:sp>
        <p:nvSpPr>
          <p:cNvPr id="14" name="object 14"/>
          <p:cNvSpPr txBox="1"/>
          <p:nvPr/>
        </p:nvSpPr>
        <p:spPr>
          <a:xfrm flipH="1">
            <a:off x="14222223" y="304799"/>
            <a:ext cx="45719" cy="205184"/>
          </a:xfrm>
          <a:prstGeom prst="rect">
            <a:avLst/>
          </a:prstGeom>
          <a:ln w="12700">
            <a:solidFill>
              <a:srgbClr val="000000"/>
            </a:solidFill>
          </a:ln>
        </p:spPr>
        <p:txBody>
          <a:bodyPr vert="horz" wrap="square" lIns="0" tIns="50800" rIns="0" bIns="0" rtlCol="0">
            <a:spAutoFit/>
          </a:bodyPr>
          <a:lstStyle/>
          <a:p>
            <a:pPr marL="25400">
              <a:spcBef>
                <a:spcPts val="400"/>
              </a:spcBef>
              <a:defRPr/>
            </a:pPr>
            <a:endParaRPr sz="1000" kern="0">
              <a:solidFill>
                <a:sysClr val="windowText" lastClr="000000"/>
              </a:solidFill>
              <a:latin typeface="Arial"/>
              <a:cs typeface="Arial"/>
            </a:endParaRPr>
          </a:p>
        </p:txBody>
      </p:sp>
    </p:spTree>
    <p:extLst>
      <p:ext uri="{BB962C8B-B14F-4D97-AF65-F5344CB8AC3E}">
        <p14:creationId xmlns:p14="http://schemas.microsoft.com/office/powerpoint/2010/main" val="31051089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1340" y="1184441"/>
            <a:ext cx="4224020" cy="695325"/>
          </a:xfrm>
          <a:prstGeom prst="rect">
            <a:avLst/>
          </a:prstGeom>
        </p:spPr>
        <p:txBody>
          <a:bodyPr vert="horz" wrap="square" lIns="0" tIns="12065" rIns="0" bIns="0" rtlCol="0">
            <a:spAutoFit/>
          </a:bodyPr>
          <a:lstStyle/>
          <a:p>
            <a:pPr marL="195580" marR="5080" indent="-182880">
              <a:spcBef>
                <a:spcPts val="95"/>
              </a:spcBef>
              <a:buFont typeface="Arial"/>
              <a:buChar char="•"/>
              <a:tabLst>
                <a:tab pos="195580" algn="l"/>
              </a:tabLst>
              <a:defRPr/>
            </a:pPr>
            <a:r>
              <a:rPr sz="2200" kern="0">
                <a:solidFill>
                  <a:sysClr val="windowText" lastClr="000000"/>
                </a:solidFill>
                <a:latin typeface="Arial"/>
                <a:cs typeface="Arial"/>
              </a:rPr>
              <a:t>The</a:t>
            </a:r>
            <a:r>
              <a:rPr sz="2200" kern="0" spc="-155">
                <a:solidFill>
                  <a:sysClr val="windowText" lastClr="000000"/>
                </a:solidFill>
                <a:latin typeface="Arial"/>
                <a:cs typeface="Arial"/>
              </a:rPr>
              <a:t> </a:t>
            </a:r>
            <a:r>
              <a:rPr sz="2200" kern="0">
                <a:solidFill>
                  <a:sysClr val="windowText" lastClr="000000"/>
                </a:solidFill>
                <a:latin typeface="Arial"/>
                <a:cs typeface="Arial"/>
              </a:rPr>
              <a:t>Army’s</a:t>
            </a:r>
            <a:r>
              <a:rPr sz="2200" kern="0" spc="-100">
                <a:solidFill>
                  <a:sysClr val="windowText" lastClr="000000"/>
                </a:solidFill>
                <a:latin typeface="Arial"/>
                <a:cs typeface="Arial"/>
              </a:rPr>
              <a:t> </a:t>
            </a:r>
            <a:r>
              <a:rPr sz="2200" kern="0">
                <a:solidFill>
                  <a:sysClr val="windowText" lastClr="000000"/>
                </a:solidFill>
                <a:latin typeface="Arial"/>
                <a:cs typeface="Arial"/>
              </a:rPr>
              <a:t>official</a:t>
            </a:r>
            <a:r>
              <a:rPr sz="2200" kern="0" spc="-105">
                <a:solidFill>
                  <a:sysClr val="windowText" lastClr="000000"/>
                </a:solidFill>
                <a:latin typeface="Arial"/>
                <a:cs typeface="Arial"/>
              </a:rPr>
              <a:t> </a:t>
            </a:r>
            <a:r>
              <a:rPr sz="2200" kern="0">
                <a:solidFill>
                  <a:sysClr val="windowText" lastClr="000000"/>
                </a:solidFill>
                <a:latin typeface="Arial"/>
                <a:cs typeface="Arial"/>
              </a:rPr>
              <a:t>newsletter</a:t>
            </a:r>
            <a:r>
              <a:rPr sz="2200" kern="0" spc="-75">
                <a:solidFill>
                  <a:sysClr val="windowText" lastClr="000000"/>
                </a:solidFill>
                <a:latin typeface="Arial"/>
                <a:cs typeface="Arial"/>
              </a:rPr>
              <a:t> </a:t>
            </a:r>
            <a:r>
              <a:rPr sz="2200" kern="0" spc="-25">
                <a:solidFill>
                  <a:sysClr val="windowText" lastClr="000000"/>
                </a:solidFill>
                <a:latin typeface="Arial"/>
                <a:cs typeface="Arial"/>
              </a:rPr>
              <a:t>for </a:t>
            </a:r>
            <a:r>
              <a:rPr sz="2200" kern="0" spc="-10">
                <a:solidFill>
                  <a:sysClr val="windowText" lastClr="000000"/>
                </a:solidFill>
                <a:latin typeface="Arial"/>
                <a:cs typeface="Arial"/>
              </a:rPr>
              <a:t>Soldiers</a:t>
            </a:r>
            <a:endParaRPr sz="2200" kern="0">
              <a:solidFill>
                <a:sysClr val="windowText" lastClr="000000"/>
              </a:solidFill>
              <a:latin typeface="Arial"/>
              <a:cs typeface="Arial"/>
            </a:endParaRPr>
          </a:p>
        </p:txBody>
      </p:sp>
      <p:sp>
        <p:nvSpPr>
          <p:cNvPr id="3" name="object 3"/>
          <p:cNvSpPr txBox="1"/>
          <p:nvPr/>
        </p:nvSpPr>
        <p:spPr>
          <a:xfrm>
            <a:off x="7615238" y="1039177"/>
            <a:ext cx="2903855" cy="497572"/>
          </a:xfrm>
          <a:prstGeom prst="rect">
            <a:avLst/>
          </a:prstGeom>
          <a:ln w="9525">
            <a:solidFill>
              <a:srgbClr val="211F1F"/>
            </a:solidFill>
          </a:ln>
        </p:spPr>
        <p:txBody>
          <a:bodyPr vert="horz" wrap="square" lIns="0" tIns="157480" rIns="0" bIns="0" rtlCol="0">
            <a:spAutoFit/>
          </a:bodyPr>
          <a:lstStyle/>
          <a:p>
            <a:pPr marL="1697355">
              <a:spcBef>
                <a:spcPts val="1240"/>
              </a:spcBef>
              <a:defRPr/>
            </a:pPr>
            <a:r>
              <a:rPr sz="2200" kern="0" spc="-10">
                <a:solidFill>
                  <a:sysClr val="windowText" lastClr="000000"/>
                </a:solidFill>
                <a:latin typeface="Arial"/>
                <a:cs typeface="Arial"/>
              </a:rPr>
              <a:t>Retired</a:t>
            </a:r>
            <a:endParaRPr sz="2200" kern="0">
              <a:solidFill>
                <a:sysClr val="windowText" lastClr="000000"/>
              </a:solidFill>
              <a:latin typeface="Arial"/>
              <a:cs typeface="Arial"/>
            </a:endParaRPr>
          </a:p>
        </p:txBody>
      </p:sp>
      <p:sp>
        <p:nvSpPr>
          <p:cNvPr id="4" name="object 4"/>
          <p:cNvSpPr txBox="1"/>
          <p:nvPr/>
        </p:nvSpPr>
        <p:spPr>
          <a:xfrm>
            <a:off x="1831340" y="2190281"/>
            <a:ext cx="4761230" cy="695325"/>
          </a:xfrm>
          <a:prstGeom prst="rect">
            <a:avLst/>
          </a:prstGeom>
        </p:spPr>
        <p:txBody>
          <a:bodyPr vert="horz" wrap="square" lIns="0" tIns="12065" rIns="0" bIns="0" rtlCol="0">
            <a:spAutoFit/>
          </a:bodyPr>
          <a:lstStyle/>
          <a:p>
            <a:pPr marL="194945" marR="5080" indent="-182880">
              <a:spcBef>
                <a:spcPts val="95"/>
              </a:spcBef>
              <a:buFontTx/>
              <a:buChar char="•"/>
              <a:tabLst>
                <a:tab pos="194945" algn="l"/>
              </a:tabLst>
              <a:defRPr/>
            </a:pPr>
            <a:r>
              <a:rPr sz="2200" kern="0">
                <a:solidFill>
                  <a:sysClr val="windowText" lastClr="000000"/>
                </a:solidFill>
                <a:latin typeface="Arial"/>
                <a:cs typeface="Arial"/>
              </a:rPr>
              <a:t>Delivered</a:t>
            </a:r>
            <a:r>
              <a:rPr sz="2200" kern="0" spc="-60">
                <a:solidFill>
                  <a:sysClr val="windowText" lastClr="000000"/>
                </a:solidFill>
                <a:latin typeface="Arial"/>
                <a:cs typeface="Arial"/>
              </a:rPr>
              <a:t> </a:t>
            </a:r>
            <a:r>
              <a:rPr sz="2200" kern="0">
                <a:solidFill>
                  <a:sysClr val="windowText" lastClr="000000"/>
                </a:solidFill>
                <a:latin typeface="Arial"/>
                <a:cs typeface="Arial"/>
              </a:rPr>
              <a:t>electronically</a:t>
            </a:r>
            <a:r>
              <a:rPr sz="2200" kern="0" spc="-75">
                <a:solidFill>
                  <a:sysClr val="windowText" lastClr="000000"/>
                </a:solidFill>
                <a:latin typeface="Arial"/>
                <a:cs typeface="Arial"/>
              </a:rPr>
              <a:t> </a:t>
            </a:r>
            <a:r>
              <a:rPr sz="2200" kern="0">
                <a:solidFill>
                  <a:sysClr val="windowText" lastClr="000000"/>
                </a:solidFill>
                <a:latin typeface="Arial"/>
                <a:cs typeface="Arial"/>
              </a:rPr>
              <a:t>to</a:t>
            </a:r>
            <a:r>
              <a:rPr sz="2200" kern="0" spc="-70">
                <a:solidFill>
                  <a:sysClr val="windowText" lastClr="000000"/>
                </a:solidFill>
                <a:latin typeface="Arial"/>
                <a:cs typeface="Arial"/>
              </a:rPr>
              <a:t> </a:t>
            </a:r>
            <a:r>
              <a:rPr sz="2200" kern="0">
                <a:solidFill>
                  <a:sysClr val="windowText" lastClr="000000"/>
                </a:solidFill>
                <a:latin typeface="Arial"/>
                <a:cs typeface="Arial"/>
              </a:rPr>
              <a:t>your</a:t>
            </a:r>
            <a:r>
              <a:rPr sz="2200" kern="0" spc="-65">
                <a:solidFill>
                  <a:sysClr val="windowText" lastClr="000000"/>
                </a:solidFill>
                <a:latin typeface="Arial"/>
                <a:cs typeface="Arial"/>
              </a:rPr>
              <a:t> </a:t>
            </a:r>
            <a:r>
              <a:rPr sz="2200" kern="0" spc="-10">
                <a:solidFill>
                  <a:sysClr val="windowText" lastClr="000000"/>
                </a:solidFill>
                <a:latin typeface="Arial"/>
                <a:cs typeface="Arial"/>
              </a:rPr>
              <a:t>email </a:t>
            </a:r>
            <a:r>
              <a:rPr sz="2200" kern="0">
                <a:solidFill>
                  <a:sysClr val="windowText" lastClr="000000"/>
                </a:solidFill>
                <a:latin typeface="Arial"/>
                <a:cs typeface="Arial"/>
              </a:rPr>
              <a:t>address</a:t>
            </a:r>
            <a:r>
              <a:rPr sz="2200" kern="0" spc="-40">
                <a:solidFill>
                  <a:sysClr val="windowText" lastClr="000000"/>
                </a:solidFill>
                <a:latin typeface="Arial"/>
                <a:cs typeface="Arial"/>
              </a:rPr>
              <a:t> </a:t>
            </a:r>
            <a:r>
              <a:rPr sz="2200" kern="0">
                <a:solidFill>
                  <a:sysClr val="windowText" lastClr="000000"/>
                </a:solidFill>
                <a:latin typeface="Arial"/>
                <a:cs typeface="Arial"/>
              </a:rPr>
              <a:t>in</a:t>
            </a:r>
            <a:r>
              <a:rPr sz="2200" kern="0" spc="-45">
                <a:solidFill>
                  <a:sysClr val="windowText" lastClr="000000"/>
                </a:solidFill>
                <a:latin typeface="Arial"/>
                <a:cs typeface="Arial"/>
              </a:rPr>
              <a:t> </a:t>
            </a:r>
            <a:r>
              <a:rPr sz="2200" b="1" i="1" kern="0" spc="-20">
                <a:solidFill>
                  <a:sysClr val="windowText" lastClr="000000"/>
                </a:solidFill>
                <a:latin typeface="Arial"/>
                <a:cs typeface="Arial"/>
              </a:rPr>
              <a:t>myPay</a:t>
            </a:r>
            <a:endParaRPr sz="2200" kern="0">
              <a:solidFill>
                <a:sysClr val="windowText" lastClr="000000"/>
              </a:solidFill>
              <a:latin typeface="Arial"/>
              <a:cs typeface="Arial"/>
            </a:endParaRPr>
          </a:p>
        </p:txBody>
      </p:sp>
      <p:sp>
        <p:nvSpPr>
          <p:cNvPr id="5" name="object 5"/>
          <p:cNvSpPr txBox="1"/>
          <p:nvPr/>
        </p:nvSpPr>
        <p:spPr>
          <a:xfrm>
            <a:off x="1831341" y="3196120"/>
            <a:ext cx="4872355" cy="1030605"/>
          </a:xfrm>
          <a:prstGeom prst="rect">
            <a:avLst/>
          </a:prstGeom>
        </p:spPr>
        <p:txBody>
          <a:bodyPr vert="horz" wrap="square" lIns="0" tIns="12065" rIns="0" bIns="0" rtlCol="0">
            <a:spAutoFit/>
          </a:bodyPr>
          <a:lstStyle/>
          <a:p>
            <a:pPr marL="195580" marR="5080" indent="-182880" algn="just">
              <a:spcBef>
                <a:spcPts val="95"/>
              </a:spcBef>
              <a:buFont typeface="Arial"/>
              <a:buChar char="•"/>
              <a:tabLst>
                <a:tab pos="195580" algn="l"/>
              </a:tabLst>
              <a:defRPr/>
            </a:pPr>
            <a:r>
              <a:rPr sz="2200" i="1" kern="0">
                <a:solidFill>
                  <a:srgbClr val="CF0000"/>
                </a:solidFill>
                <a:latin typeface="Arial"/>
                <a:cs typeface="Arial"/>
              </a:rPr>
              <a:t>Change</a:t>
            </a:r>
            <a:r>
              <a:rPr sz="2200" i="1" kern="0" spc="-45">
                <a:solidFill>
                  <a:srgbClr val="CF0000"/>
                </a:solidFill>
                <a:latin typeface="Arial"/>
                <a:cs typeface="Arial"/>
              </a:rPr>
              <a:t> </a:t>
            </a:r>
            <a:r>
              <a:rPr sz="2200" i="1" kern="0">
                <a:solidFill>
                  <a:srgbClr val="CF0000"/>
                </a:solidFill>
                <a:latin typeface="Arial"/>
                <a:cs typeface="Arial"/>
              </a:rPr>
              <a:t>your</a:t>
            </a:r>
            <a:r>
              <a:rPr sz="2200" i="1" kern="0" spc="-55">
                <a:solidFill>
                  <a:srgbClr val="CF0000"/>
                </a:solidFill>
                <a:latin typeface="Arial"/>
                <a:cs typeface="Arial"/>
              </a:rPr>
              <a:t> </a:t>
            </a:r>
            <a:r>
              <a:rPr sz="2200" i="1" kern="0">
                <a:solidFill>
                  <a:srgbClr val="CF0000"/>
                </a:solidFill>
                <a:latin typeface="Arial"/>
                <a:cs typeface="Arial"/>
              </a:rPr>
              <a:t>email</a:t>
            </a:r>
            <a:r>
              <a:rPr sz="2200" i="1" kern="0" spc="-30">
                <a:solidFill>
                  <a:srgbClr val="CF0000"/>
                </a:solidFill>
                <a:latin typeface="Arial"/>
                <a:cs typeface="Arial"/>
              </a:rPr>
              <a:t> </a:t>
            </a:r>
            <a:r>
              <a:rPr sz="2200" i="1" kern="0">
                <a:solidFill>
                  <a:srgbClr val="CF0000"/>
                </a:solidFill>
                <a:latin typeface="Arial"/>
                <a:cs typeface="Arial"/>
              </a:rPr>
              <a:t>address</a:t>
            </a:r>
            <a:r>
              <a:rPr sz="2200" i="1" kern="0" spc="-50">
                <a:solidFill>
                  <a:srgbClr val="CF0000"/>
                </a:solidFill>
                <a:latin typeface="Arial"/>
                <a:cs typeface="Arial"/>
              </a:rPr>
              <a:t> </a:t>
            </a:r>
            <a:r>
              <a:rPr sz="2200" i="1" kern="0">
                <a:solidFill>
                  <a:srgbClr val="CF0000"/>
                </a:solidFill>
                <a:latin typeface="Arial"/>
                <a:cs typeface="Arial"/>
              </a:rPr>
              <a:t>in</a:t>
            </a:r>
            <a:r>
              <a:rPr sz="2200" i="1" kern="0" spc="-55">
                <a:solidFill>
                  <a:srgbClr val="CF0000"/>
                </a:solidFill>
                <a:latin typeface="Arial"/>
                <a:cs typeface="Arial"/>
              </a:rPr>
              <a:t> </a:t>
            </a:r>
            <a:r>
              <a:rPr sz="2200" i="1" kern="0" spc="-10">
                <a:solidFill>
                  <a:srgbClr val="CF0000"/>
                </a:solidFill>
                <a:latin typeface="Arial"/>
                <a:cs typeface="Arial"/>
              </a:rPr>
              <a:t>myPay </a:t>
            </a:r>
            <a:r>
              <a:rPr sz="2200" i="1" kern="0">
                <a:solidFill>
                  <a:srgbClr val="CF0000"/>
                </a:solidFill>
                <a:latin typeface="Arial"/>
                <a:cs typeface="Arial"/>
              </a:rPr>
              <a:t>to</a:t>
            </a:r>
            <a:r>
              <a:rPr sz="2200" i="1" kern="0" spc="-65">
                <a:solidFill>
                  <a:srgbClr val="CF0000"/>
                </a:solidFill>
                <a:latin typeface="Arial"/>
                <a:cs typeface="Arial"/>
              </a:rPr>
              <a:t> </a:t>
            </a:r>
            <a:r>
              <a:rPr sz="2200" i="1" kern="0">
                <a:solidFill>
                  <a:srgbClr val="CF0000"/>
                </a:solidFill>
                <a:latin typeface="Arial"/>
                <a:cs typeface="Arial"/>
              </a:rPr>
              <a:t>a</a:t>
            </a:r>
            <a:r>
              <a:rPr sz="2200" i="1" kern="0" spc="-60">
                <a:solidFill>
                  <a:srgbClr val="CF0000"/>
                </a:solidFill>
                <a:latin typeface="Arial"/>
                <a:cs typeface="Arial"/>
              </a:rPr>
              <a:t> </a:t>
            </a:r>
            <a:r>
              <a:rPr sz="2200" i="1" kern="0">
                <a:solidFill>
                  <a:srgbClr val="CF0000"/>
                </a:solidFill>
                <a:latin typeface="Arial"/>
                <a:cs typeface="Arial"/>
              </a:rPr>
              <a:t>commercial</a:t>
            </a:r>
            <a:r>
              <a:rPr sz="2200" i="1" kern="0" spc="-15">
                <a:solidFill>
                  <a:srgbClr val="CF0000"/>
                </a:solidFill>
                <a:latin typeface="Arial"/>
                <a:cs typeface="Arial"/>
              </a:rPr>
              <a:t> </a:t>
            </a:r>
            <a:r>
              <a:rPr sz="2200" i="1" kern="0">
                <a:solidFill>
                  <a:srgbClr val="CF0000"/>
                </a:solidFill>
                <a:latin typeface="Arial"/>
                <a:cs typeface="Arial"/>
              </a:rPr>
              <a:t>email</a:t>
            </a:r>
            <a:r>
              <a:rPr sz="2200" i="1" kern="0" spc="-45">
                <a:solidFill>
                  <a:srgbClr val="CF0000"/>
                </a:solidFill>
                <a:latin typeface="Arial"/>
                <a:cs typeface="Arial"/>
              </a:rPr>
              <a:t> </a:t>
            </a:r>
            <a:r>
              <a:rPr sz="2200" i="1" kern="0">
                <a:solidFill>
                  <a:srgbClr val="CF0000"/>
                </a:solidFill>
                <a:latin typeface="Arial"/>
                <a:cs typeface="Arial"/>
              </a:rPr>
              <a:t>address</a:t>
            </a:r>
            <a:r>
              <a:rPr sz="2200" i="1" kern="0" spc="-45">
                <a:solidFill>
                  <a:srgbClr val="CF0000"/>
                </a:solidFill>
                <a:latin typeface="Arial"/>
                <a:cs typeface="Arial"/>
              </a:rPr>
              <a:t> </a:t>
            </a:r>
            <a:r>
              <a:rPr sz="2200" i="1" kern="0" spc="-10">
                <a:solidFill>
                  <a:srgbClr val="CF0000"/>
                </a:solidFill>
                <a:latin typeface="Arial"/>
                <a:cs typeface="Arial"/>
              </a:rPr>
              <a:t>before </a:t>
            </a:r>
            <a:r>
              <a:rPr sz="2200" i="1" kern="0">
                <a:solidFill>
                  <a:srgbClr val="CF0000"/>
                </a:solidFill>
                <a:latin typeface="Arial"/>
                <a:cs typeface="Arial"/>
              </a:rPr>
              <a:t>you</a:t>
            </a:r>
            <a:r>
              <a:rPr sz="2200" i="1" kern="0" spc="-35">
                <a:solidFill>
                  <a:srgbClr val="CF0000"/>
                </a:solidFill>
                <a:latin typeface="Arial"/>
                <a:cs typeface="Arial"/>
              </a:rPr>
              <a:t> </a:t>
            </a:r>
            <a:r>
              <a:rPr sz="2200" i="1" kern="0" spc="-10">
                <a:solidFill>
                  <a:srgbClr val="CF0000"/>
                </a:solidFill>
                <a:latin typeface="Arial"/>
                <a:cs typeface="Arial"/>
              </a:rPr>
              <a:t>retire!</a:t>
            </a:r>
            <a:endParaRPr sz="2200" kern="0">
              <a:solidFill>
                <a:sysClr val="windowText" lastClr="000000"/>
              </a:solidFill>
              <a:latin typeface="Arial"/>
              <a:cs typeface="Arial"/>
            </a:endParaRPr>
          </a:p>
        </p:txBody>
      </p:sp>
      <p:sp>
        <p:nvSpPr>
          <p:cNvPr id="6" name="object 6"/>
          <p:cNvSpPr txBox="1"/>
          <p:nvPr/>
        </p:nvSpPr>
        <p:spPr>
          <a:xfrm>
            <a:off x="1831341" y="4537240"/>
            <a:ext cx="3905885" cy="360680"/>
          </a:xfrm>
          <a:prstGeom prst="rect">
            <a:avLst/>
          </a:prstGeom>
        </p:spPr>
        <p:txBody>
          <a:bodyPr vert="horz" wrap="square" lIns="0" tIns="12065" rIns="0" bIns="0" rtlCol="0">
            <a:spAutoFit/>
          </a:bodyPr>
          <a:lstStyle/>
          <a:p>
            <a:pPr marL="195580" indent="-182880">
              <a:spcBef>
                <a:spcPts val="95"/>
              </a:spcBef>
              <a:buFontTx/>
              <a:buChar char="•"/>
              <a:tabLst>
                <a:tab pos="195580" algn="l"/>
              </a:tabLst>
              <a:defRPr/>
            </a:pPr>
            <a:r>
              <a:rPr sz="2200" kern="0">
                <a:solidFill>
                  <a:sysClr val="windowText" lastClr="000000"/>
                </a:solidFill>
                <a:latin typeface="Arial"/>
                <a:cs typeface="Arial"/>
              </a:rPr>
              <a:t>iPhone</a:t>
            </a:r>
            <a:r>
              <a:rPr sz="2200" kern="0" spc="-55">
                <a:solidFill>
                  <a:sysClr val="windowText" lastClr="000000"/>
                </a:solidFill>
                <a:latin typeface="Arial"/>
                <a:cs typeface="Arial"/>
              </a:rPr>
              <a:t> </a:t>
            </a:r>
            <a:r>
              <a:rPr sz="2200" kern="0">
                <a:solidFill>
                  <a:sysClr val="windowText" lastClr="000000"/>
                </a:solidFill>
                <a:latin typeface="Arial"/>
                <a:cs typeface="Arial"/>
              </a:rPr>
              <a:t>&amp;</a:t>
            </a:r>
            <a:r>
              <a:rPr sz="2200" kern="0" spc="-155">
                <a:solidFill>
                  <a:sysClr val="windowText" lastClr="000000"/>
                </a:solidFill>
                <a:latin typeface="Arial"/>
                <a:cs typeface="Arial"/>
              </a:rPr>
              <a:t> </a:t>
            </a:r>
            <a:r>
              <a:rPr sz="2200" kern="0">
                <a:solidFill>
                  <a:sysClr val="windowText" lastClr="000000"/>
                </a:solidFill>
                <a:latin typeface="Arial"/>
                <a:cs typeface="Arial"/>
              </a:rPr>
              <a:t>Android</a:t>
            </a:r>
            <a:r>
              <a:rPr sz="2200" kern="0" spc="-45">
                <a:solidFill>
                  <a:sysClr val="windowText" lastClr="000000"/>
                </a:solidFill>
                <a:latin typeface="Arial"/>
                <a:cs typeface="Arial"/>
              </a:rPr>
              <a:t> </a:t>
            </a:r>
            <a:r>
              <a:rPr sz="2200" kern="0">
                <a:solidFill>
                  <a:sysClr val="windowText" lastClr="000000"/>
                </a:solidFill>
                <a:latin typeface="Arial"/>
                <a:cs typeface="Arial"/>
              </a:rPr>
              <a:t>phone</a:t>
            </a:r>
            <a:r>
              <a:rPr sz="2200" kern="0" spc="-50">
                <a:solidFill>
                  <a:sysClr val="windowText" lastClr="000000"/>
                </a:solidFill>
                <a:latin typeface="Arial"/>
                <a:cs typeface="Arial"/>
              </a:rPr>
              <a:t> </a:t>
            </a:r>
            <a:r>
              <a:rPr sz="2200" kern="0" spc="-20">
                <a:solidFill>
                  <a:sysClr val="windowText" lastClr="000000"/>
                </a:solidFill>
                <a:latin typeface="Arial"/>
                <a:cs typeface="Arial"/>
              </a:rPr>
              <a:t>apps</a:t>
            </a:r>
            <a:endParaRPr sz="2200" kern="0">
              <a:solidFill>
                <a:sysClr val="windowText" lastClr="000000"/>
              </a:solidFill>
              <a:latin typeface="Arial"/>
              <a:cs typeface="Arial"/>
            </a:endParaRPr>
          </a:p>
        </p:txBody>
      </p:sp>
      <p:sp>
        <p:nvSpPr>
          <p:cNvPr id="7" name="object 7"/>
          <p:cNvSpPr txBox="1"/>
          <p:nvPr/>
        </p:nvSpPr>
        <p:spPr>
          <a:xfrm>
            <a:off x="1831341" y="5512600"/>
            <a:ext cx="7978775" cy="695325"/>
          </a:xfrm>
          <a:prstGeom prst="rect">
            <a:avLst/>
          </a:prstGeom>
        </p:spPr>
        <p:txBody>
          <a:bodyPr vert="horz" wrap="square" lIns="0" tIns="12065" rIns="0" bIns="0" rtlCol="0">
            <a:spAutoFit/>
          </a:bodyPr>
          <a:lstStyle/>
          <a:p>
            <a:pPr marL="195580" marR="5080" indent="-183515">
              <a:spcBef>
                <a:spcPts val="95"/>
              </a:spcBef>
              <a:buFontTx/>
              <a:buChar char="•"/>
              <a:tabLst>
                <a:tab pos="195580" algn="l"/>
              </a:tabLst>
              <a:defRPr/>
            </a:pPr>
            <a:r>
              <a:rPr sz="2200" kern="0">
                <a:solidFill>
                  <a:sysClr val="windowText" lastClr="000000"/>
                </a:solidFill>
                <a:latin typeface="Arial"/>
                <a:cs typeface="Arial"/>
              </a:rPr>
              <a:t>Read</a:t>
            </a:r>
            <a:r>
              <a:rPr sz="2200" kern="0" spc="-45">
                <a:solidFill>
                  <a:sysClr val="windowText" lastClr="000000"/>
                </a:solidFill>
                <a:latin typeface="Arial"/>
                <a:cs typeface="Arial"/>
              </a:rPr>
              <a:t> </a:t>
            </a:r>
            <a:r>
              <a:rPr sz="2200" kern="0">
                <a:solidFill>
                  <a:sysClr val="windowText" lastClr="000000"/>
                </a:solidFill>
                <a:latin typeface="Arial"/>
                <a:cs typeface="Arial"/>
              </a:rPr>
              <a:t>the</a:t>
            </a:r>
            <a:r>
              <a:rPr sz="2200" kern="0" spc="-45">
                <a:solidFill>
                  <a:sysClr val="windowText" lastClr="000000"/>
                </a:solidFill>
                <a:latin typeface="Arial"/>
                <a:cs typeface="Arial"/>
              </a:rPr>
              <a:t> </a:t>
            </a:r>
            <a:r>
              <a:rPr sz="2200" i="1" kern="0">
                <a:solidFill>
                  <a:sysClr val="windowText" lastClr="000000"/>
                </a:solidFill>
                <a:latin typeface="Arial"/>
                <a:cs typeface="Arial"/>
              </a:rPr>
              <a:t>Army</a:t>
            </a:r>
            <a:r>
              <a:rPr sz="2200" i="1" kern="0" spc="-25">
                <a:solidFill>
                  <a:sysClr val="windowText" lastClr="000000"/>
                </a:solidFill>
                <a:latin typeface="Arial"/>
                <a:cs typeface="Arial"/>
              </a:rPr>
              <a:t> </a:t>
            </a:r>
            <a:r>
              <a:rPr sz="2200" i="1" kern="0">
                <a:solidFill>
                  <a:sysClr val="windowText" lastClr="000000"/>
                </a:solidFill>
                <a:latin typeface="Arial"/>
                <a:cs typeface="Arial"/>
              </a:rPr>
              <a:t>Echoes</a:t>
            </a:r>
            <a:r>
              <a:rPr sz="2200" i="1" kern="0" spc="-45">
                <a:solidFill>
                  <a:sysClr val="windowText" lastClr="000000"/>
                </a:solidFill>
                <a:latin typeface="Arial"/>
                <a:cs typeface="Arial"/>
              </a:rPr>
              <a:t> </a:t>
            </a:r>
            <a:r>
              <a:rPr sz="2200" kern="0">
                <a:solidFill>
                  <a:sysClr val="windowText" lastClr="000000"/>
                </a:solidFill>
                <a:latin typeface="Arial"/>
                <a:cs typeface="Arial"/>
              </a:rPr>
              <a:t>Blog</a:t>
            </a:r>
            <a:r>
              <a:rPr sz="2200" kern="0" spc="-60">
                <a:solidFill>
                  <a:sysClr val="windowText" lastClr="000000"/>
                </a:solidFill>
                <a:latin typeface="Arial"/>
                <a:cs typeface="Arial"/>
              </a:rPr>
              <a:t> </a:t>
            </a:r>
            <a:r>
              <a:rPr sz="2200" kern="0">
                <a:solidFill>
                  <a:sysClr val="windowText" lastClr="000000"/>
                </a:solidFill>
                <a:latin typeface="Arial"/>
                <a:cs typeface="Arial"/>
              </a:rPr>
              <a:t>to</a:t>
            </a:r>
            <a:r>
              <a:rPr sz="2200" kern="0" spc="-50">
                <a:solidFill>
                  <a:sysClr val="windowText" lastClr="000000"/>
                </a:solidFill>
                <a:latin typeface="Arial"/>
                <a:cs typeface="Arial"/>
              </a:rPr>
              <a:t> </a:t>
            </a:r>
            <a:r>
              <a:rPr sz="2200" kern="0">
                <a:solidFill>
                  <a:sysClr val="windowText" lastClr="000000"/>
                </a:solidFill>
                <a:latin typeface="Arial"/>
                <a:cs typeface="Arial"/>
              </a:rPr>
              <a:t>receive</a:t>
            </a:r>
            <a:r>
              <a:rPr sz="2200" kern="0" spc="-45">
                <a:solidFill>
                  <a:sysClr val="windowText" lastClr="000000"/>
                </a:solidFill>
                <a:latin typeface="Arial"/>
                <a:cs typeface="Arial"/>
              </a:rPr>
              <a:t> </a:t>
            </a:r>
            <a:r>
              <a:rPr sz="2200" kern="0">
                <a:solidFill>
                  <a:sysClr val="windowText" lastClr="000000"/>
                </a:solidFill>
                <a:latin typeface="Arial"/>
                <a:cs typeface="Arial"/>
              </a:rPr>
              <a:t>frequent</a:t>
            </a:r>
            <a:r>
              <a:rPr sz="2200" kern="0" spc="-35">
                <a:solidFill>
                  <a:sysClr val="windowText" lastClr="000000"/>
                </a:solidFill>
                <a:latin typeface="Arial"/>
                <a:cs typeface="Arial"/>
              </a:rPr>
              <a:t> </a:t>
            </a:r>
            <a:r>
              <a:rPr sz="2200" kern="0">
                <a:solidFill>
                  <a:sysClr val="windowText" lastClr="000000"/>
                </a:solidFill>
                <a:latin typeface="Arial"/>
                <a:cs typeface="Arial"/>
              </a:rPr>
              <a:t>news</a:t>
            </a:r>
            <a:r>
              <a:rPr sz="2200" kern="0" spc="-45">
                <a:solidFill>
                  <a:sysClr val="windowText" lastClr="000000"/>
                </a:solidFill>
                <a:latin typeface="Arial"/>
                <a:cs typeface="Arial"/>
              </a:rPr>
              <a:t> </a:t>
            </a:r>
            <a:r>
              <a:rPr sz="2200" kern="0" spc="-10">
                <a:solidFill>
                  <a:sysClr val="windowText" lastClr="000000"/>
                </a:solidFill>
                <a:latin typeface="Arial"/>
                <a:cs typeface="Arial"/>
              </a:rPr>
              <a:t>between </a:t>
            </a:r>
            <a:r>
              <a:rPr sz="2200" kern="0">
                <a:solidFill>
                  <a:sysClr val="windowText" lastClr="000000"/>
                </a:solidFill>
                <a:latin typeface="Arial"/>
                <a:cs typeface="Arial"/>
              </a:rPr>
              <a:t>editions</a:t>
            </a:r>
            <a:r>
              <a:rPr sz="2200" kern="0" spc="-60">
                <a:solidFill>
                  <a:sysClr val="windowText" lastClr="000000"/>
                </a:solidFill>
                <a:latin typeface="Arial"/>
                <a:cs typeface="Arial"/>
              </a:rPr>
              <a:t> </a:t>
            </a:r>
            <a:r>
              <a:rPr sz="2200" kern="0">
                <a:solidFill>
                  <a:sysClr val="windowText" lastClr="000000"/>
                </a:solidFill>
                <a:latin typeface="Arial"/>
                <a:cs typeface="Arial"/>
              </a:rPr>
              <a:t>at</a:t>
            </a:r>
            <a:r>
              <a:rPr sz="2200" kern="0" spc="-40">
                <a:solidFill>
                  <a:sysClr val="windowText" lastClr="000000"/>
                </a:solidFill>
                <a:latin typeface="Arial"/>
                <a:cs typeface="Arial"/>
              </a:rPr>
              <a:t> </a:t>
            </a:r>
            <a:r>
              <a:rPr sz="2200" u="sng" kern="0" spc="-10">
                <a:solidFill>
                  <a:srgbClr val="0562C1"/>
                </a:solidFill>
                <a:uFill>
                  <a:solidFill>
                    <a:srgbClr val="0562C1"/>
                  </a:solidFill>
                </a:uFill>
                <a:latin typeface="Arial"/>
                <a:cs typeface="Arial"/>
                <a:hlinkClick r:id="rId2"/>
              </a:rPr>
              <a:t>https://soldierforlife.army.mil/retirement/blog</a:t>
            </a:r>
            <a:endParaRPr sz="2200" kern="0">
              <a:solidFill>
                <a:sysClr val="windowText" lastClr="000000"/>
              </a:solidFill>
              <a:latin typeface="Arial"/>
              <a:cs typeface="Arial"/>
            </a:endParaRPr>
          </a:p>
        </p:txBody>
      </p:sp>
      <p:sp>
        <p:nvSpPr>
          <p:cNvPr id="8" name="object 8"/>
          <p:cNvSpPr txBox="1">
            <a:spLocks noGrp="1"/>
          </p:cNvSpPr>
          <p:nvPr>
            <p:ph type="title"/>
          </p:nvPr>
        </p:nvSpPr>
        <p:spPr>
          <a:xfrm>
            <a:off x="4784757" y="226114"/>
            <a:ext cx="2623185" cy="1367682"/>
          </a:xfrm>
          <a:prstGeom prst="rect">
            <a:avLst/>
          </a:prstGeom>
        </p:spPr>
        <p:txBody>
          <a:bodyPr vert="horz" wrap="square" lIns="0" tIns="13335" rIns="0" bIns="0" rtlCol="0" anchor="ctr">
            <a:spAutoFit/>
          </a:bodyPr>
          <a:lstStyle/>
          <a:p>
            <a:pPr marL="12700">
              <a:lnSpc>
                <a:spcPct val="100000"/>
              </a:lnSpc>
              <a:spcBef>
                <a:spcPts val="105"/>
              </a:spcBef>
            </a:pPr>
            <a:r>
              <a:rPr i="1">
                <a:solidFill>
                  <a:srgbClr val="211F1F"/>
                </a:solidFill>
                <a:latin typeface="Arial"/>
                <a:cs typeface="Arial"/>
              </a:rPr>
              <a:t>Army</a:t>
            </a:r>
            <a:r>
              <a:rPr i="1" spc="-65">
                <a:solidFill>
                  <a:srgbClr val="211F1F"/>
                </a:solidFill>
                <a:latin typeface="Arial"/>
                <a:cs typeface="Arial"/>
              </a:rPr>
              <a:t> </a:t>
            </a:r>
            <a:r>
              <a:rPr i="1" spc="-10">
                <a:solidFill>
                  <a:srgbClr val="211F1F"/>
                </a:solidFill>
                <a:latin typeface="Arial"/>
                <a:cs typeface="Arial"/>
              </a:rPr>
              <a:t>Echoes</a:t>
            </a:r>
          </a:p>
        </p:txBody>
      </p:sp>
      <p:sp>
        <p:nvSpPr>
          <p:cNvPr id="12" name="object 12"/>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187</a:t>
            </a:fld>
            <a:endParaRPr sz="700" b="1" kern="0" spc="-25">
              <a:solidFill>
                <a:srgbClr val="2E372E"/>
              </a:solidFill>
              <a:latin typeface="Calibri"/>
              <a:cs typeface="Calibri"/>
            </a:endParaRPr>
          </a:p>
        </p:txBody>
      </p:sp>
      <p:grpSp>
        <p:nvGrpSpPr>
          <p:cNvPr id="9" name="object 9"/>
          <p:cNvGrpSpPr/>
          <p:nvPr/>
        </p:nvGrpSpPr>
        <p:grpSpPr>
          <a:xfrm>
            <a:off x="6216130" y="1043940"/>
            <a:ext cx="4298315" cy="4508500"/>
            <a:chOff x="4692129" y="1043940"/>
            <a:chExt cx="4298315" cy="4508500"/>
          </a:xfrm>
        </p:grpSpPr>
        <p:pic>
          <p:nvPicPr>
            <p:cNvPr id="10" name="object 10"/>
            <p:cNvPicPr/>
            <p:nvPr/>
          </p:nvPicPr>
          <p:blipFill>
            <a:blip r:embed="rId3" cstate="print"/>
            <a:stretch>
              <a:fillRect/>
            </a:stretch>
          </p:blipFill>
          <p:spPr>
            <a:xfrm>
              <a:off x="4692129" y="3787648"/>
              <a:ext cx="1489225" cy="1764192"/>
            </a:xfrm>
            <a:prstGeom prst="rect">
              <a:avLst/>
            </a:prstGeom>
          </p:spPr>
        </p:pic>
        <p:pic>
          <p:nvPicPr>
            <p:cNvPr id="11" name="object 11"/>
            <p:cNvPicPr/>
            <p:nvPr/>
          </p:nvPicPr>
          <p:blipFill>
            <a:blip r:embed="rId4" cstate="print"/>
            <a:stretch>
              <a:fillRect/>
            </a:stretch>
          </p:blipFill>
          <p:spPr>
            <a:xfrm>
              <a:off x="6096000" y="1043940"/>
              <a:ext cx="2894075" cy="3758183"/>
            </a:xfrm>
            <a:prstGeom prst="rect">
              <a:avLst/>
            </a:prstGeom>
          </p:spPr>
        </p:pic>
      </p:grpSp>
    </p:spTree>
    <p:extLst>
      <p:ext uri="{BB962C8B-B14F-4D97-AF65-F5344CB8AC3E}">
        <p14:creationId xmlns:p14="http://schemas.microsoft.com/office/powerpoint/2010/main" val="27360548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90417" y="1134438"/>
            <a:ext cx="8145145" cy="5414303"/>
          </a:xfrm>
          <a:prstGeom prst="rect">
            <a:avLst/>
          </a:prstGeom>
        </p:spPr>
        <p:txBody>
          <a:bodyPr vert="horz" wrap="square" lIns="0" tIns="12700" rIns="0" bIns="0" rtlCol="0">
            <a:spAutoFit/>
          </a:bodyPr>
          <a:lstStyle/>
          <a:p>
            <a:pPr marL="242570">
              <a:spcBef>
                <a:spcPts val="100"/>
              </a:spcBef>
              <a:defRPr/>
            </a:pPr>
            <a:r>
              <a:rPr sz="2400" b="1" kern="0" spc="-65">
                <a:solidFill>
                  <a:srgbClr val="2CAA27"/>
                </a:solidFill>
                <a:latin typeface="Arial"/>
                <a:cs typeface="Arial"/>
              </a:rPr>
              <a:t>“Your</a:t>
            </a:r>
            <a:r>
              <a:rPr sz="2400" b="1" kern="0" spc="-105">
                <a:solidFill>
                  <a:srgbClr val="2CAA27"/>
                </a:solidFill>
                <a:latin typeface="Arial"/>
                <a:cs typeface="Arial"/>
              </a:rPr>
              <a:t> </a:t>
            </a:r>
            <a:r>
              <a:rPr sz="2400" b="1" kern="0">
                <a:solidFill>
                  <a:srgbClr val="2CAA27"/>
                </a:solidFill>
                <a:latin typeface="Arial"/>
                <a:cs typeface="Arial"/>
              </a:rPr>
              <a:t>mission</a:t>
            </a:r>
            <a:r>
              <a:rPr sz="2400" b="1" kern="0" spc="-105">
                <a:solidFill>
                  <a:srgbClr val="2CAA27"/>
                </a:solidFill>
                <a:latin typeface="Arial"/>
                <a:cs typeface="Arial"/>
              </a:rPr>
              <a:t> </a:t>
            </a:r>
            <a:r>
              <a:rPr sz="2400" b="1" kern="0">
                <a:solidFill>
                  <a:srgbClr val="2CAA27"/>
                </a:solidFill>
                <a:latin typeface="Arial"/>
                <a:cs typeface="Arial"/>
              </a:rPr>
              <a:t>has</a:t>
            </a:r>
            <a:r>
              <a:rPr sz="2400" b="1" kern="0" spc="-60">
                <a:solidFill>
                  <a:srgbClr val="2CAA27"/>
                </a:solidFill>
                <a:latin typeface="Arial"/>
                <a:cs typeface="Arial"/>
              </a:rPr>
              <a:t> </a:t>
            </a:r>
            <a:r>
              <a:rPr sz="2400" b="1" kern="0">
                <a:solidFill>
                  <a:srgbClr val="2CAA27"/>
                </a:solidFill>
                <a:latin typeface="Arial"/>
                <a:cs typeface="Arial"/>
              </a:rPr>
              <a:t>changed,</a:t>
            </a:r>
            <a:r>
              <a:rPr sz="2400" b="1" kern="0" spc="-105">
                <a:solidFill>
                  <a:srgbClr val="2CAA27"/>
                </a:solidFill>
                <a:latin typeface="Arial"/>
                <a:cs typeface="Arial"/>
              </a:rPr>
              <a:t> </a:t>
            </a:r>
            <a:r>
              <a:rPr sz="2400" b="1" kern="0">
                <a:solidFill>
                  <a:srgbClr val="2CAA27"/>
                </a:solidFill>
                <a:latin typeface="Arial"/>
                <a:cs typeface="Arial"/>
              </a:rPr>
              <a:t>but</a:t>
            </a:r>
            <a:r>
              <a:rPr sz="2400" b="1" kern="0" spc="-45">
                <a:solidFill>
                  <a:srgbClr val="2CAA27"/>
                </a:solidFill>
                <a:latin typeface="Arial"/>
                <a:cs typeface="Arial"/>
              </a:rPr>
              <a:t> </a:t>
            </a:r>
            <a:r>
              <a:rPr sz="2400" b="1" kern="0">
                <a:solidFill>
                  <a:srgbClr val="2CAA27"/>
                </a:solidFill>
                <a:latin typeface="Arial"/>
                <a:cs typeface="Arial"/>
              </a:rPr>
              <a:t>your</a:t>
            </a:r>
            <a:r>
              <a:rPr sz="2400" b="1" kern="0" spc="25">
                <a:solidFill>
                  <a:srgbClr val="2CAA27"/>
                </a:solidFill>
                <a:latin typeface="Arial"/>
                <a:cs typeface="Arial"/>
              </a:rPr>
              <a:t> </a:t>
            </a:r>
            <a:r>
              <a:rPr sz="2400" b="1" kern="0">
                <a:solidFill>
                  <a:srgbClr val="2CAA27"/>
                </a:solidFill>
                <a:latin typeface="Arial"/>
                <a:cs typeface="Arial"/>
              </a:rPr>
              <a:t>duty</a:t>
            </a:r>
            <a:r>
              <a:rPr sz="2400" b="1" kern="0" spc="-75">
                <a:solidFill>
                  <a:srgbClr val="2CAA27"/>
                </a:solidFill>
                <a:latin typeface="Arial"/>
                <a:cs typeface="Arial"/>
              </a:rPr>
              <a:t> </a:t>
            </a:r>
            <a:r>
              <a:rPr sz="2400" b="1" kern="0">
                <a:solidFill>
                  <a:srgbClr val="2CAA27"/>
                </a:solidFill>
                <a:latin typeface="Arial"/>
                <a:cs typeface="Arial"/>
              </a:rPr>
              <a:t>has</a:t>
            </a:r>
            <a:r>
              <a:rPr sz="2400" b="1" kern="0" spc="-55">
                <a:solidFill>
                  <a:srgbClr val="2CAA27"/>
                </a:solidFill>
                <a:latin typeface="Arial"/>
                <a:cs typeface="Arial"/>
              </a:rPr>
              <a:t> </a:t>
            </a:r>
            <a:r>
              <a:rPr sz="2400" b="1" kern="0" spc="-20">
                <a:solidFill>
                  <a:srgbClr val="2CAA27"/>
                </a:solidFill>
                <a:latin typeface="Arial"/>
                <a:cs typeface="Arial"/>
              </a:rPr>
              <a:t>not</a:t>
            </a:r>
            <a:r>
              <a:rPr sz="2400" b="1" i="1" kern="0" spc="-20">
                <a:solidFill>
                  <a:srgbClr val="2CAA27"/>
                </a:solidFill>
                <a:latin typeface="Arial"/>
                <a:cs typeface="Arial"/>
              </a:rPr>
              <a:t>”</a:t>
            </a:r>
            <a:endParaRPr sz="2400" kern="0">
              <a:solidFill>
                <a:sysClr val="windowText" lastClr="000000"/>
              </a:solidFill>
              <a:latin typeface="Arial"/>
              <a:cs typeface="Arial"/>
            </a:endParaRPr>
          </a:p>
          <a:p>
            <a:pPr marL="194945" indent="-182245">
              <a:spcBef>
                <a:spcPts val="2290"/>
              </a:spcBef>
              <a:buFontTx/>
              <a:buChar char="•"/>
              <a:tabLst>
                <a:tab pos="194945" algn="l"/>
              </a:tabLst>
              <a:defRPr/>
            </a:pPr>
            <a:r>
              <a:rPr kern="0" spc="-10">
                <a:solidFill>
                  <a:srgbClr val="211F1F"/>
                </a:solidFill>
                <a:latin typeface="Arial"/>
                <a:cs typeface="Arial"/>
              </a:rPr>
              <a:t>Opportunities</a:t>
            </a:r>
            <a:r>
              <a:rPr kern="0" spc="-65">
                <a:solidFill>
                  <a:srgbClr val="211F1F"/>
                </a:solidFill>
                <a:latin typeface="Arial"/>
                <a:cs typeface="Arial"/>
              </a:rPr>
              <a:t> </a:t>
            </a:r>
            <a:r>
              <a:rPr kern="0">
                <a:solidFill>
                  <a:srgbClr val="211F1F"/>
                </a:solidFill>
                <a:latin typeface="Arial"/>
                <a:cs typeface="Arial"/>
              </a:rPr>
              <a:t>to</a:t>
            </a:r>
            <a:r>
              <a:rPr kern="0" spc="-25">
                <a:solidFill>
                  <a:srgbClr val="211F1F"/>
                </a:solidFill>
                <a:latin typeface="Arial"/>
                <a:cs typeface="Arial"/>
              </a:rPr>
              <a:t> </a:t>
            </a:r>
            <a:r>
              <a:rPr i="1" u="heavy" kern="0">
                <a:solidFill>
                  <a:srgbClr val="211F1F"/>
                </a:solidFill>
                <a:uFill>
                  <a:solidFill>
                    <a:srgbClr val="000000"/>
                  </a:solidFill>
                </a:uFill>
                <a:latin typeface="Arial"/>
                <a:cs typeface="Arial"/>
              </a:rPr>
              <a:t>Still</a:t>
            </a:r>
            <a:r>
              <a:rPr i="1" u="heavy" kern="0" spc="-5">
                <a:solidFill>
                  <a:srgbClr val="211F1F"/>
                </a:solidFill>
                <a:uFill>
                  <a:solidFill>
                    <a:srgbClr val="000000"/>
                  </a:solidFill>
                </a:uFill>
                <a:latin typeface="Arial"/>
                <a:cs typeface="Arial"/>
              </a:rPr>
              <a:t> </a:t>
            </a:r>
            <a:r>
              <a:rPr i="1" u="heavy" kern="0">
                <a:solidFill>
                  <a:srgbClr val="211F1F"/>
                </a:solidFill>
                <a:uFill>
                  <a:solidFill>
                    <a:srgbClr val="000000"/>
                  </a:solidFill>
                </a:uFill>
                <a:latin typeface="Arial"/>
                <a:cs typeface="Arial"/>
              </a:rPr>
              <a:t>Serve</a:t>
            </a:r>
            <a:r>
              <a:rPr i="1" kern="0" spc="-25">
                <a:solidFill>
                  <a:srgbClr val="211F1F"/>
                </a:solidFill>
                <a:latin typeface="Arial"/>
                <a:cs typeface="Arial"/>
              </a:rPr>
              <a:t> </a:t>
            </a:r>
            <a:r>
              <a:rPr kern="0" spc="-10">
                <a:solidFill>
                  <a:srgbClr val="211F1F"/>
                </a:solidFill>
                <a:latin typeface="Arial"/>
                <a:cs typeface="Arial"/>
              </a:rPr>
              <a:t>include:</a:t>
            </a:r>
            <a:endParaRPr kern="0">
              <a:solidFill>
                <a:sysClr val="windowText" lastClr="000000"/>
              </a:solidFill>
              <a:latin typeface="Arial"/>
              <a:cs typeface="Arial"/>
            </a:endParaRPr>
          </a:p>
          <a:p>
            <a:pPr marL="560705">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JROTC</a:t>
            </a:r>
            <a:r>
              <a:rPr kern="0" spc="-100">
                <a:solidFill>
                  <a:srgbClr val="211F1F"/>
                </a:solidFill>
                <a:latin typeface="Arial"/>
                <a:cs typeface="Arial"/>
              </a:rPr>
              <a:t> </a:t>
            </a:r>
            <a:r>
              <a:rPr kern="0">
                <a:solidFill>
                  <a:srgbClr val="211F1F"/>
                </a:solidFill>
                <a:latin typeface="Arial"/>
                <a:cs typeface="Arial"/>
              </a:rPr>
              <a:t>Instructor</a:t>
            </a:r>
            <a:r>
              <a:rPr kern="0" spc="-75">
                <a:solidFill>
                  <a:srgbClr val="211F1F"/>
                </a:solidFill>
                <a:latin typeface="Arial"/>
                <a:cs typeface="Arial"/>
              </a:rPr>
              <a:t> </a:t>
            </a:r>
            <a:r>
              <a:rPr u="sng" kern="0" spc="-10">
                <a:solidFill>
                  <a:srgbClr val="0562C1"/>
                </a:solidFill>
                <a:uFill>
                  <a:solidFill>
                    <a:srgbClr val="0562C1"/>
                  </a:solidFill>
                </a:uFill>
                <a:latin typeface="Arial"/>
                <a:cs typeface="Arial"/>
                <a:hlinkClick r:id="rId3"/>
              </a:rPr>
              <a:t>http://www.usarmyjrotc.com</a:t>
            </a:r>
            <a:endParaRPr kern="0">
              <a:solidFill>
                <a:sysClr val="windowText" lastClr="000000"/>
              </a:solidFill>
              <a:latin typeface="Arial"/>
              <a:cs typeface="Arial"/>
            </a:endParaRPr>
          </a:p>
          <a:p>
            <a:pPr marL="560705">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Military</a:t>
            </a:r>
            <a:r>
              <a:rPr kern="0" spc="-70">
                <a:solidFill>
                  <a:srgbClr val="211F1F"/>
                </a:solidFill>
                <a:latin typeface="Arial"/>
                <a:cs typeface="Arial"/>
              </a:rPr>
              <a:t> </a:t>
            </a:r>
            <a:r>
              <a:rPr kern="0">
                <a:solidFill>
                  <a:srgbClr val="211F1F"/>
                </a:solidFill>
                <a:latin typeface="Arial"/>
                <a:cs typeface="Arial"/>
              </a:rPr>
              <a:t>service</a:t>
            </a:r>
            <a:r>
              <a:rPr kern="0" spc="-95">
                <a:solidFill>
                  <a:srgbClr val="211F1F"/>
                </a:solidFill>
                <a:latin typeface="Arial"/>
                <a:cs typeface="Arial"/>
              </a:rPr>
              <a:t> </a:t>
            </a:r>
            <a:r>
              <a:rPr kern="0" spc="-10">
                <a:solidFill>
                  <a:srgbClr val="211F1F"/>
                </a:solidFill>
                <a:latin typeface="Arial"/>
                <a:cs typeface="Arial"/>
              </a:rPr>
              <a:t>organizations</a:t>
            </a:r>
            <a:endParaRPr kern="0">
              <a:solidFill>
                <a:sysClr val="windowText" lastClr="000000"/>
              </a:solidFill>
              <a:latin typeface="Arial"/>
              <a:cs typeface="Arial"/>
            </a:endParaRPr>
          </a:p>
          <a:p>
            <a:pPr marL="560705">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a:t>
            </a:r>
            <a:r>
              <a:rPr kern="0" spc="-10">
                <a:solidFill>
                  <a:srgbClr val="211F1F"/>
                </a:solidFill>
                <a:latin typeface="Arial"/>
                <a:cs typeface="Arial"/>
              </a:rPr>
              <a:t>Veterans</a:t>
            </a:r>
            <a:r>
              <a:rPr kern="0" spc="-110">
                <a:solidFill>
                  <a:srgbClr val="211F1F"/>
                </a:solidFill>
                <a:latin typeface="Arial"/>
                <a:cs typeface="Arial"/>
              </a:rPr>
              <a:t> </a:t>
            </a:r>
            <a:r>
              <a:rPr kern="0">
                <a:solidFill>
                  <a:srgbClr val="211F1F"/>
                </a:solidFill>
                <a:latin typeface="Arial"/>
                <a:cs typeface="Arial"/>
              </a:rPr>
              <a:t>service</a:t>
            </a:r>
            <a:r>
              <a:rPr kern="0" spc="-75">
                <a:solidFill>
                  <a:srgbClr val="211F1F"/>
                </a:solidFill>
                <a:latin typeface="Arial"/>
                <a:cs typeface="Arial"/>
              </a:rPr>
              <a:t> </a:t>
            </a:r>
            <a:r>
              <a:rPr kern="0" spc="-10">
                <a:solidFill>
                  <a:srgbClr val="211F1F"/>
                </a:solidFill>
                <a:latin typeface="Arial"/>
                <a:cs typeface="Arial"/>
              </a:rPr>
              <a:t>organizations</a:t>
            </a:r>
            <a:endParaRPr kern="0">
              <a:solidFill>
                <a:sysClr val="windowText" lastClr="000000"/>
              </a:solidFill>
              <a:latin typeface="Arial"/>
              <a:cs typeface="Arial"/>
            </a:endParaRPr>
          </a:p>
          <a:p>
            <a:pPr marL="560705">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Retiree</a:t>
            </a:r>
            <a:r>
              <a:rPr kern="0" spc="-30">
                <a:solidFill>
                  <a:srgbClr val="211F1F"/>
                </a:solidFill>
                <a:latin typeface="Arial"/>
                <a:cs typeface="Arial"/>
              </a:rPr>
              <a:t> </a:t>
            </a:r>
            <a:r>
              <a:rPr kern="0">
                <a:solidFill>
                  <a:srgbClr val="211F1F"/>
                </a:solidFill>
                <a:latin typeface="Arial"/>
                <a:cs typeface="Arial"/>
              </a:rPr>
              <a:t>Recall</a:t>
            </a:r>
            <a:r>
              <a:rPr kern="0" spc="-25">
                <a:solidFill>
                  <a:srgbClr val="211F1F"/>
                </a:solidFill>
                <a:latin typeface="Arial"/>
                <a:cs typeface="Arial"/>
              </a:rPr>
              <a:t> </a:t>
            </a:r>
            <a:r>
              <a:rPr u="sng" kern="0" spc="-10">
                <a:solidFill>
                  <a:srgbClr val="0562C1"/>
                </a:solidFill>
                <a:uFill>
                  <a:solidFill>
                    <a:srgbClr val="0562C1"/>
                  </a:solidFill>
                </a:uFill>
                <a:latin typeface="Arial"/>
                <a:cs typeface="Arial"/>
                <a:hlinkClick r:id="rId4"/>
              </a:rPr>
              <a:t>https://www.hrc.army.mil/content/Retiree%20Recall</a:t>
            </a:r>
            <a:endParaRPr kern="0">
              <a:solidFill>
                <a:sysClr val="windowText" lastClr="000000"/>
              </a:solidFill>
              <a:latin typeface="Arial"/>
              <a:cs typeface="Arial"/>
            </a:endParaRPr>
          </a:p>
          <a:p>
            <a:pPr marL="835025" marR="5080" indent="-274320">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Installation</a:t>
            </a:r>
            <a:r>
              <a:rPr kern="0" spc="-30">
                <a:solidFill>
                  <a:srgbClr val="211F1F"/>
                </a:solidFill>
                <a:latin typeface="Arial"/>
                <a:cs typeface="Arial"/>
              </a:rPr>
              <a:t> </a:t>
            </a:r>
            <a:r>
              <a:rPr kern="0">
                <a:solidFill>
                  <a:srgbClr val="211F1F"/>
                </a:solidFill>
                <a:latin typeface="Arial"/>
                <a:cs typeface="Arial"/>
              </a:rPr>
              <a:t>volunteer positions </a:t>
            </a:r>
            <a:r>
              <a:rPr u="sng" kern="0" spc="-25">
                <a:solidFill>
                  <a:srgbClr val="0562C1"/>
                </a:solidFill>
                <a:uFill>
                  <a:solidFill>
                    <a:srgbClr val="0562C1"/>
                  </a:solidFill>
                </a:uFill>
                <a:latin typeface="Arial"/>
                <a:cs typeface="Arial"/>
                <a:hlinkClick r:id="rId5"/>
              </a:rPr>
              <a:t>https://www.armymwr.com/programs-</a:t>
            </a:r>
            <a:r>
              <a:rPr u="sng" kern="0" spc="-20">
                <a:solidFill>
                  <a:srgbClr val="0562C1"/>
                </a:solidFill>
                <a:uFill>
                  <a:solidFill>
                    <a:srgbClr val="0562C1"/>
                  </a:solidFill>
                </a:uFill>
                <a:latin typeface="Arial"/>
                <a:cs typeface="Arial"/>
                <a:hlinkClick r:id="rId5"/>
              </a:rPr>
              <a:t>and-</a:t>
            </a:r>
            <a:r>
              <a:rPr kern="0" spc="-20">
                <a:solidFill>
                  <a:srgbClr val="0562C1"/>
                </a:solidFill>
                <a:latin typeface="Arial"/>
                <a:cs typeface="Arial"/>
              </a:rPr>
              <a:t> </a:t>
            </a:r>
            <a:r>
              <a:rPr u="sng" kern="0" spc="-10">
                <a:solidFill>
                  <a:srgbClr val="0562C1"/>
                </a:solidFill>
                <a:uFill>
                  <a:solidFill>
                    <a:srgbClr val="0562C1"/>
                  </a:solidFill>
                </a:uFill>
                <a:latin typeface="Arial"/>
                <a:cs typeface="Arial"/>
                <a:hlinkClick r:id="rId5"/>
              </a:rPr>
              <a:t>services/personal-assistance/volunteer-corps</a:t>
            </a:r>
            <a:endParaRPr kern="0">
              <a:solidFill>
                <a:sysClr val="windowText" lastClr="000000"/>
              </a:solidFill>
              <a:latin typeface="Arial"/>
              <a:cs typeface="Arial"/>
            </a:endParaRPr>
          </a:p>
          <a:p>
            <a:pPr>
              <a:spcBef>
                <a:spcPts val="1445"/>
              </a:spcBef>
              <a:defRPr/>
            </a:pPr>
            <a:endParaRPr kern="0">
              <a:solidFill>
                <a:sysClr val="windowText" lastClr="000000"/>
              </a:solidFill>
              <a:latin typeface="Arial"/>
              <a:cs typeface="Arial"/>
            </a:endParaRPr>
          </a:p>
          <a:p>
            <a:pPr marL="194945" indent="-182245">
              <a:buFontTx/>
              <a:buChar char="•"/>
              <a:tabLst>
                <a:tab pos="194945" algn="l"/>
              </a:tabLst>
              <a:defRPr/>
            </a:pPr>
            <a:r>
              <a:rPr kern="0" spc="-45">
                <a:solidFill>
                  <a:srgbClr val="211F1F"/>
                </a:solidFill>
                <a:latin typeface="Arial"/>
                <a:cs typeface="Arial"/>
              </a:rPr>
              <a:t>Talk</a:t>
            </a:r>
            <a:r>
              <a:rPr kern="0" spc="-80">
                <a:solidFill>
                  <a:srgbClr val="211F1F"/>
                </a:solidFill>
                <a:latin typeface="Arial"/>
                <a:cs typeface="Arial"/>
              </a:rPr>
              <a:t> </a:t>
            </a:r>
            <a:r>
              <a:rPr kern="0">
                <a:solidFill>
                  <a:srgbClr val="211F1F"/>
                </a:solidFill>
                <a:latin typeface="Arial"/>
                <a:cs typeface="Arial"/>
              </a:rPr>
              <a:t>to</a:t>
            </a:r>
            <a:r>
              <a:rPr kern="0" spc="-80">
                <a:solidFill>
                  <a:srgbClr val="211F1F"/>
                </a:solidFill>
                <a:latin typeface="Arial"/>
                <a:cs typeface="Arial"/>
              </a:rPr>
              <a:t> </a:t>
            </a:r>
            <a:r>
              <a:rPr kern="0">
                <a:solidFill>
                  <a:srgbClr val="211F1F"/>
                </a:solidFill>
                <a:latin typeface="Arial"/>
                <a:cs typeface="Arial"/>
              </a:rPr>
              <a:t>your retirement</a:t>
            </a:r>
            <a:r>
              <a:rPr kern="0" spc="-95">
                <a:solidFill>
                  <a:srgbClr val="211F1F"/>
                </a:solidFill>
                <a:latin typeface="Arial"/>
                <a:cs typeface="Arial"/>
              </a:rPr>
              <a:t> </a:t>
            </a:r>
            <a:r>
              <a:rPr kern="0">
                <a:solidFill>
                  <a:srgbClr val="211F1F"/>
                </a:solidFill>
                <a:latin typeface="Arial"/>
                <a:cs typeface="Arial"/>
              </a:rPr>
              <a:t>services</a:t>
            </a:r>
            <a:r>
              <a:rPr kern="0" spc="-60">
                <a:solidFill>
                  <a:srgbClr val="211F1F"/>
                </a:solidFill>
                <a:latin typeface="Arial"/>
                <a:cs typeface="Arial"/>
              </a:rPr>
              <a:t> </a:t>
            </a:r>
            <a:r>
              <a:rPr kern="0">
                <a:solidFill>
                  <a:srgbClr val="211F1F"/>
                </a:solidFill>
                <a:latin typeface="Arial"/>
                <a:cs typeface="Arial"/>
              </a:rPr>
              <a:t>officer</a:t>
            </a:r>
            <a:r>
              <a:rPr kern="0" spc="-90">
                <a:solidFill>
                  <a:srgbClr val="211F1F"/>
                </a:solidFill>
                <a:latin typeface="Arial"/>
                <a:cs typeface="Arial"/>
              </a:rPr>
              <a:t> </a:t>
            </a:r>
            <a:r>
              <a:rPr kern="0">
                <a:solidFill>
                  <a:srgbClr val="211F1F"/>
                </a:solidFill>
                <a:latin typeface="Arial"/>
                <a:cs typeface="Arial"/>
              </a:rPr>
              <a:t>about</a:t>
            </a:r>
            <a:r>
              <a:rPr kern="0" spc="-70">
                <a:solidFill>
                  <a:srgbClr val="211F1F"/>
                </a:solidFill>
                <a:latin typeface="Arial"/>
                <a:cs typeface="Arial"/>
              </a:rPr>
              <a:t> </a:t>
            </a:r>
            <a:r>
              <a:rPr kern="0" spc="-10">
                <a:solidFill>
                  <a:srgbClr val="211F1F"/>
                </a:solidFill>
                <a:latin typeface="Arial"/>
                <a:cs typeface="Arial"/>
              </a:rPr>
              <a:t>joining:</a:t>
            </a:r>
            <a:endParaRPr kern="0">
              <a:solidFill>
                <a:sysClr val="windowText" lastClr="000000"/>
              </a:solidFill>
              <a:latin typeface="Arial"/>
              <a:cs typeface="Arial"/>
            </a:endParaRPr>
          </a:p>
          <a:p>
            <a:pPr marL="560705">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a:t>
            </a:r>
            <a:r>
              <a:rPr kern="0" spc="-10">
                <a:solidFill>
                  <a:srgbClr val="211F1F"/>
                </a:solidFill>
                <a:latin typeface="Arial"/>
                <a:cs typeface="Arial"/>
              </a:rPr>
              <a:t>Installation</a:t>
            </a:r>
            <a:r>
              <a:rPr kern="0" spc="-60">
                <a:solidFill>
                  <a:srgbClr val="211F1F"/>
                </a:solidFill>
                <a:latin typeface="Arial"/>
                <a:cs typeface="Arial"/>
              </a:rPr>
              <a:t> </a:t>
            </a:r>
            <a:r>
              <a:rPr kern="0">
                <a:solidFill>
                  <a:srgbClr val="211F1F"/>
                </a:solidFill>
                <a:latin typeface="Arial"/>
                <a:cs typeface="Arial"/>
              </a:rPr>
              <a:t>Retiree</a:t>
            </a:r>
            <a:r>
              <a:rPr kern="0" spc="-15">
                <a:solidFill>
                  <a:srgbClr val="211F1F"/>
                </a:solidFill>
                <a:latin typeface="Arial"/>
                <a:cs typeface="Arial"/>
              </a:rPr>
              <a:t> </a:t>
            </a:r>
            <a:r>
              <a:rPr kern="0" spc="-10">
                <a:solidFill>
                  <a:srgbClr val="211F1F"/>
                </a:solidFill>
                <a:latin typeface="Arial"/>
                <a:cs typeface="Arial"/>
              </a:rPr>
              <a:t>Councils</a:t>
            </a:r>
            <a:endParaRPr kern="0">
              <a:solidFill>
                <a:sysClr val="windowText" lastClr="000000"/>
              </a:solidFill>
              <a:latin typeface="Arial"/>
              <a:cs typeface="Arial"/>
            </a:endParaRPr>
          </a:p>
          <a:p>
            <a:pPr marL="560705">
              <a:spcBef>
                <a:spcPts val="600"/>
              </a:spcBef>
              <a:tabLst>
                <a:tab pos="835025" algn="l"/>
              </a:tabLst>
              <a:defRPr/>
            </a:pPr>
            <a:r>
              <a:rPr kern="0" spc="-50">
                <a:solidFill>
                  <a:srgbClr val="211F1F"/>
                </a:solidFill>
                <a:latin typeface="Arial"/>
                <a:cs typeface="Arial"/>
              </a:rPr>
              <a:t>‒</a:t>
            </a:r>
            <a:r>
              <a:rPr kern="0">
                <a:solidFill>
                  <a:srgbClr val="211F1F"/>
                </a:solidFill>
                <a:latin typeface="Arial"/>
                <a:cs typeface="Arial"/>
              </a:rPr>
              <a:t>	</a:t>
            </a:r>
            <a:r>
              <a:rPr kern="0" spc="-10">
                <a:solidFill>
                  <a:srgbClr val="211F1F"/>
                </a:solidFill>
                <a:latin typeface="Arial"/>
                <a:cs typeface="Arial"/>
              </a:rPr>
              <a:t>CSA</a:t>
            </a:r>
            <a:r>
              <a:rPr kern="0" spc="-120">
                <a:solidFill>
                  <a:srgbClr val="211F1F"/>
                </a:solidFill>
                <a:latin typeface="Arial"/>
                <a:cs typeface="Arial"/>
              </a:rPr>
              <a:t> </a:t>
            </a:r>
            <a:r>
              <a:rPr kern="0">
                <a:solidFill>
                  <a:srgbClr val="211F1F"/>
                </a:solidFill>
                <a:latin typeface="Arial"/>
                <a:cs typeface="Arial"/>
              </a:rPr>
              <a:t>Retired</a:t>
            </a:r>
            <a:r>
              <a:rPr kern="0" spc="-60">
                <a:solidFill>
                  <a:srgbClr val="211F1F"/>
                </a:solidFill>
                <a:latin typeface="Arial"/>
                <a:cs typeface="Arial"/>
              </a:rPr>
              <a:t> </a:t>
            </a:r>
            <a:r>
              <a:rPr kern="0">
                <a:solidFill>
                  <a:srgbClr val="211F1F"/>
                </a:solidFill>
                <a:latin typeface="Arial"/>
                <a:cs typeface="Arial"/>
              </a:rPr>
              <a:t>Soldier</a:t>
            </a:r>
            <a:r>
              <a:rPr kern="0" spc="-40">
                <a:solidFill>
                  <a:srgbClr val="211F1F"/>
                </a:solidFill>
                <a:latin typeface="Arial"/>
                <a:cs typeface="Arial"/>
              </a:rPr>
              <a:t> </a:t>
            </a:r>
            <a:r>
              <a:rPr kern="0" spc="-10">
                <a:solidFill>
                  <a:srgbClr val="211F1F"/>
                </a:solidFill>
                <a:latin typeface="Arial"/>
                <a:cs typeface="Arial"/>
              </a:rPr>
              <a:t>Council</a:t>
            </a:r>
            <a:endParaRPr kern="0">
              <a:solidFill>
                <a:sysClr val="windowText" lastClr="000000"/>
              </a:solidFill>
              <a:latin typeface="Arial"/>
              <a:cs typeface="Arial"/>
            </a:endParaRPr>
          </a:p>
          <a:p>
            <a:pPr>
              <a:spcBef>
                <a:spcPts val="1050"/>
              </a:spcBef>
              <a:defRPr/>
            </a:pPr>
            <a:endParaRPr kern="0">
              <a:solidFill>
                <a:sysClr val="windowText" lastClr="000000"/>
              </a:solidFill>
              <a:latin typeface="Arial"/>
              <a:cs typeface="Arial"/>
            </a:endParaRPr>
          </a:p>
          <a:p>
            <a:pPr marL="194945" marR="1381760" indent="-182880">
              <a:buFontTx/>
              <a:buChar char="•"/>
              <a:tabLst>
                <a:tab pos="194945" algn="l"/>
              </a:tabLst>
              <a:defRPr/>
            </a:pPr>
            <a:r>
              <a:rPr kern="0">
                <a:solidFill>
                  <a:srgbClr val="211F1F"/>
                </a:solidFill>
                <a:latin typeface="Arial"/>
                <a:cs typeface="Arial"/>
              </a:rPr>
              <a:t>Retired</a:t>
            </a:r>
            <a:r>
              <a:rPr kern="0" spc="-40">
                <a:solidFill>
                  <a:srgbClr val="211F1F"/>
                </a:solidFill>
                <a:latin typeface="Arial"/>
                <a:cs typeface="Arial"/>
              </a:rPr>
              <a:t> </a:t>
            </a:r>
            <a:r>
              <a:rPr kern="0">
                <a:solidFill>
                  <a:srgbClr val="211F1F"/>
                </a:solidFill>
                <a:latin typeface="Arial"/>
                <a:cs typeface="Arial"/>
              </a:rPr>
              <a:t>Soldier</a:t>
            </a:r>
            <a:r>
              <a:rPr kern="0" spc="-30">
                <a:solidFill>
                  <a:srgbClr val="211F1F"/>
                </a:solidFill>
                <a:latin typeface="Arial"/>
                <a:cs typeface="Arial"/>
              </a:rPr>
              <a:t> </a:t>
            </a:r>
            <a:r>
              <a:rPr kern="0">
                <a:solidFill>
                  <a:srgbClr val="211F1F"/>
                </a:solidFill>
                <a:latin typeface="Arial"/>
                <a:cs typeface="Arial"/>
              </a:rPr>
              <a:t>Council</a:t>
            </a:r>
            <a:r>
              <a:rPr kern="0" spc="-50">
                <a:solidFill>
                  <a:srgbClr val="211F1F"/>
                </a:solidFill>
                <a:latin typeface="Arial"/>
                <a:cs typeface="Arial"/>
              </a:rPr>
              <a:t> </a:t>
            </a:r>
            <a:r>
              <a:rPr kern="0">
                <a:solidFill>
                  <a:srgbClr val="211F1F"/>
                </a:solidFill>
                <a:latin typeface="Arial"/>
                <a:cs typeface="Arial"/>
              </a:rPr>
              <a:t>reports</a:t>
            </a:r>
            <a:r>
              <a:rPr kern="0" spc="-85">
                <a:solidFill>
                  <a:srgbClr val="211F1F"/>
                </a:solidFill>
                <a:latin typeface="Arial"/>
                <a:cs typeface="Arial"/>
              </a:rPr>
              <a:t> </a:t>
            </a:r>
            <a:r>
              <a:rPr kern="0">
                <a:solidFill>
                  <a:srgbClr val="211F1F"/>
                </a:solidFill>
                <a:latin typeface="Arial"/>
                <a:cs typeface="Arial"/>
              </a:rPr>
              <a:t>available</a:t>
            </a:r>
            <a:r>
              <a:rPr kern="0" spc="-45">
                <a:solidFill>
                  <a:srgbClr val="211F1F"/>
                </a:solidFill>
                <a:latin typeface="Arial"/>
                <a:cs typeface="Arial"/>
              </a:rPr>
              <a:t> </a:t>
            </a:r>
            <a:r>
              <a:rPr kern="0" spc="-25">
                <a:solidFill>
                  <a:srgbClr val="211F1F"/>
                </a:solidFill>
                <a:latin typeface="Arial"/>
                <a:cs typeface="Arial"/>
              </a:rPr>
              <a:t>at: </a:t>
            </a:r>
            <a:r>
              <a:rPr u="sng" kern="0" spc="-20">
                <a:solidFill>
                  <a:srgbClr val="0562C1"/>
                </a:solidFill>
                <a:uFill>
                  <a:solidFill>
                    <a:srgbClr val="0000FF"/>
                  </a:solidFill>
                </a:uFill>
                <a:latin typeface="Arial"/>
                <a:cs typeface="Arial"/>
                <a:hlinkClick r:id="rId6"/>
              </a:rPr>
              <a:t>https://soldierforlife.army.mil/retirement/csa-retired-</a:t>
            </a:r>
            <a:r>
              <a:rPr u="sng" kern="0" spc="-10">
                <a:solidFill>
                  <a:srgbClr val="0562C1"/>
                </a:solidFill>
                <a:uFill>
                  <a:solidFill>
                    <a:srgbClr val="0000FF"/>
                  </a:solidFill>
                </a:uFill>
                <a:latin typeface="Arial"/>
                <a:cs typeface="Arial"/>
                <a:hlinkClick r:id="rId6"/>
              </a:rPr>
              <a:t>soldier-council</a:t>
            </a:r>
            <a:endParaRPr kern="0">
              <a:solidFill>
                <a:sysClr val="windowText" lastClr="000000"/>
              </a:solidFill>
              <a:latin typeface="Arial"/>
              <a:cs typeface="Arial"/>
            </a:endParaRPr>
          </a:p>
        </p:txBody>
      </p:sp>
      <p:pic>
        <p:nvPicPr>
          <p:cNvPr id="3" name="object 3"/>
          <p:cNvPicPr/>
          <p:nvPr/>
        </p:nvPicPr>
        <p:blipFill>
          <a:blip r:embed="rId7" cstate="print"/>
          <a:stretch>
            <a:fillRect/>
          </a:stretch>
        </p:blipFill>
        <p:spPr>
          <a:xfrm>
            <a:off x="7674865" y="1674877"/>
            <a:ext cx="2767583" cy="1420367"/>
          </a:xfrm>
          <a:prstGeom prst="rect">
            <a:avLst/>
          </a:prstGeom>
        </p:spPr>
      </p:pic>
      <p:sp>
        <p:nvSpPr>
          <p:cNvPr id="4" name="object 4"/>
          <p:cNvSpPr txBox="1">
            <a:spLocks noGrp="1"/>
          </p:cNvSpPr>
          <p:nvPr>
            <p:ph type="title"/>
          </p:nvPr>
        </p:nvSpPr>
        <p:spPr>
          <a:xfrm>
            <a:off x="2362200" y="682619"/>
            <a:ext cx="10515600" cy="690574"/>
          </a:xfrm>
          <a:prstGeom prst="rect">
            <a:avLst/>
          </a:prstGeom>
        </p:spPr>
        <p:txBody>
          <a:bodyPr vert="horz" wrap="square" lIns="0" tIns="13335" rIns="0" bIns="0" rtlCol="0" anchor="ctr">
            <a:spAutoFit/>
          </a:bodyPr>
          <a:lstStyle/>
          <a:p>
            <a:pPr marL="469265">
              <a:lnSpc>
                <a:spcPct val="100000"/>
              </a:lnSpc>
              <a:spcBef>
                <a:spcPts val="105"/>
              </a:spcBef>
            </a:pPr>
            <a:r>
              <a:t>Retired</a:t>
            </a:r>
            <a:r>
              <a:rPr spc="-55"/>
              <a:t> </a:t>
            </a:r>
            <a:r>
              <a:t>Soldier</a:t>
            </a:r>
            <a:r>
              <a:rPr spc="-50"/>
              <a:t> </a:t>
            </a:r>
            <a:r>
              <a:rPr spc="-10"/>
              <a:t>Motto:</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188</a:t>
            </a:fld>
            <a:endParaRPr sz="700" b="1" kern="0" spc="-25">
              <a:solidFill>
                <a:srgbClr val="2E372E"/>
              </a:solidFill>
              <a:latin typeface="Calibri"/>
              <a:cs typeface="Calibri"/>
            </a:endParaRPr>
          </a:p>
        </p:txBody>
      </p:sp>
      <p:pic>
        <p:nvPicPr>
          <p:cNvPr id="5" name="object 5"/>
          <p:cNvPicPr/>
          <p:nvPr/>
        </p:nvPicPr>
        <p:blipFill>
          <a:blip r:embed="rId8" cstate="print"/>
          <a:stretch>
            <a:fillRect/>
          </a:stretch>
        </p:blipFill>
        <p:spPr>
          <a:xfrm>
            <a:off x="7571233" y="4474465"/>
            <a:ext cx="2767583" cy="1623059"/>
          </a:xfrm>
          <a:prstGeom prst="rect">
            <a:avLst/>
          </a:prstGeom>
        </p:spPr>
      </p:pic>
    </p:spTree>
    <p:extLst>
      <p:ext uri="{BB962C8B-B14F-4D97-AF65-F5344CB8AC3E}">
        <p14:creationId xmlns:p14="http://schemas.microsoft.com/office/powerpoint/2010/main" val="32057191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5242" y="175164"/>
            <a:ext cx="8561070" cy="1367682"/>
          </a:xfrm>
          <a:prstGeom prst="rect">
            <a:avLst/>
          </a:prstGeom>
        </p:spPr>
        <p:txBody>
          <a:bodyPr vert="horz" wrap="square" lIns="0" tIns="13335" rIns="0" bIns="0" rtlCol="0" anchor="ctr">
            <a:spAutoFit/>
          </a:bodyPr>
          <a:lstStyle/>
          <a:p>
            <a:pPr marL="12700">
              <a:lnSpc>
                <a:spcPct val="100000"/>
              </a:lnSpc>
              <a:spcBef>
                <a:spcPts val="105"/>
              </a:spcBef>
            </a:pPr>
            <a:r>
              <a:t>Where</a:t>
            </a:r>
            <a:r>
              <a:rPr spc="-65"/>
              <a:t> </a:t>
            </a:r>
            <a:r>
              <a:t>Do</a:t>
            </a:r>
            <a:r>
              <a:rPr spc="-125"/>
              <a:t> </a:t>
            </a:r>
            <a:r>
              <a:rPr spc="-40"/>
              <a:t>You</a:t>
            </a:r>
            <a:r>
              <a:rPr spc="-70"/>
              <a:t> </a:t>
            </a:r>
            <a:r>
              <a:t>Find</a:t>
            </a:r>
            <a:r>
              <a:rPr spc="-70"/>
              <a:t> </a:t>
            </a:r>
            <a:r>
              <a:t>Retirement</a:t>
            </a:r>
            <a:r>
              <a:rPr spc="-80"/>
              <a:t> </a:t>
            </a:r>
            <a:r>
              <a:rPr spc="-10"/>
              <a:t>Information?</a:t>
            </a: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189</a:t>
            </a:fld>
            <a:endParaRPr sz="700" b="1" kern="0" spc="-25">
              <a:solidFill>
                <a:srgbClr val="2E372E"/>
              </a:solidFill>
              <a:latin typeface="Calibri"/>
              <a:cs typeface="Calibri"/>
            </a:endParaRPr>
          </a:p>
        </p:txBody>
      </p:sp>
      <p:sp>
        <p:nvSpPr>
          <p:cNvPr id="4" name="object 4"/>
          <p:cNvSpPr txBox="1"/>
          <p:nvPr/>
        </p:nvSpPr>
        <p:spPr>
          <a:xfrm>
            <a:off x="2326641" y="6231763"/>
            <a:ext cx="5144135" cy="269304"/>
          </a:xfrm>
          <a:prstGeom prst="rect">
            <a:avLst/>
          </a:prstGeom>
        </p:spPr>
        <p:txBody>
          <a:bodyPr vert="horz" wrap="square" lIns="0" tIns="0" rIns="0" bIns="0" rtlCol="0">
            <a:spAutoFit/>
          </a:bodyPr>
          <a:lstStyle/>
          <a:p>
            <a:pPr marL="12700">
              <a:lnSpc>
                <a:spcPts val="2090"/>
              </a:lnSpc>
              <a:defRPr/>
            </a:pPr>
            <a:r>
              <a:rPr u="sng" kern="0" spc="-10">
                <a:solidFill>
                  <a:srgbClr val="0562C1"/>
                </a:solidFill>
                <a:uFill>
                  <a:solidFill>
                    <a:srgbClr val="0562C1"/>
                  </a:solidFill>
                </a:uFill>
                <a:latin typeface="Arial"/>
                <a:cs typeface="Arial"/>
                <a:hlinkClick r:id="rId2"/>
              </a:rPr>
              <a:t>https://actuary.defense.gov/Survivor-Benefit-Plans/</a:t>
            </a:r>
            <a:endParaRPr kern="0">
              <a:solidFill>
                <a:sysClr val="windowText" lastClr="000000"/>
              </a:solidFill>
              <a:latin typeface="Arial"/>
              <a:cs typeface="Arial"/>
            </a:endParaRPr>
          </a:p>
        </p:txBody>
      </p:sp>
      <p:sp>
        <p:nvSpPr>
          <p:cNvPr id="3" name="object 3"/>
          <p:cNvSpPr txBox="1"/>
          <p:nvPr/>
        </p:nvSpPr>
        <p:spPr>
          <a:xfrm>
            <a:off x="1983740" y="1180909"/>
            <a:ext cx="8002270" cy="5054600"/>
          </a:xfrm>
          <a:prstGeom prst="rect">
            <a:avLst/>
          </a:prstGeom>
        </p:spPr>
        <p:txBody>
          <a:bodyPr vert="horz" wrap="square" lIns="0" tIns="12700" rIns="0" bIns="0" rtlCol="0">
            <a:spAutoFit/>
          </a:bodyPr>
          <a:lstStyle/>
          <a:p>
            <a:pPr marL="355600" marR="2706370" indent="-342900">
              <a:spcBef>
                <a:spcPts val="100"/>
              </a:spcBef>
              <a:buFontTx/>
              <a:buChar char="•"/>
              <a:tabLst>
                <a:tab pos="355600" algn="l"/>
              </a:tabLst>
              <a:defRPr/>
            </a:pPr>
            <a:r>
              <a:rPr kern="0">
                <a:solidFill>
                  <a:sysClr val="windowText" lastClr="000000"/>
                </a:solidFill>
                <a:latin typeface="Arial"/>
                <a:cs typeface="Arial"/>
              </a:rPr>
              <a:t>Army</a:t>
            </a:r>
            <a:r>
              <a:rPr kern="0" spc="-35">
                <a:solidFill>
                  <a:sysClr val="windowText" lastClr="000000"/>
                </a:solidFill>
                <a:latin typeface="Arial"/>
                <a:cs typeface="Arial"/>
              </a:rPr>
              <a:t> </a:t>
            </a:r>
            <a:r>
              <a:rPr kern="0" spc="-10">
                <a:solidFill>
                  <a:sysClr val="windowText" lastClr="000000"/>
                </a:solidFill>
                <a:latin typeface="Arial"/>
                <a:cs typeface="Arial"/>
              </a:rPr>
              <a:t>G-</a:t>
            </a:r>
            <a:r>
              <a:rPr kern="0">
                <a:solidFill>
                  <a:sysClr val="windowText" lastClr="000000"/>
                </a:solidFill>
                <a:latin typeface="Arial"/>
                <a:cs typeface="Arial"/>
              </a:rPr>
              <a:t>1</a:t>
            </a:r>
            <a:r>
              <a:rPr kern="0" spc="-45">
                <a:solidFill>
                  <a:sysClr val="windowText" lastClr="000000"/>
                </a:solidFill>
                <a:latin typeface="Arial"/>
                <a:cs typeface="Arial"/>
              </a:rPr>
              <a:t> </a:t>
            </a:r>
            <a:r>
              <a:rPr kern="0">
                <a:solidFill>
                  <a:sysClr val="windowText" lastClr="000000"/>
                </a:solidFill>
                <a:latin typeface="Arial"/>
                <a:cs typeface="Arial"/>
              </a:rPr>
              <a:t>Retirement</a:t>
            </a:r>
            <a:r>
              <a:rPr kern="0" spc="-15">
                <a:solidFill>
                  <a:sysClr val="windowText" lastClr="000000"/>
                </a:solidFill>
                <a:latin typeface="Arial"/>
                <a:cs typeface="Arial"/>
              </a:rPr>
              <a:t> </a:t>
            </a:r>
            <a:r>
              <a:rPr kern="0">
                <a:solidFill>
                  <a:sysClr val="windowText" lastClr="000000"/>
                </a:solidFill>
                <a:latin typeface="Arial"/>
                <a:cs typeface="Arial"/>
              </a:rPr>
              <a:t>Services</a:t>
            </a:r>
            <a:r>
              <a:rPr kern="0" spc="-20">
                <a:solidFill>
                  <a:sysClr val="windowText" lastClr="000000"/>
                </a:solidFill>
                <a:latin typeface="Arial"/>
                <a:cs typeface="Arial"/>
              </a:rPr>
              <a:t> </a:t>
            </a:r>
            <a:r>
              <a:rPr kern="0">
                <a:solidFill>
                  <a:sysClr val="windowText" lastClr="000000"/>
                </a:solidFill>
                <a:latin typeface="Arial"/>
                <a:cs typeface="Arial"/>
              </a:rPr>
              <a:t>Office</a:t>
            </a:r>
            <a:r>
              <a:rPr kern="0" spc="-40">
                <a:solidFill>
                  <a:sysClr val="windowText" lastClr="000000"/>
                </a:solidFill>
                <a:latin typeface="Arial"/>
                <a:cs typeface="Arial"/>
              </a:rPr>
              <a:t> </a:t>
            </a:r>
            <a:r>
              <a:rPr kern="0" spc="-10">
                <a:solidFill>
                  <a:sysClr val="windowText" lastClr="000000"/>
                </a:solidFill>
                <a:latin typeface="Arial"/>
                <a:cs typeface="Arial"/>
              </a:rPr>
              <a:t>Homepage </a:t>
            </a:r>
            <a:r>
              <a:rPr u="sng" kern="0" spc="-10">
                <a:solidFill>
                  <a:srgbClr val="0562C1"/>
                </a:solidFill>
                <a:uFill>
                  <a:solidFill>
                    <a:srgbClr val="0562C1"/>
                  </a:solidFill>
                </a:uFill>
                <a:latin typeface="Arial"/>
                <a:cs typeface="Arial"/>
                <a:hlinkClick r:id="rId3"/>
              </a:rPr>
              <a:t>https://soldierforlife.army.mil/Retirement</a:t>
            </a:r>
            <a:endParaRPr kern="0">
              <a:solidFill>
                <a:sysClr val="windowText" lastClr="000000"/>
              </a:solidFill>
              <a:latin typeface="Arial"/>
              <a:cs typeface="Arial"/>
            </a:endParaRPr>
          </a:p>
          <a:p>
            <a:pPr marL="812165" lvl="1" indent="-342265">
              <a:buFontTx/>
              <a:buChar char="–"/>
              <a:tabLst>
                <a:tab pos="812165" algn="l"/>
              </a:tabLst>
              <a:defRPr/>
            </a:pPr>
            <a:r>
              <a:rPr kern="0">
                <a:solidFill>
                  <a:sysClr val="windowText" lastClr="000000"/>
                </a:solidFill>
                <a:latin typeface="Arial"/>
                <a:cs typeface="Arial"/>
              </a:rPr>
              <a:t>DA</a:t>
            </a:r>
            <a:r>
              <a:rPr kern="0" spc="-125">
                <a:solidFill>
                  <a:sysClr val="windowText" lastClr="000000"/>
                </a:solidFill>
                <a:latin typeface="Arial"/>
                <a:cs typeface="Arial"/>
              </a:rPr>
              <a:t> </a:t>
            </a:r>
            <a:r>
              <a:rPr kern="0">
                <a:solidFill>
                  <a:sysClr val="windowText" lastClr="000000"/>
                </a:solidFill>
                <a:latin typeface="Arial"/>
                <a:cs typeface="Arial"/>
              </a:rPr>
              <a:t>Retirement</a:t>
            </a:r>
            <a:r>
              <a:rPr kern="0" spc="-35">
                <a:solidFill>
                  <a:sysClr val="windowText" lastClr="000000"/>
                </a:solidFill>
                <a:latin typeface="Arial"/>
                <a:cs typeface="Arial"/>
              </a:rPr>
              <a:t> </a:t>
            </a:r>
            <a:r>
              <a:rPr kern="0">
                <a:solidFill>
                  <a:sysClr val="windowText" lastClr="000000"/>
                </a:solidFill>
                <a:latin typeface="Arial"/>
                <a:cs typeface="Arial"/>
              </a:rPr>
              <a:t>Planning</a:t>
            </a:r>
            <a:r>
              <a:rPr kern="0" spc="-25">
                <a:solidFill>
                  <a:sysClr val="windowText" lastClr="000000"/>
                </a:solidFill>
                <a:latin typeface="Arial"/>
                <a:cs typeface="Arial"/>
              </a:rPr>
              <a:t> </a:t>
            </a:r>
            <a:r>
              <a:rPr kern="0" spc="-20">
                <a:solidFill>
                  <a:sysClr val="windowText" lastClr="000000"/>
                </a:solidFill>
                <a:latin typeface="Arial"/>
                <a:cs typeface="Arial"/>
              </a:rPr>
              <a:t>Guide</a:t>
            </a:r>
            <a:endParaRPr kern="0">
              <a:solidFill>
                <a:sysClr val="windowText" lastClr="000000"/>
              </a:solidFill>
              <a:latin typeface="Arial"/>
              <a:cs typeface="Arial"/>
            </a:endParaRPr>
          </a:p>
          <a:p>
            <a:pPr marL="812165" lvl="1" indent="-342265">
              <a:buFontTx/>
              <a:buChar char="–"/>
              <a:tabLst>
                <a:tab pos="812165" algn="l"/>
              </a:tabLst>
              <a:defRPr/>
            </a:pPr>
            <a:r>
              <a:rPr kern="0">
                <a:solidFill>
                  <a:sysClr val="windowText" lastClr="000000"/>
                </a:solidFill>
                <a:latin typeface="Arial"/>
                <a:cs typeface="Arial"/>
              </a:rPr>
              <a:t>USAR</a:t>
            </a:r>
            <a:r>
              <a:rPr kern="0" spc="-50">
                <a:solidFill>
                  <a:sysClr val="windowText" lastClr="000000"/>
                </a:solidFill>
                <a:latin typeface="Arial"/>
                <a:cs typeface="Arial"/>
              </a:rPr>
              <a:t> </a:t>
            </a:r>
            <a:r>
              <a:rPr kern="0">
                <a:solidFill>
                  <a:sysClr val="windowText" lastClr="000000"/>
                </a:solidFill>
                <a:latin typeface="Arial"/>
                <a:cs typeface="Arial"/>
              </a:rPr>
              <a:t>&amp;</a:t>
            </a:r>
            <a:r>
              <a:rPr kern="0" spc="-125">
                <a:solidFill>
                  <a:sysClr val="windowText" lastClr="000000"/>
                </a:solidFill>
                <a:latin typeface="Arial"/>
                <a:cs typeface="Arial"/>
              </a:rPr>
              <a:t> </a:t>
            </a:r>
            <a:r>
              <a:rPr kern="0">
                <a:solidFill>
                  <a:sysClr val="windowText" lastClr="000000"/>
                </a:solidFill>
                <a:latin typeface="Arial"/>
                <a:cs typeface="Arial"/>
              </a:rPr>
              <a:t>ARNG</a:t>
            </a:r>
            <a:r>
              <a:rPr kern="0" spc="-35">
                <a:solidFill>
                  <a:sysClr val="windowText" lastClr="000000"/>
                </a:solidFill>
                <a:latin typeface="Arial"/>
                <a:cs typeface="Arial"/>
              </a:rPr>
              <a:t> </a:t>
            </a:r>
            <a:r>
              <a:rPr kern="0" spc="-10">
                <a:solidFill>
                  <a:sysClr val="windowText" lastClr="000000"/>
                </a:solidFill>
                <a:latin typeface="Arial"/>
                <a:cs typeface="Arial"/>
              </a:rPr>
              <a:t>Non-</a:t>
            </a:r>
            <a:r>
              <a:rPr kern="0">
                <a:solidFill>
                  <a:sysClr val="windowText" lastClr="000000"/>
                </a:solidFill>
                <a:latin typeface="Arial"/>
                <a:cs typeface="Arial"/>
              </a:rPr>
              <a:t>Regular</a:t>
            </a:r>
            <a:r>
              <a:rPr kern="0" spc="-20">
                <a:solidFill>
                  <a:sysClr val="windowText" lastClr="000000"/>
                </a:solidFill>
                <a:latin typeface="Arial"/>
                <a:cs typeface="Arial"/>
              </a:rPr>
              <a:t> </a:t>
            </a:r>
            <a:r>
              <a:rPr kern="0">
                <a:solidFill>
                  <a:sysClr val="windowText" lastClr="000000"/>
                </a:solidFill>
                <a:latin typeface="Arial"/>
                <a:cs typeface="Arial"/>
              </a:rPr>
              <a:t>Retirement</a:t>
            </a:r>
            <a:r>
              <a:rPr kern="0" spc="-20">
                <a:solidFill>
                  <a:sysClr val="windowText" lastClr="000000"/>
                </a:solidFill>
                <a:latin typeface="Arial"/>
                <a:cs typeface="Arial"/>
              </a:rPr>
              <a:t> </a:t>
            </a:r>
            <a:r>
              <a:rPr kern="0" spc="-10">
                <a:solidFill>
                  <a:sysClr val="windowText" lastClr="000000"/>
                </a:solidFill>
                <a:latin typeface="Arial"/>
                <a:cs typeface="Arial"/>
              </a:rPr>
              <a:t>Guides</a:t>
            </a:r>
            <a:endParaRPr kern="0">
              <a:solidFill>
                <a:sysClr val="windowText" lastClr="000000"/>
              </a:solidFill>
              <a:latin typeface="Arial"/>
              <a:cs typeface="Arial"/>
            </a:endParaRPr>
          </a:p>
          <a:p>
            <a:pPr marL="812165" lvl="1" indent="-342265">
              <a:buFontTx/>
              <a:buChar char="–"/>
              <a:tabLst>
                <a:tab pos="812165" algn="l"/>
              </a:tabLst>
              <a:defRPr/>
            </a:pPr>
            <a:r>
              <a:rPr kern="0">
                <a:solidFill>
                  <a:sysClr val="windowText" lastClr="000000"/>
                </a:solidFill>
                <a:latin typeface="Arial"/>
                <a:cs typeface="Arial"/>
              </a:rPr>
              <a:t>DA</a:t>
            </a:r>
            <a:r>
              <a:rPr kern="0" spc="-120">
                <a:solidFill>
                  <a:sysClr val="windowText" lastClr="000000"/>
                </a:solidFill>
                <a:latin typeface="Arial"/>
                <a:cs typeface="Arial"/>
              </a:rPr>
              <a:t> </a:t>
            </a:r>
            <a:r>
              <a:rPr kern="0">
                <a:solidFill>
                  <a:sysClr val="windowText" lastClr="000000"/>
                </a:solidFill>
                <a:latin typeface="Arial"/>
                <a:cs typeface="Arial"/>
              </a:rPr>
              <a:t>Survivor</a:t>
            </a:r>
            <a:r>
              <a:rPr kern="0" spc="-25">
                <a:solidFill>
                  <a:sysClr val="windowText" lastClr="000000"/>
                </a:solidFill>
                <a:latin typeface="Arial"/>
                <a:cs typeface="Arial"/>
              </a:rPr>
              <a:t> </a:t>
            </a:r>
            <a:r>
              <a:rPr kern="0">
                <a:solidFill>
                  <a:sysClr val="windowText" lastClr="000000"/>
                </a:solidFill>
                <a:latin typeface="Arial"/>
                <a:cs typeface="Arial"/>
              </a:rPr>
              <a:t>Benefit</a:t>
            </a:r>
            <a:r>
              <a:rPr kern="0" spc="-15">
                <a:solidFill>
                  <a:sysClr val="windowText" lastClr="000000"/>
                </a:solidFill>
                <a:latin typeface="Arial"/>
                <a:cs typeface="Arial"/>
              </a:rPr>
              <a:t> </a:t>
            </a:r>
            <a:r>
              <a:rPr kern="0">
                <a:solidFill>
                  <a:sysClr val="windowText" lastClr="000000"/>
                </a:solidFill>
                <a:latin typeface="Arial"/>
                <a:cs typeface="Arial"/>
              </a:rPr>
              <a:t>Plan</a:t>
            </a:r>
            <a:r>
              <a:rPr kern="0" spc="-30">
                <a:solidFill>
                  <a:sysClr val="windowText" lastClr="000000"/>
                </a:solidFill>
                <a:latin typeface="Arial"/>
                <a:cs typeface="Arial"/>
              </a:rPr>
              <a:t> </a:t>
            </a:r>
            <a:r>
              <a:rPr kern="0">
                <a:solidFill>
                  <a:sysClr val="windowText" lastClr="000000"/>
                </a:solidFill>
                <a:latin typeface="Arial"/>
                <a:cs typeface="Arial"/>
              </a:rPr>
              <a:t>(SBP)</a:t>
            </a:r>
            <a:r>
              <a:rPr kern="0" spc="-25">
                <a:solidFill>
                  <a:sysClr val="windowText" lastClr="000000"/>
                </a:solidFill>
                <a:latin typeface="Arial"/>
                <a:cs typeface="Arial"/>
              </a:rPr>
              <a:t> </a:t>
            </a:r>
            <a:r>
              <a:rPr kern="0" spc="-10">
                <a:solidFill>
                  <a:sysClr val="windowText" lastClr="000000"/>
                </a:solidFill>
                <a:latin typeface="Arial"/>
                <a:cs typeface="Arial"/>
              </a:rPr>
              <a:t>Briefing</a:t>
            </a:r>
            <a:endParaRPr kern="0">
              <a:solidFill>
                <a:sysClr val="windowText" lastClr="000000"/>
              </a:solidFill>
              <a:latin typeface="Arial"/>
              <a:cs typeface="Arial"/>
            </a:endParaRPr>
          </a:p>
          <a:p>
            <a:pPr marL="354965" indent="-342265">
              <a:spcBef>
                <a:spcPts val="1200"/>
              </a:spcBef>
              <a:buFontTx/>
              <a:buChar char="•"/>
              <a:tabLst>
                <a:tab pos="354965" algn="l"/>
              </a:tabLst>
              <a:defRPr/>
            </a:pPr>
            <a:r>
              <a:rPr kern="0">
                <a:solidFill>
                  <a:sysClr val="windowText" lastClr="000000"/>
                </a:solidFill>
                <a:latin typeface="Arial"/>
                <a:cs typeface="Arial"/>
              </a:rPr>
              <a:t>MyArmyBenefits</a:t>
            </a:r>
            <a:r>
              <a:rPr kern="0" spc="-45">
                <a:solidFill>
                  <a:sysClr val="windowText" lastClr="000000"/>
                </a:solidFill>
                <a:latin typeface="Arial"/>
                <a:cs typeface="Arial"/>
              </a:rPr>
              <a:t> </a:t>
            </a:r>
            <a:r>
              <a:rPr kern="0">
                <a:solidFill>
                  <a:sysClr val="windowText" lastClr="000000"/>
                </a:solidFill>
                <a:latin typeface="Arial"/>
                <a:cs typeface="Arial"/>
              </a:rPr>
              <a:t>at</a:t>
            </a:r>
            <a:r>
              <a:rPr kern="0" spc="-70">
                <a:solidFill>
                  <a:sysClr val="windowText" lastClr="000000"/>
                </a:solidFill>
                <a:latin typeface="Arial"/>
                <a:cs typeface="Arial"/>
              </a:rPr>
              <a:t> </a:t>
            </a:r>
            <a:r>
              <a:rPr u="sng" kern="0" spc="-10">
                <a:solidFill>
                  <a:srgbClr val="0562C1"/>
                </a:solidFill>
                <a:uFill>
                  <a:solidFill>
                    <a:srgbClr val="0562C1"/>
                  </a:solidFill>
                </a:uFill>
                <a:latin typeface="Arial"/>
                <a:cs typeface="Arial"/>
                <a:hlinkClick r:id="rId4"/>
              </a:rPr>
              <a:t>https://myarmybenefits.us.army.mil/</a:t>
            </a:r>
            <a:endParaRPr kern="0">
              <a:solidFill>
                <a:sysClr val="windowText" lastClr="000000"/>
              </a:solidFill>
              <a:latin typeface="Arial"/>
              <a:cs typeface="Arial"/>
            </a:endParaRPr>
          </a:p>
          <a:p>
            <a:pPr marL="355600" marR="2157095" indent="-342900">
              <a:spcBef>
                <a:spcPts val="1200"/>
              </a:spcBef>
              <a:buFontTx/>
              <a:buChar char="•"/>
              <a:tabLst>
                <a:tab pos="355600" algn="l"/>
              </a:tabLst>
              <a:defRPr/>
            </a:pPr>
            <a:r>
              <a:rPr kern="0">
                <a:solidFill>
                  <a:sysClr val="windowText" lastClr="000000"/>
                </a:solidFill>
                <a:latin typeface="Arial"/>
                <a:cs typeface="Arial"/>
              </a:rPr>
              <a:t>Army</a:t>
            </a:r>
            <a:r>
              <a:rPr kern="0" spc="-60">
                <a:solidFill>
                  <a:sysClr val="windowText" lastClr="000000"/>
                </a:solidFill>
                <a:latin typeface="Arial"/>
                <a:cs typeface="Arial"/>
              </a:rPr>
              <a:t> </a:t>
            </a:r>
            <a:r>
              <a:rPr kern="0">
                <a:solidFill>
                  <a:sysClr val="windowText" lastClr="000000"/>
                </a:solidFill>
                <a:latin typeface="Arial"/>
                <a:cs typeface="Arial"/>
              </a:rPr>
              <a:t>Installation</a:t>
            </a:r>
            <a:r>
              <a:rPr kern="0" spc="-50">
                <a:solidFill>
                  <a:sysClr val="windowText" lastClr="000000"/>
                </a:solidFill>
                <a:latin typeface="Arial"/>
                <a:cs typeface="Arial"/>
              </a:rPr>
              <a:t> </a:t>
            </a:r>
            <a:r>
              <a:rPr kern="0">
                <a:solidFill>
                  <a:sysClr val="windowText" lastClr="000000"/>
                </a:solidFill>
                <a:latin typeface="Arial"/>
                <a:cs typeface="Arial"/>
              </a:rPr>
              <a:t>Retirement</a:t>
            </a:r>
            <a:r>
              <a:rPr kern="0" spc="-40">
                <a:solidFill>
                  <a:sysClr val="windowText" lastClr="000000"/>
                </a:solidFill>
                <a:latin typeface="Arial"/>
                <a:cs typeface="Arial"/>
              </a:rPr>
              <a:t> </a:t>
            </a:r>
            <a:r>
              <a:rPr kern="0">
                <a:solidFill>
                  <a:sysClr val="windowText" lastClr="000000"/>
                </a:solidFill>
                <a:latin typeface="Arial"/>
                <a:cs typeface="Arial"/>
              </a:rPr>
              <a:t>Services</a:t>
            </a:r>
            <a:r>
              <a:rPr kern="0" spc="-40">
                <a:solidFill>
                  <a:sysClr val="windowText" lastClr="000000"/>
                </a:solidFill>
                <a:latin typeface="Arial"/>
                <a:cs typeface="Arial"/>
              </a:rPr>
              <a:t> </a:t>
            </a:r>
            <a:r>
              <a:rPr kern="0">
                <a:solidFill>
                  <a:sysClr val="windowText" lastClr="000000"/>
                </a:solidFill>
                <a:latin typeface="Arial"/>
                <a:cs typeface="Arial"/>
              </a:rPr>
              <a:t>Officers</a:t>
            </a:r>
            <a:r>
              <a:rPr kern="0" spc="-70">
                <a:solidFill>
                  <a:sysClr val="windowText" lastClr="000000"/>
                </a:solidFill>
                <a:latin typeface="Arial"/>
                <a:cs typeface="Arial"/>
              </a:rPr>
              <a:t> </a:t>
            </a:r>
            <a:r>
              <a:rPr kern="0" spc="-10">
                <a:solidFill>
                  <a:sysClr val="windowText" lastClr="000000"/>
                </a:solidFill>
                <a:latin typeface="Arial"/>
                <a:cs typeface="Arial"/>
              </a:rPr>
              <a:t>(RSOs) </a:t>
            </a:r>
            <a:r>
              <a:rPr u="sng" kern="0" spc="-10">
                <a:solidFill>
                  <a:srgbClr val="0562C1"/>
                </a:solidFill>
                <a:uFill>
                  <a:solidFill>
                    <a:srgbClr val="0562C1"/>
                  </a:solidFill>
                </a:uFill>
                <a:latin typeface="Arial"/>
                <a:cs typeface="Arial"/>
                <a:hlinkClick r:id="rId5"/>
              </a:rPr>
              <a:t>https://soldierforlife.army.mil/Retirement/contact-</a:t>
            </a:r>
            <a:r>
              <a:rPr u="sng" kern="0" spc="-25">
                <a:solidFill>
                  <a:srgbClr val="0562C1"/>
                </a:solidFill>
                <a:uFill>
                  <a:solidFill>
                    <a:srgbClr val="0562C1"/>
                  </a:solidFill>
                </a:uFill>
                <a:latin typeface="Arial"/>
                <a:cs typeface="Arial"/>
                <a:hlinkClick r:id="rId5"/>
              </a:rPr>
              <a:t>us</a:t>
            </a:r>
            <a:endParaRPr kern="0">
              <a:solidFill>
                <a:sysClr val="windowText" lastClr="000000"/>
              </a:solidFill>
              <a:latin typeface="Arial"/>
              <a:cs typeface="Arial"/>
            </a:endParaRPr>
          </a:p>
          <a:p>
            <a:pPr marL="355600" marR="5080" indent="-342900">
              <a:spcBef>
                <a:spcPts val="1200"/>
              </a:spcBef>
              <a:buFontTx/>
              <a:buChar char="•"/>
              <a:tabLst>
                <a:tab pos="355600" algn="l"/>
              </a:tabLst>
              <a:defRPr/>
            </a:pPr>
            <a:r>
              <a:rPr kern="0">
                <a:solidFill>
                  <a:sysClr val="windowText" lastClr="000000"/>
                </a:solidFill>
                <a:latin typeface="Arial"/>
                <a:cs typeface="Arial"/>
              </a:rPr>
              <a:t>HRC</a:t>
            </a:r>
            <a:r>
              <a:rPr kern="0" spc="-25">
                <a:solidFill>
                  <a:sysClr val="windowText" lastClr="000000"/>
                </a:solidFill>
                <a:latin typeface="Arial"/>
                <a:cs typeface="Arial"/>
              </a:rPr>
              <a:t> </a:t>
            </a:r>
            <a:r>
              <a:rPr kern="0">
                <a:solidFill>
                  <a:sysClr val="windowText" lastClr="000000"/>
                </a:solidFill>
                <a:latin typeface="Arial"/>
                <a:cs typeface="Arial"/>
              </a:rPr>
              <a:t>Gray</a:t>
            </a:r>
            <a:r>
              <a:rPr kern="0" spc="-125">
                <a:solidFill>
                  <a:sysClr val="windowText" lastClr="000000"/>
                </a:solidFill>
                <a:latin typeface="Arial"/>
                <a:cs typeface="Arial"/>
              </a:rPr>
              <a:t> </a:t>
            </a:r>
            <a:r>
              <a:rPr kern="0">
                <a:solidFill>
                  <a:sysClr val="windowText" lastClr="000000"/>
                </a:solidFill>
                <a:latin typeface="Arial"/>
                <a:cs typeface="Arial"/>
              </a:rPr>
              <a:t>Area</a:t>
            </a:r>
            <a:r>
              <a:rPr kern="0" spc="-30">
                <a:solidFill>
                  <a:sysClr val="windowText" lastClr="000000"/>
                </a:solidFill>
                <a:latin typeface="Arial"/>
                <a:cs typeface="Arial"/>
              </a:rPr>
              <a:t> </a:t>
            </a:r>
            <a:r>
              <a:rPr kern="0">
                <a:solidFill>
                  <a:sysClr val="windowText" lastClr="000000"/>
                </a:solidFill>
                <a:latin typeface="Arial"/>
                <a:cs typeface="Arial"/>
              </a:rPr>
              <a:t>Retirements</a:t>
            </a:r>
            <a:r>
              <a:rPr kern="0" spc="-15">
                <a:solidFill>
                  <a:sysClr val="windowText" lastClr="000000"/>
                </a:solidFill>
                <a:latin typeface="Arial"/>
                <a:cs typeface="Arial"/>
              </a:rPr>
              <a:t> </a:t>
            </a:r>
            <a:r>
              <a:rPr kern="0" spc="-10">
                <a:solidFill>
                  <a:sysClr val="windowText" lastClr="000000"/>
                </a:solidFill>
                <a:latin typeface="Arial"/>
                <a:cs typeface="Arial"/>
              </a:rPr>
              <a:t>Branch </a:t>
            </a:r>
            <a:r>
              <a:rPr u="sng" kern="0" spc="-10">
                <a:solidFill>
                  <a:srgbClr val="0562C1"/>
                </a:solidFill>
                <a:uFill>
                  <a:solidFill>
                    <a:srgbClr val="0562C1"/>
                  </a:solidFill>
                </a:uFill>
                <a:latin typeface="Arial"/>
                <a:cs typeface="Arial"/>
                <a:hlinkClick r:id="rId6"/>
              </a:rPr>
              <a:t>https://www.hrc.army.mil/content/Gray%20Area%20Retirements%20Branch</a:t>
            </a:r>
            <a:endParaRPr kern="0">
              <a:solidFill>
                <a:sysClr val="windowText" lastClr="000000"/>
              </a:solidFill>
              <a:latin typeface="Arial"/>
              <a:cs typeface="Arial"/>
            </a:endParaRPr>
          </a:p>
          <a:p>
            <a:pPr marL="355600" marR="2188845" indent="-342900">
              <a:spcBef>
                <a:spcPts val="1200"/>
              </a:spcBef>
              <a:buFontTx/>
              <a:buChar char="•"/>
              <a:tabLst>
                <a:tab pos="355600" algn="l"/>
              </a:tabLst>
              <a:defRPr/>
            </a:pPr>
            <a:r>
              <a:rPr kern="0">
                <a:solidFill>
                  <a:sysClr val="windowText" lastClr="000000"/>
                </a:solidFill>
                <a:latin typeface="Arial"/>
                <a:cs typeface="Arial"/>
              </a:rPr>
              <a:t>USAR</a:t>
            </a:r>
            <a:r>
              <a:rPr kern="0" spc="-40">
                <a:solidFill>
                  <a:sysClr val="windowText" lastClr="000000"/>
                </a:solidFill>
                <a:latin typeface="Arial"/>
                <a:cs typeface="Arial"/>
              </a:rPr>
              <a:t> </a:t>
            </a:r>
            <a:r>
              <a:rPr kern="0">
                <a:solidFill>
                  <a:sysClr val="windowText" lastClr="000000"/>
                </a:solidFill>
                <a:latin typeface="Arial"/>
                <a:cs typeface="Arial"/>
              </a:rPr>
              <a:t>Readiness</a:t>
            </a:r>
            <a:r>
              <a:rPr kern="0" spc="-5">
                <a:solidFill>
                  <a:sysClr val="windowText" lastClr="000000"/>
                </a:solidFill>
                <a:latin typeface="Arial"/>
                <a:cs typeface="Arial"/>
              </a:rPr>
              <a:t> </a:t>
            </a:r>
            <a:r>
              <a:rPr kern="0">
                <a:solidFill>
                  <a:sysClr val="windowText" lastClr="000000"/>
                </a:solidFill>
                <a:latin typeface="Arial"/>
                <a:cs typeface="Arial"/>
              </a:rPr>
              <a:t>Division</a:t>
            </a:r>
            <a:r>
              <a:rPr kern="0" spc="-10">
                <a:solidFill>
                  <a:sysClr val="windowText" lastClr="000000"/>
                </a:solidFill>
                <a:latin typeface="Arial"/>
                <a:cs typeface="Arial"/>
              </a:rPr>
              <a:t> </a:t>
            </a:r>
            <a:r>
              <a:rPr kern="0">
                <a:solidFill>
                  <a:sysClr val="windowText" lastClr="000000"/>
                </a:solidFill>
                <a:latin typeface="Arial"/>
                <a:cs typeface="Arial"/>
              </a:rPr>
              <a:t>RSOs</a:t>
            </a:r>
            <a:r>
              <a:rPr kern="0" spc="-30">
                <a:solidFill>
                  <a:sysClr val="windowText" lastClr="000000"/>
                </a:solidFill>
                <a:latin typeface="Arial"/>
                <a:cs typeface="Arial"/>
              </a:rPr>
              <a:t> </a:t>
            </a:r>
            <a:r>
              <a:rPr kern="0">
                <a:solidFill>
                  <a:sysClr val="windowText" lastClr="000000"/>
                </a:solidFill>
                <a:latin typeface="Arial"/>
                <a:cs typeface="Arial"/>
              </a:rPr>
              <a:t>listed</a:t>
            </a:r>
            <a:r>
              <a:rPr kern="0" spc="-35">
                <a:solidFill>
                  <a:sysClr val="windowText" lastClr="000000"/>
                </a:solidFill>
                <a:latin typeface="Arial"/>
                <a:cs typeface="Arial"/>
              </a:rPr>
              <a:t> </a:t>
            </a:r>
            <a:r>
              <a:rPr kern="0" spc="-25">
                <a:solidFill>
                  <a:sysClr val="windowText" lastClr="000000"/>
                </a:solidFill>
                <a:latin typeface="Arial"/>
                <a:cs typeface="Arial"/>
              </a:rPr>
              <a:t>at: </a:t>
            </a:r>
            <a:r>
              <a:rPr u="sng" kern="0" spc="-10">
                <a:solidFill>
                  <a:srgbClr val="0562C1"/>
                </a:solidFill>
                <a:uFill>
                  <a:solidFill>
                    <a:srgbClr val="0562C1"/>
                  </a:solidFill>
                </a:uFill>
                <a:latin typeface="Arial"/>
                <a:cs typeface="Arial"/>
                <a:hlinkClick r:id="rId7"/>
              </a:rPr>
              <a:t>https://soldierforlife.army.mil/Retirement/ArmyReserve</a:t>
            </a:r>
            <a:endParaRPr kern="0">
              <a:solidFill>
                <a:sysClr val="windowText" lastClr="000000"/>
              </a:solidFill>
              <a:latin typeface="Arial"/>
              <a:cs typeface="Arial"/>
            </a:endParaRPr>
          </a:p>
          <a:p>
            <a:pPr marL="355600" marR="704215" indent="-342900">
              <a:spcBef>
                <a:spcPts val="1200"/>
              </a:spcBef>
              <a:buFontTx/>
              <a:buChar char="•"/>
              <a:tabLst>
                <a:tab pos="355600" algn="l"/>
              </a:tabLst>
              <a:defRPr/>
            </a:pPr>
            <a:r>
              <a:rPr kern="0">
                <a:solidFill>
                  <a:sysClr val="windowText" lastClr="000000"/>
                </a:solidFill>
                <a:latin typeface="Arial"/>
                <a:cs typeface="Arial"/>
              </a:rPr>
              <a:t>State</a:t>
            </a:r>
            <a:r>
              <a:rPr kern="0" spc="-30">
                <a:solidFill>
                  <a:sysClr val="windowText" lastClr="000000"/>
                </a:solidFill>
                <a:latin typeface="Arial"/>
                <a:cs typeface="Arial"/>
              </a:rPr>
              <a:t> </a:t>
            </a:r>
            <a:r>
              <a:rPr kern="0">
                <a:solidFill>
                  <a:sysClr val="windowText" lastClr="000000"/>
                </a:solidFill>
                <a:latin typeface="Arial"/>
                <a:cs typeface="Arial"/>
              </a:rPr>
              <a:t>RSOs</a:t>
            </a:r>
            <a:r>
              <a:rPr kern="0" spc="-30">
                <a:solidFill>
                  <a:sysClr val="windowText" lastClr="000000"/>
                </a:solidFill>
                <a:latin typeface="Arial"/>
                <a:cs typeface="Arial"/>
              </a:rPr>
              <a:t> </a:t>
            </a:r>
            <a:r>
              <a:rPr kern="0">
                <a:solidFill>
                  <a:sysClr val="windowText" lastClr="000000"/>
                </a:solidFill>
                <a:latin typeface="Arial"/>
                <a:cs typeface="Arial"/>
              </a:rPr>
              <a:t>can</a:t>
            </a:r>
            <a:r>
              <a:rPr kern="0" spc="-10">
                <a:solidFill>
                  <a:sysClr val="windowText" lastClr="000000"/>
                </a:solidFill>
                <a:latin typeface="Arial"/>
                <a:cs typeface="Arial"/>
              </a:rPr>
              <a:t> </a:t>
            </a:r>
            <a:r>
              <a:rPr kern="0">
                <a:solidFill>
                  <a:sysClr val="windowText" lastClr="000000"/>
                </a:solidFill>
                <a:latin typeface="Arial"/>
                <a:cs typeface="Arial"/>
              </a:rPr>
              <a:t>assist</a:t>
            </a:r>
            <a:r>
              <a:rPr kern="0" spc="-15">
                <a:solidFill>
                  <a:sysClr val="windowText" lastClr="000000"/>
                </a:solidFill>
                <a:latin typeface="Arial"/>
                <a:cs typeface="Arial"/>
              </a:rPr>
              <a:t> </a:t>
            </a:r>
            <a:r>
              <a:rPr kern="0">
                <a:solidFill>
                  <a:sysClr val="windowText" lastClr="000000"/>
                </a:solidFill>
                <a:latin typeface="Arial"/>
                <a:cs typeface="Arial"/>
              </a:rPr>
              <a:t>National</a:t>
            </a:r>
            <a:r>
              <a:rPr kern="0" spc="-15">
                <a:solidFill>
                  <a:sysClr val="windowText" lastClr="000000"/>
                </a:solidFill>
                <a:latin typeface="Arial"/>
                <a:cs typeface="Arial"/>
              </a:rPr>
              <a:t> </a:t>
            </a:r>
            <a:r>
              <a:rPr kern="0">
                <a:solidFill>
                  <a:sysClr val="windowText" lastClr="000000"/>
                </a:solidFill>
                <a:latin typeface="Arial"/>
                <a:cs typeface="Arial"/>
              </a:rPr>
              <a:t>Guard</a:t>
            </a:r>
            <a:r>
              <a:rPr kern="0" spc="-10">
                <a:solidFill>
                  <a:sysClr val="windowText" lastClr="000000"/>
                </a:solidFill>
                <a:latin typeface="Arial"/>
                <a:cs typeface="Arial"/>
              </a:rPr>
              <a:t> Soldiers </a:t>
            </a:r>
            <a:r>
              <a:rPr u="sng" kern="0" spc="-10">
                <a:solidFill>
                  <a:srgbClr val="0562C1"/>
                </a:solidFill>
                <a:uFill>
                  <a:solidFill>
                    <a:srgbClr val="0562C1"/>
                  </a:solidFill>
                </a:uFill>
                <a:latin typeface="Arial"/>
                <a:cs typeface="Arial"/>
                <a:hlinkClick r:id="rId8"/>
              </a:rPr>
              <a:t>https://myarmybenefits.us.army.mil/Benefit-Library/Resource-Locator</a:t>
            </a:r>
            <a:endParaRPr kern="0">
              <a:solidFill>
                <a:sysClr val="windowText" lastClr="000000"/>
              </a:solidFill>
              <a:latin typeface="Arial"/>
              <a:cs typeface="Arial"/>
            </a:endParaRPr>
          </a:p>
          <a:p>
            <a:pPr marL="354965" indent="-342265">
              <a:spcBef>
                <a:spcPts val="1200"/>
              </a:spcBef>
              <a:buFontTx/>
              <a:buChar char="•"/>
              <a:tabLst>
                <a:tab pos="354965" algn="l"/>
              </a:tabLst>
              <a:defRPr/>
            </a:pPr>
            <a:r>
              <a:rPr kern="0">
                <a:solidFill>
                  <a:sysClr val="windowText" lastClr="000000"/>
                </a:solidFill>
                <a:latin typeface="Arial"/>
                <a:cs typeface="Arial"/>
              </a:rPr>
              <a:t>SBP</a:t>
            </a:r>
            <a:r>
              <a:rPr kern="0" spc="-60">
                <a:solidFill>
                  <a:sysClr val="windowText" lastClr="000000"/>
                </a:solidFill>
                <a:latin typeface="Arial"/>
                <a:cs typeface="Arial"/>
              </a:rPr>
              <a:t> </a:t>
            </a:r>
            <a:r>
              <a:rPr kern="0">
                <a:solidFill>
                  <a:sysClr val="windowText" lastClr="000000"/>
                </a:solidFill>
                <a:latin typeface="Arial"/>
                <a:cs typeface="Arial"/>
              </a:rPr>
              <a:t>vs.</a:t>
            </a:r>
            <a:r>
              <a:rPr kern="0" spc="-30">
                <a:solidFill>
                  <a:sysClr val="windowText" lastClr="000000"/>
                </a:solidFill>
                <a:latin typeface="Arial"/>
                <a:cs typeface="Arial"/>
              </a:rPr>
              <a:t> </a:t>
            </a:r>
            <a:r>
              <a:rPr kern="0">
                <a:solidFill>
                  <a:sysClr val="windowText" lastClr="000000"/>
                </a:solidFill>
                <a:latin typeface="Arial"/>
                <a:cs typeface="Arial"/>
              </a:rPr>
              <a:t>Life</a:t>
            </a:r>
            <a:r>
              <a:rPr kern="0" spc="-10">
                <a:solidFill>
                  <a:sysClr val="windowText" lastClr="000000"/>
                </a:solidFill>
                <a:latin typeface="Arial"/>
                <a:cs typeface="Arial"/>
              </a:rPr>
              <a:t> </a:t>
            </a:r>
            <a:r>
              <a:rPr kern="0">
                <a:solidFill>
                  <a:sysClr val="windowText" lastClr="000000"/>
                </a:solidFill>
                <a:latin typeface="Arial"/>
                <a:cs typeface="Arial"/>
              </a:rPr>
              <a:t>Insurance</a:t>
            </a:r>
            <a:r>
              <a:rPr kern="0" spc="-15">
                <a:solidFill>
                  <a:sysClr val="windowText" lastClr="000000"/>
                </a:solidFill>
                <a:latin typeface="Arial"/>
                <a:cs typeface="Arial"/>
              </a:rPr>
              <a:t> </a:t>
            </a:r>
            <a:r>
              <a:rPr kern="0">
                <a:solidFill>
                  <a:sysClr val="windowText" lastClr="000000"/>
                </a:solidFill>
                <a:latin typeface="Arial"/>
                <a:cs typeface="Arial"/>
              </a:rPr>
              <a:t>Comparison</a:t>
            </a:r>
            <a:r>
              <a:rPr kern="0" spc="-5">
                <a:solidFill>
                  <a:sysClr val="windowText" lastClr="000000"/>
                </a:solidFill>
                <a:latin typeface="Arial"/>
                <a:cs typeface="Arial"/>
              </a:rPr>
              <a:t> </a:t>
            </a:r>
            <a:r>
              <a:rPr kern="0" spc="-20">
                <a:solidFill>
                  <a:sysClr val="windowText" lastClr="000000"/>
                </a:solidFill>
                <a:latin typeface="Arial"/>
                <a:cs typeface="Arial"/>
              </a:rPr>
              <a:t>tool</a:t>
            </a:r>
            <a:endParaRPr kern="0">
              <a:solidFill>
                <a:sysClr val="windowText" lastClr="000000"/>
              </a:solidFill>
              <a:latin typeface="Arial"/>
              <a:cs typeface="Arial"/>
            </a:endParaRPr>
          </a:p>
        </p:txBody>
      </p:sp>
    </p:spTree>
    <p:extLst>
      <p:ext uri="{BB962C8B-B14F-4D97-AF65-F5344CB8AC3E}">
        <p14:creationId xmlns:p14="http://schemas.microsoft.com/office/powerpoint/2010/main" val="300325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eaLnBrk="1" hangingPunct="1">
              <a:lnSpc>
                <a:spcPct val="100000"/>
              </a:lnSpc>
            </a:pPr>
            <a:r>
              <a:rPr lang="en-US" altLang="en-US" b="1">
                <a:solidFill>
                  <a:schemeClr val="tx1"/>
                </a:solidFill>
                <a:latin typeface="Arial" panose="020B0604020202020204" pitchFamily="34" charset="0"/>
              </a:rPr>
              <a:t>Option A – Decline RCSBP</a:t>
            </a:r>
          </a:p>
        </p:txBody>
      </p:sp>
      <p:sp>
        <p:nvSpPr>
          <p:cNvPr id="3" name="Content Placeholder 2"/>
          <p:cNvSpPr>
            <a:spLocks noGrp="1"/>
          </p:cNvSpPr>
          <p:nvPr>
            <p:ph idx="1"/>
          </p:nvPr>
        </p:nvSpPr>
        <p:spPr/>
        <p:txBody>
          <a:bodyPr>
            <a:normAutofit/>
          </a:bodyPr>
          <a:lstStyle/>
          <a:p>
            <a:pPr eaLnBrk="1" hangingPunct="1">
              <a:lnSpc>
                <a:spcPct val="100000"/>
              </a:lnSpc>
            </a:pPr>
            <a:r>
              <a:rPr lang="en-US" altLang="en-US" sz="2000" dirty="0"/>
              <a:t>No RCSBP coverage </a:t>
            </a:r>
          </a:p>
          <a:p>
            <a:pPr eaLnBrk="1" hangingPunct="1">
              <a:lnSpc>
                <a:spcPct val="100000"/>
              </a:lnSpc>
              <a:buFont typeface="Arial" panose="020B0604020202020204" pitchFamily="34" charset="0"/>
              <a:buChar char="•"/>
            </a:pPr>
            <a:r>
              <a:rPr lang="en-US" altLang="en-US" sz="2000" dirty="0"/>
              <a:t>No annuity paid if death occurs prior to non-regular retirement</a:t>
            </a:r>
          </a:p>
          <a:p>
            <a:pPr eaLnBrk="1" hangingPunct="1">
              <a:lnSpc>
                <a:spcPct val="100000"/>
              </a:lnSpc>
              <a:buFont typeface="Arial" panose="020B0604020202020204" pitchFamily="34" charset="0"/>
              <a:buChar char="•"/>
            </a:pPr>
            <a:r>
              <a:rPr lang="en-US" altLang="en-US" sz="2000" dirty="0"/>
              <a:t>No RCSBP premiums owed</a:t>
            </a:r>
          </a:p>
          <a:p>
            <a:pPr eaLnBrk="1" hangingPunct="1">
              <a:lnSpc>
                <a:spcPct val="100000"/>
              </a:lnSpc>
              <a:buFont typeface="Arial" panose="020B0604020202020204" pitchFamily="34" charset="0"/>
              <a:buChar char="•"/>
            </a:pPr>
            <a:r>
              <a:rPr lang="en-US" altLang="en-US" sz="2000" dirty="0"/>
              <a:t>If no eligible beneficiary at election, may elect RCSBP within one year of first obtaining an eligible beneficiary  </a:t>
            </a:r>
          </a:p>
          <a:p>
            <a:pPr eaLnBrk="1" hangingPunct="1">
              <a:lnSpc>
                <a:spcPct val="100000"/>
              </a:lnSpc>
            </a:pPr>
            <a:r>
              <a:rPr lang="en-US" altLang="en-US" sz="2000" dirty="0"/>
              <a:t>Effect on non-regular retirement SBP </a:t>
            </a:r>
            <a:endParaRPr lang="en-US" altLang="en-US" sz="2000" u="sng" dirty="0"/>
          </a:p>
          <a:p>
            <a:pPr lvl="1" eaLnBrk="1" hangingPunct="1">
              <a:lnSpc>
                <a:spcPct val="100000"/>
              </a:lnSpc>
              <a:buFontTx/>
              <a:buChar char="‒"/>
            </a:pPr>
            <a:r>
              <a:rPr lang="en-US" altLang="en-US" sz="2000" dirty="0"/>
              <a:t>Must make SBP election on DD Form 2656, Data for Payment of Retired Personnel</a:t>
            </a:r>
          </a:p>
          <a:p>
            <a:pPr lvl="1" eaLnBrk="1" hangingPunct="1">
              <a:lnSpc>
                <a:spcPct val="100000"/>
              </a:lnSpc>
              <a:buFontTx/>
              <a:buChar char="‒"/>
            </a:pPr>
            <a:r>
              <a:rPr lang="en-US" altLang="en-US" sz="2000" dirty="0"/>
              <a:t>If SBP elected, coverage and premiums start at non-regular retirement </a:t>
            </a:r>
          </a:p>
          <a:p>
            <a:pPr lvl="1" eaLnBrk="1" hangingPunct="1">
              <a:lnSpc>
                <a:spcPct val="100000"/>
              </a:lnSpc>
              <a:buFont typeface="Arial" panose="020B0604020202020204" pitchFamily="34" charset="0"/>
              <a:buChar char="•"/>
            </a:pPr>
            <a:endParaRPr lang="en-US" altLang="en-US" sz="2000" dirty="0"/>
          </a:p>
          <a:p>
            <a:pPr marL="0" indent="0">
              <a:lnSpc>
                <a:spcPct val="100000"/>
              </a:lnSpc>
              <a:buNone/>
            </a:pPr>
            <a:endParaRPr lang="en-US" sz="2000" dirty="0"/>
          </a:p>
        </p:txBody>
      </p:sp>
    </p:spTree>
    <p:extLst>
      <p:ext uri="{BB962C8B-B14F-4D97-AF65-F5344CB8AC3E}">
        <p14:creationId xmlns:p14="http://schemas.microsoft.com/office/powerpoint/2010/main" val="3846212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7650" y="1270"/>
            <a:ext cx="9156700" cy="553720"/>
            <a:chOff x="-6350" y="1270"/>
            <a:chExt cx="9156700" cy="553720"/>
          </a:xfrm>
        </p:grpSpPr>
        <p:sp>
          <p:nvSpPr>
            <p:cNvPr id="3" name="object 3"/>
            <p:cNvSpPr/>
            <p:nvPr/>
          </p:nvSpPr>
          <p:spPr>
            <a:xfrm>
              <a:off x="0" y="7620"/>
              <a:ext cx="9144000" cy="541020"/>
            </a:xfrm>
            <a:custGeom>
              <a:avLst/>
              <a:gdLst/>
              <a:ahLst/>
              <a:cxnLst/>
              <a:rect l="l" t="t" r="r" b="b"/>
              <a:pathLst>
                <a:path w="9144000" h="541020">
                  <a:moveTo>
                    <a:pt x="9144000" y="0"/>
                  </a:moveTo>
                  <a:lnTo>
                    <a:pt x="0" y="0"/>
                  </a:lnTo>
                  <a:lnTo>
                    <a:pt x="0" y="541019"/>
                  </a:lnTo>
                  <a:lnTo>
                    <a:pt x="9144000" y="541019"/>
                  </a:lnTo>
                  <a:lnTo>
                    <a:pt x="9144000" y="0"/>
                  </a:lnTo>
                  <a:close/>
                </a:path>
              </a:pathLst>
            </a:custGeom>
            <a:solidFill>
              <a:srgbClr val="211F1F"/>
            </a:solidFill>
          </p:spPr>
          <p:txBody>
            <a:bodyPr wrap="square" lIns="0" tIns="0" rIns="0" bIns="0" rtlCol="0"/>
            <a:lstStyle/>
            <a:p>
              <a:pPr>
                <a:defRPr/>
              </a:pPr>
              <a:endParaRPr kern="0">
                <a:solidFill>
                  <a:sysClr val="windowText" lastClr="000000"/>
                </a:solidFill>
              </a:endParaRPr>
            </a:p>
          </p:txBody>
        </p:sp>
        <p:sp>
          <p:nvSpPr>
            <p:cNvPr id="4" name="object 4"/>
            <p:cNvSpPr/>
            <p:nvPr/>
          </p:nvSpPr>
          <p:spPr>
            <a:xfrm>
              <a:off x="0" y="7620"/>
              <a:ext cx="9144000" cy="541020"/>
            </a:xfrm>
            <a:custGeom>
              <a:avLst/>
              <a:gdLst/>
              <a:ahLst/>
              <a:cxnLst/>
              <a:rect l="l" t="t" r="r" b="b"/>
              <a:pathLst>
                <a:path w="9144000" h="541020">
                  <a:moveTo>
                    <a:pt x="0" y="0"/>
                  </a:moveTo>
                  <a:lnTo>
                    <a:pt x="9144000" y="0"/>
                  </a:lnTo>
                  <a:lnTo>
                    <a:pt x="9144000" y="541020"/>
                  </a:lnTo>
                  <a:lnTo>
                    <a:pt x="0" y="541020"/>
                  </a:lnTo>
                  <a:lnTo>
                    <a:pt x="0" y="0"/>
                  </a:lnTo>
                  <a:close/>
                </a:path>
              </a:pathLst>
            </a:custGeom>
            <a:ln w="12700">
              <a:solidFill>
                <a:srgbClr val="211F1F"/>
              </a:solidFill>
            </a:ln>
          </p:spPr>
          <p:txBody>
            <a:bodyPr wrap="square" lIns="0" tIns="0" rIns="0" bIns="0" rtlCol="0"/>
            <a:lstStyle/>
            <a:p>
              <a:pPr>
                <a:defRPr/>
              </a:pPr>
              <a:endParaRPr kern="0">
                <a:solidFill>
                  <a:sysClr val="windowText" lastClr="000000"/>
                </a:solidFill>
              </a:endParaRPr>
            </a:p>
          </p:txBody>
        </p:sp>
        <p:pic>
          <p:nvPicPr>
            <p:cNvPr id="5" name="object 5"/>
            <p:cNvPicPr/>
            <p:nvPr/>
          </p:nvPicPr>
          <p:blipFill>
            <a:blip r:embed="rId3" cstate="print"/>
            <a:stretch>
              <a:fillRect/>
            </a:stretch>
          </p:blipFill>
          <p:spPr>
            <a:xfrm>
              <a:off x="141731" y="111252"/>
              <a:ext cx="1420367" cy="335279"/>
            </a:xfrm>
            <a:prstGeom prst="rect">
              <a:avLst/>
            </a:prstGeom>
          </p:spPr>
        </p:pic>
        <p:pic>
          <p:nvPicPr>
            <p:cNvPr id="6" name="object 6"/>
            <p:cNvPicPr/>
            <p:nvPr/>
          </p:nvPicPr>
          <p:blipFill>
            <a:blip r:embed="rId4" cstate="print"/>
            <a:stretch>
              <a:fillRect/>
            </a:stretch>
          </p:blipFill>
          <p:spPr>
            <a:xfrm>
              <a:off x="6841235" y="231647"/>
              <a:ext cx="2124455" cy="176771"/>
            </a:xfrm>
            <a:prstGeom prst="rect">
              <a:avLst/>
            </a:prstGeom>
          </p:spPr>
        </p:pic>
      </p:grpSp>
      <p:grpSp>
        <p:nvGrpSpPr>
          <p:cNvPr id="7" name="object 7"/>
          <p:cNvGrpSpPr/>
          <p:nvPr/>
        </p:nvGrpSpPr>
        <p:grpSpPr>
          <a:xfrm>
            <a:off x="1517650" y="6620003"/>
            <a:ext cx="9156700" cy="244475"/>
            <a:chOff x="-6350" y="6620002"/>
            <a:chExt cx="9156700" cy="244475"/>
          </a:xfrm>
        </p:grpSpPr>
        <p:sp>
          <p:nvSpPr>
            <p:cNvPr id="8" name="object 8"/>
            <p:cNvSpPr/>
            <p:nvPr/>
          </p:nvSpPr>
          <p:spPr>
            <a:xfrm>
              <a:off x="0" y="6851904"/>
              <a:ext cx="9144000" cy="6350"/>
            </a:xfrm>
            <a:custGeom>
              <a:avLst/>
              <a:gdLst/>
              <a:ahLst/>
              <a:cxnLst/>
              <a:rect l="l" t="t" r="r" b="b"/>
              <a:pathLst>
                <a:path w="9144000" h="6350">
                  <a:moveTo>
                    <a:pt x="0" y="6096"/>
                  </a:moveTo>
                  <a:lnTo>
                    <a:pt x="9144000" y="6096"/>
                  </a:lnTo>
                  <a:lnTo>
                    <a:pt x="9144000" y="0"/>
                  </a:lnTo>
                  <a:lnTo>
                    <a:pt x="0" y="0"/>
                  </a:lnTo>
                  <a:lnTo>
                    <a:pt x="0" y="6096"/>
                  </a:lnTo>
                  <a:close/>
                </a:path>
              </a:pathLst>
            </a:custGeom>
            <a:solidFill>
              <a:srgbClr val="FFCC01"/>
            </a:solidFill>
          </p:spPr>
          <p:txBody>
            <a:bodyPr wrap="square" lIns="0" tIns="0" rIns="0" bIns="0" rtlCol="0"/>
            <a:lstStyle/>
            <a:p>
              <a:pPr>
                <a:defRPr/>
              </a:pPr>
              <a:endParaRPr kern="0">
                <a:solidFill>
                  <a:sysClr val="windowText" lastClr="000000"/>
                </a:solidFill>
              </a:endParaRPr>
            </a:p>
          </p:txBody>
        </p:sp>
        <p:sp>
          <p:nvSpPr>
            <p:cNvPr id="9" name="object 9"/>
            <p:cNvSpPr/>
            <p:nvPr/>
          </p:nvSpPr>
          <p:spPr>
            <a:xfrm>
              <a:off x="0" y="6626352"/>
              <a:ext cx="9144000" cy="231775"/>
            </a:xfrm>
            <a:custGeom>
              <a:avLst/>
              <a:gdLst/>
              <a:ahLst/>
              <a:cxnLst/>
              <a:rect l="l" t="t" r="r" b="b"/>
              <a:pathLst>
                <a:path w="9144000" h="231775">
                  <a:moveTo>
                    <a:pt x="0" y="231648"/>
                  </a:moveTo>
                  <a:lnTo>
                    <a:pt x="0" y="0"/>
                  </a:lnTo>
                  <a:lnTo>
                    <a:pt x="9144000" y="0"/>
                  </a:lnTo>
                  <a:lnTo>
                    <a:pt x="9144000" y="231648"/>
                  </a:lnTo>
                </a:path>
              </a:pathLst>
            </a:custGeom>
            <a:ln w="12700">
              <a:solidFill>
                <a:srgbClr val="FFCC01"/>
              </a:solidFill>
            </a:ln>
          </p:spPr>
          <p:txBody>
            <a:bodyPr wrap="square" lIns="0" tIns="0" rIns="0" bIns="0" rtlCol="0"/>
            <a:lstStyle/>
            <a:p>
              <a:pPr>
                <a:defRPr/>
              </a:pPr>
              <a:endParaRPr kern="0">
                <a:solidFill>
                  <a:sysClr val="windowText" lastClr="000000"/>
                </a:solidFill>
              </a:endParaRPr>
            </a:p>
          </p:txBody>
        </p:sp>
      </p:grpSp>
      <p:sp>
        <p:nvSpPr>
          <p:cNvPr id="10" name="object 10"/>
          <p:cNvSpPr txBox="1"/>
          <p:nvPr/>
        </p:nvSpPr>
        <p:spPr>
          <a:xfrm>
            <a:off x="10167111" y="6723443"/>
            <a:ext cx="88900" cy="91051"/>
          </a:xfrm>
          <a:prstGeom prst="rect">
            <a:avLst/>
          </a:prstGeom>
        </p:spPr>
        <p:txBody>
          <a:bodyPr vert="horz" wrap="square" lIns="0" tIns="0" rIns="0" bIns="0" rtlCol="0">
            <a:spAutoFit/>
          </a:bodyPr>
          <a:lstStyle/>
          <a:p>
            <a:pPr>
              <a:lnSpc>
                <a:spcPts val="660"/>
              </a:lnSpc>
              <a:defRPr/>
            </a:pPr>
            <a:r>
              <a:rPr sz="700" b="1" kern="0" spc="-25">
                <a:solidFill>
                  <a:srgbClr val="2E372E"/>
                </a:solidFill>
                <a:latin typeface="Calibri"/>
                <a:cs typeface="Calibri"/>
              </a:rPr>
              <a:t>70</a:t>
            </a:r>
            <a:endParaRPr sz="700" kern="0">
              <a:solidFill>
                <a:sysClr val="windowText" lastClr="000000"/>
              </a:solidFill>
              <a:latin typeface="Calibri"/>
              <a:cs typeface="Calibri"/>
            </a:endParaRPr>
          </a:p>
        </p:txBody>
      </p:sp>
      <p:grpSp>
        <p:nvGrpSpPr>
          <p:cNvPr id="11" name="object 11"/>
          <p:cNvGrpSpPr/>
          <p:nvPr/>
        </p:nvGrpSpPr>
        <p:grpSpPr>
          <a:xfrm>
            <a:off x="1528573" y="0"/>
            <a:ext cx="9139555" cy="5737860"/>
            <a:chOff x="4572" y="0"/>
            <a:chExt cx="9139555" cy="5737860"/>
          </a:xfrm>
        </p:grpSpPr>
        <p:pic>
          <p:nvPicPr>
            <p:cNvPr id="12" name="object 12"/>
            <p:cNvPicPr/>
            <p:nvPr/>
          </p:nvPicPr>
          <p:blipFill>
            <a:blip r:embed="rId5" cstate="print"/>
            <a:stretch>
              <a:fillRect/>
            </a:stretch>
          </p:blipFill>
          <p:spPr>
            <a:xfrm>
              <a:off x="4572" y="0"/>
              <a:ext cx="9139427" cy="5737859"/>
            </a:xfrm>
            <a:prstGeom prst="rect">
              <a:avLst/>
            </a:prstGeom>
          </p:spPr>
        </p:pic>
        <p:pic>
          <p:nvPicPr>
            <p:cNvPr id="13" name="object 13"/>
            <p:cNvPicPr/>
            <p:nvPr/>
          </p:nvPicPr>
          <p:blipFill>
            <a:blip r:embed="rId6" cstate="print"/>
            <a:stretch>
              <a:fillRect/>
            </a:stretch>
          </p:blipFill>
          <p:spPr>
            <a:xfrm>
              <a:off x="6478524" y="3354323"/>
              <a:ext cx="685799" cy="688835"/>
            </a:xfrm>
            <a:prstGeom prst="rect">
              <a:avLst/>
            </a:prstGeom>
          </p:spPr>
        </p:pic>
        <p:sp>
          <p:nvSpPr>
            <p:cNvPr id="14" name="object 14"/>
            <p:cNvSpPr/>
            <p:nvPr/>
          </p:nvSpPr>
          <p:spPr>
            <a:xfrm>
              <a:off x="228599" y="2366772"/>
              <a:ext cx="784860" cy="779145"/>
            </a:xfrm>
            <a:custGeom>
              <a:avLst/>
              <a:gdLst/>
              <a:ahLst/>
              <a:cxnLst/>
              <a:rect l="l" t="t" r="r" b="b"/>
              <a:pathLst>
                <a:path w="784860" h="779144">
                  <a:moveTo>
                    <a:pt x="392430" y="0"/>
                  </a:moveTo>
                  <a:lnTo>
                    <a:pt x="343203" y="3033"/>
                  </a:lnTo>
                  <a:lnTo>
                    <a:pt x="295801" y="11892"/>
                  </a:lnTo>
                  <a:lnTo>
                    <a:pt x="250592" y="26209"/>
                  </a:lnTo>
                  <a:lnTo>
                    <a:pt x="207944" y="45622"/>
                  </a:lnTo>
                  <a:lnTo>
                    <a:pt x="168224" y="69764"/>
                  </a:lnTo>
                  <a:lnTo>
                    <a:pt x="131799" y="98271"/>
                  </a:lnTo>
                  <a:lnTo>
                    <a:pt x="99038" y="130778"/>
                  </a:lnTo>
                  <a:lnTo>
                    <a:pt x="70308" y="166919"/>
                  </a:lnTo>
                  <a:lnTo>
                    <a:pt x="45978" y="206331"/>
                  </a:lnTo>
                  <a:lnTo>
                    <a:pt x="26414" y="248648"/>
                  </a:lnTo>
                  <a:lnTo>
                    <a:pt x="11984" y="293506"/>
                  </a:lnTo>
                  <a:lnTo>
                    <a:pt x="3057" y="340538"/>
                  </a:lnTo>
                  <a:lnTo>
                    <a:pt x="0" y="389382"/>
                  </a:lnTo>
                  <a:lnTo>
                    <a:pt x="3057" y="438225"/>
                  </a:lnTo>
                  <a:lnTo>
                    <a:pt x="11984" y="485257"/>
                  </a:lnTo>
                  <a:lnTo>
                    <a:pt x="26414" y="530115"/>
                  </a:lnTo>
                  <a:lnTo>
                    <a:pt x="45978" y="572432"/>
                  </a:lnTo>
                  <a:lnTo>
                    <a:pt x="70308" y="611844"/>
                  </a:lnTo>
                  <a:lnTo>
                    <a:pt x="99038" y="647985"/>
                  </a:lnTo>
                  <a:lnTo>
                    <a:pt x="131799" y="680492"/>
                  </a:lnTo>
                  <a:lnTo>
                    <a:pt x="168224" y="708999"/>
                  </a:lnTo>
                  <a:lnTo>
                    <a:pt x="207944" y="733141"/>
                  </a:lnTo>
                  <a:lnTo>
                    <a:pt x="250592" y="752554"/>
                  </a:lnTo>
                  <a:lnTo>
                    <a:pt x="295801" y="766871"/>
                  </a:lnTo>
                  <a:lnTo>
                    <a:pt x="343203" y="775730"/>
                  </a:lnTo>
                  <a:lnTo>
                    <a:pt x="392430" y="778764"/>
                  </a:lnTo>
                  <a:lnTo>
                    <a:pt x="441656" y="775730"/>
                  </a:lnTo>
                  <a:lnTo>
                    <a:pt x="489058" y="766871"/>
                  </a:lnTo>
                  <a:lnTo>
                    <a:pt x="534267" y="752554"/>
                  </a:lnTo>
                  <a:lnTo>
                    <a:pt x="576915" y="733141"/>
                  </a:lnTo>
                  <a:lnTo>
                    <a:pt x="616635" y="708999"/>
                  </a:lnTo>
                  <a:lnTo>
                    <a:pt x="653060" y="680492"/>
                  </a:lnTo>
                  <a:lnTo>
                    <a:pt x="685821" y="647985"/>
                  </a:lnTo>
                  <a:lnTo>
                    <a:pt x="714551" y="611844"/>
                  </a:lnTo>
                  <a:lnTo>
                    <a:pt x="738881" y="572432"/>
                  </a:lnTo>
                  <a:lnTo>
                    <a:pt x="758445" y="530115"/>
                  </a:lnTo>
                  <a:lnTo>
                    <a:pt x="772875" y="485257"/>
                  </a:lnTo>
                  <a:lnTo>
                    <a:pt x="781802" y="438225"/>
                  </a:lnTo>
                  <a:lnTo>
                    <a:pt x="784860" y="389382"/>
                  </a:lnTo>
                  <a:lnTo>
                    <a:pt x="781802" y="340538"/>
                  </a:lnTo>
                  <a:lnTo>
                    <a:pt x="772875" y="293506"/>
                  </a:lnTo>
                  <a:lnTo>
                    <a:pt x="758445" y="248648"/>
                  </a:lnTo>
                  <a:lnTo>
                    <a:pt x="738881" y="206331"/>
                  </a:lnTo>
                  <a:lnTo>
                    <a:pt x="714551" y="166919"/>
                  </a:lnTo>
                  <a:lnTo>
                    <a:pt x="685821" y="130778"/>
                  </a:lnTo>
                  <a:lnTo>
                    <a:pt x="653060" y="98271"/>
                  </a:lnTo>
                  <a:lnTo>
                    <a:pt x="616635" y="69764"/>
                  </a:lnTo>
                  <a:lnTo>
                    <a:pt x="576915" y="45622"/>
                  </a:lnTo>
                  <a:lnTo>
                    <a:pt x="534267" y="26209"/>
                  </a:lnTo>
                  <a:lnTo>
                    <a:pt x="489058" y="11892"/>
                  </a:lnTo>
                  <a:lnTo>
                    <a:pt x="441656" y="3033"/>
                  </a:lnTo>
                  <a:lnTo>
                    <a:pt x="392430" y="0"/>
                  </a:lnTo>
                  <a:close/>
                </a:path>
              </a:pathLst>
            </a:custGeom>
            <a:solidFill>
              <a:srgbClr val="006CBE"/>
            </a:solidFill>
          </p:spPr>
          <p:txBody>
            <a:bodyPr wrap="square" lIns="0" tIns="0" rIns="0" bIns="0" rtlCol="0"/>
            <a:lstStyle/>
            <a:p>
              <a:pPr>
                <a:defRPr/>
              </a:pPr>
              <a:endParaRPr kern="0">
                <a:solidFill>
                  <a:sysClr val="windowText" lastClr="000000"/>
                </a:solidFill>
              </a:endParaRPr>
            </a:p>
          </p:txBody>
        </p:sp>
        <p:pic>
          <p:nvPicPr>
            <p:cNvPr id="15" name="object 15"/>
            <p:cNvPicPr/>
            <p:nvPr/>
          </p:nvPicPr>
          <p:blipFill>
            <a:blip r:embed="rId7" cstate="print"/>
            <a:stretch>
              <a:fillRect/>
            </a:stretch>
          </p:blipFill>
          <p:spPr>
            <a:xfrm>
              <a:off x="6576060" y="2429256"/>
              <a:ext cx="650747" cy="611123"/>
            </a:xfrm>
            <a:prstGeom prst="rect">
              <a:avLst/>
            </a:prstGeom>
          </p:spPr>
        </p:pic>
        <p:pic>
          <p:nvPicPr>
            <p:cNvPr id="16" name="object 16"/>
            <p:cNvPicPr/>
            <p:nvPr/>
          </p:nvPicPr>
          <p:blipFill>
            <a:blip r:embed="rId8" cstate="print"/>
            <a:stretch>
              <a:fillRect/>
            </a:stretch>
          </p:blipFill>
          <p:spPr>
            <a:xfrm>
              <a:off x="228599" y="1452372"/>
              <a:ext cx="763523" cy="765035"/>
            </a:xfrm>
            <a:prstGeom prst="rect">
              <a:avLst/>
            </a:prstGeom>
          </p:spPr>
        </p:pic>
        <p:sp>
          <p:nvSpPr>
            <p:cNvPr id="17" name="object 17"/>
            <p:cNvSpPr/>
            <p:nvPr/>
          </p:nvSpPr>
          <p:spPr>
            <a:xfrm>
              <a:off x="413152" y="2499360"/>
              <a:ext cx="459105" cy="454659"/>
            </a:xfrm>
            <a:custGeom>
              <a:avLst/>
              <a:gdLst/>
              <a:ahLst/>
              <a:cxnLst/>
              <a:rect l="l" t="t" r="r" b="b"/>
              <a:pathLst>
                <a:path w="459105" h="454660">
                  <a:moveTo>
                    <a:pt x="103521" y="454262"/>
                  </a:moveTo>
                  <a:lnTo>
                    <a:pt x="9001" y="454262"/>
                  </a:lnTo>
                  <a:lnTo>
                    <a:pt x="9001" y="148422"/>
                  </a:lnTo>
                  <a:lnTo>
                    <a:pt x="103521" y="148422"/>
                  </a:lnTo>
                  <a:lnTo>
                    <a:pt x="103521" y="454262"/>
                  </a:lnTo>
                  <a:close/>
                </a:path>
                <a:path w="459105" h="454660">
                  <a:moveTo>
                    <a:pt x="54011" y="107943"/>
                  </a:moveTo>
                  <a:lnTo>
                    <a:pt x="32280" y="103234"/>
                  </a:lnTo>
                  <a:lnTo>
                    <a:pt x="15190" y="90515"/>
                  </a:lnTo>
                  <a:lnTo>
                    <a:pt x="4008" y="71891"/>
                  </a:lnTo>
                  <a:lnTo>
                    <a:pt x="0" y="49474"/>
                  </a:lnTo>
                  <a:lnTo>
                    <a:pt x="4008" y="27758"/>
                  </a:lnTo>
                  <a:lnTo>
                    <a:pt x="15190" y="10681"/>
                  </a:lnTo>
                  <a:lnTo>
                    <a:pt x="31527" y="0"/>
                  </a:lnTo>
                  <a:lnTo>
                    <a:pt x="76494" y="0"/>
                  </a:lnTo>
                  <a:lnTo>
                    <a:pt x="92831" y="10681"/>
                  </a:lnTo>
                  <a:lnTo>
                    <a:pt x="104013" y="27758"/>
                  </a:lnTo>
                  <a:lnTo>
                    <a:pt x="108022" y="49474"/>
                  </a:lnTo>
                  <a:lnTo>
                    <a:pt x="104013" y="71891"/>
                  </a:lnTo>
                  <a:lnTo>
                    <a:pt x="92831" y="90515"/>
                  </a:lnTo>
                  <a:lnTo>
                    <a:pt x="75742" y="103234"/>
                  </a:lnTo>
                  <a:lnTo>
                    <a:pt x="54011" y="107943"/>
                  </a:lnTo>
                  <a:close/>
                </a:path>
                <a:path w="459105" h="454660">
                  <a:moveTo>
                    <a:pt x="440613" y="188901"/>
                  </a:moveTo>
                  <a:lnTo>
                    <a:pt x="256552" y="188901"/>
                  </a:lnTo>
                  <a:lnTo>
                    <a:pt x="267453" y="171683"/>
                  </a:lnTo>
                  <a:lnTo>
                    <a:pt x="286371" y="155730"/>
                  </a:lnTo>
                  <a:lnTo>
                    <a:pt x="312884" y="143994"/>
                  </a:lnTo>
                  <a:lnTo>
                    <a:pt x="346571" y="139427"/>
                  </a:lnTo>
                  <a:lnTo>
                    <a:pt x="394569" y="146659"/>
                  </a:lnTo>
                  <a:lnTo>
                    <a:pt x="427011" y="167060"/>
                  </a:lnTo>
                  <a:lnTo>
                    <a:pt x="440613" y="188901"/>
                  </a:lnTo>
                  <a:close/>
                </a:path>
                <a:path w="459105" h="454660">
                  <a:moveTo>
                    <a:pt x="256552" y="454262"/>
                  </a:moveTo>
                  <a:lnTo>
                    <a:pt x="162033" y="454262"/>
                  </a:lnTo>
                  <a:lnTo>
                    <a:pt x="162033" y="148422"/>
                  </a:lnTo>
                  <a:lnTo>
                    <a:pt x="252051" y="148422"/>
                  </a:lnTo>
                  <a:lnTo>
                    <a:pt x="252051" y="188901"/>
                  </a:lnTo>
                  <a:lnTo>
                    <a:pt x="440613" y="188901"/>
                  </a:lnTo>
                  <a:lnTo>
                    <a:pt x="446707" y="198688"/>
                  </a:lnTo>
                  <a:lnTo>
                    <a:pt x="452955" y="224882"/>
                  </a:lnTo>
                  <a:lnTo>
                    <a:pt x="315064" y="224882"/>
                  </a:lnTo>
                  <a:lnTo>
                    <a:pt x="285035" y="231136"/>
                  </a:lnTo>
                  <a:lnTo>
                    <a:pt x="267242" y="247932"/>
                  </a:lnTo>
                  <a:lnTo>
                    <a:pt x="258732" y="272318"/>
                  </a:lnTo>
                  <a:lnTo>
                    <a:pt x="256552" y="301342"/>
                  </a:lnTo>
                  <a:lnTo>
                    <a:pt x="256552" y="454262"/>
                  </a:lnTo>
                  <a:close/>
                </a:path>
                <a:path w="459105" h="454660">
                  <a:moveTo>
                    <a:pt x="459094" y="454262"/>
                  </a:moveTo>
                  <a:lnTo>
                    <a:pt x="364575" y="454262"/>
                  </a:lnTo>
                  <a:lnTo>
                    <a:pt x="364450" y="301342"/>
                  </a:lnTo>
                  <a:lnTo>
                    <a:pt x="363801" y="278010"/>
                  </a:lnTo>
                  <a:lnTo>
                    <a:pt x="358386" y="251868"/>
                  </a:lnTo>
                  <a:lnTo>
                    <a:pt x="343687" y="232472"/>
                  </a:lnTo>
                  <a:lnTo>
                    <a:pt x="315064" y="224882"/>
                  </a:lnTo>
                  <a:lnTo>
                    <a:pt x="452955" y="224882"/>
                  </a:lnTo>
                  <a:lnTo>
                    <a:pt x="456465" y="239598"/>
                  </a:lnTo>
                  <a:lnTo>
                    <a:pt x="459094" y="287849"/>
                  </a:lnTo>
                  <a:lnTo>
                    <a:pt x="459094" y="454262"/>
                  </a:lnTo>
                  <a:close/>
                </a:path>
              </a:pathLst>
            </a:custGeom>
            <a:solidFill>
              <a:srgbClr val="FFFFFF"/>
            </a:solidFill>
          </p:spPr>
          <p:txBody>
            <a:bodyPr wrap="square" lIns="0" tIns="0" rIns="0" bIns="0" rtlCol="0"/>
            <a:lstStyle/>
            <a:p>
              <a:pPr>
                <a:defRPr/>
              </a:pPr>
              <a:endParaRPr kern="0">
                <a:solidFill>
                  <a:sysClr val="windowText" lastClr="000000"/>
                </a:solidFill>
              </a:endParaRPr>
            </a:p>
          </p:txBody>
        </p:sp>
      </p:grpSp>
      <p:sp>
        <p:nvSpPr>
          <p:cNvPr id="18" name="object 18"/>
          <p:cNvSpPr txBox="1"/>
          <p:nvPr/>
        </p:nvSpPr>
        <p:spPr>
          <a:xfrm>
            <a:off x="2560256" y="605507"/>
            <a:ext cx="3437254" cy="228909"/>
          </a:xfrm>
          <a:prstGeom prst="rect">
            <a:avLst/>
          </a:prstGeom>
        </p:spPr>
        <p:txBody>
          <a:bodyPr vert="horz" wrap="square" lIns="0" tIns="13335" rIns="0" bIns="0" rtlCol="0">
            <a:spAutoFit/>
          </a:bodyPr>
          <a:lstStyle/>
          <a:p>
            <a:pPr marL="12700">
              <a:spcBef>
                <a:spcPts val="105"/>
              </a:spcBef>
              <a:defRPr/>
            </a:pPr>
            <a:r>
              <a:rPr sz="1400" b="1" u="sng" kern="0" spc="-10">
                <a:solidFill>
                  <a:srgbClr val="FFFFFF"/>
                </a:solidFill>
                <a:uFill>
                  <a:solidFill>
                    <a:srgbClr val="FFFFFF"/>
                  </a:solidFill>
                </a:uFill>
                <a:latin typeface="Arial"/>
                <a:cs typeface="Arial"/>
                <a:hlinkClick r:id="rId9"/>
              </a:rPr>
              <a:t>https://soldierforlife.army.mil/Retirement</a:t>
            </a:r>
            <a:endParaRPr sz="1400" kern="0">
              <a:solidFill>
                <a:sysClr val="windowText" lastClr="000000"/>
              </a:solidFill>
              <a:latin typeface="Arial"/>
              <a:cs typeface="Arial"/>
            </a:endParaRPr>
          </a:p>
        </p:txBody>
      </p:sp>
      <p:sp>
        <p:nvSpPr>
          <p:cNvPr id="19" name="object 19"/>
          <p:cNvSpPr txBox="1"/>
          <p:nvPr/>
        </p:nvSpPr>
        <p:spPr>
          <a:xfrm>
            <a:off x="2578391" y="3591676"/>
            <a:ext cx="1229995" cy="228909"/>
          </a:xfrm>
          <a:prstGeom prst="rect">
            <a:avLst/>
          </a:prstGeom>
        </p:spPr>
        <p:txBody>
          <a:bodyPr vert="horz" wrap="square" lIns="0" tIns="13335" rIns="0" bIns="0" rtlCol="0">
            <a:spAutoFit/>
          </a:bodyPr>
          <a:lstStyle/>
          <a:p>
            <a:pPr marL="12700">
              <a:spcBef>
                <a:spcPts val="105"/>
              </a:spcBef>
              <a:defRPr/>
            </a:pPr>
            <a:r>
              <a:rPr sz="1400" b="1" kern="0" spc="-10">
                <a:solidFill>
                  <a:srgbClr val="FFFFFF"/>
                </a:solidFill>
                <a:latin typeface="Arial"/>
                <a:cs typeface="Arial"/>
              </a:rPr>
              <a:t>@USArmySFL</a:t>
            </a:r>
            <a:endParaRPr sz="1400" kern="0">
              <a:solidFill>
                <a:sysClr val="windowText" lastClr="000000"/>
              </a:solidFill>
              <a:latin typeface="Arial"/>
              <a:cs typeface="Arial"/>
            </a:endParaRPr>
          </a:p>
        </p:txBody>
      </p:sp>
      <p:sp>
        <p:nvSpPr>
          <p:cNvPr id="20" name="object 20"/>
          <p:cNvSpPr txBox="1"/>
          <p:nvPr/>
        </p:nvSpPr>
        <p:spPr>
          <a:xfrm>
            <a:off x="2577499" y="1696441"/>
            <a:ext cx="2103120" cy="228909"/>
          </a:xfrm>
          <a:prstGeom prst="rect">
            <a:avLst/>
          </a:prstGeom>
        </p:spPr>
        <p:txBody>
          <a:bodyPr vert="horz" wrap="square" lIns="0" tIns="13335" rIns="0" bIns="0" rtlCol="0">
            <a:spAutoFit/>
          </a:bodyPr>
          <a:lstStyle/>
          <a:p>
            <a:pPr marL="12700">
              <a:spcBef>
                <a:spcPts val="105"/>
              </a:spcBef>
              <a:defRPr/>
            </a:pPr>
            <a:r>
              <a:rPr sz="1400" b="1" kern="0" spc="-10">
                <a:solidFill>
                  <a:srgbClr val="FFFFFF"/>
                </a:solidFill>
                <a:latin typeface="Arial"/>
                <a:cs typeface="Arial"/>
              </a:rPr>
              <a:t>@USArmySoldierForLife</a:t>
            </a:r>
            <a:endParaRPr sz="1400" kern="0">
              <a:solidFill>
                <a:sysClr val="windowText" lastClr="000000"/>
              </a:solidFill>
              <a:latin typeface="Arial"/>
              <a:cs typeface="Arial"/>
            </a:endParaRPr>
          </a:p>
        </p:txBody>
      </p:sp>
      <p:grpSp>
        <p:nvGrpSpPr>
          <p:cNvPr id="21" name="object 21"/>
          <p:cNvGrpSpPr/>
          <p:nvPr/>
        </p:nvGrpSpPr>
        <p:grpSpPr>
          <a:xfrm>
            <a:off x="1524000" y="4572001"/>
            <a:ext cx="9144000" cy="2280285"/>
            <a:chOff x="0" y="4572000"/>
            <a:chExt cx="9144000" cy="2280285"/>
          </a:xfrm>
        </p:grpSpPr>
        <p:sp>
          <p:nvSpPr>
            <p:cNvPr id="22" name="object 22"/>
            <p:cNvSpPr/>
            <p:nvPr/>
          </p:nvSpPr>
          <p:spPr>
            <a:xfrm>
              <a:off x="0" y="5708903"/>
              <a:ext cx="9144000" cy="1143000"/>
            </a:xfrm>
            <a:custGeom>
              <a:avLst/>
              <a:gdLst/>
              <a:ahLst/>
              <a:cxnLst/>
              <a:rect l="l" t="t" r="r" b="b"/>
              <a:pathLst>
                <a:path w="9144000" h="1143000">
                  <a:moveTo>
                    <a:pt x="9144000" y="0"/>
                  </a:moveTo>
                  <a:lnTo>
                    <a:pt x="0" y="0"/>
                  </a:lnTo>
                  <a:lnTo>
                    <a:pt x="0" y="1143000"/>
                  </a:lnTo>
                  <a:lnTo>
                    <a:pt x="9144000" y="1143000"/>
                  </a:lnTo>
                  <a:lnTo>
                    <a:pt x="9144000" y="0"/>
                  </a:lnTo>
                  <a:close/>
                </a:path>
              </a:pathLst>
            </a:custGeom>
            <a:solidFill>
              <a:srgbClr val="211F1F"/>
            </a:solidFill>
          </p:spPr>
          <p:txBody>
            <a:bodyPr wrap="square" lIns="0" tIns="0" rIns="0" bIns="0" rtlCol="0"/>
            <a:lstStyle/>
            <a:p>
              <a:pPr>
                <a:defRPr/>
              </a:pPr>
              <a:endParaRPr kern="0">
                <a:solidFill>
                  <a:sysClr val="windowText" lastClr="000000"/>
                </a:solidFill>
              </a:endParaRPr>
            </a:p>
          </p:txBody>
        </p:sp>
        <p:pic>
          <p:nvPicPr>
            <p:cNvPr id="23" name="object 23"/>
            <p:cNvPicPr/>
            <p:nvPr/>
          </p:nvPicPr>
          <p:blipFill>
            <a:blip r:embed="rId10" cstate="print"/>
            <a:stretch>
              <a:fillRect/>
            </a:stretch>
          </p:blipFill>
          <p:spPr>
            <a:xfrm>
              <a:off x="6353556" y="4572000"/>
              <a:ext cx="1571243" cy="705611"/>
            </a:xfrm>
            <a:prstGeom prst="rect">
              <a:avLst/>
            </a:prstGeom>
          </p:spPr>
        </p:pic>
      </p:grpSp>
      <p:sp>
        <p:nvSpPr>
          <p:cNvPr id="24" name="object 24"/>
          <p:cNvSpPr txBox="1"/>
          <p:nvPr/>
        </p:nvSpPr>
        <p:spPr>
          <a:xfrm>
            <a:off x="1608802" y="4844571"/>
            <a:ext cx="8978265" cy="1604285"/>
          </a:xfrm>
          <a:prstGeom prst="rect">
            <a:avLst/>
          </a:prstGeom>
        </p:spPr>
        <p:txBody>
          <a:bodyPr vert="horz" wrap="square" lIns="0" tIns="115570" rIns="0" bIns="0" rtlCol="0">
            <a:spAutoFit/>
          </a:bodyPr>
          <a:lstStyle/>
          <a:p>
            <a:pPr marL="12700">
              <a:spcBef>
                <a:spcPts val="910"/>
              </a:spcBef>
              <a:defRPr/>
            </a:pPr>
            <a:r>
              <a:rPr sz="1400" b="1" u="sng" kern="0" spc="-10">
                <a:solidFill>
                  <a:srgbClr val="FFFFFF"/>
                </a:solidFill>
                <a:uFill>
                  <a:solidFill>
                    <a:srgbClr val="FFFFFF"/>
                  </a:solidFill>
                </a:uFill>
                <a:latin typeface="Arial"/>
                <a:cs typeface="Arial"/>
                <a:hlinkClick r:id="rId11"/>
              </a:rPr>
              <a:t>https://soldierforlife.army.mil/Retirement/change-of-mission</a:t>
            </a:r>
            <a:endParaRPr sz="1400" kern="0">
              <a:solidFill>
                <a:sysClr val="windowText" lastClr="000000"/>
              </a:solidFill>
              <a:latin typeface="Arial"/>
              <a:cs typeface="Arial"/>
            </a:endParaRPr>
          </a:p>
          <a:p>
            <a:pPr marL="5131435" marR="5080" indent="-719455">
              <a:spcBef>
                <a:spcPts val="815"/>
              </a:spcBef>
              <a:defRPr/>
            </a:pPr>
            <a:r>
              <a:rPr sz="1400" b="1" u="sng" kern="0" spc="-10">
                <a:solidFill>
                  <a:srgbClr val="FFFFFF"/>
                </a:solidFill>
                <a:uFill>
                  <a:solidFill>
                    <a:srgbClr val="FFFFFF"/>
                  </a:solidFill>
                </a:uFill>
                <a:latin typeface="Arial"/>
                <a:cs typeface="Arial"/>
                <a:hlinkClick r:id="rId12"/>
              </a:rPr>
              <a:t>https://soldierforlife.army.mil/Retirement/army-echoes</a:t>
            </a:r>
            <a:r>
              <a:rPr sz="1400" b="1" kern="0" spc="-10">
                <a:solidFill>
                  <a:srgbClr val="FFFFFF"/>
                </a:solidFill>
                <a:latin typeface="Arial"/>
                <a:cs typeface="Arial"/>
              </a:rPr>
              <a:t> </a:t>
            </a:r>
            <a:r>
              <a:rPr sz="1400" b="1" u="sng" kern="0" spc="-10">
                <a:solidFill>
                  <a:srgbClr val="FFFFFF"/>
                </a:solidFill>
                <a:uFill>
                  <a:solidFill>
                    <a:srgbClr val="FFFFFF"/>
                  </a:solidFill>
                </a:uFill>
                <a:latin typeface="Arial"/>
                <a:cs typeface="Arial"/>
                <a:hlinkClick r:id="rId13"/>
              </a:rPr>
              <a:t>https://soldierforlife.army.mil/Retirement/blog</a:t>
            </a:r>
            <a:endParaRPr sz="1400" kern="0">
              <a:solidFill>
                <a:sysClr val="windowText" lastClr="000000"/>
              </a:solidFill>
              <a:latin typeface="Arial"/>
              <a:cs typeface="Arial"/>
            </a:endParaRPr>
          </a:p>
          <a:p>
            <a:pPr>
              <a:defRPr/>
            </a:pPr>
            <a:endParaRPr sz="1400" kern="0">
              <a:solidFill>
                <a:sysClr val="windowText" lastClr="000000"/>
              </a:solidFill>
              <a:latin typeface="Arial"/>
              <a:cs typeface="Arial"/>
            </a:endParaRPr>
          </a:p>
          <a:p>
            <a:pPr>
              <a:spcBef>
                <a:spcPts val="15"/>
              </a:spcBef>
              <a:defRPr/>
            </a:pPr>
            <a:endParaRPr sz="1400" kern="0">
              <a:solidFill>
                <a:sysClr val="windowText" lastClr="000000"/>
              </a:solidFill>
              <a:latin typeface="Arial"/>
              <a:cs typeface="Arial"/>
            </a:endParaRPr>
          </a:p>
          <a:p>
            <a:pPr marL="542925">
              <a:defRPr/>
            </a:pPr>
            <a:r>
              <a:rPr sz="2000" b="1" kern="0">
                <a:solidFill>
                  <a:srgbClr val="FFD42F"/>
                </a:solidFill>
                <a:latin typeface="Arial"/>
                <a:cs typeface="Arial"/>
              </a:rPr>
              <a:t>Join</a:t>
            </a:r>
            <a:r>
              <a:rPr sz="2000" b="1" kern="0" spc="-20">
                <a:solidFill>
                  <a:srgbClr val="FFD42F"/>
                </a:solidFill>
                <a:latin typeface="Arial"/>
                <a:cs typeface="Arial"/>
              </a:rPr>
              <a:t> </a:t>
            </a:r>
            <a:r>
              <a:rPr sz="2000" b="1" kern="0">
                <a:solidFill>
                  <a:srgbClr val="FFD42F"/>
                </a:solidFill>
                <a:latin typeface="Arial"/>
                <a:cs typeface="Arial"/>
              </a:rPr>
              <a:t>the</a:t>
            </a:r>
            <a:r>
              <a:rPr sz="2000" b="1" kern="0" spc="-40">
                <a:solidFill>
                  <a:srgbClr val="FFD42F"/>
                </a:solidFill>
                <a:latin typeface="Arial"/>
                <a:cs typeface="Arial"/>
              </a:rPr>
              <a:t> </a:t>
            </a:r>
            <a:r>
              <a:rPr sz="2000" b="1" kern="0" spc="-10">
                <a:solidFill>
                  <a:srgbClr val="FFD42F"/>
                </a:solidFill>
                <a:latin typeface="Arial"/>
                <a:cs typeface="Arial"/>
              </a:rPr>
              <a:t>conversation</a:t>
            </a:r>
            <a:endParaRPr sz="2000" kern="0">
              <a:solidFill>
                <a:sysClr val="windowText" lastClr="000000"/>
              </a:solidFill>
              <a:latin typeface="Arial"/>
              <a:cs typeface="Arial"/>
            </a:endParaRPr>
          </a:p>
        </p:txBody>
      </p:sp>
      <p:grpSp>
        <p:nvGrpSpPr>
          <p:cNvPr id="25" name="object 25"/>
          <p:cNvGrpSpPr/>
          <p:nvPr/>
        </p:nvGrpSpPr>
        <p:grpSpPr>
          <a:xfrm>
            <a:off x="1609345" y="309372"/>
            <a:ext cx="6613525" cy="4665345"/>
            <a:chOff x="85344" y="309371"/>
            <a:chExt cx="6613525" cy="4665345"/>
          </a:xfrm>
        </p:grpSpPr>
        <p:pic>
          <p:nvPicPr>
            <p:cNvPr id="26" name="object 26"/>
            <p:cNvPicPr/>
            <p:nvPr/>
          </p:nvPicPr>
          <p:blipFill>
            <a:blip r:embed="rId14" cstate="print"/>
            <a:stretch>
              <a:fillRect/>
            </a:stretch>
          </p:blipFill>
          <p:spPr>
            <a:xfrm>
              <a:off x="85344" y="309371"/>
              <a:ext cx="909827" cy="909827"/>
            </a:xfrm>
            <a:prstGeom prst="rect">
              <a:avLst/>
            </a:prstGeom>
          </p:spPr>
        </p:pic>
        <p:pic>
          <p:nvPicPr>
            <p:cNvPr id="27" name="object 27"/>
            <p:cNvPicPr/>
            <p:nvPr/>
          </p:nvPicPr>
          <p:blipFill>
            <a:blip r:embed="rId15" cstate="print"/>
            <a:stretch>
              <a:fillRect/>
            </a:stretch>
          </p:blipFill>
          <p:spPr>
            <a:xfrm>
              <a:off x="1344168" y="4020311"/>
              <a:ext cx="1144523" cy="954023"/>
            </a:xfrm>
            <a:prstGeom prst="rect">
              <a:avLst/>
            </a:prstGeom>
          </p:spPr>
        </p:pic>
        <p:pic>
          <p:nvPicPr>
            <p:cNvPr id="28" name="object 28"/>
            <p:cNvPicPr/>
            <p:nvPr/>
          </p:nvPicPr>
          <p:blipFill>
            <a:blip r:embed="rId16" cstate="print"/>
            <a:stretch>
              <a:fillRect/>
            </a:stretch>
          </p:blipFill>
          <p:spPr>
            <a:xfrm>
              <a:off x="6077712" y="1455419"/>
              <a:ext cx="611123" cy="612647"/>
            </a:xfrm>
            <a:prstGeom prst="rect">
              <a:avLst/>
            </a:prstGeom>
          </p:spPr>
        </p:pic>
        <p:sp>
          <p:nvSpPr>
            <p:cNvPr id="29" name="object 29"/>
            <p:cNvSpPr/>
            <p:nvPr/>
          </p:nvSpPr>
          <p:spPr>
            <a:xfrm>
              <a:off x="6072949" y="1450657"/>
              <a:ext cx="621030" cy="622300"/>
            </a:xfrm>
            <a:custGeom>
              <a:avLst/>
              <a:gdLst/>
              <a:ahLst/>
              <a:cxnLst/>
              <a:rect l="l" t="t" r="r" b="b"/>
              <a:pathLst>
                <a:path w="621029" h="622300">
                  <a:moveTo>
                    <a:pt x="0" y="0"/>
                  </a:moveTo>
                  <a:lnTo>
                    <a:pt x="620648" y="0"/>
                  </a:lnTo>
                  <a:lnTo>
                    <a:pt x="620648" y="622173"/>
                  </a:lnTo>
                  <a:lnTo>
                    <a:pt x="0" y="622173"/>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pic>
          <p:nvPicPr>
            <p:cNvPr id="30" name="object 30"/>
            <p:cNvPicPr/>
            <p:nvPr/>
          </p:nvPicPr>
          <p:blipFill>
            <a:blip r:embed="rId17" cstate="print"/>
            <a:stretch>
              <a:fillRect/>
            </a:stretch>
          </p:blipFill>
          <p:spPr>
            <a:xfrm>
              <a:off x="4571999" y="516636"/>
              <a:ext cx="1107947" cy="406907"/>
            </a:xfrm>
            <a:prstGeom prst="rect">
              <a:avLst/>
            </a:prstGeom>
          </p:spPr>
        </p:pic>
      </p:grpSp>
      <p:sp>
        <p:nvSpPr>
          <p:cNvPr id="31" name="object 31"/>
          <p:cNvSpPr txBox="1"/>
          <p:nvPr/>
        </p:nvSpPr>
        <p:spPr>
          <a:xfrm>
            <a:off x="8841004" y="2589169"/>
            <a:ext cx="1229995" cy="228909"/>
          </a:xfrm>
          <a:prstGeom prst="rect">
            <a:avLst/>
          </a:prstGeom>
        </p:spPr>
        <p:txBody>
          <a:bodyPr vert="horz" wrap="square" lIns="0" tIns="13335" rIns="0" bIns="0" rtlCol="0">
            <a:spAutoFit/>
          </a:bodyPr>
          <a:lstStyle/>
          <a:p>
            <a:pPr marL="12700">
              <a:spcBef>
                <a:spcPts val="105"/>
              </a:spcBef>
              <a:defRPr/>
            </a:pPr>
            <a:r>
              <a:rPr sz="1400" b="1" kern="0" spc="-10">
                <a:solidFill>
                  <a:srgbClr val="FFFFFF"/>
                </a:solidFill>
                <a:latin typeface="Arial"/>
                <a:cs typeface="Arial"/>
              </a:rPr>
              <a:t>@USArmySFL</a:t>
            </a:r>
            <a:endParaRPr sz="1400" kern="0">
              <a:solidFill>
                <a:sysClr val="windowText" lastClr="000000"/>
              </a:solidFill>
              <a:latin typeface="Arial"/>
              <a:cs typeface="Arial"/>
            </a:endParaRPr>
          </a:p>
        </p:txBody>
      </p:sp>
      <p:sp>
        <p:nvSpPr>
          <p:cNvPr id="32" name="object 32"/>
          <p:cNvSpPr txBox="1"/>
          <p:nvPr/>
        </p:nvSpPr>
        <p:spPr>
          <a:xfrm>
            <a:off x="8764866" y="3561839"/>
            <a:ext cx="1229995" cy="228909"/>
          </a:xfrm>
          <a:prstGeom prst="rect">
            <a:avLst/>
          </a:prstGeom>
        </p:spPr>
        <p:txBody>
          <a:bodyPr vert="horz" wrap="square" lIns="0" tIns="13335" rIns="0" bIns="0" rtlCol="0">
            <a:spAutoFit/>
          </a:bodyPr>
          <a:lstStyle/>
          <a:p>
            <a:pPr marL="12700">
              <a:spcBef>
                <a:spcPts val="105"/>
              </a:spcBef>
              <a:defRPr/>
            </a:pPr>
            <a:r>
              <a:rPr sz="1400" b="1" kern="0" spc="-10">
                <a:solidFill>
                  <a:srgbClr val="FFFFFF"/>
                </a:solidFill>
                <a:latin typeface="Arial"/>
                <a:cs typeface="Arial"/>
              </a:rPr>
              <a:t>@USArmySFL</a:t>
            </a:r>
            <a:endParaRPr sz="1400" kern="0">
              <a:solidFill>
                <a:sysClr val="windowText" lastClr="000000"/>
              </a:solidFill>
              <a:latin typeface="Arial"/>
              <a:cs typeface="Arial"/>
            </a:endParaRPr>
          </a:p>
        </p:txBody>
      </p:sp>
      <p:sp>
        <p:nvSpPr>
          <p:cNvPr id="33" name="object 33"/>
          <p:cNvSpPr txBox="1"/>
          <p:nvPr/>
        </p:nvSpPr>
        <p:spPr>
          <a:xfrm>
            <a:off x="2607535" y="2589169"/>
            <a:ext cx="1229995" cy="228909"/>
          </a:xfrm>
          <a:prstGeom prst="rect">
            <a:avLst/>
          </a:prstGeom>
        </p:spPr>
        <p:txBody>
          <a:bodyPr vert="horz" wrap="square" lIns="0" tIns="13335" rIns="0" bIns="0" rtlCol="0">
            <a:spAutoFit/>
          </a:bodyPr>
          <a:lstStyle/>
          <a:p>
            <a:pPr marL="12700">
              <a:spcBef>
                <a:spcPts val="105"/>
              </a:spcBef>
              <a:defRPr/>
            </a:pPr>
            <a:r>
              <a:rPr sz="1400" b="1" kern="0" spc="-10">
                <a:solidFill>
                  <a:srgbClr val="FFFFFF"/>
                </a:solidFill>
                <a:latin typeface="Arial"/>
                <a:cs typeface="Arial"/>
              </a:rPr>
              <a:t>@USArmySFL</a:t>
            </a:r>
            <a:endParaRPr sz="1400" kern="0">
              <a:solidFill>
                <a:sysClr val="windowText" lastClr="000000"/>
              </a:solidFill>
              <a:latin typeface="Arial"/>
              <a:cs typeface="Arial"/>
            </a:endParaRPr>
          </a:p>
        </p:txBody>
      </p:sp>
      <p:sp>
        <p:nvSpPr>
          <p:cNvPr id="34" name="object 34"/>
          <p:cNvSpPr txBox="1"/>
          <p:nvPr/>
        </p:nvSpPr>
        <p:spPr>
          <a:xfrm>
            <a:off x="8272960" y="1640244"/>
            <a:ext cx="2103120" cy="228909"/>
          </a:xfrm>
          <a:prstGeom prst="rect">
            <a:avLst/>
          </a:prstGeom>
        </p:spPr>
        <p:txBody>
          <a:bodyPr vert="horz" wrap="square" lIns="0" tIns="13335" rIns="0" bIns="0" rtlCol="0">
            <a:spAutoFit/>
          </a:bodyPr>
          <a:lstStyle/>
          <a:p>
            <a:pPr marL="12700">
              <a:spcBef>
                <a:spcPts val="105"/>
              </a:spcBef>
              <a:defRPr/>
            </a:pPr>
            <a:r>
              <a:rPr sz="1400" b="1" kern="0" spc="-10">
                <a:solidFill>
                  <a:srgbClr val="FFFFFF"/>
                </a:solidFill>
                <a:latin typeface="Arial"/>
                <a:cs typeface="Arial"/>
              </a:rPr>
              <a:t>@USArmySoldierForLife</a:t>
            </a:r>
            <a:endParaRPr sz="1400" kern="0">
              <a:solidFill>
                <a:sysClr val="windowText" lastClr="000000"/>
              </a:solidFill>
              <a:latin typeface="Arial"/>
              <a:cs typeface="Arial"/>
            </a:endParaRPr>
          </a:p>
        </p:txBody>
      </p:sp>
      <p:sp>
        <p:nvSpPr>
          <p:cNvPr id="35" name="object 35"/>
          <p:cNvSpPr txBox="1"/>
          <p:nvPr/>
        </p:nvSpPr>
        <p:spPr>
          <a:xfrm>
            <a:off x="7241541" y="628026"/>
            <a:ext cx="3326129" cy="212238"/>
          </a:xfrm>
          <a:prstGeom prst="rect">
            <a:avLst/>
          </a:prstGeom>
        </p:spPr>
        <p:txBody>
          <a:bodyPr vert="horz" wrap="square" lIns="0" tIns="12065" rIns="0" bIns="0" rtlCol="0">
            <a:spAutoFit/>
          </a:bodyPr>
          <a:lstStyle/>
          <a:p>
            <a:pPr marL="12700">
              <a:spcBef>
                <a:spcPts val="95"/>
              </a:spcBef>
              <a:defRPr/>
            </a:pPr>
            <a:r>
              <a:rPr sz="1300" b="1" u="sng" kern="0" spc="-10">
                <a:solidFill>
                  <a:srgbClr val="FFFFFF"/>
                </a:solidFill>
                <a:uFill>
                  <a:solidFill>
                    <a:srgbClr val="FFFFFF"/>
                  </a:solidFill>
                </a:uFill>
                <a:latin typeface="Arial"/>
                <a:cs typeface="Arial"/>
                <a:hlinkClick r:id="rId18"/>
              </a:rPr>
              <a:t>https://www.dvidshub.net/unit/HQDA-</a:t>
            </a:r>
            <a:r>
              <a:rPr sz="1300" b="1" u="sng" kern="0" spc="-25">
                <a:solidFill>
                  <a:srgbClr val="FFFFFF"/>
                </a:solidFill>
                <a:uFill>
                  <a:solidFill>
                    <a:srgbClr val="FFFFFF"/>
                  </a:solidFill>
                </a:uFill>
                <a:latin typeface="Arial"/>
                <a:cs typeface="Arial"/>
                <a:hlinkClick r:id="rId18"/>
              </a:rPr>
              <a:t>RSO</a:t>
            </a:r>
            <a:endParaRPr sz="1300" kern="0">
              <a:solidFill>
                <a:sysClr val="windowText" lastClr="000000"/>
              </a:solidFill>
              <a:latin typeface="Arial"/>
              <a:cs typeface="Arial"/>
            </a:endParaRPr>
          </a:p>
        </p:txBody>
      </p:sp>
      <p:pic>
        <p:nvPicPr>
          <p:cNvPr id="37" name="object 37"/>
          <p:cNvPicPr/>
          <p:nvPr/>
        </p:nvPicPr>
        <p:blipFill>
          <a:blip r:embed="rId19" cstate="print"/>
          <a:stretch>
            <a:fillRect/>
          </a:stretch>
        </p:blipFill>
        <p:spPr>
          <a:xfrm>
            <a:off x="1828801" y="3352800"/>
            <a:ext cx="652259" cy="734568"/>
          </a:xfrm>
          <a:prstGeom prst="rect">
            <a:avLst/>
          </a:prstGeom>
        </p:spPr>
      </p:pic>
    </p:spTree>
    <p:extLst>
      <p:ext uri="{BB962C8B-B14F-4D97-AF65-F5344CB8AC3E}">
        <p14:creationId xmlns:p14="http://schemas.microsoft.com/office/powerpoint/2010/main" val="2296915192"/>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0350" y="2730456"/>
            <a:ext cx="6069330" cy="1367682"/>
          </a:xfrm>
          <a:prstGeom prst="rect">
            <a:avLst/>
          </a:prstGeom>
        </p:spPr>
        <p:txBody>
          <a:bodyPr vert="horz" wrap="square" lIns="0" tIns="13335" rIns="0" bIns="0" rtlCol="0" anchor="ctr">
            <a:spAutoFit/>
          </a:bodyPr>
          <a:lstStyle/>
          <a:p>
            <a:pPr marL="12700">
              <a:lnSpc>
                <a:spcPct val="100000"/>
              </a:lnSpc>
              <a:spcBef>
                <a:spcPts val="105"/>
              </a:spcBef>
            </a:pPr>
            <a:r>
              <a:t>Additional</a:t>
            </a:r>
            <a:r>
              <a:rPr spc="-90"/>
              <a:t> </a:t>
            </a:r>
            <a:r>
              <a:t>Benefits</a:t>
            </a:r>
            <a:r>
              <a:rPr spc="-65"/>
              <a:t> </a:t>
            </a:r>
            <a:r>
              <a:rPr spc="-10"/>
              <a:t>Information</a:t>
            </a: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191</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25703105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1170" y="112106"/>
            <a:ext cx="8190230" cy="1367682"/>
          </a:xfrm>
          <a:prstGeom prst="rect">
            <a:avLst/>
          </a:prstGeom>
        </p:spPr>
        <p:txBody>
          <a:bodyPr vert="horz" wrap="square" lIns="0" tIns="13335" rIns="0" bIns="0" rtlCol="0" anchor="ctr">
            <a:spAutoFit/>
          </a:bodyPr>
          <a:lstStyle/>
          <a:p>
            <a:pPr marL="12700">
              <a:lnSpc>
                <a:spcPct val="100000"/>
              </a:lnSpc>
              <a:spcBef>
                <a:spcPts val="105"/>
              </a:spcBef>
            </a:pPr>
            <a:r>
              <a:rPr spc="-10"/>
              <a:t>Veterans</a:t>
            </a:r>
            <a:r>
              <a:rPr spc="-90"/>
              <a:t> </a:t>
            </a:r>
            <a:r>
              <a:t>Inquiry</a:t>
            </a:r>
            <a:r>
              <a:rPr spc="-90"/>
              <a:t> </a:t>
            </a:r>
            <a:r>
              <a:t>Branch</a:t>
            </a:r>
            <a:r>
              <a:rPr spc="-95"/>
              <a:t> </a:t>
            </a:r>
            <a:r>
              <a:t>-</a:t>
            </a:r>
            <a:r>
              <a:rPr spc="-80"/>
              <a:t> </a:t>
            </a:r>
            <a:r>
              <a:t>The</a:t>
            </a:r>
            <a:r>
              <a:rPr spc="-90"/>
              <a:t> </a:t>
            </a:r>
            <a:r>
              <a:rPr spc="-10"/>
              <a:t>Veterans</a:t>
            </a:r>
            <a:r>
              <a:rPr spc="-90"/>
              <a:t> </a:t>
            </a:r>
            <a:r>
              <a:rPr spc="-25"/>
              <a:t>S1</a:t>
            </a:r>
          </a:p>
        </p:txBody>
      </p:sp>
      <p:sp>
        <p:nvSpPr>
          <p:cNvPr id="12" name="object 12"/>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192</a:t>
            </a:fld>
            <a:endParaRPr sz="700" b="1" kern="0" spc="-25">
              <a:solidFill>
                <a:srgbClr val="2E372E"/>
              </a:solidFill>
              <a:latin typeface="Calibri"/>
              <a:cs typeface="Calibri"/>
            </a:endParaRPr>
          </a:p>
        </p:txBody>
      </p:sp>
      <p:grpSp>
        <p:nvGrpSpPr>
          <p:cNvPr id="3" name="object 3"/>
          <p:cNvGrpSpPr/>
          <p:nvPr/>
        </p:nvGrpSpPr>
        <p:grpSpPr>
          <a:xfrm>
            <a:off x="1644014" y="1264539"/>
            <a:ext cx="8903970" cy="5278755"/>
            <a:chOff x="120014" y="1264538"/>
            <a:chExt cx="8903970" cy="5278755"/>
          </a:xfrm>
        </p:grpSpPr>
        <p:pic>
          <p:nvPicPr>
            <p:cNvPr id="4" name="object 4"/>
            <p:cNvPicPr/>
            <p:nvPr/>
          </p:nvPicPr>
          <p:blipFill>
            <a:blip r:embed="rId3" cstate="print"/>
            <a:stretch>
              <a:fillRect/>
            </a:stretch>
          </p:blipFill>
          <p:spPr>
            <a:xfrm>
              <a:off x="129539" y="1274064"/>
              <a:ext cx="5286755" cy="4038599"/>
            </a:xfrm>
            <a:prstGeom prst="rect">
              <a:avLst/>
            </a:prstGeom>
          </p:spPr>
        </p:pic>
        <p:sp>
          <p:nvSpPr>
            <p:cNvPr id="5" name="object 5"/>
            <p:cNvSpPr/>
            <p:nvPr/>
          </p:nvSpPr>
          <p:spPr>
            <a:xfrm>
              <a:off x="124777" y="1269301"/>
              <a:ext cx="5296535" cy="4048125"/>
            </a:xfrm>
            <a:custGeom>
              <a:avLst/>
              <a:gdLst/>
              <a:ahLst/>
              <a:cxnLst/>
              <a:rect l="l" t="t" r="r" b="b"/>
              <a:pathLst>
                <a:path w="5296535" h="4048125">
                  <a:moveTo>
                    <a:pt x="0" y="0"/>
                  </a:moveTo>
                  <a:lnTo>
                    <a:pt x="5296281" y="0"/>
                  </a:lnTo>
                  <a:lnTo>
                    <a:pt x="5296281" y="4048125"/>
                  </a:lnTo>
                  <a:lnTo>
                    <a:pt x="0" y="4048125"/>
                  </a:lnTo>
                  <a:lnTo>
                    <a:pt x="0" y="0"/>
                  </a:lnTo>
                  <a:close/>
                </a:path>
              </a:pathLst>
            </a:custGeom>
            <a:ln w="9524">
              <a:solidFill>
                <a:srgbClr val="211F1F"/>
              </a:solidFill>
            </a:ln>
          </p:spPr>
          <p:txBody>
            <a:bodyPr wrap="square" lIns="0" tIns="0" rIns="0" bIns="0" rtlCol="0"/>
            <a:lstStyle/>
            <a:p>
              <a:pPr>
                <a:defRPr/>
              </a:pPr>
              <a:endParaRPr kern="0">
                <a:solidFill>
                  <a:sysClr val="windowText" lastClr="000000"/>
                </a:solidFill>
              </a:endParaRPr>
            </a:p>
          </p:txBody>
        </p:sp>
        <p:pic>
          <p:nvPicPr>
            <p:cNvPr id="6" name="object 6"/>
            <p:cNvPicPr/>
            <p:nvPr/>
          </p:nvPicPr>
          <p:blipFill>
            <a:blip r:embed="rId4" cstate="print"/>
            <a:stretch>
              <a:fillRect/>
            </a:stretch>
          </p:blipFill>
          <p:spPr>
            <a:xfrm>
              <a:off x="3700272" y="2493264"/>
              <a:ext cx="5314187" cy="4040123"/>
            </a:xfrm>
            <a:prstGeom prst="rect">
              <a:avLst/>
            </a:prstGeom>
          </p:spPr>
        </p:pic>
        <p:sp>
          <p:nvSpPr>
            <p:cNvPr id="7" name="object 7"/>
            <p:cNvSpPr/>
            <p:nvPr/>
          </p:nvSpPr>
          <p:spPr>
            <a:xfrm>
              <a:off x="3695509" y="2488501"/>
              <a:ext cx="5323840" cy="4050029"/>
            </a:xfrm>
            <a:custGeom>
              <a:avLst/>
              <a:gdLst/>
              <a:ahLst/>
              <a:cxnLst/>
              <a:rect l="l" t="t" r="r" b="b"/>
              <a:pathLst>
                <a:path w="5323840" h="4050029">
                  <a:moveTo>
                    <a:pt x="0" y="0"/>
                  </a:moveTo>
                  <a:lnTo>
                    <a:pt x="5323712" y="0"/>
                  </a:lnTo>
                  <a:lnTo>
                    <a:pt x="5323712" y="4049649"/>
                  </a:lnTo>
                  <a:lnTo>
                    <a:pt x="0" y="4049649"/>
                  </a:lnTo>
                  <a:lnTo>
                    <a:pt x="0" y="0"/>
                  </a:lnTo>
                  <a:close/>
                </a:path>
              </a:pathLst>
            </a:custGeom>
            <a:ln w="9525">
              <a:solidFill>
                <a:srgbClr val="211F1F"/>
              </a:solidFill>
            </a:ln>
          </p:spPr>
          <p:txBody>
            <a:bodyPr wrap="square" lIns="0" tIns="0" rIns="0" bIns="0" rtlCol="0"/>
            <a:lstStyle/>
            <a:p>
              <a:pPr>
                <a:defRPr/>
              </a:pPr>
              <a:endParaRPr kern="0">
                <a:solidFill>
                  <a:sysClr val="windowText" lastClr="000000"/>
                </a:solidFill>
              </a:endParaRPr>
            </a:p>
          </p:txBody>
        </p:sp>
      </p:grpSp>
      <p:sp>
        <p:nvSpPr>
          <p:cNvPr id="8" name="object 8"/>
          <p:cNvSpPr txBox="1"/>
          <p:nvPr/>
        </p:nvSpPr>
        <p:spPr>
          <a:xfrm>
            <a:off x="1732500" y="5346282"/>
            <a:ext cx="3308985" cy="1244600"/>
          </a:xfrm>
          <a:prstGeom prst="rect">
            <a:avLst/>
          </a:prstGeom>
        </p:spPr>
        <p:txBody>
          <a:bodyPr vert="horz" wrap="square" lIns="0" tIns="12065" rIns="0" bIns="0" rtlCol="0">
            <a:spAutoFit/>
          </a:bodyPr>
          <a:lstStyle/>
          <a:p>
            <a:pPr marL="12700">
              <a:spcBef>
                <a:spcPts val="95"/>
              </a:spcBef>
              <a:defRPr/>
            </a:pPr>
            <a:r>
              <a:rPr sz="1600" b="1" kern="0" spc="-10">
                <a:solidFill>
                  <a:srgbClr val="2CAA27"/>
                </a:solidFill>
                <a:latin typeface="Arial"/>
                <a:cs typeface="Arial"/>
              </a:rPr>
              <a:t>Contact:</a:t>
            </a:r>
            <a:endParaRPr sz="1600" kern="0">
              <a:solidFill>
                <a:sysClr val="windowText" lastClr="000000"/>
              </a:solidFill>
              <a:latin typeface="Arial"/>
              <a:cs typeface="Arial"/>
            </a:endParaRPr>
          </a:p>
          <a:p>
            <a:pPr marL="196215" indent="-183515">
              <a:buFont typeface="Arial"/>
              <a:buChar char="•"/>
              <a:tabLst>
                <a:tab pos="196215" algn="l"/>
              </a:tabLst>
              <a:defRPr/>
            </a:pPr>
            <a:r>
              <a:rPr sz="1600" b="1" kern="0">
                <a:solidFill>
                  <a:srgbClr val="2CAA27"/>
                </a:solidFill>
                <a:latin typeface="Arial"/>
                <a:cs typeface="Arial"/>
              </a:rPr>
              <a:t>Phone:</a:t>
            </a:r>
            <a:r>
              <a:rPr sz="1600" b="1" kern="0" spc="-15">
                <a:solidFill>
                  <a:srgbClr val="2CAA27"/>
                </a:solidFill>
                <a:latin typeface="Arial"/>
                <a:cs typeface="Arial"/>
              </a:rPr>
              <a:t> </a:t>
            </a:r>
            <a:r>
              <a:rPr sz="1600" b="1" kern="0" spc="-10">
                <a:solidFill>
                  <a:srgbClr val="2CAA27"/>
                </a:solidFill>
                <a:latin typeface="Arial"/>
                <a:cs typeface="Arial"/>
              </a:rPr>
              <a:t>888-276-</a:t>
            </a:r>
            <a:r>
              <a:rPr sz="1600" b="1" kern="0">
                <a:solidFill>
                  <a:srgbClr val="2CAA27"/>
                </a:solidFill>
                <a:latin typeface="Arial"/>
                <a:cs typeface="Arial"/>
              </a:rPr>
              <a:t>9472,</a:t>
            </a:r>
            <a:r>
              <a:rPr sz="1600" b="1" kern="0" spc="-10">
                <a:solidFill>
                  <a:srgbClr val="2CAA27"/>
                </a:solidFill>
                <a:latin typeface="Arial"/>
                <a:cs typeface="Arial"/>
              </a:rPr>
              <a:t> 0800-</a:t>
            </a:r>
            <a:r>
              <a:rPr sz="1600" b="1" kern="0" spc="-20">
                <a:solidFill>
                  <a:srgbClr val="2CAA27"/>
                </a:solidFill>
                <a:latin typeface="Arial"/>
                <a:cs typeface="Arial"/>
              </a:rPr>
              <a:t>1800</a:t>
            </a:r>
            <a:endParaRPr sz="1600" kern="0">
              <a:solidFill>
                <a:sysClr val="windowText" lastClr="000000"/>
              </a:solidFill>
              <a:latin typeface="Arial"/>
              <a:cs typeface="Arial"/>
            </a:endParaRPr>
          </a:p>
          <a:p>
            <a:pPr marL="194945">
              <a:defRPr/>
            </a:pPr>
            <a:r>
              <a:rPr sz="1600" b="1" kern="0">
                <a:solidFill>
                  <a:srgbClr val="2CAA27"/>
                </a:solidFill>
                <a:latin typeface="Arial"/>
                <a:cs typeface="Arial"/>
              </a:rPr>
              <a:t>EST</a:t>
            </a:r>
            <a:r>
              <a:rPr sz="1600" b="1" kern="0" spc="40">
                <a:solidFill>
                  <a:srgbClr val="2CAA27"/>
                </a:solidFill>
                <a:latin typeface="Arial"/>
                <a:cs typeface="Arial"/>
              </a:rPr>
              <a:t> </a:t>
            </a:r>
            <a:r>
              <a:rPr sz="1600" b="1" kern="0" spc="-25">
                <a:solidFill>
                  <a:srgbClr val="2CAA27"/>
                </a:solidFill>
                <a:latin typeface="Arial"/>
                <a:cs typeface="Arial"/>
              </a:rPr>
              <a:t>Monday-</a:t>
            </a:r>
            <a:r>
              <a:rPr sz="1600" b="1" kern="0" spc="-10">
                <a:solidFill>
                  <a:srgbClr val="2CAA27"/>
                </a:solidFill>
                <a:latin typeface="Arial"/>
                <a:cs typeface="Arial"/>
              </a:rPr>
              <a:t>Friday</a:t>
            </a:r>
            <a:endParaRPr sz="1600" kern="0">
              <a:solidFill>
                <a:sysClr val="windowText" lastClr="000000"/>
              </a:solidFill>
              <a:latin typeface="Arial"/>
              <a:cs typeface="Arial"/>
            </a:endParaRPr>
          </a:p>
          <a:p>
            <a:pPr marL="194945" marR="5080" indent="-182880">
              <a:buFont typeface="Arial"/>
              <a:buChar char="•"/>
              <a:tabLst>
                <a:tab pos="194945" algn="l"/>
              </a:tabLst>
              <a:defRPr/>
            </a:pPr>
            <a:r>
              <a:rPr sz="1600" b="1" kern="0">
                <a:solidFill>
                  <a:srgbClr val="2CAA27"/>
                </a:solidFill>
                <a:latin typeface="Arial"/>
                <a:cs typeface="Arial"/>
                <a:hlinkClick r:id="rId5"/>
              </a:rPr>
              <a:t>Email:</a:t>
            </a:r>
            <a:r>
              <a:rPr sz="1600" b="1" kern="0" spc="-15">
                <a:solidFill>
                  <a:srgbClr val="2CAA27"/>
                </a:solidFill>
                <a:latin typeface="Arial"/>
                <a:cs typeface="Arial"/>
                <a:hlinkClick r:id="rId5"/>
              </a:rPr>
              <a:t> </a:t>
            </a:r>
            <a:r>
              <a:rPr sz="1600" u="sng" kern="0" spc="-10">
                <a:solidFill>
                  <a:srgbClr val="0562C1"/>
                </a:solidFill>
                <a:uFill>
                  <a:solidFill>
                    <a:srgbClr val="0562C1"/>
                  </a:solidFill>
                </a:uFill>
                <a:latin typeface="Arial"/>
                <a:cs typeface="Arial"/>
                <a:hlinkClick r:id="rId5"/>
              </a:rPr>
              <a:t>usarmy.knox.hrc.mbx.tagd-</a:t>
            </a:r>
            <a:r>
              <a:rPr sz="1600" kern="0" spc="-10">
                <a:solidFill>
                  <a:srgbClr val="0562C1"/>
                </a:solidFill>
                <a:latin typeface="Arial"/>
                <a:cs typeface="Arial"/>
              </a:rPr>
              <a:t> </a:t>
            </a:r>
            <a:r>
              <a:rPr sz="1600" u="sng" kern="0" spc="-10">
                <a:solidFill>
                  <a:srgbClr val="0562C1"/>
                </a:solidFill>
                <a:uFill>
                  <a:solidFill>
                    <a:srgbClr val="0562C1"/>
                  </a:solidFill>
                </a:uFill>
                <a:latin typeface="Arial"/>
                <a:cs typeface="Arial"/>
                <a:hlinkClick r:id="rId5"/>
              </a:rPr>
              <a:t>ask-hrc@army.mil</a:t>
            </a:r>
            <a:endParaRPr sz="1600" kern="0">
              <a:solidFill>
                <a:sysClr val="windowText" lastClr="000000"/>
              </a:solidFill>
              <a:latin typeface="Arial"/>
              <a:cs typeface="Arial"/>
            </a:endParaRPr>
          </a:p>
        </p:txBody>
      </p:sp>
      <p:sp>
        <p:nvSpPr>
          <p:cNvPr id="9" name="object 9"/>
          <p:cNvSpPr txBox="1"/>
          <p:nvPr/>
        </p:nvSpPr>
        <p:spPr>
          <a:xfrm>
            <a:off x="7037216" y="1183040"/>
            <a:ext cx="3411854" cy="1244600"/>
          </a:xfrm>
          <a:prstGeom prst="rect">
            <a:avLst/>
          </a:prstGeom>
        </p:spPr>
        <p:txBody>
          <a:bodyPr vert="horz" wrap="square" lIns="0" tIns="12065" rIns="0" bIns="0" rtlCol="0">
            <a:spAutoFit/>
          </a:bodyPr>
          <a:lstStyle/>
          <a:p>
            <a:pPr marL="196215" indent="-183515">
              <a:spcBef>
                <a:spcPts val="95"/>
              </a:spcBef>
              <a:buFont typeface="Arial"/>
              <a:buChar char="•"/>
              <a:tabLst>
                <a:tab pos="196215" algn="l"/>
              </a:tabLst>
              <a:defRPr/>
            </a:pPr>
            <a:r>
              <a:rPr sz="1600" b="1" kern="0" spc="-10">
                <a:solidFill>
                  <a:srgbClr val="2CAA27"/>
                </a:solidFill>
                <a:latin typeface="Calibri"/>
                <a:cs typeface="Calibri"/>
              </a:rPr>
              <a:t>Name/gender/SSN</a:t>
            </a:r>
            <a:r>
              <a:rPr sz="1600" b="1" kern="0" spc="-25">
                <a:solidFill>
                  <a:srgbClr val="2CAA27"/>
                </a:solidFill>
                <a:latin typeface="Calibri"/>
                <a:cs typeface="Calibri"/>
              </a:rPr>
              <a:t> </a:t>
            </a:r>
            <a:r>
              <a:rPr sz="1600" b="1" kern="0">
                <a:solidFill>
                  <a:srgbClr val="2CAA27"/>
                </a:solidFill>
                <a:latin typeface="Calibri"/>
                <a:cs typeface="Calibri"/>
              </a:rPr>
              <a:t>change</a:t>
            </a:r>
            <a:r>
              <a:rPr sz="1600" b="1" kern="0" spc="-45">
                <a:solidFill>
                  <a:srgbClr val="2CAA27"/>
                </a:solidFill>
                <a:latin typeface="Calibri"/>
                <a:cs typeface="Calibri"/>
              </a:rPr>
              <a:t> </a:t>
            </a:r>
            <a:r>
              <a:rPr sz="1600" b="1" kern="0" spc="-10">
                <a:solidFill>
                  <a:srgbClr val="2CAA27"/>
                </a:solidFill>
                <a:latin typeface="Calibri"/>
                <a:cs typeface="Calibri"/>
              </a:rPr>
              <a:t>requests</a:t>
            </a:r>
            <a:endParaRPr sz="1600" kern="0">
              <a:solidFill>
                <a:sysClr val="windowText" lastClr="000000"/>
              </a:solidFill>
              <a:latin typeface="Calibri"/>
              <a:cs typeface="Calibri"/>
            </a:endParaRPr>
          </a:p>
          <a:p>
            <a:pPr marL="195580" marR="467995" indent="-182880">
              <a:buFont typeface="Arial"/>
              <a:buChar char="•"/>
              <a:tabLst>
                <a:tab pos="195580" algn="l"/>
              </a:tabLst>
              <a:defRPr/>
            </a:pPr>
            <a:r>
              <a:rPr sz="1600" b="1" kern="0">
                <a:solidFill>
                  <a:srgbClr val="2CAA27"/>
                </a:solidFill>
                <a:latin typeface="Calibri"/>
                <a:cs typeface="Calibri"/>
              </a:rPr>
              <a:t>Personnel</a:t>
            </a:r>
            <a:r>
              <a:rPr sz="1600" b="1" kern="0" spc="-95">
                <a:solidFill>
                  <a:srgbClr val="2CAA27"/>
                </a:solidFill>
                <a:latin typeface="Calibri"/>
                <a:cs typeface="Calibri"/>
              </a:rPr>
              <a:t> </a:t>
            </a:r>
            <a:r>
              <a:rPr sz="1600" b="1" kern="0">
                <a:solidFill>
                  <a:srgbClr val="2CAA27"/>
                </a:solidFill>
                <a:latin typeface="Calibri"/>
                <a:cs typeface="Calibri"/>
              </a:rPr>
              <a:t>records</a:t>
            </a:r>
            <a:r>
              <a:rPr sz="1600" b="1" kern="0" spc="-85">
                <a:solidFill>
                  <a:srgbClr val="2CAA27"/>
                </a:solidFill>
                <a:latin typeface="Calibri"/>
                <a:cs typeface="Calibri"/>
              </a:rPr>
              <a:t> </a:t>
            </a:r>
            <a:r>
              <a:rPr sz="1600" b="1" kern="0" spc="-10">
                <a:solidFill>
                  <a:srgbClr val="2CAA27"/>
                </a:solidFill>
                <a:latin typeface="Calibri"/>
                <a:cs typeface="Calibri"/>
              </a:rPr>
              <a:t>maintenance/ </a:t>
            </a:r>
            <a:r>
              <a:rPr sz="1600" b="1" kern="0">
                <a:solidFill>
                  <a:srgbClr val="2CAA27"/>
                </a:solidFill>
                <a:latin typeface="Calibri"/>
                <a:cs typeface="Calibri"/>
              </a:rPr>
              <a:t>updates,</a:t>
            </a:r>
            <a:r>
              <a:rPr sz="1600" b="1" kern="0" spc="-35">
                <a:solidFill>
                  <a:srgbClr val="2CAA27"/>
                </a:solidFill>
                <a:latin typeface="Calibri"/>
                <a:cs typeface="Calibri"/>
              </a:rPr>
              <a:t> </a:t>
            </a:r>
            <a:r>
              <a:rPr sz="1600" b="1" kern="0">
                <a:solidFill>
                  <a:srgbClr val="2CAA27"/>
                </a:solidFill>
                <a:latin typeface="Calibri"/>
                <a:cs typeface="Calibri"/>
              </a:rPr>
              <a:t>and</a:t>
            </a:r>
            <a:r>
              <a:rPr sz="1600" b="1" kern="0" spc="-60">
                <a:solidFill>
                  <a:srgbClr val="2CAA27"/>
                </a:solidFill>
                <a:latin typeface="Calibri"/>
                <a:cs typeface="Calibri"/>
              </a:rPr>
              <a:t> </a:t>
            </a:r>
            <a:r>
              <a:rPr sz="1600" b="1" kern="0">
                <a:solidFill>
                  <a:srgbClr val="2CAA27"/>
                </a:solidFill>
                <a:latin typeface="Calibri"/>
                <a:cs typeface="Calibri"/>
              </a:rPr>
              <a:t>copy</a:t>
            </a:r>
            <a:r>
              <a:rPr sz="1600" b="1" kern="0" spc="-30">
                <a:solidFill>
                  <a:srgbClr val="2CAA27"/>
                </a:solidFill>
                <a:latin typeface="Calibri"/>
                <a:cs typeface="Calibri"/>
              </a:rPr>
              <a:t> </a:t>
            </a:r>
            <a:r>
              <a:rPr sz="1600" b="1" kern="0" spc="-10">
                <a:solidFill>
                  <a:srgbClr val="2CAA27"/>
                </a:solidFill>
                <a:latin typeface="Calibri"/>
                <a:cs typeface="Calibri"/>
              </a:rPr>
              <a:t>requests</a:t>
            </a:r>
            <a:endParaRPr sz="1600" kern="0">
              <a:solidFill>
                <a:sysClr val="windowText" lastClr="000000"/>
              </a:solidFill>
              <a:latin typeface="Calibri"/>
              <a:cs typeface="Calibri"/>
            </a:endParaRPr>
          </a:p>
          <a:p>
            <a:pPr marL="196215" indent="-183515">
              <a:buFont typeface="Arial"/>
              <a:buChar char="•"/>
              <a:tabLst>
                <a:tab pos="196215" algn="l"/>
              </a:tabLst>
              <a:defRPr/>
            </a:pPr>
            <a:r>
              <a:rPr sz="1600" b="1" kern="0">
                <a:solidFill>
                  <a:srgbClr val="2CAA27"/>
                </a:solidFill>
                <a:latin typeface="Calibri"/>
                <a:cs typeface="Calibri"/>
              </a:rPr>
              <a:t>DD</a:t>
            </a:r>
            <a:r>
              <a:rPr sz="1600" b="1" kern="0" spc="-45">
                <a:solidFill>
                  <a:srgbClr val="2CAA27"/>
                </a:solidFill>
                <a:latin typeface="Calibri"/>
                <a:cs typeface="Calibri"/>
              </a:rPr>
              <a:t> </a:t>
            </a:r>
            <a:r>
              <a:rPr sz="1600" b="1" kern="0">
                <a:solidFill>
                  <a:srgbClr val="2CAA27"/>
                </a:solidFill>
                <a:latin typeface="Calibri"/>
                <a:cs typeface="Calibri"/>
              </a:rPr>
              <a:t>Form</a:t>
            </a:r>
            <a:r>
              <a:rPr sz="1600" b="1" kern="0" spc="-40">
                <a:solidFill>
                  <a:srgbClr val="2CAA27"/>
                </a:solidFill>
                <a:latin typeface="Calibri"/>
                <a:cs typeface="Calibri"/>
              </a:rPr>
              <a:t> </a:t>
            </a:r>
            <a:r>
              <a:rPr sz="1600" b="1" kern="0">
                <a:solidFill>
                  <a:srgbClr val="2CAA27"/>
                </a:solidFill>
                <a:latin typeface="Calibri"/>
                <a:cs typeface="Calibri"/>
              </a:rPr>
              <a:t>214/215</a:t>
            </a:r>
            <a:r>
              <a:rPr sz="1600" b="1" kern="0" spc="-10">
                <a:solidFill>
                  <a:srgbClr val="2CAA27"/>
                </a:solidFill>
                <a:latin typeface="Calibri"/>
                <a:cs typeface="Calibri"/>
              </a:rPr>
              <a:t> Requests</a:t>
            </a:r>
            <a:endParaRPr sz="1600" kern="0">
              <a:solidFill>
                <a:sysClr val="windowText" lastClr="000000"/>
              </a:solidFill>
              <a:latin typeface="Calibri"/>
              <a:cs typeface="Calibri"/>
            </a:endParaRPr>
          </a:p>
          <a:p>
            <a:pPr marL="196215" indent="-183515">
              <a:buFont typeface="Arial"/>
              <a:buChar char="•"/>
              <a:tabLst>
                <a:tab pos="196215" algn="l"/>
              </a:tabLst>
              <a:defRPr/>
            </a:pPr>
            <a:r>
              <a:rPr sz="1600" b="1" kern="0" spc="-10">
                <a:solidFill>
                  <a:srgbClr val="2CAA27"/>
                </a:solidFill>
                <a:latin typeface="Calibri"/>
                <a:cs typeface="Calibri"/>
              </a:rPr>
              <a:t>Retirement</a:t>
            </a:r>
            <a:r>
              <a:rPr sz="1600" b="1" kern="0" spc="-40">
                <a:solidFill>
                  <a:srgbClr val="2CAA27"/>
                </a:solidFill>
                <a:latin typeface="Calibri"/>
                <a:cs typeface="Calibri"/>
              </a:rPr>
              <a:t> </a:t>
            </a:r>
            <a:r>
              <a:rPr sz="1600" b="1" kern="0">
                <a:solidFill>
                  <a:srgbClr val="2CAA27"/>
                </a:solidFill>
                <a:latin typeface="Calibri"/>
                <a:cs typeface="Calibri"/>
              </a:rPr>
              <a:t>Point</a:t>
            </a:r>
            <a:r>
              <a:rPr sz="1600" b="1" kern="0" spc="-40">
                <a:solidFill>
                  <a:srgbClr val="2CAA27"/>
                </a:solidFill>
                <a:latin typeface="Calibri"/>
                <a:cs typeface="Calibri"/>
              </a:rPr>
              <a:t> </a:t>
            </a:r>
            <a:r>
              <a:rPr sz="1600" b="1" kern="0" spc="-10">
                <a:solidFill>
                  <a:srgbClr val="2CAA27"/>
                </a:solidFill>
                <a:latin typeface="Calibri"/>
                <a:cs typeface="Calibri"/>
              </a:rPr>
              <a:t>Statements</a:t>
            </a:r>
            <a:r>
              <a:rPr sz="1600" b="1" kern="0" spc="-35">
                <a:solidFill>
                  <a:srgbClr val="2CAA27"/>
                </a:solidFill>
                <a:latin typeface="Calibri"/>
                <a:cs typeface="Calibri"/>
              </a:rPr>
              <a:t> </a:t>
            </a:r>
            <a:r>
              <a:rPr sz="1600" b="1" kern="0" spc="-10">
                <a:solidFill>
                  <a:srgbClr val="2CAA27"/>
                </a:solidFill>
                <a:latin typeface="Calibri"/>
                <a:cs typeface="Calibri"/>
              </a:rPr>
              <a:t>requests</a:t>
            </a:r>
            <a:endParaRPr sz="1600" kern="0">
              <a:solidFill>
                <a:sysClr val="windowText" lastClr="000000"/>
              </a:solidFill>
              <a:latin typeface="Calibri"/>
              <a:cs typeface="Calibri"/>
            </a:endParaRPr>
          </a:p>
        </p:txBody>
      </p:sp>
    </p:spTree>
    <p:extLst>
      <p:ext uri="{BB962C8B-B14F-4D97-AF65-F5344CB8AC3E}">
        <p14:creationId xmlns:p14="http://schemas.microsoft.com/office/powerpoint/2010/main" val="32204246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141977" y="5660136"/>
            <a:ext cx="1908047" cy="928115"/>
          </a:xfrm>
          <a:prstGeom prst="rect">
            <a:avLst/>
          </a:prstGeom>
        </p:spPr>
      </p:pic>
      <p:sp>
        <p:nvSpPr>
          <p:cNvPr id="3" name="object 3"/>
          <p:cNvSpPr txBox="1">
            <a:spLocks noGrp="1"/>
          </p:cNvSpPr>
          <p:nvPr>
            <p:ph type="title"/>
          </p:nvPr>
        </p:nvSpPr>
        <p:spPr>
          <a:xfrm>
            <a:off x="2362200" y="682619"/>
            <a:ext cx="10515600" cy="690574"/>
          </a:xfrm>
          <a:prstGeom prst="rect">
            <a:avLst/>
          </a:prstGeom>
        </p:spPr>
        <p:txBody>
          <a:bodyPr vert="horz" wrap="square" lIns="0" tIns="13335" rIns="0" bIns="0" rtlCol="0" anchor="ctr">
            <a:spAutoFit/>
          </a:bodyPr>
          <a:lstStyle/>
          <a:p>
            <a:pPr marL="399415">
              <a:lnSpc>
                <a:spcPct val="100000"/>
              </a:lnSpc>
              <a:spcBef>
                <a:spcPts val="105"/>
              </a:spcBef>
            </a:pPr>
            <a:r>
              <a:rPr spc="-20"/>
              <a:t>Space-</a:t>
            </a:r>
            <a:r>
              <a:t>Available</a:t>
            </a:r>
            <a:r>
              <a:rPr spc="-150"/>
              <a:t> </a:t>
            </a:r>
            <a:r>
              <a:rPr spc="-10"/>
              <a:t>Travel</a:t>
            </a:r>
          </a:p>
        </p:txBody>
      </p:sp>
      <p:sp>
        <p:nvSpPr>
          <p:cNvPr id="8" name="object 8"/>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193</a:t>
            </a:fld>
            <a:endParaRPr sz="700" b="1" kern="0" spc="-25">
              <a:solidFill>
                <a:srgbClr val="2E372E"/>
              </a:solidFill>
              <a:latin typeface="Calibri"/>
              <a:cs typeface="Calibri"/>
            </a:endParaRPr>
          </a:p>
        </p:txBody>
      </p:sp>
      <p:sp>
        <p:nvSpPr>
          <p:cNvPr id="4" name="object 4"/>
          <p:cNvSpPr txBox="1"/>
          <p:nvPr/>
        </p:nvSpPr>
        <p:spPr>
          <a:xfrm>
            <a:off x="1808013" y="1255092"/>
            <a:ext cx="8575040" cy="4304030"/>
          </a:xfrm>
          <a:prstGeom prst="rect">
            <a:avLst/>
          </a:prstGeom>
        </p:spPr>
        <p:txBody>
          <a:bodyPr vert="horz" wrap="square" lIns="0" tIns="13335" rIns="0" bIns="0" rtlCol="0">
            <a:spAutoFit/>
          </a:bodyPr>
          <a:lstStyle/>
          <a:p>
            <a:pPr marL="194310" indent="-181610">
              <a:spcBef>
                <a:spcPts val="105"/>
              </a:spcBef>
              <a:buFontTx/>
              <a:buChar char="•"/>
              <a:tabLst>
                <a:tab pos="194310" algn="l"/>
              </a:tabLst>
              <a:defRPr/>
            </a:pPr>
            <a:r>
              <a:rPr sz="2000" kern="0">
                <a:solidFill>
                  <a:sysClr val="windowText" lastClr="000000"/>
                </a:solidFill>
                <a:latin typeface="Arial"/>
                <a:cs typeface="Arial"/>
              </a:rPr>
              <a:t>Retired</a:t>
            </a:r>
            <a:r>
              <a:rPr sz="2000" kern="0" spc="-65">
                <a:solidFill>
                  <a:sysClr val="windowText" lastClr="000000"/>
                </a:solidFill>
                <a:latin typeface="Arial"/>
                <a:cs typeface="Arial"/>
              </a:rPr>
              <a:t> </a:t>
            </a:r>
            <a:r>
              <a:rPr sz="2000" kern="0">
                <a:solidFill>
                  <a:sysClr val="windowText" lastClr="000000"/>
                </a:solidFill>
                <a:latin typeface="Arial"/>
                <a:cs typeface="Arial"/>
              </a:rPr>
              <a:t>Soldiers</a:t>
            </a:r>
            <a:r>
              <a:rPr sz="2000" kern="0" spc="-45">
                <a:solidFill>
                  <a:sysClr val="windowText" lastClr="000000"/>
                </a:solidFill>
                <a:latin typeface="Arial"/>
                <a:cs typeface="Arial"/>
              </a:rPr>
              <a:t> </a:t>
            </a:r>
            <a:r>
              <a:rPr sz="2000" kern="0">
                <a:solidFill>
                  <a:sysClr val="windowText" lastClr="000000"/>
                </a:solidFill>
                <a:latin typeface="Arial"/>
                <a:cs typeface="Arial"/>
              </a:rPr>
              <a:t>may</a:t>
            </a:r>
            <a:r>
              <a:rPr sz="2000" kern="0" spc="-40">
                <a:solidFill>
                  <a:sysClr val="windowText" lastClr="000000"/>
                </a:solidFill>
                <a:latin typeface="Arial"/>
                <a:cs typeface="Arial"/>
              </a:rPr>
              <a:t> </a:t>
            </a:r>
            <a:r>
              <a:rPr sz="2000" kern="0">
                <a:solidFill>
                  <a:sysClr val="windowText" lastClr="000000"/>
                </a:solidFill>
                <a:latin typeface="Arial"/>
                <a:cs typeface="Arial"/>
              </a:rPr>
              <a:t>travel</a:t>
            </a:r>
            <a:r>
              <a:rPr sz="2000" kern="0" spc="-55">
                <a:solidFill>
                  <a:sysClr val="windowText" lastClr="000000"/>
                </a:solidFill>
                <a:latin typeface="Arial"/>
                <a:cs typeface="Arial"/>
              </a:rPr>
              <a:t> </a:t>
            </a:r>
            <a:r>
              <a:rPr sz="2000" kern="0">
                <a:solidFill>
                  <a:sysClr val="windowText" lastClr="000000"/>
                </a:solidFill>
                <a:latin typeface="Arial"/>
                <a:cs typeface="Arial"/>
              </a:rPr>
              <a:t>within</a:t>
            </a:r>
            <a:r>
              <a:rPr sz="2000" kern="0" spc="-35">
                <a:solidFill>
                  <a:sysClr val="windowText" lastClr="000000"/>
                </a:solidFill>
                <a:latin typeface="Arial"/>
                <a:cs typeface="Arial"/>
              </a:rPr>
              <a:t> </a:t>
            </a:r>
            <a:r>
              <a:rPr sz="2000" kern="0">
                <a:solidFill>
                  <a:sysClr val="windowText" lastClr="000000"/>
                </a:solidFill>
                <a:latin typeface="Arial"/>
                <a:cs typeface="Arial"/>
              </a:rPr>
              <a:t>CONUS</a:t>
            </a:r>
            <a:r>
              <a:rPr sz="2000" kern="0" spc="-60">
                <a:solidFill>
                  <a:sysClr val="windowText" lastClr="000000"/>
                </a:solidFill>
                <a:latin typeface="Arial"/>
                <a:cs typeface="Arial"/>
              </a:rPr>
              <a:t> </a:t>
            </a:r>
            <a:r>
              <a:rPr sz="2000" kern="0">
                <a:solidFill>
                  <a:sysClr val="windowText" lastClr="000000"/>
                </a:solidFill>
                <a:latin typeface="Arial"/>
                <a:cs typeface="Arial"/>
              </a:rPr>
              <a:t>or</a:t>
            </a:r>
            <a:r>
              <a:rPr sz="2000" kern="0" spc="-55">
                <a:solidFill>
                  <a:sysClr val="windowText" lastClr="000000"/>
                </a:solidFill>
                <a:latin typeface="Arial"/>
                <a:cs typeface="Arial"/>
              </a:rPr>
              <a:t> </a:t>
            </a:r>
            <a:r>
              <a:rPr sz="2000" kern="0" spc="-10">
                <a:solidFill>
                  <a:sysClr val="windowText" lastClr="000000"/>
                </a:solidFill>
                <a:latin typeface="Arial"/>
                <a:cs typeface="Arial"/>
              </a:rPr>
              <a:t>OCONUS.</a:t>
            </a:r>
            <a:endParaRPr sz="2000" kern="0">
              <a:solidFill>
                <a:sysClr val="windowText" lastClr="000000"/>
              </a:solidFill>
              <a:latin typeface="Arial"/>
              <a:cs typeface="Arial"/>
            </a:endParaRPr>
          </a:p>
          <a:p>
            <a:pPr>
              <a:spcBef>
                <a:spcPts val="335"/>
              </a:spcBef>
              <a:buFont typeface="Arial"/>
              <a:buChar char="•"/>
              <a:defRPr/>
            </a:pPr>
            <a:endParaRPr sz="2000" kern="0">
              <a:solidFill>
                <a:sysClr val="windowText" lastClr="000000"/>
              </a:solidFill>
              <a:latin typeface="Arial"/>
              <a:cs typeface="Arial"/>
            </a:endParaRPr>
          </a:p>
          <a:p>
            <a:pPr marL="194310" marR="2108835" indent="-181610" algn="just">
              <a:lnSpc>
                <a:spcPts val="2160"/>
              </a:lnSpc>
              <a:buFontTx/>
              <a:buChar char="•"/>
              <a:tabLst>
                <a:tab pos="195580" algn="l"/>
              </a:tabLst>
              <a:defRPr/>
            </a:pPr>
            <a:r>
              <a:rPr sz="2000" kern="0" spc="-15">
                <a:solidFill>
                  <a:sysClr val="windowText" lastClr="000000"/>
                </a:solidFill>
                <a:latin typeface="Arial"/>
                <a:cs typeface="Arial"/>
              </a:rPr>
              <a:t>All</a:t>
            </a:r>
            <a:r>
              <a:rPr sz="2000" kern="0" spc="5">
                <a:solidFill>
                  <a:sysClr val="windowText" lastClr="000000"/>
                </a:solidFill>
                <a:latin typeface="Arial"/>
                <a:cs typeface="Arial"/>
              </a:rPr>
              <a:t> </a:t>
            </a:r>
            <a:r>
              <a:rPr sz="2000" kern="0" spc="-5">
                <a:solidFill>
                  <a:sysClr val="windowText" lastClr="000000"/>
                </a:solidFill>
                <a:latin typeface="Arial"/>
                <a:cs typeface="Arial"/>
              </a:rPr>
              <a:t>travelers</a:t>
            </a:r>
            <a:r>
              <a:rPr sz="2000" kern="0" spc="-25">
                <a:solidFill>
                  <a:sysClr val="windowText" lastClr="000000"/>
                </a:solidFill>
                <a:latin typeface="Arial"/>
                <a:cs typeface="Arial"/>
              </a:rPr>
              <a:t> </a:t>
            </a:r>
            <a:r>
              <a:rPr sz="2000" kern="0" spc="-5">
                <a:solidFill>
                  <a:sysClr val="windowText" lastClr="000000"/>
                </a:solidFill>
                <a:latin typeface="Arial"/>
                <a:cs typeface="Arial"/>
              </a:rPr>
              <a:t>remain</a:t>
            </a:r>
            <a:r>
              <a:rPr sz="2000" kern="0" spc="-30">
                <a:solidFill>
                  <a:sysClr val="windowText" lastClr="000000"/>
                </a:solidFill>
                <a:latin typeface="Arial"/>
                <a:cs typeface="Arial"/>
              </a:rPr>
              <a:t> </a:t>
            </a:r>
            <a:r>
              <a:rPr sz="2000" kern="0">
                <a:solidFill>
                  <a:sysClr val="windowText" lastClr="000000"/>
                </a:solidFill>
                <a:latin typeface="Arial"/>
                <a:cs typeface="Arial"/>
              </a:rPr>
              <a:t>on</a:t>
            </a:r>
            <a:r>
              <a:rPr sz="2000" kern="0" spc="-15">
                <a:solidFill>
                  <a:sysClr val="windowText" lastClr="000000"/>
                </a:solidFill>
                <a:latin typeface="Arial"/>
                <a:cs typeface="Arial"/>
              </a:rPr>
              <a:t> </a:t>
            </a:r>
            <a:r>
              <a:rPr sz="2000" kern="0">
                <a:solidFill>
                  <a:sysClr val="windowText" lastClr="000000"/>
                </a:solidFill>
                <a:latin typeface="Arial"/>
                <a:cs typeface="Arial"/>
              </a:rPr>
              <a:t>the</a:t>
            </a:r>
            <a:r>
              <a:rPr sz="2000" kern="0" spc="-15">
                <a:solidFill>
                  <a:sysClr val="windowText" lastClr="000000"/>
                </a:solidFill>
                <a:latin typeface="Arial"/>
                <a:cs typeface="Arial"/>
              </a:rPr>
              <a:t> </a:t>
            </a:r>
            <a:r>
              <a:rPr sz="2000" kern="0" spc="-5">
                <a:solidFill>
                  <a:sysClr val="windowText" lastClr="000000"/>
                </a:solidFill>
                <a:latin typeface="Arial"/>
                <a:cs typeface="Arial"/>
              </a:rPr>
              <a:t>Space-</a:t>
            </a:r>
            <a:r>
              <a:rPr sz="2000" kern="0" spc="-15">
                <a:solidFill>
                  <a:sysClr val="windowText" lastClr="000000"/>
                </a:solidFill>
                <a:latin typeface="Arial"/>
                <a:cs typeface="Arial"/>
              </a:rPr>
              <a:t>A</a:t>
            </a:r>
            <a:r>
              <a:rPr sz="2000" kern="0" spc="-145">
                <a:solidFill>
                  <a:sysClr val="windowText" lastClr="000000"/>
                </a:solidFill>
                <a:latin typeface="Arial"/>
                <a:cs typeface="Arial"/>
              </a:rPr>
              <a:t> </a:t>
            </a:r>
            <a:r>
              <a:rPr sz="2000" kern="0" spc="-5">
                <a:solidFill>
                  <a:sysClr val="windowText" lastClr="000000"/>
                </a:solidFill>
                <a:latin typeface="Arial"/>
                <a:cs typeface="Arial"/>
              </a:rPr>
              <a:t>list</a:t>
            </a:r>
            <a:r>
              <a:rPr sz="2000" kern="0" spc="-10">
                <a:solidFill>
                  <a:sysClr val="windowText" lastClr="000000"/>
                </a:solidFill>
                <a:latin typeface="Arial"/>
                <a:cs typeface="Arial"/>
              </a:rPr>
              <a:t> </a:t>
            </a:r>
            <a:r>
              <a:rPr sz="2000" kern="0">
                <a:solidFill>
                  <a:sysClr val="windowText" lastClr="000000"/>
                </a:solidFill>
                <a:latin typeface="Arial"/>
                <a:cs typeface="Arial"/>
              </a:rPr>
              <a:t>for</a:t>
            </a:r>
            <a:r>
              <a:rPr sz="2000" kern="0" spc="-15">
                <a:solidFill>
                  <a:sysClr val="windowText" lastClr="000000"/>
                </a:solidFill>
                <a:latin typeface="Arial"/>
                <a:cs typeface="Arial"/>
              </a:rPr>
              <a:t> </a:t>
            </a:r>
            <a:r>
              <a:rPr sz="2000" kern="0">
                <a:solidFill>
                  <a:sysClr val="windowText" lastClr="000000"/>
                </a:solidFill>
                <a:latin typeface="Arial"/>
                <a:cs typeface="Arial"/>
              </a:rPr>
              <a:t>60</a:t>
            </a:r>
            <a:r>
              <a:rPr sz="2000" kern="0" spc="-15">
                <a:solidFill>
                  <a:sysClr val="windowText" lastClr="000000"/>
                </a:solidFill>
                <a:latin typeface="Arial"/>
                <a:cs typeface="Arial"/>
              </a:rPr>
              <a:t> </a:t>
            </a:r>
            <a:r>
              <a:rPr sz="2000" kern="0">
                <a:solidFill>
                  <a:sysClr val="windowText" lastClr="000000"/>
                </a:solidFill>
                <a:latin typeface="Arial"/>
                <a:cs typeface="Arial"/>
              </a:rPr>
              <a:t>da</a:t>
            </a:r>
            <a:r>
              <a:rPr sz="2000" kern="0" spc="-10">
                <a:solidFill>
                  <a:sysClr val="windowText" lastClr="000000"/>
                </a:solidFill>
                <a:latin typeface="Arial"/>
                <a:cs typeface="Arial"/>
              </a:rPr>
              <a:t>y</a:t>
            </a:r>
            <a:r>
              <a:rPr sz="2000" kern="0">
                <a:solidFill>
                  <a:sysClr val="windowText" lastClr="000000"/>
                </a:solidFill>
                <a:latin typeface="Arial"/>
                <a:cs typeface="Arial"/>
              </a:rPr>
              <a:t>s</a:t>
            </a:r>
            <a:r>
              <a:rPr sz="2000" kern="0" spc="-10">
                <a:solidFill>
                  <a:sysClr val="windowText" lastClr="000000"/>
                </a:solidFill>
                <a:latin typeface="Arial"/>
                <a:cs typeface="Arial"/>
              </a:rPr>
              <a:t> </a:t>
            </a:r>
            <a:r>
              <a:rPr sz="2000" kern="0" spc="-5">
                <a:solidFill>
                  <a:sysClr val="windowText" lastClr="000000"/>
                </a:solidFill>
                <a:latin typeface="Arial"/>
                <a:cs typeface="Arial"/>
              </a:rPr>
              <a:t>after</a:t>
            </a:r>
            <a:r>
              <a:rPr sz="2000" kern="0">
                <a:solidFill>
                  <a:sysClr val="windowText" lastClr="000000"/>
                </a:solidFill>
                <a:latin typeface="Arial"/>
                <a:cs typeface="Arial"/>
              </a:rPr>
              <a:t> 	</a:t>
            </a:r>
            <a:r>
              <a:rPr sz="2000" kern="0" spc="-5">
                <a:solidFill>
                  <a:sysClr val="windowText" lastClr="000000"/>
                </a:solidFill>
                <a:latin typeface="Arial"/>
                <a:cs typeface="Arial"/>
              </a:rPr>
              <a:t>registration,</a:t>
            </a:r>
            <a:r>
              <a:rPr sz="2000" kern="0" spc="-45">
                <a:solidFill>
                  <a:sysClr val="windowText" lastClr="000000"/>
                </a:solidFill>
                <a:latin typeface="Arial"/>
                <a:cs typeface="Arial"/>
              </a:rPr>
              <a:t> </a:t>
            </a:r>
            <a:r>
              <a:rPr sz="2000" kern="0">
                <a:solidFill>
                  <a:sysClr val="windowText" lastClr="000000"/>
                </a:solidFill>
                <a:latin typeface="Arial"/>
                <a:cs typeface="Arial"/>
              </a:rPr>
              <a:t>for</a:t>
            </a:r>
            <a:r>
              <a:rPr sz="2000" kern="0" spc="-25">
                <a:solidFill>
                  <a:sysClr val="windowText" lastClr="000000"/>
                </a:solidFill>
                <a:latin typeface="Arial"/>
                <a:cs typeface="Arial"/>
              </a:rPr>
              <a:t> </a:t>
            </a:r>
            <a:r>
              <a:rPr sz="2000" kern="0">
                <a:solidFill>
                  <a:sysClr val="windowText" lastClr="000000"/>
                </a:solidFill>
                <a:latin typeface="Arial"/>
                <a:cs typeface="Arial"/>
              </a:rPr>
              <a:t>the</a:t>
            </a:r>
            <a:r>
              <a:rPr sz="2000" kern="0" spc="-15">
                <a:solidFill>
                  <a:sysClr val="windowText" lastClr="000000"/>
                </a:solidFill>
                <a:latin typeface="Arial"/>
                <a:cs typeface="Arial"/>
              </a:rPr>
              <a:t> </a:t>
            </a:r>
            <a:r>
              <a:rPr sz="2000" kern="0" spc="-5">
                <a:solidFill>
                  <a:sysClr val="windowText" lastClr="000000"/>
                </a:solidFill>
                <a:latin typeface="Arial"/>
                <a:cs typeface="Arial"/>
              </a:rPr>
              <a:t>duration</a:t>
            </a:r>
            <a:r>
              <a:rPr sz="2000" kern="0" spc="-30">
                <a:solidFill>
                  <a:sysClr val="windowText" lastClr="000000"/>
                </a:solidFill>
                <a:latin typeface="Arial"/>
                <a:cs typeface="Arial"/>
              </a:rPr>
              <a:t> </a:t>
            </a:r>
            <a:r>
              <a:rPr sz="2000" kern="0">
                <a:solidFill>
                  <a:sysClr val="windowText" lastClr="000000"/>
                </a:solidFill>
                <a:latin typeface="Arial"/>
                <a:cs typeface="Arial"/>
              </a:rPr>
              <a:t>of</a:t>
            </a:r>
            <a:r>
              <a:rPr sz="2000" kern="0" spc="-10">
                <a:solidFill>
                  <a:sysClr val="windowText" lastClr="000000"/>
                </a:solidFill>
                <a:latin typeface="Arial"/>
                <a:cs typeface="Arial"/>
              </a:rPr>
              <a:t> their</a:t>
            </a:r>
            <a:r>
              <a:rPr sz="2000" kern="0" spc="-25">
                <a:solidFill>
                  <a:sysClr val="windowText" lastClr="000000"/>
                </a:solidFill>
                <a:latin typeface="Arial"/>
                <a:cs typeface="Arial"/>
              </a:rPr>
              <a:t> </a:t>
            </a:r>
            <a:r>
              <a:rPr sz="2000" kern="0" spc="-5">
                <a:solidFill>
                  <a:sysClr val="windowText" lastClr="000000"/>
                </a:solidFill>
                <a:latin typeface="Arial"/>
                <a:cs typeface="Arial"/>
              </a:rPr>
              <a:t>travel authorization,</a:t>
            </a:r>
            <a:r>
              <a:rPr sz="2000" kern="0">
                <a:solidFill>
                  <a:sysClr val="windowText" lastClr="000000"/>
                </a:solidFill>
                <a:latin typeface="Arial"/>
                <a:cs typeface="Arial"/>
              </a:rPr>
              <a:t> 	or</a:t>
            </a:r>
            <a:r>
              <a:rPr sz="2000" kern="0" spc="-15">
                <a:solidFill>
                  <a:sysClr val="windowText" lastClr="000000"/>
                </a:solidFill>
                <a:latin typeface="Arial"/>
                <a:cs typeface="Arial"/>
              </a:rPr>
              <a:t> </a:t>
            </a:r>
            <a:r>
              <a:rPr sz="2000" kern="0" spc="-10">
                <a:solidFill>
                  <a:sysClr val="windowText" lastClr="000000"/>
                </a:solidFill>
                <a:latin typeface="Arial"/>
                <a:cs typeface="Arial"/>
              </a:rPr>
              <a:t>until</a:t>
            </a:r>
            <a:r>
              <a:rPr sz="2000" kern="0" spc="-5">
                <a:solidFill>
                  <a:sysClr val="windowText" lastClr="000000"/>
                </a:solidFill>
                <a:latin typeface="Arial"/>
                <a:cs typeface="Arial"/>
              </a:rPr>
              <a:t> </a:t>
            </a:r>
            <a:r>
              <a:rPr sz="2000" kern="0">
                <a:solidFill>
                  <a:sysClr val="windowText" lastClr="000000"/>
                </a:solidFill>
                <a:latin typeface="Arial"/>
                <a:cs typeface="Arial"/>
              </a:rPr>
              <a:t>they</a:t>
            </a:r>
            <a:r>
              <a:rPr sz="2000" kern="0" spc="-25">
                <a:solidFill>
                  <a:sysClr val="windowText" lastClr="000000"/>
                </a:solidFill>
                <a:latin typeface="Arial"/>
                <a:cs typeface="Arial"/>
              </a:rPr>
              <a:t> </a:t>
            </a:r>
            <a:r>
              <a:rPr sz="2000" kern="0">
                <a:solidFill>
                  <a:sysClr val="windowText" lastClr="000000"/>
                </a:solidFill>
                <a:latin typeface="Arial"/>
                <a:cs typeface="Arial"/>
              </a:rPr>
              <a:t>are</a:t>
            </a:r>
            <a:r>
              <a:rPr sz="2000" kern="0" spc="-15">
                <a:solidFill>
                  <a:sysClr val="windowText" lastClr="000000"/>
                </a:solidFill>
                <a:latin typeface="Arial"/>
                <a:cs typeface="Arial"/>
              </a:rPr>
              <a:t> </a:t>
            </a:r>
            <a:r>
              <a:rPr sz="2000" kern="0" spc="-5">
                <a:solidFill>
                  <a:sysClr val="windowText" lastClr="000000"/>
                </a:solidFill>
                <a:latin typeface="Arial"/>
                <a:cs typeface="Arial"/>
              </a:rPr>
              <a:t>selected</a:t>
            </a:r>
            <a:r>
              <a:rPr sz="2000" kern="0" spc="-40">
                <a:solidFill>
                  <a:sysClr val="windowText" lastClr="000000"/>
                </a:solidFill>
                <a:latin typeface="Arial"/>
                <a:cs typeface="Arial"/>
              </a:rPr>
              <a:t> </a:t>
            </a:r>
            <a:r>
              <a:rPr sz="2000" kern="0">
                <a:solidFill>
                  <a:sysClr val="windowText" lastClr="000000"/>
                </a:solidFill>
                <a:latin typeface="Arial"/>
                <a:cs typeface="Arial"/>
              </a:rPr>
              <a:t>for</a:t>
            </a:r>
            <a:r>
              <a:rPr sz="2000" kern="0" spc="-15">
                <a:solidFill>
                  <a:sysClr val="windowText" lastClr="000000"/>
                </a:solidFill>
                <a:latin typeface="Arial"/>
                <a:cs typeface="Arial"/>
              </a:rPr>
              <a:t> </a:t>
            </a:r>
            <a:r>
              <a:rPr sz="2000" kern="0" spc="-5">
                <a:solidFill>
                  <a:sysClr val="windowText" lastClr="000000"/>
                </a:solidFill>
                <a:latin typeface="Arial"/>
                <a:cs typeface="Arial"/>
              </a:rPr>
              <a:t>travel.</a:t>
            </a:r>
            <a:endParaRPr sz="2000" kern="0">
              <a:solidFill>
                <a:sysClr val="windowText" lastClr="000000"/>
              </a:solidFill>
              <a:latin typeface="Arial"/>
              <a:cs typeface="Arial"/>
            </a:endParaRPr>
          </a:p>
          <a:p>
            <a:pPr>
              <a:spcBef>
                <a:spcPts val="770"/>
              </a:spcBef>
              <a:buFont typeface="Arial"/>
              <a:buChar char="•"/>
              <a:defRPr/>
            </a:pPr>
            <a:endParaRPr sz="2000" kern="0">
              <a:solidFill>
                <a:sysClr val="windowText" lastClr="000000"/>
              </a:solidFill>
              <a:latin typeface="Arial"/>
              <a:cs typeface="Arial"/>
            </a:endParaRPr>
          </a:p>
          <a:p>
            <a:pPr marL="193675" marR="229870" indent="-181610">
              <a:lnSpc>
                <a:spcPts val="2160"/>
              </a:lnSpc>
              <a:buFontTx/>
              <a:buChar char="•"/>
              <a:tabLst>
                <a:tab pos="194945" algn="l"/>
              </a:tabLst>
              <a:defRPr/>
            </a:pPr>
            <a:r>
              <a:rPr sz="2000" kern="0">
                <a:solidFill>
                  <a:sysClr val="windowText" lastClr="000000"/>
                </a:solidFill>
                <a:latin typeface="Arial"/>
                <a:cs typeface="Arial"/>
              </a:rPr>
              <a:t>Eligible</a:t>
            </a:r>
            <a:r>
              <a:rPr sz="2000" kern="0" spc="-15">
                <a:solidFill>
                  <a:sysClr val="windowText" lastClr="000000"/>
                </a:solidFill>
                <a:latin typeface="Arial"/>
                <a:cs typeface="Arial"/>
              </a:rPr>
              <a:t> </a:t>
            </a:r>
            <a:r>
              <a:rPr sz="2000" kern="0">
                <a:solidFill>
                  <a:sysClr val="windowText" lastClr="000000"/>
                </a:solidFill>
                <a:latin typeface="Arial"/>
                <a:cs typeface="Arial"/>
              </a:rPr>
              <a:t>travelers</a:t>
            </a:r>
            <a:r>
              <a:rPr sz="2000" kern="0" spc="-40">
                <a:solidFill>
                  <a:sysClr val="windowText" lastClr="000000"/>
                </a:solidFill>
                <a:latin typeface="Arial"/>
                <a:cs typeface="Arial"/>
              </a:rPr>
              <a:t> </a:t>
            </a:r>
            <a:r>
              <a:rPr sz="2000" kern="0">
                <a:solidFill>
                  <a:sysClr val="windowText" lastClr="000000"/>
                </a:solidFill>
                <a:latin typeface="Arial"/>
                <a:cs typeface="Arial"/>
              </a:rPr>
              <a:t>can</a:t>
            </a:r>
            <a:r>
              <a:rPr sz="2000" kern="0" spc="-45">
                <a:solidFill>
                  <a:sysClr val="windowText" lastClr="000000"/>
                </a:solidFill>
                <a:latin typeface="Arial"/>
                <a:cs typeface="Arial"/>
              </a:rPr>
              <a:t> </a:t>
            </a:r>
            <a:r>
              <a:rPr sz="2000" kern="0">
                <a:solidFill>
                  <a:sysClr val="windowText" lastClr="000000"/>
                </a:solidFill>
                <a:latin typeface="Arial"/>
                <a:cs typeface="Arial"/>
              </a:rPr>
              <a:t>sign</a:t>
            </a:r>
            <a:r>
              <a:rPr sz="2000" kern="0" spc="-25">
                <a:solidFill>
                  <a:sysClr val="windowText" lastClr="000000"/>
                </a:solidFill>
                <a:latin typeface="Arial"/>
                <a:cs typeface="Arial"/>
              </a:rPr>
              <a:t> </a:t>
            </a:r>
            <a:r>
              <a:rPr sz="2000" kern="0">
                <a:solidFill>
                  <a:sysClr val="windowText" lastClr="000000"/>
                </a:solidFill>
                <a:latin typeface="Arial"/>
                <a:cs typeface="Arial"/>
              </a:rPr>
              <a:t>up</a:t>
            </a:r>
            <a:r>
              <a:rPr sz="2000" kern="0" spc="-20">
                <a:solidFill>
                  <a:sysClr val="windowText" lastClr="000000"/>
                </a:solidFill>
                <a:latin typeface="Arial"/>
                <a:cs typeface="Arial"/>
              </a:rPr>
              <a:t> </a:t>
            </a:r>
            <a:r>
              <a:rPr sz="2000" kern="0">
                <a:solidFill>
                  <a:sysClr val="windowText" lastClr="000000"/>
                </a:solidFill>
                <a:latin typeface="Arial"/>
                <a:cs typeface="Arial"/>
              </a:rPr>
              <a:t>for</a:t>
            </a:r>
            <a:r>
              <a:rPr sz="2000" kern="0" spc="-40">
                <a:solidFill>
                  <a:sysClr val="windowText" lastClr="000000"/>
                </a:solidFill>
                <a:latin typeface="Arial"/>
                <a:cs typeface="Arial"/>
              </a:rPr>
              <a:t> </a:t>
            </a:r>
            <a:r>
              <a:rPr sz="2000" kern="0">
                <a:solidFill>
                  <a:sysClr val="windowText" lastClr="000000"/>
                </a:solidFill>
                <a:latin typeface="Arial"/>
                <a:cs typeface="Arial"/>
              </a:rPr>
              <a:t>the</a:t>
            </a:r>
            <a:r>
              <a:rPr sz="2000" kern="0" spc="-25">
                <a:solidFill>
                  <a:sysClr val="windowText" lastClr="000000"/>
                </a:solidFill>
                <a:latin typeface="Arial"/>
                <a:cs typeface="Arial"/>
              </a:rPr>
              <a:t> </a:t>
            </a:r>
            <a:r>
              <a:rPr sz="2000" kern="0" spc="-10">
                <a:solidFill>
                  <a:sysClr val="windowText" lastClr="000000"/>
                </a:solidFill>
                <a:latin typeface="Arial"/>
                <a:cs typeface="Arial"/>
              </a:rPr>
              <a:t>Space-</a:t>
            </a:r>
            <a:r>
              <a:rPr sz="2000" kern="0" spc="-20">
                <a:solidFill>
                  <a:sysClr val="windowText" lastClr="000000"/>
                </a:solidFill>
                <a:latin typeface="Arial"/>
                <a:cs typeface="Arial"/>
              </a:rPr>
              <a:t>A</a:t>
            </a:r>
            <a:r>
              <a:rPr sz="2000" kern="0" spc="-130">
                <a:solidFill>
                  <a:sysClr val="windowText" lastClr="000000"/>
                </a:solidFill>
                <a:latin typeface="Arial"/>
                <a:cs typeface="Arial"/>
              </a:rPr>
              <a:t> </a:t>
            </a:r>
            <a:r>
              <a:rPr sz="2000" kern="0">
                <a:solidFill>
                  <a:sysClr val="windowText" lastClr="000000"/>
                </a:solidFill>
                <a:latin typeface="Arial"/>
                <a:cs typeface="Arial"/>
              </a:rPr>
              <a:t>list</a:t>
            </a:r>
            <a:r>
              <a:rPr sz="2000" kern="0" spc="-25">
                <a:solidFill>
                  <a:sysClr val="windowText" lastClr="000000"/>
                </a:solidFill>
                <a:latin typeface="Arial"/>
                <a:cs typeface="Arial"/>
              </a:rPr>
              <a:t> </a:t>
            </a:r>
            <a:r>
              <a:rPr sz="2000" kern="0">
                <a:solidFill>
                  <a:sysClr val="windowText" lastClr="000000"/>
                </a:solidFill>
                <a:latin typeface="Arial"/>
                <a:cs typeface="Arial"/>
              </a:rPr>
              <a:t>online</a:t>
            </a:r>
            <a:r>
              <a:rPr sz="2000" kern="0" spc="-30">
                <a:solidFill>
                  <a:sysClr val="windowText" lastClr="000000"/>
                </a:solidFill>
                <a:latin typeface="Arial"/>
                <a:cs typeface="Arial"/>
              </a:rPr>
              <a:t> </a:t>
            </a:r>
            <a:r>
              <a:rPr sz="2000" kern="0" spc="-25">
                <a:solidFill>
                  <a:sysClr val="windowText" lastClr="000000"/>
                </a:solidFill>
                <a:latin typeface="Arial"/>
                <a:cs typeface="Arial"/>
              </a:rPr>
              <a:t>at 	</a:t>
            </a:r>
            <a:r>
              <a:rPr sz="2000" u="sng" kern="0" spc="-10">
                <a:solidFill>
                  <a:srgbClr val="0562C1"/>
                </a:solidFill>
                <a:uFill>
                  <a:solidFill>
                    <a:srgbClr val="0562C1"/>
                  </a:solidFill>
                </a:uFill>
                <a:latin typeface="Arial"/>
                <a:cs typeface="Arial"/>
                <a:hlinkClick r:id="rId4"/>
              </a:rPr>
              <a:t>https://www.amc.af.mil/AMC-</a:t>
            </a:r>
            <a:r>
              <a:rPr sz="2000" u="sng" kern="0" spc="-25">
                <a:solidFill>
                  <a:srgbClr val="0562C1"/>
                </a:solidFill>
                <a:uFill>
                  <a:solidFill>
                    <a:srgbClr val="0562C1"/>
                  </a:solidFill>
                </a:uFill>
                <a:latin typeface="Arial"/>
                <a:cs typeface="Arial"/>
                <a:hlinkClick r:id="rId4"/>
              </a:rPr>
              <a:t>Travel-</a:t>
            </a:r>
            <a:r>
              <a:rPr sz="2000" u="sng" kern="0" spc="-10">
                <a:solidFill>
                  <a:srgbClr val="0562C1"/>
                </a:solidFill>
                <a:uFill>
                  <a:solidFill>
                    <a:srgbClr val="0562C1"/>
                  </a:solidFill>
                </a:uFill>
                <a:latin typeface="Arial"/>
                <a:cs typeface="Arial"/>
                <a:hlinkClick r:id="rId4"/>
              </a:rPr>
              <a:t>Site/AMC-Space-</a:t>
            </a:r>
            <a:r>
              <a:rPr sz="2000" u="sng" kern="0" spc="-20">
                <a:solidFill>
                  <a:srgbClr val="0562C1"/>
                </a:solidFill>
                <a:uFill>
                  <a:solidFill>
                    <a:srgbClr val="0562C1"/>
                  </a:solidFill>
                </a:uFill>
                <a:latin typeface="Arial"/>
                <a:cs typeface="Arial"/>
                <a:hlinkClick r:id="rId4"/>
              </a:rPr>
              <a:t>Available-</a:t>
            </a:r>
            <a:r>
              <a:rPr sz="2000" u="sng" kern="0" spc="-10">
                <a:solidFill>
                  <a:srgbClr val="0562C1"/>
                </a:solidFill>
                <a:uFill>
                  <a:solidFill>
                    <a:srgbClr val="0562C1"/>
                  </a:solidFill>
                </a:uFill>
                <a:latin typeface="Arial"/>
                <a:cs typeface="Arial"/>
                <a:hlinkClick r:id="rId4"/>
              </a:rPr>
              <a:t>Travel-</a:t>
            </a:r>
            <a:r>
              <a:rPr sz="2000" kern="0" spc="-10">
                <a:solidFill>
                  <a:srgbClr val="0562C1"/>
                </a:solidFill>
                <a:latin typeface="Arial"/>
                <a:cs typeface="Arial"/>
              </a:rPr>
              <a:t> 	</a:t>
            </a:r>
            <a:r>
              <a:rPr sz="2000" u="sng" kern="0" spc="-10">
                <a:solidFill>
                  <a:srgbClr val="0562C1"/>
                </a:solidFill>
                <a:uFill>
                  <a:solidFill>
                    <a:srgbClr val="0562C1"/>
                  </a:solidFill>
                </a:uFill>
                <a:latin typeface="Arial"/>
                <a:cs typeface="Arial"/>
                <a:hlinkClick r:id="rId4"/>
              </a:rPr>
              <a:t>Page/Space-</a:t>
            </a:r>
            <a:r>
              <a:rPr sz="2000" u="sng" kern="0" spc="-20">
                <a:solidFill>
                  <a:srgbClr val="0562C1"/>
                </a:solidFill>
                <a:uFill>
                  <a:solidFill>
                    <a:srgbClr val="0562C1"/>
                  </a:solidFill>
                </a:uFill>
                <a:latin typeface="Arial"/>
                <a:cs typeface="Arial"/>
                <a:hlinkClick r:id="rId4"/>
              </a:rPr>
              <a:t>Available-</a:t>
            </a:r>
            <a:r>
              <a:rPr sz="2000" u="sng" kern="0" spc="-10">
                <a:solidFill>
                  <a:srgbClr val="0562C1"/>
                </a:solidFill>
                <a:uFill>
                  <a:solidFill>
                    <a:srgbClr val="0562C1"/>
                  </a:solidFill>
                </a:uFill>
                <a:latin typeface="Arial"/>
                <a:cs typeface="Arial"/>
                <a:hlinkClick r:id="rId4"/>
              </a:rPr>
              <a:t>Email-Sign-up-</a:t>
            </a:r>
            <a:r>
              <a:rPr sz="2000" u="sng" kern="0">
                <a:solidFill>
                  <a:srgbClr val="0562C1"/>
                </a:solidFill>
                <a:uFill>
                  <a:solidFill>
                    <a:srgbClr val="0562C1"/>
                  </a:solidFill>
                </a:uFill>
                <a:latin typeface="Arial"/>
                <a:cs typeface="Arial"/>
                <a:hlinkClick r:id="rId4"/>
              </a:rPr>
              <a:t>Form/</a:t>
            </a:r>
            <a:r>
              <a:rPr sz="2000" kern="0" spc="-20">
                <a:solidFill>
                  <a:srgbClr val="0562C1"/>
                </a:solidFill>
                <a:latin typeface="Arial"/>
                <a:cs typeface="Arial"/>
              </a:rPr>
              <a:t> </a:t>
            </a:r>
            <a:r>
              <a:rPr sz="2000" kern="0">
                <a:solidFill>
                  <a:sysClr val="windowText" lastClr="000000"/>
                </a:solidFill>
                <a:latin typeface="Arial"/>
                <a:cs typeface="Arial"/>
              </a:rPr>
              <a:t>or</a:t>
            </a:r>
            <a:r>
              <a:rPr sz="2000" kern="0" spc="30">
                <a:solidFill>
                  <a:sysClr val="windowText" lastClr="000000"/>
                </a:solidFill>
                <a:latin typeface="Arial"/>
                <a:cs typeface="Arial"/>
              </a:rPr>
              <a:t> </a:t>
            </a:r>
            <a:r>
              <a:rPr sz="2000" kern="0">
                <a:solidFill>
                  <a:sysClr val="windowText" lastClr="000000"/>
                </a:solidFill>
                <a:latin typeface="Arial"/>
                <a:cs typeface="Arial"/>
              </a:rPr>
              <a:t>by</a:t>
            </a:r>
            <a:r>
              <a:rPr sz="2000" kern="0" spc="35">
                <a:solidFill>
                  <a:sysClr val="windowText" lastClr="000000"/>
                </a:solidFill>
                <a:latin typeface="Arial"/>
                <a:cs typeface="Arial"/>
              </a:rPr>
              <a:t> </a:t>
            </a:r>
            <a:r>
              <a:rPr sz="2000" kern="0" spc="-10">
                <a:solidFill>
                  <a:sysClr val="windowText" lastClr="000000"/>
                </a:solidFill>
                <a:latin typeface="Arial"/>
                <a:cs typeface="Arial"/>
              </a:rPr>
              <a:t>completing</a:t>
            </a:r>
            <a:r>
              <a:rPr sz="2000" kern="0" spc="-105">
                <a:solidFill>
                  <a:sysClr val="windowText" lastClr="000000"/>
                </a:solidFill>
                <a:latin typeface="Arial"/>
                <a:cs typeface="Arial"/>
              </a:rPr>
              <a:t> </a:t>
            </a:r>
            <a:r>
              <a:rPr sz="2000" kern="0">
                <a:solidFill>
                  <a:sysClr val="windowText" lastClr="000000"/>
                </a:solidFill>
                <a:latin typeface="Arial"/>
                <a:cs typeface="Arial"/>
              </a:rPr>
              <a:t>AMC</a:t>
            </a:r>
            <a:r>
              <a:rPr sz="2000" kern="0" spc="30">
                <a:solidFill>
                  <a:sysClr val="windowText" lastClr="000000"/>
                </a:solidFill>
                <a:latin typeface="Arial"/>
                <a:cs typeface="Arial"/>
              </a:rPr>
              <a:t> </a:t>
            </a:r>
            <a:r>
              <a:rPr sz="2000" kern="0" spc="-20">
                <a:solidFill>
                  <a:sysClr val="windowText" lastClr="000000"/>
                </a:solidFill>
                <a:latin typeface="Arial"/>
                <a:cs typeface="Arial"/>
              </a:rPr>
              <a:t>Form 	</a:t>
            </a:r>
            <a:r>
              <a:rPr sz="2000" kern="0">
                <a:solidFill>
                  <a:sysClr val="windowText" lastClr="000000"/>
                </a:solidFill>
                <a:latin typeface="Arial"/>
                <a:cs typeface="Arial"/>
              </a:rPr>
              <a:t>140</a:t>
            </a:r>
            <a:r>
              <a:rPr sz="2000" kern="0" spc="-35">
                <a:solidFill>
                  <a:sysClr val="windowText" lastClr="000000"/>
                </a:solidFill>
                <a:latin typeface="Arial"/>
                <a:cs typeface="Arial"/>
              </a:rPr>
              <a:t> </a:t>
            </a:r>
            <a:r>
              <a:rPr sz="2000" kern="0">
                <a:solidFill>
                  <a:sysClr val="windowText" lastClr="000000"/>
                </a:solidFill>
                <a:latin typeface="Arial"/>
                <a:cs typeface="Arial"/>
              </a:rPr>
              <a:t>and</a:t>
            </a:r>
            <a:r>
              <a:rPr sz="2000" kern="0" spc="-25">
                <a:solidFill>
                  <a:sysClr val="windowText" lastClr="000000"/>
                </a:solidFill>
                <a:latin typeface="Arial"/>
                <a:cs typeface="Arial"/>
              </a:rPr>
              <a:t> </a:t>
            </a:r>
            <a:r>
              <a:rPr sz="2000" kern="0">
                <a:solidFill>
                  <a:sysClr val="windowText" lastClr="000000"/>
                </a:solidFill>
                <a:latin typeface="Arial"/>
                <a:cs typeface="Arial"/>
              </a:rPr>
              <a:t>bringing</a:t>
            </a:r>
            <a:r>
              <a:rPr sz="2000" kern="0" spc="-25">
                <a:solidFill>
                  <a:sysClr val="windowText" lastClr="000000"/>
                </a:solidFill>
                <a:latin typeface="Arial"/>
                <a:cs typeface="Arial"/>
              </a:rPr>
              <a:t> </a:t>
            </a:r>
            <a:r>
              <a:rPr sz="2000" kern="0">
                <a:solidFill>
                  <a:sysClr val="windowText" lastClr="000000"/>
                </a:solidFill>
                <a:latin typeface="Arial"/>
                <a:cs typeface="Arial"/>
              </a:rPr>
              <a:t>(or</a:t>
            </a:r>
            <a:r>
              <a:rPr sz="2000" kern="0" spc="-45">
                <a:solidFill>
                  <a:sysClr val="windowText" lastClr="000000"/>
                </a:solidFill>
                <a:latin typeface="Arial"/>
                <a:cs typeface="Arial"/>
              </a:rPr>
              <a:t> </a:t>
            </a:r>
            <a:r>
              <a:rPr sz="2000" kern="0">
                <a:solidFill>
                  <a:sysClr val="windowText" lastClr="000000"/>
                </a:solidFill>
                <a:latin typeface="Arial"/>
                <a:cs typeface="Arial"/>
              </a:rPr>
              <a:t>faxing)</a:t>
            </a:r>
            <a:r>
              <a:rPr sz="2000" kern="0" spc="-30">
                <a:solidFill>
                  <a:sysClr val="windowText" lastClr="000000"/>
                </a:solidFill>
                <a:latin typeface="Arial"/>
                <a:cs typeface="Arial"/>
              </a:rPr>
              <a:t> </a:t>
            </a:r>
            <a:r>
              <a:rPr sz="2000" kern="0">
                <a:solidFill>
                  <a:sysClr val="windowText" lastClr="000000"/>
                </a:solidFill>
                <a:latin typeface="Arial"/>
                <a:cs typeface="Arial"/>
              </a:rPr>
              <a:t>it</a:t>
            </a:r>
            <a:r>
              <a:rPr sz="2000" kern="0" spc="-20">
                <a:solidFill>
                  <a:sysClr val="windowText" lastClr="000000"/>
                </a:solidFill>
                <a:latin typeface="Arial"/>
                <a:cs typeface="Arial"/>
              </a:rPr>
              <a:t> </a:t>
            </a:r>
            <a:r>
              <a:rPr sz="2000" kern="0">
                <a:solidFill>
                  <a:sysClr val="windowText" lastClr="000000"/>
                </a:solidFill>
                <a:latin typeface="Arial"/>
                <a:cs typeface="Arial"/>
              </a:rPr>
              <a:t>to</a:t>
            </a:r>
            <a:r>
              <a:rPr sz="2000" kern="0" spc="-15">
                <a:solidFill>
                  <a:sysClr val="windowText" lastClr="000000"/>
                </a:solidFill>
                <a:latin typeface="Arial"/>
                <a:cs typeface="Arial"/>
              </a:rPr>
              <a:t> </a:t>
            </a:r>
            <a:r>
              <a:rPr sz="2000" kern="0">
                <a:solidFill>
                  <a:sysClr val="windowText" lastClr="000000"/>
                </a:solidFill>
                <a:latin typeface="Arial"/>
                <a:cs typeface="Arial"/>
              </a:rPr>
              <a:t>the</a:t>
            </a:r>
            <a:r>
              <a:rPr sz="2000" kern="0" spc="-25">
                <a:solidFill>
                  <a:sysClr val="windowText" lastClr="000000"/>
                </a:solidFill>
                <a:latin typeface="Arial"/>
                <a:cs typeface="Arial"/>
              </a:rPr>
              <a:t> </a:t>
            </a:r>
            <a:r>
              <a:rPr sz="2000" kern="0">
                <a:solidFill>
                  <a:sysClr val="windowText" lastClr="000000"/>
                </a:solidFill>
                <a:latin typeface="Arial"/>
                <a:cs typeface="Arial"/>
              </a:rPr>
              <a:t>nearest</a:t>
            </a:r>
            <a:r>
              <a:rPr sz="2000" kern="0" spc="-155">
                <a:solidFill>
                  <a:sysClr val="windowText" lastClr="000000"/>
                </a:solidFill>
                <a:latin typeface="Arial"/>
                <a:cs typeface="Arial"/>
              </a:rPr>
              <a:t> </a:t>
            </a:r>
            <a:r>
              <a:rPr sz="2000" kern="0">
                <a:solidFill>
                  <a:sysClr val="windowText" lastClr="000000"/>
                </a:solidFill>
                <a:latin typeface="Arial"/>
                <a:cs typeface="Arial"/>
              </a:rPr>
              <a:t>AMC</a:t>
            </a:r>
            <a:r>
              <a:rPr sz="2000" kern="0" spc="-25">
                <a:solidFill>
                  <a:sysClr val="windowText" lastClr="000000"/>
                </a:solidFill>
                <a:latin typeface="Arial"/>
                <a:cs typeface="Arial"/>
              </a:rPr>
              <a:t> </a:t>
            </a:r>
            <a:r>
              <a:rPr sz="2000" kern="0">
                <a:solidFill>
                  <a:sysClr val="windowText" lastClr="000000"/>
                </a:solidFill>
                <a:latin typeface="Arial"/>
                <a:cs typeface="Arial"/>
              </a:rPr>
              <a:t>Passenger</a:t>
            </a:r>
            <a:r>
              <a:rPr sz="2000" kern="0" spc="-85">
                <a:solidFill>
                  <a:sysClr val="windowText" lastClr="000000"/>
                </a:solidFill>
                <a:latin typeface="Arial"/>
                <a:cs typeface="Arial"/>
              </a:rPr>
              <a:t> </a:t>
            </a:r>
            <a:r>
              <a:rPr sz="2000" kern="0" spc="-10">
                <a:solidFill>
                  <a:sysClr val="windowText" lastClr="000000"/>
                </a:solidFill>
                <a:latin typeface="Arial"/>
                <a:cs typeface="Arial"/>
              </a:rPr>
              <a:t>Terminal.</a:t>
            </a:r>
            <a:endParaRPr sz="2000" kern="0">
              <a:solidFill>
                <a:sysClr val="windowText" lastClr="000000"/>
              </a:solidFill>
              <a:latin typeface="Arial"/>
              <a:cs typeface="Arial"/>
            </a:endParaRPr>
          </a:p>
          <a:p>
            <a:pPr marL="12700" marR="5080" indent="181610">
              <a:lnSpc>
                <a:spcPts val="5240"/>
              </a:lnSpc>
              <a:spcBef>
                <a:spcPts val="420"/>
              </a:spcBef>
              <a:buFontTx/>
              <a:buChar char="•"/>
              <a:tabLst>
                <a:tab pos="194310" algn="l"/>
              </a:tabLst>
              <a:defRPr/>
            </a:pPr>
            <a:r>
              <a:rPr sz="2000" kern="0">
                <a:solidFill>
                  <a:sysClr val="windowText" lastClr="000000"/>
                </a:solidFill>
                <a:latin typeface="Arial"/>
                <a:cs typeface="Arial"/>
              </a:rPr>
              <a:t>Benefit</a:t>
            </a:r>
            <a:r>
              <a:rPr sz="2000" kern="0" spc="-30">
                <a:solidFill>
                  <a:sysClr val="windowText" lastClr="000000"/>
                </a:solidFill>
                <a:latin typeface="Arial"/>
                <a:cs typeface="Arial"/>
              </a:rPr>
              <a:t> </a:t>
            </a:r>
            <a:r>
              <a:rPr sz="2000" kern="0">
                <a:solidFill>
                  <a:sysClr val="windowText" lastClr="000000"/>
                </a:solidFill>
                <a:latin typeface="Arial"/>
                <a:cs typeface="Arial"/>
              </a:rPr>
              <a:t>ends</a:t>
            </a:r>
            <a:r>
              <a:rPr sz="2000" kern="0" spc="-40">
                <a:solidFill>
                  <a:sysClr val="windowText" lastClr="000000"/>
                </a:solidFill>
                <a:latin typeface="Arial"/>
                <a:cs typeface="Arial"/>
              </a:rPr>
              <a:t> </a:t>
            </a:r>
            <a:r>
              <a:rPr sz="2000" kern="0">
                <a:solidFill>
                  <a:sysClr val="windowText" lastClr="000000"/>
                </a:solidFill>
                <a:latin typeface="Arial"/>
                <a:cs typeface="Arial"/>
              </a:rPr>
              <a:t>for</a:t>
            </a:r>
            <a:r>
              <a:rPr sz="2000" kern="0" spc="-40">
                <a:solidFill>
                  <a:sysClr val="windowText" lastClr="000000"/>
                </a:solidFill>
                <a:latin typeface="Arial"/>
                <a:cs typeface="Arial"/>
              </a:rPr>
              <a:t> </a:t>
            </a:r>
            <a:r>
              <a:rPr sz="2000" kern="0">
                <a:solidFill>
                  <a:sysClr val="windowText" lastClr="000000"/>
                </a:solidFill>
                <a:latin typeface="Arial"/>
                <a:cs typeface="Arial"/>
              </a:rPr>
              <a:t>Family</a:t>
            </a:r>
            <a:r>
              <a:rPr sz="2000" kern="0" spc="-15">
                <a:solidFill>
                  <a:sysClr val="windowText" lastClr="000000"/>
                </a:solidFill>
                <a:latin typeface="Arial"/>
                <a:cs typeface="Arial"/>
              </a:rPr>
              <a:t> </a:t>
            </a:r>
            <a:r>
              <a:rPr sz="2000" kern="0">
                <a:solidFill>
                  <a:sysClr val="windowText" lastClr="000000"/>
                </a:solidFill>
                <a:latin typeface="Arial"/>
                <a:cs typeface="Arial"/>
              </a:rPr>
              <a:t>members</a:t>
            </a:r>
            <a:r>
              <a:rPr sz="2000" kern="0" spc="-50">
                <a:solidFill>
                  <a:sysClr val="windowText" lastClr="000000"/>
                </a:solidFill>
                <a:latin typeface="Arial"/>
                <a:cs typeface="Arial"/>
              </a:rPr>
              <a:t> </a:t>
            </a:r>
            <a:r>
              <a:rPr sz="2000" kern="0">
                <a:solidFill>
                  <a:sysClr val="windowText" lastClr="000000"/>
                </a:solidFill>
                <a:latin typeface="Arial"/>
                <a:cs typeface="Arial"/>
              </a:rPr>
              <a:t>with</a:t>
            </a:r>
            <a:r>
              <a:rPr sz="2000" kern="0" spc="-30">
                <a:solidFill>
                  <a:sysClr val="windowText" lastClr="000000"/>
                </a:solidFill>
                <a:latin typeface="Arial"/>
                <a:cs typeface="Arial"/>
              </a:rPr>
              <a:t> </a:t>
            </a:r>
            <a:r>
              <a:rPr sz="2000" kern="0">
                <a:solidFill>
                  <a:sysClr val="windowText" lastClr="000000"/>
                </a:solidFill>
                <a:latin typeface="Arial"/>
                <a:cs typeface="Arial"/>
              </a:rPr>
              <a:t>death</a:t>
            </a:r>
            <a:r>
              <a:rPr sz="2000" kern="0" spc="-35">
                <a:solidFill>
                  <a:sysClr val="windowText" lastClr="000000"/>
                </a:solidFill>
                <a:latin typeface="Arial"/>
                <a:cs typeface="Arial"/>
              </a:rPr>
              <a:t> </a:t>
            </a:r>
            <a:r>
              <a:rPr sz="2000" kern="0">
                <a:solidFill>
                  <a:sysClr val="windowText" lastClr="000000"/>
                </a:solidFill>
                <a:latin typeface="Arial"/>
                <a:cs typeface="Arial"/>
              </a:rPr>
              <a:t>of</a:t>
            </a:r>
            <a:r>
              <a:rPr sz="2000" kern="0" spc="-40">
                <a:solidFill>
                  <a:sysClr val="windowText" lastClr="000000"/>
                </a:solidFill>
                <a:latin typeface="Arial"/>
                <a:cs typeface="Arial"/>
              </a:rPr>
              <a:t> </a:t>
            </a:r>
            <a:r>
              <a:rPr sz="2000" kern="0">
                <a:solidFill>
                  <a:sysClr val="windowText" lastClr="000000"/>
                </a:solidFill>
                <a:latin typeface="Arial"/>
                <a:cs typeface="Arial"/>
              </a:rPr>
              <a:t>the</a:t>
            </a:r>
            <a:r>
              <a:rPr sz="2000" kern="0" spc="-30">
                <a:solidFill>
                  <a:sysClr val="windowText" lastClr="000000"/>
                </a:solidFill>
                <a:latin typeface="Arial"/>
                <a:cs typeface="Arial"/>
              </a:rPr>
              <a:t> </a:t>
            </a:r>
            <a:r>
              <a:rPr sz="2000" kern="0">
                <a:solidFill>
                  <a:sysClr val="windowText" lastClr="000000"/>
                </a:solidFill>
                <a:latin typeface="Arial"/>
                <a:cs typeface="Arial"/>
              </a:rPr>
              <a:t>Retired</a:t>
            </a:r>
            <a:r>
              <a:rPr sz="2000" kern="0" spc="-30">
                <a:solidFill>
                  <a:sysClr val="windowText" lastClr="000000"/>
                </a:solidFill>
                <a:latin typeface="Arial"/>
                <a:cs typeface="Arial"/>
              </a:rPr>
              <a:t> </a:t>
            </a:r>
            <a:r>
              <a:rPr sz="2000" kern="0" spc="-10">
                <a:solidFill>
                  <a:sysClr val="windowText" lastClr="000000"/>
                </a:solidFill>
                <a:latin typeface="Arial"/>
                <a:cs typeface="Arial"/>
              </a:rPr>
              <a:t>Soldier. </a:t>
            </a:r>
            <a:r>
              <a:rPr sz="2000" u="sng" kern="0" spc="-10">
                <a:solidFill>
                  <a:srgbClr val="0562C1"/>
                </a:solidFill>
                <a:uFill>
                  <a:solidFill>
                    <a:srgbClr val="0562C1"/>
                  </a:solidFill>
                </a:uFill>
                <a:latin typeface="Arial"/>
                <a:cs typeface="Arial"/>
                <a:hlinkClick r:id="rId5"/>
              </a:rPr>
              <a:t>https://www.amc.af.mil/AMC-</a:t>
            </a:r>
            <a:r>
              <a:rPr sz="2000" u="sng" kern="0" spc="-25">
                <a:solidFill>
                  <a:srgbClr val="0562C1"/>
                </a:solidFill>
                <a:uFill>
                  <a:solidFill>
                    <a:srgbClr val="0562C1"/>
                  </a:solidFill>
                </a:uFill>
                <a:latin typeface="Arial"/>
                <a:cs typeface="Arial"/>
                <a:hlinkClick r:id="rId5"/>
              </a:rPr>
              <a:t>Travel-</a:t>
            </a:r>
            <a:r>
              <a:rPr sz="2000" u="sng" kern="0" spc="-10">
                <a:solidFill>
                  <a:srgbClr val="0562C1"/>
                </a:solidFill>
                <a:uFill>
                  <a:solidFill>
                    <a:srgbClr val="0562C1"/>
                  </a:solidFill>
                </a:uFill>
                <a:latin typeface="Arial"/>
                <a:cs typeface="Arial"/>
                <a:hlinkClick r:id="rId5"/>
              </a:rPr>
              <a:t>Site/AMC-Space-</a:t>
            </a:r>
            <a:r>
              <a:rPr sz="2000" u="sng" kern="0" spc="-20">
                <a:solidFill>
                  <a:srgbClr val="0562C1"/>
                </a:solidFill>
                <a:uFill>
                  <a:solidFill>
                    <a:srgbClr val="0562C1"/>
                  </a:solidFill>
                </a:uFill>
                <a:latin typeface="Arial"/>
                <a:cs typeface="Arial"/>
                <a:hlinkClick r:id="rId5"/>
              </a:rPr>
              <a:t>Available-</a:t>
            </a:r>
            <a:r>
              <a:rPr sz="2000" u="sng" kern="0" spc="-25">
                <a:solidFill>
                  <a:srgbClr val="0562C1"/>
                </a:solidFill>
                <a:uFill>
                  <a:solidFill>
                    <a:srgbClr val="0562C1"/>
                  </a:solidFill>
                </a:uFill>
                <a:latin typeface="Arial"/>
                <a:cs typeface="Arial"/>
                <a:hlinkClick r:id="rId5"/>
              </a:rPr>
              <a:t>Travel-</a:t>
            </a:r>
            <a:r>
              <a:rPr sz="2000" u="sng" kern="0" spc="-10">
                <a:solidFill>
                  <a:srgbClr val="0562C1"/>
                </a:solidFill>
                <a:uFill>
                  <a:solidFill>
                    <a:srgbClr val="0562C1"/>
                  </a:solidFill>
                </a:uFill>
                <a:latin typeface="Arial"/>
                <a:cs typeface="Arial"/>
                <a:hlinkClick r:id="rId5"/>
              </a:rPr>
              <a:t>Page/</a:t>
            </a:r>
            <a:endParaRPr sz="2000" kern="0">
              <a:solidFill>
                <a:sysClr val="windowText" lastClr="000000"/>
              </a:solidFill>
              <a:latin typeface="Arial"/>
              <a:cs typeface="Arial"/>
            </a:endParaRPr>
          </a:p>
        </p:txBody>
      </p:sp>
      <p:pic>
        <p:nvPicPr>
          <p:cNvPr id="5" name="object 5"/>
          <p:cNvPicPr/>
          <p:nvPr/>
        </p:nvPicPr>
        <p:blipFill>
          <a:blip r:embed="rId6" cstate="print"/>
          <a:stretch>
            <a:fillRect/>
          </a:stretch>
        </p:blipFill>
        <p:spPr>
          <a:xfrm>
            <a:off x="8400289" y="1620012"/>
            <a:ext cx="2061971" cy="1210055"/>
          </a:xfrm>
          <a:prstGeom prst="rect">
            <a:avLst/>
          </a:prstGeom>
        </p:spPr>
      </p:pic>
    </p:spTree>
    <p:extLst>
      <p:ext uri="{BB962C8B-B14F-4D97-AF65-F5344CB8AC3E}">
        <p14:creationId xmlns:p14="http://schemas.microsoft.com/office/powerpoint/2010/main" val="29642153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9571" y="109847"/>
            <a:ext cx="7371080" cy="1367682"/>
          </a:xfrm>
          <a:prstGeom prst="rect">
            <a:avLst/>
          </a:prstGeom>
        </p:spPr>
        <p:txBody>
          <a:bodyPr vert="horz" wrap="square" lIns="0" tIns="13335" rIns="0" bIns="0" rtlCol="0" anchor="ctr">
            <a:spAutoFit/>
          </a:bodyPr>
          <a:lstStyle/>
          <a:p>
            <a:pPr marL="12700">
              <a:lnSpc>
                <a:spcPct val="100000"/>
              </a:lnSpc>
              <a:spcBef>
                <a:spcPts val="105"/>
              </a:spcBef>
            </a:pPr>
            <a:r>
              <a:rPr spc="-30"/>
              <a:t>Your</a:t>
            </a:r>
            <a:r>
              <a:rPr spc="-85"/>
              <a:t> </a:t>
            </a:r>
            <a:r>
              <a:t>Exchange</a:t>
            </a:r>
            <a:r>
              <a:rPr spc="-80"/>
              <a:t> </a:t>
            </a:r>
            <a:r>
              <a:t>Benefits</a:t>
            </a:r>
            <a:r>
              <a:rPr spc="-100"/>
              <a:t> </a:t>
            </a:r>
            <a:r>
              <a:t>in</a:t>
            </a:r>
            <a:r>
              <a:rPr spc="-80"/>
              <a:t> </a:t>
            </a:r>
            <a:r>
              <a:rPr spc="-10"/>
              <a:t>Retirement</a:t>
            </a:r>
          </a:p>
        </p:txBody>
      </p:sp>
      <p:sp>
        <p:nvSpPr>
          <p:cNvPr id="31" name="object 31"/>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194</a:t>
            </a:fld>
            <a:endParaRPr sz="700" b="1" kern="0" spc="-25">
              <a:solidFill>
                <a:srgbClr val="2E372E"/>
              </a:solidFill>
              <a:latin typeface="Calibri"/>
              <a:cs typeface="Calibri"/>
            </a:endParaRPr>
          </a:p>
        </p:txBody>
      </p:sp>
      <p:grpSp>
        <p:nvGrpSpPr>
          <p:cNvPr id="3" name="object 3"/>
          <p:cNvGrpSpPr/>
          <p:nvPr/>
        </p:nvGrpSpPr>
        <p:grpSpPr>
          <a:xfrm>
            <a:off x="1524000" y="2711195"/>
            <a:ext cx="9144000" cy="2489200"/>
            <a:chOff x="0" y="2711195"/>
            <a:chExt cx="9144000" cy="2489200"/>
          </a:xfrm>
        </p:grpSpPr>
        <p:pic>
          <p:nvPicPr>
            <p:cNvPr id="4" name="object 4"/>
            <p:cNvPicPr/>
            <p:nvPr/>
          </p:nvPicPr>
          <p:blipFill>
            <a:blip r:embed="rId3" cstate="print"/>
            <a:stretch>
              <a:fillRect/>
            </a:stretch>
          </p:blipFill>
          <p:spPr>
            <a:xfrm>
              <a:off x="3200400" y="3454908"/>
              <a:ext cx="2638043" cy="1734489"/>
            </a:xfrm>
            <a:prstGeom prst="rect">
              <a:avLst/>
            </a:prstGeom>
          </p:spPr>
        </p:pic>
        <p:sp>
          <p:nvSpPr>
            <p:cNvPr id="5" name="object 5"/>
            <p:cNvSpPr/>
            <p:nvPr/>
          </p:nvSpPr>
          <p:spPr>
            <a:xfrm>
              <a:off x="3195637" y="3450145"/>
              <a:ext cx="2647950" cy="1745614"/>
            </a:xfrm>
            <a:custGeom>
              <a:avLst/>
              <a:gdLst/>
              <a:ahLst/>
              <a:cxnLst/>
              <a:rect l="l" t="t" r="r" b="b"/>
              <a:pathLst>
                <a:path w="2647950" h="1745614">
                  <a:moveTo>
                    <a:pt x="0" y="0"/>
                  </a:moveTo>
                  <a:lnTo>
                    <a:pt x="2647569" y="0"/>
                  </a:lnTo>
                  <a:lnTo>
                    <a:pt x="2647569" y="1745361"/>
                  </a:lnTo>
                  <a:lnTo>
                    <a:pt x="0" y="1745361"/>
                  </a:lnTo>
                  <a:lnTo>
                    <a:pt x="0" y="0"/>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sp>
          <p:nvSpPr>
            <p:cNvPr id="6" name="object 6"/>
            <p:cNvSpPr/>
            <p:nvPr/>
          </p:nvSpPr>
          <p:spPr>
            <a:xfrm>
              <a:off x="0" y="2711195"/>
              <a:ext cx="9144000" cy="419100"/>
            </a:xfrm>
            <a:custGeom>
              <a:avLst/>
              <a:gdLst/>
              <a:ahLst/>
              <a:cxnLst/>
              <a:rect l="l" t="t" r="r" b="b"/>
              <a:pathLst>
                <a:path w="9144000" h="419100">
                  <a:moveTo>
                    <a:pt x="9144000" y="0"/>
                  </a:moveTo>
                  <a:lnTo>
                    <a:pt x="0" y="0"/>
                  </a:lnTo>
                  <a:lnTo>
                    <a:pt x="0" y="419100"/>
                  </a:lnTo>
                  <a:lnTo>
                    <a:pt x="9144000" y="419100"/>
                  </a:lnTo>
                  <a:lnTo>
                    <a:pt x="9144000" y="0"/>
                  </a:lnTo>
                  <a:close/>
                </a:path>
              </a:pathLst>
            </a:custGeom>
            <a:solidFill>
              <a:srgbClr val="CF0000"/>
            </a:solidFill>
          </p:spPr>
          <p:txBody>
            <a:bodyPr wrap="square" lIns="0" tIns="0" rIns="0" bIns="0" rtlCol="0"/>
            <a:lstStyle/>
            <a:p>
              <a:pPr>
                <a:defRPr/>
              </a:pPr>
              <a:endParaRPr kern="0">
                <a:solidFill>
                  <a:sysClr val="windowText" lastClr="000000"/>
                </a:solidFill>
              </a:endParaRPr>
            </a:p>
          </p:txBody>
        </p:sp>
        <p:pic>
          <p:nvPicPr>
            <p:cNvPr id="7" name="object 7"/>
            <p:cNvPicPr/>
            <p:nvPr/>
          </p:nvPicPr>
          <p:blipFill>
            <a:blip r:embed="rId4" cstate="print"/>
            <a:stretch>
              <a:fillRect/>
            </a:stretch>
          </p:blipFill>
          <p:spPr>
            <a:xfrm>
              <a:off x="4137659" y="3171443"/>
              <a:ext cx="2054351" cy="765047"/>
            </a:xfrm>
            <a:prstGeom prst="rect">
              <a:avLst/>
            </a:prstGeom>
          </p:spPr>
        </p:pic>
      </p:grpSp>
      <p:pic>
        <p:nvPicPr>
          <p:cNvPr id="8" name="object 8"/>
          <p:cNvPicPr/>
          <p:nvPr/>
        </p:nvPicPr>
        <p:blipFill>
          <a:blip r:embed="rId5" cstate="print"/>
          <a:stretch>
            <a:fillRect/>
          </a:stretch>
        </p:blipFill>
        <p:spPr>
          <a:xfrm>
            <a:off x="2516125" y="1342247"/>
            <a:ext cx="3300129" cy="504840"/>
          </a:xfrm>
          <a:prstGeom prst="rect">
            <a:avLst/>
          </a:prstGeom>
        </p:spPr>
      </p:pic>
      <p:pic>
        <p:nvPicPr>
          <p:cNvPr id="9" name="object 9"/>
          <p:cNvPicPr/>
          <p:nvPr/>
        </p:nvPicPr>
        <p:blipFill>
          <a:blip r:embed="rId6" cstate="print"/>
          <a:stretch>
            <a:fillRect/>
          </a:stretch>
        </p:blipFill>
        <p:spPr>
          <a:xfrm>
            <a:off x="6669024" y="1135380"/>
            <a:ext cx="2805683" cy="1510296"/>
          </a:xfrm>
          <a:prstGeom prst="rect">
            <a:avLst/>
          </a:prstGeom>
        </p:spPr>
      </p:pic>
      <p:sp>
        <p:nvSpPr>
          <p:cNvPr id="10" name="object 10"/>
          <p:cNvSpPr txBox="1"/>
          <p:nvPr/>
        </p:nvSpPr>
        <p:spPr>
          <a:xfrm>
            <a:off x="2495618" y="1813707"/>
            <a:ext cx="3168015" cy="756920"/>
          </a:xfrm>
          <a:prstGeom prst="rect">
            <a:avLst/>
          </a:prstGeom>
        </p:spPr>
        <p:txBody>
          <a:bodyPr vert="horz" wrap="square" lIns="0" tIns="12700" rIns="0" bIns="0" rtlCol="0">
            <a:spAutoFit/>
          </a:bodyPr>
          <a:lstStyle/>
          <a:p>
            <a:pPr marL="12700" marR="5080">
              <a:spcBef>
                <a:spcPts val="100"/>
              </a:spcBef>
              <a:defRPr/>
            </a:pPr>
            <a:r>
              <a:rPr sz="2400" b="1" kern="0">
                <a:solidFill>
                  <a:srgbClr val="211F1F"/>
                </a:solidFill>
                <a:latin typeface="Calibri"/>
                <a:cs typeface="Calibri"/>
              </a:rPr>
              <a:t>“We’re</a:t>
            </a:r>
            <a:r>
              <a:rPr sz="2400" b="1" kern="0" spc="-30">
                <a:solidFill>
                  <a:srgbClr val="211F1F"/>
                </a:solidFill>
                <a:latin typeface="Calibri"/>
                <a:cs typeface="Calibri"/>
              </a:rPr>
              <a:t> </a:t>
            </a:r>
            <a:r>
              <a:rPr sz="2400" b="1" kern="0">
                <a:solidFill>
                  <a:srgbClr val="211F1F"/>
                </a:solidFill>
                <a:latin typeface="Calibri"/>
                <a:cs typeface="Calibri"/>
              </a:rPr>
              <a:t>honored</a:t>
            </a:r>
            <a:r>
              <a:rPr sz="2400" b="1" kern="0" spc="-55">
                <a:solidFill>
                  <a:srgbClr val="211F1F"/>
                </a:solidFill>
                <a:latin typeface="Calibri"/>
                <a:cs typeface="Calibri"/>
              </a:rPr>
              <a:t> </a:t>
            </a:r>
            <a:r>
              <a:rPr sz="2400" b="1" kern="0">
                <a:solidFill>
                  <a:srgbClr val="211F1F"/>
                </a:solidFill>
                <a:latin typeface="Calibri"/>
                <a:cs typeface="Calibri"/>
              </a:rPr>
              <a:t>to</a:t>
            </a:r>
            <a:r>
              <a:rPr sz="2400" b="1" kern="0" spc="-35">
                <a:solidFill>
                  <a:srgbClr val="211F1F"/>
                </a:solidFill>
                <a:latin typeface="Calibri"/>
                <a:cs typeface="Calibri"/>
              </a:rPr>
              <a:t> </a:t>
            </a:r>
            <a:r>
              <a:rPr sz="2400" b="1" kern="0" spc="-20">
                <a:solidFill>
                  <a:srgbClr val="211F1F"/>
                </a:solidFill>
                <a:latin typeface="Calibri"/>
                <a:cs typeface="Calibri"/>
              </a:rPr>
              <a:t>serve </a:t>
            </a:r>
            <a:r>
              <a:rPr sz="2400" b="1" kern="0">
                <a:solidFill>
                  <a:srgbClr val="211F1F"/>
                </a:solidFill>
                <a:latin typeface="Calibri"/>
                <a:cs typeface="Calibri"/>
              </a:rPr>
              <a:t>those</a:t>
            </a:r>
            <a:r>
              <a:rPr sz="2400" b="1" kern="0" spc="-35">
                <a:solidFill>
                  <a:srgbClr val="211F1F"/>
                </a:solidFill>
                <a:latin typeface="Calibri"/>
                <a:cs typeface="Calibri"/>
              </a:rPr>
              <a:t> </a:t>
            </a:r>
            <a:r>
              <a:rPr sz="2400" b="1" kern="0">
                <a:solidFill>
                  <a:srgbClr val="211F1F"/>
                </a:solidFill>
                <a:latin typeface="Calibri"/>
                <a:cs typeface="Calibri"/>
              </a:rPr>
              <a:t>who</a:t>
            </a:r>
            <a:r>
              <a:rPr sz="2400" b="1" kern="0" spc="-35">
                <a:solidFill>
                  <a:srgbClr val="211F1F"/>
                </a:solidFill>
                <a:latin typeface="Calibri"/>
                <a:cs typeface="Calibri"/>
              </a:rPr>
              <a:t> </a:t>
            </a:r>
            <a:r>
              <a:rPr sz="2400" b="1" kern="0">
                <a:solidFill>
                  <a:srgbClr val="211F1F"/>
                </a:solidFill>
                <a:latin typeface="Calibri"/>
                <a:cs typeface="Calibri"/>
              </a:rPr>
              <a:t>have</a:t>
            </a:r>
            <a:r>
              <a:rPr sz="2400" b="1" kern="0" spc="-30">
                <a:solidFill>
                  <a:srgbClr val="211F1F"/>
                </a:solidFill>
                <a:latin typeface="Calibri"/>
                <a:cs typeface="Calibri"/>
              </a:rPr>
              <a:t> </a:t>
            </a:r>
            <a:r>
              <a:rPr sz="2400" b="1" kern="0" spc="-10">
                <a:solidFill>
                  <a:srgbClr val="211F1F"/>
                </a:solidFill>
                <a:latin typeface="Calibri"/>
                <a:cs typeface="Calibri"/>
              </a:rPr>
              <a:t>served.”</a:t>
            </a:r>
            <a:endParaRPr sz="2400" kern="0">
              <a:solidFill>
                <a:sysClr val="windowText" lastClr="000000"/>
              </a:solidFill>
              <a:latin typeface="Calibri"/>
              <a:cs typeface="Calibri"/>
            </a:endParaRPr>
          </a:p>
        </p:txBody>
      </p:sp>
      <p:sp>
        <p:nvSpPr>
          <p:cNvPr id="11" name="object 11"/>
          <p:cNvSpPr txBox="1"/>
          <p:nvPr/>
        </p:nvSpPr>
        <p:spPr>
          <a:xfrm>
            <a:off x="5819599" y="3255290"/>
            <a:ext cx="1697355" cy="258404"/>
          </a:xfrm>
          <a:prstGeom prst="rect">
            <a:avLst/>
          </a:prstGeom>
        </p:spPr>
        <p:txBody>
          <a:bodyPr vert="horz" wrap="square" lIns="0" tIns="12065" rIns="0" bIns="0" rtlCol="0">
            <a:spAutoFit/>
          </a:bodyPr>
          <a:lstStyle/>
          <a:p>
            <a:pPr marL="12700">
              <a:spcBef>
                <a:spcPts val="95"/>
              </a:spcBef>
              <a:defRPr/>
            </a:pPr>
            <a:r>
              <a:rPr sz="1600" b="1" i="1" kern="0">
                <a:solidFill>
                  <a:srgbClr val="001F5F"/>
                </a:solidFill>
                <a:latin typeface="Arial"/>
                <a:cs typeface="Arial"/>
              </a:rPr>
              <a:t>Sign</a:t>
            </a:r>
            <a:r>
              <a:rPr sz="1600" b="1" i="1" kern="0" spc="-25">
                <a:solidFill>
                  <a:srgbClr val="001F5F"/>
                </a:solidFill>
                <a:latin typeface="Arial"/>
                <a:cs typeface="Arial"/>
              </a:rPr>
              <a:t> </a:t>
            </a:r>
            <a:r>
              <a:rPr sz="1600" b="1" i="1" kern="0">
                <a:solidFill>
                  <a:srgbClr val="001F5F"/>
                </a:solidFill>
                <a:latin typeface="Arial"/>
                <a:cs typeface="Arial"/>
              </a:rPr>
              <a:t>up</a:t>
            </a:r>
            <a:r>
              <a:rPr sz="1600" b="1" i="1" kern="0" spc="-25">
                <a:solidFill>
                  <a:srgbClr val="001F5F"/>
                </a:solidFill>
                <a:latin typeface="Arial"/>
                <a:cs typeface="Arial"/>
              </a:rPr>
              <a:t> </a:t>
            </a:r>
            <a:r>
              <a:rPr sz="1600" b="1" i="1" kern="0">
                <a:solidFill>
                  <a:srgbClr val="001F5F"/>
                </a:solidFill>
                <a:latin typeface="Arial"/>
                <a:cs typeface="Arial"/>
              </a:rPr>
              <a:t>for</a:t>
            </a:r>
            <a:r>
              <a:rPr sz="1600" b="1" i="1" kern="0" spc="-5">
                <a:solidFill>
                  <a:srgbClr val="001F5F"/>
                </a:solidFill>
                <a:latin typeface="Arial"/>
                <a:cs typeface="Arial"/>
              </a:rPr>
              <a:t> </a:t>
            </a:r>
            <a:r>
              <a:rPr sz="1600" b="1" i="1" kern="0" spc="-10">
                <a:solidFill>
                  <a:srgbClr val="001F5F"/>
                </a:solidFill>
                <a:latin typeface="Arial"/>
                <a:cs typeface="Arial"/>
              </a:rPr>
              <a:t>alerts</a:t>
            </a:r>
            <a:endParaRPr sz="1600" kern="0">
              <a:solidFill>
                <a:sysClr val="windowText" lastClr="000000"/>
              </a:solidFill>
              <a:latin typeface="Arial"/>
              <a:cs typeface="Arial"/>
            </a:endParaRPr>
          </a:p>
        </p:txBody>
      </p:sp>
      <p:sp>
        <p:nvSpPr>
          <p:cNvPr id="12" name="object 12"/>
          <p:cNvSpPr txBox="1"/>
          <p:nvPr/>
        </p:nvSpPr>
        <p:spPr>
          <a:xfrm>
            <a:off x="5968982" y="3499129"/>
            <a:ext cx="1398270" cy="258404"/>
          </a:xfrm>
          <a:prstGeom prst="rect">
            <a:avLst/>
          </a:prstGeom>
        </p:spPr>
        <p:txBody>
          <a:bodyPr vert="horz" wrap="square" lIns="0" tIns="12065" rIns="0" bIns="0" rtlCol="0">
            <a:spAutoFit/>
          </a:bodyPr>
          <a:lstStyle/>
          <a:p>
            <a:pPr marL="12700">
              <a:spcBef>
                <a:spcPts val="95"/>
              </a:spcBef>
              <a:defRPr/>
            </a:pPr>
            <a:r>
              <a:rPr sz="1600" b="1" i="1" kern="0">
                <a:solidFill>
                  <a:srgbClr val="001F5F"/>
                </a:solidFill>
                <a:latin typeface="Arial"/>
                <a:cs typeface="Arial"/>
              </a:rPr>
              <a:t>and</a:t>
            </a:r>
            <a:r>
              <a:rPr sz="1600" b="1" i="1" kern="0" spc="-20">
                <a:solidFill>
                  <a:srgbClr val="001F5F"/>
                </a:solidFill>
                <a:latin typeface="Arial"/>
                <a:cs typeface="Arial"/>
              </a:rPr>
              <a:t> </a:t>
            </a:r>
            <a:r>
              <a:rPr sz="1600" b="1" i="1" kern="0" spc="-10">
                <a:solidFill>
                  <a:srgbClr val="001F5F"/>
                </a:solidFill>
                <a:latin typeface="Arial"/>
                <a:cs typeface="Arial"/>
              </a:rPr>
              <a:t>discounts</a:t>
            </a:r>
            <a:endParaRPr sz="1600" kern="0">
              <a:solidFill>
                <a:sysClr val="windowText" lastClr="000000"/>
              </a:solidFill>
              <a:latin typeface="Arial"/>
              <a:cs typeface="Arial"/>
            </a:endParaRPr>
          </a:p>
        </p:txBody>
      </p:sp>
      <p:grpSp>
        <p:nvGrpSpPr>
          <p:cNvPr id="13" name="object 13"/>
          <p:cNvGrpSpPr/>
          <p:nvPr/>
        </p:nvGrpSpPr>
        <p:grpSpPr>
          <a:xfrm>
            <a:off x="2337816" y="3146287"/>
            <a:ext cx="2052320" cy="1939925"/>
            <a:chOff x="813816" y="3146286"/>
            <a:chExt cx="2052320" cy="1939925"/>
          </a:xfrm>
        </p:grpSpPr>
        <p:pic>
          <p:nvPicPr>
            <p:cNvPr id="14" name="object 14"/>
            <p:cNvPicPr/>
            <p:nvPr/>
          </p:nvPicPr>
          <p:blipFill>
            <a:blip r:embed="rId7" cstate="print"/>
            <a:stretch>
              <a:fillRect/>
            </a:stretch>
          </p:blipFill>
          <p:spPr>
            <a:xfrm>
              <a:off x="1520808" y="3146286"/>
              <a:ext cx="1345187" cy="1889611"/>
            </a:xfrm>
            <a:prstGeom prst="rect">
              <a:avLst/>
            </a:prstGeom>
          </p:spPr>
        </p:pic>
        <p:sp>
          <p:nvSpPr>
            <p:cNvPr id="15" name="object 15"/>
            <p:cNvSpPr/>
            <p:nvPr/>
          </p:nvSpPr>
          <p:spPr>
            <a:xfrm>
              <a:off x="2278043" y="4051976"/>
              <a:ext cx="516890" cy="487045"/>
            </a:xfrm>
            <a:custGeom>
              <a:avLst/>
              <a:gdLst/>
              <a:ahLst/>
              <a:cxnLst/>
              <a:rect l="l" t="t" r="r" b="b"/>
              <a:pathLst>
                <a:path w="516889" h="487045">
                  <a:moveTo>
                    <a:pt x="153619" y="0"/>
                  </a:moveTo>
                  <a:lnTo>
                    <a:pt x="0" y="107822"/>
                  </a:lnTo>
                  <a:lnTo>
                    <a:pt x="114452" y="269671"/>
                  </a:lnTo>
                  <a:lnTo>
                    <a:pt x="124244" y="202247"/>
                  </a:lnTo>
                  <a:lnTo>
                    <a:pt x="186183" y="220263"/>
                  </a:lnTo>
                  <a:lnTo>
                    <a:pt x="243687" y="240742"/>
                  </a:lnTo>
                  <a:lnTo>
                    <a:pt x="296364" y="263384"/>
                  </a:lnTo>
                  <a:lnTo>
                    <a:pt x="343820" y="287889"/>
                  </a:lnTo>
                  <a:lnTo>
                    <a:pt x="385664" y="313959"/>
                  </a:lnTo>
                  <a:lnTo>
                    <a:pt x="421501" y="341293"/>
                  </a:lnTo>
                  <a:lnTo>
                    <a:pt x="450940" y="369591"/>
                  </a:lnTo>
                  <a:lnTo>
                    <a:pt x="489049" y="427882"/>
                  </a:lnTo>
                  <a:lnTo>
                    <a:pt x="496934" y="457276"/>
                  </a:lnTo>
                  <a:lnTo>
                    <a:pt x="496849" y="486435"/>
                  </a:lnTo>
                  <a:lnTo>
                    <a:pt x="516432" y="351599"/>
                  </a:lnTo>
                  <a:lnTo>
                    <a:pt x="508633" y="293046"/>
                  </a:lnTo>
                  <a:lnTo>
                    <a:pt x="470523" y="234755"/>
                  </a:lnTo>
                  <a:lnTo>
                    <a:pt x="441085" y="206457"/>
                  </a:lnTo>
                  <a:lnTo>
                    <a:pt x="405247" y="179123"/>
                  </a:lnTo>
                  <a:lnTo>
                    <a:pt x="363404" y="153053"/>
                  </a:lnTo>
                  <a:lnTo>
                    <a:pt x="315947" y="128548"/>
                  </a:lnTo>
                  <a:lnTo>
                    <a:pt x="263270" y="105906"/>
                  </a:lnTo>
                  <a:lnTo>
                    <a:pt x="205766" y="85427"/>
                  </a:lnTo>
                  <a:lnTo>
                    <a:pt x="143827" y="67411"/>
                  </a:lnTo>
                  <a:lnTo>
                    <a:pt x="153619" y="0"/>
                  </a:lnTo>
                  <a:close/>
                </a:path>
              </a:pathLst>
            </a:custGeom>
            <a:solidFill>
              <a:srgbClr val="CF0000"/>
            </a:solidFill>
          </p:spPr>
          <p:txBody>
            <a:bodyPr wrap="square" lIns="0" tIns="0" rIns="0" bIns="0" rtlCol="0"/>
            <a:lstStyle/>
            <a:p>
              <a:pPr>
                <a:defRPr/>
              </a:pPr>
              <a:endParaRPr kern="0">
                <a:solidFill>
                  <a:sysClr val="windowText" lastClr="000000"/>
                </a:solidFill>
              </a:endParaRPr>
            </a:p>
          </p:txBody>
        </p:sp>
        <p:sp>
          <p:nvSpPr>
            <p:cNvPr id="16" name="object 16"/>
            <p:cNvSpPr/>
            <p:nvPr/>
          </p:nvSpPr>
          <p:spPr>
            <a:xfrm>
              <a:off x="2200664" y="4467628"/>
              <a:ext cx="575945" cy="238125"/>
            </a:xfrm>
            <a:custGeom>
              <a:avLst/>
              <a:gdLst/>
              <a:ahLst/>
              <a:cxnLst/>
              <a:rect l="l" t="t" r="r" b="b"/>
              <a:pathLst>
                <a:path w="575944" h="238125">
                  <a:moveTo>
                    <a:pt x="560844" y="0"/>
                  </a:moveTo>
                  <a:lnTo>
                    <a:pt x="508384" y="39685"/>
                  </a:lnTo>
                  <a:lnTo>
                    <a:pt x="436443" y="70238"/>
                  </a:lnTo>
                  <a:lnTo>
                    <a:pt x="394194" y="81918"/>
                  </a:lnTo>
                  <a:lnTo>
                    <a:pt x="348307" y="91111"/>
                  </a:lnTo>
                  <a:lnTo>
                    <a:pt x="299192" y="97747"/>
                  </a:lnTo>
                  <a:lnTo>
                    <a:pt x="247261" y="101758"/>
                  </a:lnTo>
                  <a:lnTo>
                    <a:pt x="192923" y="103075"/>
                  </a:lnTo>
                  <a:lnTo>
                    <a:pt x="136591" y="101630"/>
                  </a:lnTo>
                  <a:lnTo>
                    <a:pt x="78674" y="97356"/>
                  </a:lnTo>
                  <a:lnTo>
                    <a:pt x="19583" y="90182"/>
                  </a:lnTo>
                  <a:lnTo>
                    <a:pt x="0" y="225018"/>
                  </a:lnTo>
                  <a:lnTo>
                    <a:pt x="39795" y="230157"/>
                  </a:lnTo>
                  <a:lnTo>
                    <a:pt x="79502" y="234005"/>
                  </a:lnTo>
                  <a:lnTo>
                    <a:pt x="118961" y="236550"/>
                  </a:lnTo>
                  <a:lnTo>
                    <a:pt x="158013" y="237782"/>
                  </a:lnTo>
                  <a:lnTo>
                    <a:pt x="223158" y="236833"/>
                  </a:lnTo>
                  <a:lnTo>
                    <a:pt x="283993" y="232177"/>
                  </a:lnTo>
                  <a:lnTo>
                    <a:pt x="340143" y="224036"/>
                  </a:lnTo>
                  <a:lnTo>
                    <a:pt x="391229" y="212634"/>
                  </a:lnTo>
                  <a:lnTo>
                    <a:pt x="436873" y="198193"/>
                  </a:lnTo>
                  <a:lnTo>
                    <a:pt x="476699" y="180936"/>
                  </a:lnTo>
                  <a:lnTo>
                    <a:pt x="510329" y="161086"/>
                  </a:lnTo>
                  <a:lnTo>
                    <a:pt x="557489" y="114496"/>
                  </a:lnTo>
                  <a:lnTo>
                    <a:pt x="575334" y="60207"/>
                  </a:lnTo>
                  <a:lnTo>
                    <a:pt x="572320" y="30731"/>
                  </a:lnTo>
                  <a:lnTo>
                    <a:pt x="560844" y="0"/>
                  </a:lnTo>
                  <a:close/>
                </a:path>
              </a:pathLst>
            </a:custGeom>
            <a:solidFill>
              <a:srgbClr val="A60000"/>
            </a:solidFill>
          </p:spPr>
          <p:txBody>
            <a:bodyPr wrap="square" lIns="0" tIns="0" rIns="0" bIns="0" rtlCol="0"/>
            <a:lstStyle/>
            <a:p>
              <a:pPr>
                <a:defRPr/>
              </a:pPr>
              <a:endParaRPr kern="0">
                <a:solidFill>
                  <a:sysClr val="windowText" lastClr="000000"/>
                </a:solidFill>
              </a:endParaRPr>
            </a:p>
          </p:txBody>
        </p:sp>
        <p:sp>
          <p:nvSpPr>
            <p:cNvPr id="17" name="object 17"/>
            <p:cNvSpPr/>
            <p:nvPr/>
          </p:nvSpPr>
          <p:spPr>
            <a:xfrm>
              <a:off x="813816" y="4273299"/>
              <a:ext cx="1618615" cy="812800"/>
            </a:xfrm>
            <a:custGeom>
              <a:avLst/>
              <a:gdLst/>
              <a:ahLst/>
              <a:cxnLst/>
              <a:rect l="l" t="t" r="r" b="b"/>
              <a:pathLst>
                <a:path w="1618614" h="812800">
                  <a:moveTo>
                    <a:pt x="1483106" y="0"/>
                  </a:moveTo>
                  <a:lnTo>
                    <a:pt x="135382" y="0"/>
                  </a:lnTo>
                  <a:lnTo>
                    <a:pt x="92592" y="6901"/>
                  </a:lnTo>
                  <a:lnTo>
                    <a:pt x="55429" y="26118"/>
                  </a:lnTo>
                  <a:lnTo>
                    <a:pt x="26122" y="55423"/>
                  </a:lnTo>
                  <a:lnTo>
                    <a:pt x="6902" y="92587"/>
                  </a:lnTo>
                  <a:lnTo>
                    <a:pt x="0" y="135381"/>
                  </a:lnTo>
                  <a:lnTo>
                    <a:pt x="0" y="676897"/>
                  </a:lnTo>
                  <a:lnTo>
                    <a:pt x="6902" y="719692"/>
                  </a:lnTo>
                  <a:lnTo>
                    <a:pt x="26122" y="756860"/>
                  </a:lnTo>
                  <a:lnTo>
                    <a:pt x="55429" y="786169"/>
                  </a:lnTo>
                  <a:lnTo>
                    <a:pt x="92592" y="805389"/>
                  </a:lnTo>
                  <a:lnTo>
                    <a:pt x="135382" y="812291"/>
                  </a:lnTo>
                  <a:lnTo>
                    <a:pt x="1483106" y="812291"/>
                  </a:lnTo>
                  <a:lnTo>
                    <a:pt x="1525895" y="805389"/>
                  </a:lnTo>
                  <a:lnTo>
                    <a:pt x="1563058" y="786169"/>
                  </a:lnTo>
                  <a:lnTo>
                    <a:pt x="1592365" y="756860"/>
                  </a:lnTo>
                  <a:lnTo>
                    <a:pt x="1611585" y="719692"/>
                  </a:lnTo>
                  <a:lnTo>
                    <a:pt x="1618488" y="676897"/>
                  </a:lnTo>
                  <a:lnTo>
                    <a:pt x="1618488" y="135381"/>
                  </a:lnTo>
                  <a:lnTo>
                    <a:pt x="1611585" y="92587"/>
                  </a:lnTo>
                  <a:lnTo>
                    <a:pt x="1592365" y="55423"/>
                  </a:lnTo>
                  <a:lnTo>
                    <a:pt x="1563058" y="26118"/>
                  </a:lnTo>
                  <a:lnTo>
                    <a:pt x="1525895" y="6901"/>
                  </a:lnTo>
                  <a:lnTo>
                    <a:pt x="1483106" y="0"/>
                  </a:lnTo>
                  <a:close/>
                </a:path>
              </a:pathLst>
            </a:custGeom>
            <a:solidFill>
              <a:srgbClr val="CF0000"/>
            </a:solidFill>
          </p:spPr>
          <p:txBody>
            <a:bodyPr wrap="square" lIns="0" tIns="0" rIns="0" bIns="0" rtlCol="0"/>
            <a:lstStyle/>
            <a:p>
              <a:pPr>
                <a:defRPr/>
              </a:pPr>
              <a:endParaRPr kern="0">
                <a:solidFill>
                  <a:sysClr val="windowText" lastClr="000000"/>
                </a:solidFill>
              </a:endParaRPr>
            </a:p>
          </p:txBody>
        </p:sp>
      </p:grpSp>
      <p:sp>
        <p:nvSpPr>
          <p:cNvPr id="18" name="object 18"/>
          <p:cNvSpPr txBox="1"/>
          <p:nvPr/>
        </p:nvSpPr>
        <p:spPr>
          <a:xfrm>
            <a:off x="4733907" y="3119273"/>
            <a:ext cx="725170" cy="330835"/>
          </a:xfrm>
          <a:prstGeom prst="rect">
            <a:avLst/>
          </a:prstGeom>
        </p:spPr>
        <p:txBody>
          <a:bodyPr vert="horz" wrap="square" lIns="0" tIns="13335" rIns="0" bIns="0" rtlCol="0">
            <a:spAutoFit/>
          </a:bodyPr>
          <a:lstStyle/>
          <a:p>
            <a:pPr marL="12700">
              <a:spcBef>
                <a:spcPts val="105"/>
              </a:spcBef>
              <a:defRPr/>
            </a:pPr>
            <a:r>
              <a:rPr sz="2000" b="1" kern="0" spc="-10">
                <a:solidFill>
                  <a:srgbClr val="211F1F"/>
                </a:solidFill>
                <a:latin typeface="Calibri"/>
                <a:cs typeface="Calibri"/>
              </a:rPr>
              <a:t>Online</a:t>
            </a:r>
            <a:endParaRPr sz="2000" kern="0">
              <a:solidFill>
                <a:sysClr val="windowText" lastClr="000000"/>
              </a:solidFill>
              <a:latin typeface="Calibri"/>
              <a:cs typeface="Calibri"/>
            </a:endParaRPr>
          </a:p>
        </p:txBody>
      </p:sp>
      <p:sp>
        <p:nvSpPr>
          <p:cNvPr id="19" name="object 19"/>
          <p:cNvSpPr txBox="1"/>
          <p:nvPr/>
        </p:nvSpPr>
        <p:spPr>
          <a:xfrm>
            <a:off x="1602696" y="3832404"/>
            <a:ext cx="2265045" cy="1226185"/>
          </a:xfrm>
          <a:prstGeom prst="rect">
            <a:avLst/>
          </a:prstGeom>
        </p:spPr>
        <p:txBody>
          <a:bodyPr vert="horz" wrap="square" lIns="0" tIns="12700" rIns="0" bIns="0" rtlCol="0">
            <a:spAutoFit/>
          </a:bodyPr>
          <a:lstStyle/>
          <a:p>
            <a:pPr marL="12700">
              <a:spcBef>
                <a:spcPts val="100"/>
              </a:spcBef>
              <a:defRPr/>
            </a:pPr>
            <a:r>
              <a:rPr sz="2000" b="1" kern="0">
                <a:solidFill>
                  <a:srgbClr val="211F1F"/>
                </a:solidFill>
                <a:latin typeface="Calibri"/>
                <a:cs typeface="Calibri"/>
              </a:rPr>
              <a:t>On</a:t>
            </a:r>
            <a:r>
              <a:rPr sz="2000" b="1" kern="0" spc="-10">
                <a:solidFill>
                  <a:srgbClr val="211F1F"/>
                </a:solidFill>
                <a:latin typeface="Calibri"/>
                <a:cs typeface="Calibri"/>
              </a:rPr>
              <a:t> </a:t>
            </a:r>
            <a:r>
              <a:rPr sz="2000" b="1" kern="0">
                <a:solidFill>
                  <a:srgbClr val="211F1F"/>
                </a:solidFill>
                <a:latin typeface="Calibri"/>
                <a:cs typeface="Calibri"/>
              </a:rPr>
              <a:t>Your</a:t>
            </a:r>
            <a:r>
              <a:rPr sz="2000" b="1" kern="0" spc="-30">
                <a:solidFill>
                  <a:srgbClr val="211F1F"/>
                </a:solidFill>
                <a:latin typeface="Calibri"/>
                <a:cs typeface="Calibri"/>
              </a:rPr>
              <a:t> </a:t>
            </a:r>
            <a:r>
              <a:rPr sz="2000" b="1" kern="0" spc="-20">
                <a:solidFill>
                  <a:srgbClr val="211F1F"/>
                </a:solidFill>
                <a:latin typeface="Calibri"/>
                <a:cs typeface="Calibri"/>
              </a:rPr>
              <a:t>Phone</a:t>
            </a:r>
            <a:endParaRPr sz="2000" kern="0">
              <a:solidFill>
                <a:sysClr val="windowText" lastClr="000000"/>
              </a:solidFill>
              <a:latin typeface="Calibri"/>
              <a:cs typeface="Calibri"/>
            </a:endParaRPr>
          </a:p>
          <a:p>
            <a:pPr marL="902969" marR="5080">
              <a:spcBef>
                <a:spcPts val="1290"/>
              </a:spcBef>
              <a:defRPr/>
            </a:pPr>
            <a:r>
              <a:rPr sz="1600" b="1" kern="0">
                <a:solidFill>
                  <a:srgbClr val="FFFFFF"/>
                </a:solidFill>
                <a:latin typeface="Arial"/>
                <a:cs typeface="Arial"/>
              </a:rPr>
              <a:t>Get</a:t>
            </a:r>
            <a:r>
              <a:rPr sz="1600" b="1" kern="0" spc="-20">
                <a:solidFill>
                  <a:srgbClr val="FFFFFF"/>
                </a:solidFill>
                <a:latin typeface="Arial"/>
                <a:cs typeface="Arial"/>
              </a:rPr>
              <a:t> </a:t>
            </a:r>
            <a:r>
              <a:rPr sz="1600" b="1" kern="0" spc="-10">
                <a:solidFill>
                  <a:srgbClr val="FFFFFF"/>
                </a:solidFill>
                <a:latin typeface="Arial"/>
                <a:cs typeface="Arial"/>
              </a:rPr>
              <a:t>great </a:t>
            </a:r>
            <a:r>
              <a:rPr sz="1600" b="1" kern="0">
                <a:solidFill>
                  <a:srgbClr val="FFFFFF"/>
                </a:solidFill>
                <a:latin typeface="Arial"/>
                <a:cs typeface="Arial"/>
              </a:rPr>
              <a:t>money</a:t>
            </a:r>
            <a:r>
              <a:rPr sz="1600" b="1" kern="0" spc="-40">
                <a:solidFill>
                  <a:srgbClr val="FFFFFF"/>
                </a:solidFill>
                <a:latin typeface="Arial"/>
                <a:cs typeface="Arial"/>
              </a:rPr>
              <a:t> </a:t>
            </a:r>
            <a:r>
              <a:rPr sz="1600" b="1" kern="0" spc="-10">
                <a:solidFill>
                  <a:srgbClr val="FFFFFF"/>
                </a:solidFill>
                <a:latin typeface="Arial"/>
                <a:cs typeface="Arial"/>
              </a:rPr>
              <a:t>saving offers!</a:t>
            </a:r>
            <a:endParaRPr sz="1600" kern="0">
              <a:solidFill>
                <a:sysClr val="windowText" lastClr="000000"/>
              </a:solidFill>
              <a:latin typeface="Arial"/>
              <a:cs typeface="Arial"/>
            </a:endParaRPr>
          </a:p>
        </p:txBody>
      </p:sp>
      <p:sp>
        <p:nvSpPr>
          <p:cNvPr id="20" name="object 20"/>
          <p:cNvSpPr txBox="1"/>
          <p:nvPr/>
        </p:nvSpPr>
        <p:spPr>
          <a:xfrm>
            <a:off x="7539019" y="4041115"/>
            <a:ext cx="723900" cy="330835"/>
          </a:xfrm>
          <a:prstGeom prst="rect">
            <a:avLst/>
          </a:prstGeom>
        </p:spPr>
        <p:txBody>
          <a:bodyPr vert="horz" wrap="square" lIns="0" tIns="12700" rIns="0" bIns="0" rtlCol="0">
            <a:spAutoFit/>
          </a:bodyPr>
          <a:lstStyle/>
          <a:p>
            <a:pPr marL="12700">
              <a:spcBef>
                <a:spcPts val="100"/>
              </a:spcBef>
              <a:defRPr/>
            </a:pPr>
            <a:r>
              <a:rPr sz="2000" b="1" kern="0">
                <a:solidFill>
                  <a:srgbClr val="211F1F"/>
                </a:solidFill>
                <a:latin typeface="Calibri"/>
                <a:cs typeface="Calibri"/>
              </a:rPr>
              <a:t>And</a:t>
            </a:r>
            <a:r>
              <a:rPr sz="2000" b="1" kern="0" spc="-10">
                <a:solidFill>
                  <a:srgbClr val="211F1F"/>
                </a:solidFill>
                <a:latin typeface="Calibri"/>
                <a:cs typeface="Calibri"/>
              </a:rPr>
              <a:t> </a:t>
            </a:r>
            <a:r>
              <a:rPr sz="2000" b="1" kern="0" spc="-25">
                <a:solidFill>
                  <a:srgbClr val="211F1F"/>
                </a:solidFill>
                <a:latin typeface="Calibri"/>
                <a:cs typeface="Calibri"/>
              </a:rPr>
              <a:t>at</a:t>
            </a:r>
            <a:endParaRPr sz="2000" kern="0">
              <a:solidFill>
                <a:sysClr val="windowText" lastClr="000000"/>
              </a:solidFill>
              <a:latin typeface="Calibri"/>
              <a:cs typeface="Calibri"/>
            </a:endParaRPr>
          </a:p>
        </p:txBody>
      </p:sp>
      <p:sp>
        <p:nvSpPr>
          <p:cNvPr id="21" name="object 21"/>
          <p:cNvSpPr txBox="1"/>
          <p:nvPr/>
        </p:nvSpPr>
        <p:spPr>
          <a:xfrm>
            <a:off x="7539019" y="4346015"/>
            <a:ext cx="1060450" cy="1245870"/>
          </a:xfrm>
          <a:prstGeom prst="rect">
            <a:avLst/>
          </a:prstGeom>
        </p:spPr>
        <p:txBody>
          <a:bodyPr vert="horz" wrap="square" lIns="0" tIns="12700" rIns="0" bIns="0" rtlCol="0">
            <a:spAutoFit/>
          </a:bodyPr>
          <a:lstStyle/>
          <a:p>
            <a:pPr marL="12700" marR="5080">
              <a:spcBef>
                <a:spcPts val="100"/>
              </a:spcBef>
              <a:defRPr/>
            </a:pPr>
            <a:r>
              <a:rPr sz="2000" b="1" kern="0">
                <a:solidFill>
                  <a:srgbClr val="211F1F"/>
                </a:solidFill>
                <a:latin typeface="Calibri"/>
                <a:cs typeface="Calibri"/>
              </a:rPr>
              <a:t>your</a:t>
            </a:r>
            <a:r>
              <a:rPr sz="2000" b="1" kern="0" spc="-40">
                <a:solidFill>
                  <a:srgbClr val="211F1F"/>
                </a:solidFill>
                <a:latin typeface="Calibri"/>
                <a:cs typeface="Calibri"/>
              </a:rPr>
              <a:t> </a:t>
            </a:r>
            <a:r>
              <a:rPr sz="2000" b="1" kern="0" spc="-20">
                <a:solidFill>
                  <a:srgbClr val="211F1F"/>
                </a:solidFill>
                <a:latin typeface="Calibri"/>
                <a:cs typeface="Calibri"/>
              </a:rPr>
              <a:t>local </a:t>
            </a:r>
            <a:r>
              <a:rPr sz="2000" b="1" kern="0" spc="-10">
                <a:solidFill>
                  <a:srgbClr val="211F1F"/>
                </a:solidFill>
                <a:latin typeface="Calibri"/>
                <a:cs typeface="Calibri"/>
              </a:rPr>
              <a:t>Exchange </a:t>
            </a:r>
            <a:r>
              <a:rPr sz="2000" b="1" kern="0" spc="-25">
                <a:solidFill>
                  <a:srgbClr val="211F1F"/>
                </a:solidFill>
                <a:latin typeface="Calibri"/>
                <a:cs typeface="Calibri"/>
              </a:rPr>
              <a:t>and </a:t>
            </a:r>
            <a:r>
              <a:rPr sz="2000" b="1" kern="0" spc="-10">
                <a:solidFill>
                  <a:srgbClr val="211F1F"/>
                </a:solidFill>
                <a:latin typeface="Calibri"/>
                <a:cs typeface="Calibri"/>
              </a:rPr>
              <a:t>Express!</a:t>
            </a:r>
            <a:endParaRPr sz="2000" kern="0">
              <a:solidFill>
                <a:sysClr val="windowText" lastClr="000000"/>
              </a:solidFill>
              <a:latin typeface="Calibri"/>
              <a:cs typeface="Calibri"/>
            </a:endParaRPr>
          </a:p>
        </p:txBody>
      </p:sp>
      <p:sp>
        <p:nvSpPr>
          <p:cNvPr id="22" name="object 22"/>
          <p:cNvSpPr txBox="1"/>
          <p:nvPr/>
        </p:nvSpPr>
        <p:spPr>
          <a:xfrm>
            <a:off x="1831341" y="5306942"/>
            <a:ext cx="3098165" cy="513080"/>
          </a:xfrm>
          <a:prstGeom prst="rect">
            <a:avLst/>
          </a:prstGeom>
        </p:spPr>
        <p:txBody>
          <a:bodyPr vert="horz" wrap="square" lIns="0" tIns="12065" rIns="0" bIns="0" rtlCol="0">
            <a:spAutoFit/>
          </a:bodyPr>
          <a:lstStyle/>
          <a:p>
            <a:pPr marL="185420" indent="-172720">
              <a:spcBef>
                <a:spcPts val="95"/>
              </a:spcBef>
              <a:buFont typeface="Arial"/>
              <a:buChar char="•"/>
              <a:tabLst>
                <a:tab pos="185420" algn="l"/>
              </a:tabLst>
              <a:defRPr/>
            </a:pPr>
            <a:r>
              <a:rPr sz="1600" b="1" kern="0" spc="-20">
                <a:solidFill>
                  <a:srgbClr val="211F1F"/>
                </a:solidFill>
                <a:latin typeface="Arial"/>
                <a:cs typeface="Arial"/>
              </a:rPr>
              <a:t>Tri-</a:t>
            </a:r>
            <a:r>
              <a:rPr sz="1600" b="1" kern="0">
                <a:solidFill>
                  <a:srgbClr val="211F1F"/>
                </a:solidFill>
                <a:latin typeface="Arial"/>
                <a:cs typeface="Arial"/>
              </a:rPr>
              <a:t>weekly</a:t>
            </a:r>
            <a:r>
              <a:rPr sz="1600" b="1" kern="0" spc="-35">
                <a:solidFill>
                  <a:srgbClr val="211F1F"/>
                </a:solidFill>
                <a:latin typeface="Arial"/>
                <a:cs typeface="Arial"/>
              </a:rPr>
              <a:t> </a:t>
            </a:r>
            <a:r>
              <a:rPr sz="1600" b="1" kern="0">
                <a:solidFill>
                  <a:srgbClr val="211F1F"/>
                </a:solidFill>
                <a:latin typeface="Arial"/>
                <a:cs typeface="Arial"/>
              </a:rPr>
              <a:t>coupons</a:t>
            </a:r>
            <a:r>
              <a:rPr sz="1600" b="1" kern="0" spc="-15">
                <a:solidFill>
                  <a:srgbClr val="211F1F"/>
                </a:solidFill>
                <a:latin typeface="Arial"/>
                <a:cs typeface="Arial"/>
              </a:rPr>
              <a:t> </a:t>
            </a:r>
            <a:r>
              <a:rPr sz="1600" b="1" kern="0">
                <a:solidFill>
                  <a:srgbClr val="211F1F"/>
                </a:solidFill>
                <a:latin typeface="Arial"/>
                <a:cs typeface="Arial"/>
              </a:rPr>
              <a:t>by</a:t>
            </a:r>
            <a:r>
              <a:rPr sz="1600" b="1" kern="0" spc="-15">
                <a:solidFill>
                  <a:srgbClr val="211F1F"/>
                </a:solidFill>
                <a:latin typeface="Arial"/>
                <a:cs typeface="Arial"/>
              </a:rPr>
              <a:t> </a:t>
            </a:r>
            <a:r>
              <a:rPr sz="1600" b="1" kern="0" spc="-20">
                <a:solidFill>
                  <a:srgbClr val="211F1F"/>
                </a:solidFill>
                <a:latin typeface="Arial"/>
                <a:cs typeface="Arial"/>
              </a:rPr>
              <a:t>text</a:t>
            </a:r>
            <a:endParaRPr sz="1600" kern="0">
              <a:solidFill>
                <a:sysClr val="windowText" lastClr="000000"/>
              </a:solidFill>
              <a:latin typeface="Arial"/>
              <a:cs typeface="Arial"/>
            </a:endParaRPr>
          </a:p>
          <a:p>
            <a:pPr marL="185420" indent="-172720">
              <a:buFont typeface="Arial"/>
              <a:buChar char="•"/>
              <a:tabLst>
                <a:tab pos="185420" algn="l"/>
              </a:tabLst>
              <a:defRPr/>
            </a:pPr>
            <a:r>
              <a:rPr sz="1600" b="1" kern="0">
                <a:solidFill>
                  <a:srgbClr val="211F1F"/>
                </a:solidFill>
                <a:latin typeface="Arial"/>
                <a:cs typeface="Arial"/>
              </a:rPr>
              <a:t>Name</a:t>
            </a:r>
            <a:r>
              <a:rPr sz="1600" b="1" kern="0" spc="-45">
                <a:solidFill>
                  <a:srgbClr val="211F1F"/>
                </a:solidFill>
                <a:latin typeface="Arial"/>
                <a:cs typeface="Arial"/>
              </a:rPr>
              <a:t> </a:t>
            </a:r>
            <a:r>
              <a:rPr sz="1600" b="1" kern="0">
                <a:solidFill>
                  <a:srgbClr val="211F1F"/>
                </a:solidFill>
                <a:latin typeface="Arial"/>
                <a:cs typeface="Arial"/>
              </a:rPr>
              <a:t>brand</a:t>
            </a:r>
            <a:r>
              <a:rPr sz="1600" b="1" kern="0" spc="-50">
                <a:solidFill>
                  <a:srgbClr val="211F1F"/>
                </a:solidFill>
                <a:latin typeface="Arial"/>
                <a:cs typeface="Arial"/>
              </a:rPr>
              <a:t> </a:t>
            </a:r>
            <a:r>
              <a:rPr sz="1600" b="1" kern="0">
                <a:solidFill>
                  <a:srgbClr val="211F1F"/>
                </a:solidFill>
                <a:latin typeface="Arial"/>
                <a:cs typeface="Arial"/>
              </a:rPr>
              <a:t>discounts</a:t>
            </a:r>
            <a:r>
              <a:rPr sz="1600" b="1" kern="0" spc="-20">
                <a:solidFill>
                  <a:srgbClr val="211F1F"/>
                </a:solidFill>
                <a:latin typeface="Arial"/>
                <a:cs typeface="Arial"/>
              </a:rPr>
              <a:t> </a:t>
            </a:r>
            <a:r>
              <a:rPr sz="1600" b="1" kern="0" spc="-10">
                <a:solidFill>
                  <a:srgbClr val="211F1F"/>
                </a:solidFill>
                <a:latin typeface="Arial"/>
                <a:cs typeface="Arial"/>
              </a:rPr>
              <a:t>(10%+)</a:t>
            </a:r>
            <a:endParaRPr sz="1600" kern="0">
              <a:solidFill>
                <a:sysClr val="windowText" lastClr="000000"/>
              </a:solidFill>
              <a:latin typeface="Arial"/>
              <a:cs typeface="Arial"/>
            </a:endParaRPr>
          </a:p>
        </p:txBody>
      </p:sp>
      <p:sp>
        <p:nvSpPr>
          <p:cNvPr id="23" name="object 23"/>
          <p:cNvSpPr txBox="1"/>
          <p:nvPr/>
        </p:nvSpPr>
        <p:spPr>
          <a:xfrm>
            <a:off x="1831341" y="5794622"/>
            <a:ext cx="7452995" cy="756920"/>
          </a:xfrm>
          <a:prstGeom prst="rect">
            <a:avLst/>
          </a:prstGeom>
        </p:spPr>
        <p:txBody>
          <a:bodyPr vert="horz" wrap="square" lIns="0" tIns="12065" rIns="0" bIns="0" rtlCol="0">
            <a:spAutoFit/>
          </a:bodyPr>
          <a:lstStyle/>
          <a:p>
            <a:pPr marL="185420" indent="-172720">
              <a:spcBef>
                <a:spcPts val="95"/>
              </a:spcBef>
              <a:buFont typeface="Arial"/>
              <a:buChar char="•"/>
              <a:tabLst>
                <a:tab pos="185420" algn="l"/>
              </a:tabLst>
              <a:defRPr/>
            </a:pPr>
            <a:r>
              <a:rPr sz="1600" b="1" kern="0">
                <a:solidFill>
                  <a:srgbClr val="211F1F"/>
                </a:solidFill>
                <a:latin typeface="Arial"/>
                <a:cs typeface="Arial"/>
              </a:rPr>
              <a:t>Weekly</a:t>
            </a:r>
            <a:r>
              <a:rPr sz="1600" b="1" kern="0" spc="-65">
                <a:solidFill>
                  <a:srgbClr val="211F1F"/>
                </a:solidFill>
                <a:latin typeface="Arial"/>
                <a:cs typeface="Arial"/>
              </a:rPr>
              <a:t> </a:t>
            </a:r>
            <a:r>
              <a:rPr sz="1600" b="1" kern="0">
                <a:solidFill>
                  <a:srgbClr val="211F1F"/>
                </a:solidFill>
                <a:latin typeface="Arial"/>
                <a:cs typeface="Arial"/>
              </a:rPr>
              <a:t>Facebook</a:t>
            </a:r>
            <a:r>
              <a:rPr sz="1600" b="1" kern="0" spc="-60">
                <a:solidFill>
                  <a:srgbClr val="211F1F"/>
                </a:solidFill>
                <a:latin typeface="Arial"/>
                <a:cs typeface="Arial"/>
              </a:rPr>
              <a:t> </a:t>
            </a:r>
            <a:r>
              <a:rPr sz="1600" b="1" kern="0">
                <a:solidFill>
                  <a:srgbClr val="211F1F"/>
                </a:solidFill>
                <a:latin typeface="Arial"/>
                <a:cs typeface="Arial"/>
              </a:rPr>
              <a:t>discounts</a:t>
            </a:r>
            <a:r>
              <a:rPr sz="1600" b="1" kern="0" spc="-40">
                <a:solidFill>
                  <a:srgbClr val="211F1F"/>
                </a:solidFill>
                <a:latin typeface="Arial"/>
                <a:cs typeface="Arial"/>
              </a:rPr>
              <a:t> </a:t>
            </a:r>
            <a:r>
              <a:rPr sz="1600" b="1" kern="0" spc="-10">
                <a:solidFill>
                  <a:srgbClr val="211F1F"/>
                </a:solidFill>
                <a:latin typeface="Arial"/>
                <a:cs typeface="Arial"/>
              </a:rPr>
              <a:t>(</a:t>
            </a:r>
            <a:r>
              <a:rPr sz="1600" b="1" u="sng" kern="0" spc="-10">
                <a:solidFill>
                  <a:srgbClr val="0562C1"/>
                </a:solidFill>
                <a:uFill>
                  <a:solidFill>
                    <a:srgbClr val="0562C1"/>
                  </a:solidFill>
                </a:uFill>
                <a:latin typeface="Arial"/>
                <a:cs typeface="Arial"/>
                <a:hlinkClick r:id="rId8"/>
              </a:rPr>
              <a:t>https://www.facebook.com/shopmyexchange</a:t>
            </a:r>
            <a:r>
              <a:rPr sz="1600" b="1" kern="0" spc="-10">
                <a:solidFill>
                  <a:srgbClr val="211F1F"/>
                </a:solidFill>
                <a:latin typeface="Arial"/>
                <a:cs typeface="Arial"/>
              </a:rPr>
              <a:t>)</a:t>
            </a:r>
            <a:endParaRPr sz="1600" kern="0">
              <a:solidFill>
                <a:sysClr val="windowText" lastClr="000000"/>
              </a:solidFill>
              <a:latin typeface="Arial"/>
              <a:cs typeface="Arial"/>
            </a:endParaRPr>
          </a:p>
          <a:p>
            <a:pPr marL="185420" indent="-172720">
              <a:buFont typeface="Arial"/>
              <a:buChar char="•"/>
              <a:tabLst>
                <a:tab pos="185420" algn="l"/>
              </a:tabLst>
              <a:defRPr/>
            </a:pPr>
            <a:r>
              <a:rPr sz="1600" b="1" kern="0">
                <a:solidFill>
                  <a:srgbClr val="211F1F"/>
                </a:solidFill>
                <a:latin typeface="Arial"/>
                <a:cs typeface="Arial"/>
              </a:rPr>
              <a:t>eNewsletter</a:t>
            </a:r>
            <a:r>
              <a:rPr sz="1600" b="1" kern="0" spc="-70">
                <a:solidFill>
                  <a:srgbClr val="211F1F"/>
                </a:solidFill>
                <a:latin typeface="Arial"/>
                <a:cs typeface="Arial"/>
              </a:rPr>
              <a:t> </a:t>
            </a:r>
            <a:r>
              <a:rPr sz="1600" b="1" kern="0">
                <a:solidFill>
                  <a:srgbClr val="211F1F"/>
                </a:solidFill>
                <a:latin typeface="Arial"/>
                <a:cs typeface="Arial"/>
              </a:rPr>
              <a:t>online</a:t>
            </a:r>
            <a:r>
              <a:rPr sz="1600" b="1" kern="0" spc="-30">
                <a:solidFill>
                  <a:srgbClr val="211F1F"/>
                </a:solidFill>
                <a:latin typeface="Arial"/>
                <a:cs typeface="Arial"/>
              </a:rPr>
              <a:t> </a:t>
            </a:r>
            <a:r>
              <a:rPr sz="1600" b="1" kern="0" spc="-10">
                <a:solidFill>
                  <a:srgbClr val="211F1F"/>
                </a:solidFill>
                <a:latin typeface="Arial"/>
                <a:cs typeface="Arial"/>
              </a:rPr>
              <a:t>discounts</a:t>
            </a:r>
            <a:endParaRPr sz="1600" kern="0">
              <a:solidFill>
                <a:sysClr val="windowText" lastClr="000000"/>
              </a:solidFill>
              <a:latin typeface="Arial"/>
              <a:cs typeface="Arial"/>
            </a:endParaRPr>
          </a:p>
          <a:p>
            <a:pPr marL="185420" indent="-172720">
              <a:buFont typeface="Arial"/>
              <a:buChar char="•"/>
              <a:tabLst>
                <a:tab pos="185420" algn="l"/>
              </a:tabLst>
              <a:defRPr/>
            </a:pPr>
            <a:r>
              <a:rPr sz="1600" b="1" kern="0">
                <a:solidFill>
                  <a:srgbClr val="211F1F"/>
                </a:solidFill>
                <a:latin typeface="Arial"/>
                <a:cs typeface="Arial"/>
              </a:rPr>
              <a:t>Buddy</a:t>
            </a:r>
            <a:r>
              <a:rPr sz="1600" b="1" kern="0" spc="-40">
                <a:solidFill>
                  <a:srgbClr val="211F1F"/>
                </a:solidFill>
                <a:latin typeface="Arial"/>
                <a:cs typeface="Arial"/>
              </a:rPr>
              <a:t> </a:t>
            </a:r>
            <a:r>
              <a:rPr sz="1600" b="1" kern="0">
                <a:solidFill>
                  <a:srgbClr val="211F1F"/>
                </a:solidFill>
                <a:latin typeface="Arial"/>
                <a:cs typeface="Arial"/>
              </a:rPr>
              <a:t>list</a:t>
            </a:r>
            <a:r>
              <a:rPr sz="1600" b="1" kern="0" spc="-35">
                <a:solidFill>
                  <a:srgbClr val="211F1F"/>
                </a:solidFill>
                <a:latin typeface="Arial"/>
                <a:cs typeface="Arial"/>
              </a:rPr>
              <a:t> </a:t>
            </a:r>
            <a:r>
              <a:rPr sz="1600" b="1" kern="0">
                <a:solidFill>
                  <a:srgbClr val="211F1F"/>
                </a:solidFill>
                <a:latin typeface="Arial"/>
                <a:cs typeface="Arial"/>
              </a:rPr>
              <a:t>specials/local</a:t>
            </a:r>
            <a:r>
              <a:rPr sz="1600" b="1" kern="0" spc="-10">
                <a:solidFill>
                  <a:srgbClr val="211F1F"/>
                </a:solidFill>
                <a:latin typeface="Arial"/>
                <a:cs typeface="Arial"/>
              </a:rPr>
              <a:t> events</a:t>
            </a:r>
            <a:endParaRPr sz="1600" kern="0">
              <a:solidFill>
                <a:sysClr val="windowText" lastClr="000000"/>
              </a:solidFill>
              <a:latin typeface="Arial"/>
              <a:cs typeface="Arial"/>
            </a:endParaRPr>
          </a:p>
        </p:txBody>
      </p:sp>
      <p:grpSp>
        <p:nvGrpSpPr>
          <p:cNvPr id="24" name="object 24"/>
          <p:cNvGrpSpPr/>
          <p:nvPr/>
        </p:nvGrpSpPr>
        <p:grpSpPr>
          <a:xfrm>
            <a:off x="8503539" y="3166491"/>
            <a:ext cx="2068830" cy="2547620"/>
            <a:chOff x="6979539" y="3166491"/>
            <a:chExt cx="2068830" cy="2547620"/>
          </a:xfrm>
        </p:grpSpPr>
        <p:pic>
          <p:nvPicPr>
            <p:cNvPr id="25" name="object 25"/>
            <p:cNvPicPr/>
            <p:nvPr/>
          </p:nvPicPr>
          <p:blipFill>
            <a:blip r:embed="rId9" cstate="print"/>
            <a:stretch>
              <a:fillRect/>
            </a:stretch>
          </p:blipFill>
          <p:spPr>
            <a:xfrm>
              <a:off x="6989064" y="3176016"/>
              <a:ext cx="2049779" cy="1158239"/>
            </a:xfrm>
            <a:prstGeom prst="rect">
              <a:avLst/>
            </a:prstGeom>
          </p:spPr>
        </p:pic>
        <p:sp>
          <p:nvSpPr>
            <p:cNvPr id="26" name="object 26"/>
            <p:cNvSpPr/>
            <p:nvPr/>
          </p:nvSpPr>
          <p:spPr>
            <a:xfrm>
              <a:off x="6984301" y="3171253"/>
              <a:ext cx="2059305" cy="1167765"/>
            </a:xfrm>
            <a:custGeom>
              <a:avLst/>
              <a:gdLst/>
              <a:ahLst/>
              <a:cxnLst/>
              <a:rect l="l" t="t" r="r" b="b"/>
              <a:pathLst>
                <a:path w="2059304" h="1167764">
                  <a:moveTo>
                    <a:pt x="0" y="0"/>
                  </a:moveTo>
                  <a:lnTo>
                    <a:pt x="2059304" y="0"/>
                  </a:lnTo>
                  <a:lnTo>
                    <a:pt x="2059304" y="1167764"/>
                  </a:lnTo>
                  <a:lnTo>
                    <a:pt x="0" y="1167764"/>
                  </a:lnTo>
                  <a:lnTo>
                    <a:pt x="0" y="0"/>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pic>
          <p:nvPicPr>
            <p:cNvPr id="27" name="object 27"/>
            <p:cNvPicPr/>
            <p:nvPr/>
          </p:nvPicPr>
          <p:blipFill>
            <a:blip r:embed="rId10" cstate="print"/>
            <a:stretch>
              <a:fillRect/>
            </a:stretch>
          </p:blipFill>
          <p:spPr>
            <a:xfrm>
              <a:off x="7139940" y="4445508"/>
              <a:ext cx="1898903" cy="1258823"/>
            </a:xfrm>
            <a:prstGeom prst="rect">
              <a:avLst/>
            </a:prstGeom>
          </p:spPr>
        </p:pic>
        <p:sp>
          <p:nvSpPr>
            <p:cNvPr id="28" name="object 28"/>
            <p:cNvSpPr/>
            <p:nvPr/>
          </p:nvSpPr>
          <p:spPr>
            <a:xfrm>
              <a:off x="7135177" y="4440745"/>
              <a:ext cx="1908810" cy="1268730"/>
            </a:xfrm>
            <a:custGeom>
              <a:avLst/>
              <a:gdLst/>
              <a:ahLst/>
              <a:cxnLst/>
              <a:rect l="l" t="t" r="r" b="b"/>
              <a:pathLst>
                <a:path w="1908809" h="1268729">
                  <a:moveTo>
                    <a:pt x="0" y="0"/>
                  </a:moveTo>
                  <a:lnTo>
                    <a:pt x="1908428" y="0"/>
                  </a:lnTo>
                  <a:lnTo>
                    <a:pt x="1908428" y="1268349"/>
                  </a:lnTo>
                  <a:lnTo>
                    <a:pt x="0" y="1268349"/>
                  </a:lnTo>
                  <a:lnTo>
                    <a:pt x="0" y="0"/>
                  </a:lnTo>
                  <a:close/>
                </a:path>
              </a:pathLst>
            </a:custGeom>
            <a:ln w="9525">
              <a:solidFill>
                <a:srgbClr val="000000"/>
              </a:solidFill>
            </a:ln>
          </p:spPr>
          <p:txBody>
            <a:bodyPr wrap="square" lIns="0" tIns="0" rIns="0" bIns="0" rtlCol="0"/>
            <a:lstStyle/>
            <a:p>
              <a:pPr>
                <a:defRPr/>
              </a:pPr>
              <a:endParaRPr kern="0">
                <a:solidFill>
                  <a:sysClr val="windowText" lastClr="000000"/>
                </a:solidFill>
              </a:endParaRPr>
            </a:p>
          </p:txBody>
        </p:sp>
      </p:grpSp>
    </p:spTree>
    <p:extLst>
      <p:ext uri="{BB962C8B-B14F-4D97-AF65-F5344CB8AC3E}">
        <p14:creationId xmlns:p14="http://schemas.microsoft.com/office/powerpoint/2010/main" val="39955922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8795" y="493854"/>
            <a:ext cx="6071235" cy="1029128"/>
          </a:xfrm>
          <a:prstGeom prst="rect">
            <a:avLst/>
          </a:prstGeom>
        </p:spPr>
        <p:txBody>
          <a:bodyPr vert="horz" wrap="square" lIns="0" tIns="13335" rIns="0" bIns="0" rtlCol="0" anchor="ctr">
            <a:spAutoFit/>
          </a:bodyPr>
          <a:lstStyle/>
          <a:p>
            <a:pPr marL="1270" algn="ctr">
              <a:lnSpc>
                <a:spcPct val="100000"/>
              </a:lnSpc>
              <a:spcBef>
                <a:spcPts val="105"/>
              </a:spcBef>
            </a:pPr>
            <a:r>
              <a:t>Army</a:t>
            </a:r>
            <a:r>
              <a:rPr spc="-85"/>
              <a:t> </a:t>
            </a:r>
            <a:r>
              <a:t>Emergency</a:t>
            </a:r>
            <a:r>
              <a:rPr spc="-85"/>
              <a:t> </a:t>
            </a:r>
            <a:r>
              <a:rPr spc="-10"/>
              <a:t>Relief</a:t>
            </a:r>
          </a:p>
          <a:p>
            <a:pPr algn="ctr">
              <a:lnSpc>
                <a:spcPct val="100000"/>
              </a:lnSpc>
              <a:spcBef>
                <a:spcPts val="25"/>
              </a:spcBef>
            </a:pPr>
            <a:r>
              <a:rPr sz="2200">
                <a:latin typeface="Arial"/>
                <a:cs typeface="Arial"/>
              </a:rPr>
              <a:t>Helping</a:t>
            </a:r>
            <a:r>
              <a:rPr sz="2200" spc="-40">
                <a:latin typeface="Arial"/>
                <a:cs typeface="Arial"/>
              </a:rPr>
              <a:t> </a:t>
            </a:r>
            <a:r>
              <a:rPr sz="2200">
                <a:latin typeface="Arial"/>
                <a:cs typeface="Arial"/>
              </a:rPr>
              <a:t>the</a:t>
            </a:r>
            <a:r>
              <a:rPr sz="2200" spc="-155">
                <a:latin typeface="Arial"/>
                <a:cs typeface="Arial"/>
              </a:rPr>
              <a:t> </a:t>
            </a:r>
            <a:r>
              <a:rPr sz="2200">
                <a:latin typeface="Arial"/>
                <a:cs typeface="Arial"/>
              </a:rPr>
              <a:t>Army</a:t>
            </a:r>
            <a:r>
              <a:rPr sz="2200" spc="-25">
                <a:latin typeface="Arial"/>
                <a:cs typeface="Arial"/>
              </a:rPr>
              <a:t> </a:t>
            </a:r>
            <a:r>
              <a:rPr sz="2200">
                <a:latin typeface="Arial"/>
                <a:cs typeface="Arial"/>
              </a:rPr>
              <a:t>take</a:t>
            </a:r>
            <a:r>
              <a:rPr sz="2200" spc="-40">
                <a:latin typeface="Arial"/>
                <a:cs typeface="Arial"/>
              </a:rPr>
              <a:t> </a:t>
            </a:r>
            <a:r>
              <a:rPr sz="2200">
                <a:latin typeface="Arial"/>
                <a:cs typeface="Arial"/>
              </a:rPr>
              <a:t>care</a:t>
            </a:r>
            <a:r>
              <a:rPr sz="2200" spc="-40">
                <a:latin typeface="Arial"/>
                <a:cs typeface="Arial"/>
              </a:rPr>
              <a:t> </a:t>
            </a:r>
            <a:r>
              <a:rPr sz="2200">
                <a:latin typeface="Arial"/>
                <a:cs typeface="Arial"/>
              </a:rPr>
              <a:t>of</a:t>
            </a:r>
            <a:r>
              <a:rPr sz="2200" spc="-25">
                <a:latin typeface="Arial"/>
                <a:cs typeface="Arial"/>
              </a:rPr>
              <a:t> </a:t>
            </a:r>
            <a:r>
              <a:rPr sz="2200">
                <a:latin typeface="Arial"/>
                <a:cs typeface="Arial"/>
              </a:rPr>
              <a:t>its</a:t>
            </a:r>
            <a:r>
              <a:rPr sz="2200" spc="-50">
                <a:latin typeface="Arial"/>
                <a:cs typeface="Arial"/>
              </a:rPr>
              <a:t> </a:t>
            </a:r>
            <a:r>
              <a:rPr sz="2200">
                <a:latin typeface="Arial"/>
                <a:cs typeface="Arial"/>
              </a:rPr>
              <a:t>own</a:t>
            </a:r>
            <a:r>
              <a:rPr sz="2200" spc="-30">
                <a:latin typeface="Arial"/>
                <a:cs typeface="Arial"/>
              </a:rPr>
              <a:t> </a:t>
            </a:r>
            <a:r>
              <a:rPr sz="2200">
                <a:latin typeface="Arial"/>
                <a:cs typeface="Arial"/>
              </a:rPr>
              <a:t>since</a:t>
            </a:r>
            <a:r>
              <a:rPr sz="2200" spc="-50">
                <a:latin typeface="Arial"/>
                <a:cs typeface="Arial"/>
              </a:rPr>
              <a:t> </a:t>
            </a:r>
            <a:r>
              <a:rPr sz="2200" spc="-20">
                <a:latin typeface="Arial"/>
                <a:cs typeface="Arial"/>
              </a:rPr>
              <a:t>1942</a:t>
            </a:r>
            <a:endParaRPr sz="2200">
              <a:latin typeface="Arial"/>
              <a:cs typeface="Arial"/>
            </a:endParaRPr>
          </a:p>
        </p:txBody>
      </p:sp>
      <p:sp>
        <p:nvSpPr>
          <p:cNvPr id="7" name="object 7"/>
          <p:cNvSpPr txBox="1">
            <a:spLocks noGrp="1"/>
          </p:cNvSpPr>
          <p:nvPr>
            <p:ph type="sldNum" sz="quarter" idx="12"/>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195</a:t>
            </a:fld>
            <a:endParaRPr sz="700" b="1" kern="0" spc="-25">
              <a:solidFill>
                <a:srgbClr val="2E372E"/>
              </a:solidFill>
              <a:latin typeface="Calibri"/>
              <a:cs typeface="Calibri"/>
            </a:endParaRPr>
          </a:p>
        </p:txBody>
      </p:sp>
      <p:sp>
        <p:nvSpPr>
          <p:cNvPr id="3" name="object 3"/>
          <p:cNvSpPr txBox="1"/>
          <p:nvPr/>
        </p:nvSpPr>
        <p:spPr>
          <a:xfrm>
            <a:off x="1812290" y="1777841"/>
            <a:ext cx="8519160" cy="4772660"/>
          </a:xfrm>
          <a:prstGeom prst="rect">
            <a:avLst/>
          </a:prstGeom>
        </p:spPr>
        <p:txBody>
          <a:bodyPr vert="horz" wrap="square" lIns="0" tIns="12700" rIns="0" bIns="0" rtlCol="0">
            <a:spAutoFit/>
          </a:bodyPr>
          <a:lstStyle/>
          <a:p>
            <a:pPr marL="107950">
              <a:spcBef>
                <a:spcPts val="100"/>
              </a:spcBef>
              <a:defRPr/>
            </a:pPr>
            <a:r>
              <a:rPr sz="2400" b="1" kern="0">
                <a:solidFill>
                  <a:sysClr val="windowText" lastClr="000000"/>
                </a:solidFill>
                <a:latin typeface="Arial"/>
                <a:cs typeface="Arial"/>
              </a:rPr>
              <a:t>Did</a:t>
            </a:r>
            <a:r>
              <a:rPr sz="2400" b="1" kern="0" spc="-45">
                <a:solidFill>
                  <a:sysClr val="windowText" lastClr="000000"/>
                </a:solidFill>
                <a:latin typeface="Arial"/>
                <a:cs typeface="Arial"/>
              </a:rPr>
              <a:t> </a:t>
            </a:r>
            <a:r>
              <a:rPr sz="2400" b="1" kern="0">
                <a:solidFill>
                  <a:sysClr val="windowText" lastClr="000000"/>
                </a:solidFill>
                <a:latin typeface="Arial"/>
                <a:cs typeface="Arial"/>
              </a:rPr>
              <a:t>you</a:t>
            </a:r>
            <a:r>
              <a:rPr sz="2400" b="1" kern="0" spc="-25">
                <a:solidFill>
                  <a:sysClr val="windowText" lastClr="000000"/>
                </a:solidFill>
                <a:latin typeface="Arial"/>
                <a:cs typeface="Arial"/>
              </a:rPr>
              <a:t> </a:t>
            </a:r>
            <a:r>
              <a:rPr sz="2400" b="1" kern="0" spc="-20">
                <a:solidFill>
                  <a:sysClr val="windowText" lastClr="000000"/>
                </a:solidFill>
                <a:latin typeface="Arial"/>
                <a:cs typeface="Arial"/>
              </a:rPr>
              <a:t>know…</a:t>
            </a:r>
            <a:endParaRPr sz="2400" kern="0">
              <a:solidFill>
                <a:sysClr val="windowText" lastClr="000000"/>
              </a:solidFill>
              <a:latin typeface="Arial"/>
              <a:cs typeface="Arial"/>
            </a:endParaRPr>
          </a:p>
          <a:p>
            <a:pPr marL="194310" marR="5080" indent="-181610">
              <a:spcBef>
                <a:spcPts val="2565"/>
              </a:spcBef>
              <a:buFontTx/>
              <a:buChar char="•"/>
              <a:tabLst>
                <a:tab pos="195580" algn="l"/>
              </a:tabLst>
              <a:defRPr/>
            </a:pPr>
            <a:r>
              <a:rPr sz="2000" kern="0">
                <a:solidFill>
                  <a:sysClr val="windowText" lastClr="000000"/>
                </a:solidFill>
                <a:latin typeface="Arial"/>
                <a:cs typeface="Arial"/>
              </a:rPr>
              <a:t>AER’s</a:t>
            </a:r>
            <a:r>
              <a:rPr sz="2000" kern="0" spc="-30">
                <a:solidFill>
                  <a:sysClr val="windowText" lastClr="000000"/>
                </a:solidFill>
                <a:latin typeface="Arial"/>
                <a:cs typeface="Arial"/>
              </a:rPr>
              <a:t> </a:t>
            </a:r>
            <a:r>
              <a:rPr sz="2000" kern="0">
                <a:solidFill>
                  <a:sysClr val="windowText" lastClr="000000"/>
                </a:solidFill>
                <a:latin typeface="Arial"/>
                <a:cs typeface="Arial"/>
              </a:rPr>
              <a:t>sole</a:t>
            </a:r>
            <a:r>
              <a:rPr sz="2000" kern="0" spc="-40">
                <a:solidFill>
                  <a:sysClr val="windowText" lastClr="000000"/>
                </a:solidFill>
                <a:latin typeface="Arial"/>
                <a:cs typeface="Arial"/>
              </a:rPr>
              <a:t> </a:t>
            </a:r>
            <a:r>
              <a:rPr sz="2000" kern="0">
                <a:solidFill>
                  <a:sysClr val="windowText" lastClr="000000"/>
                </a:solidFill>
                <a:latin typeface="Arial"/>
                <a:cs typeface="Arial"/>
              </a:rPr>
              <a:t>mission</a:t>
            </a:r>
            <a:r>
              <a:rPr sz="2000" kern="0" spc="-40">
                <a:solidFill>
                  <a:sysClr val="windowText" lastClr="000000"/>
                </a:solidFill>
                <a:latin typeface="Arial"/>
                <a:cs typeface="Arial"/>
              </a:rPr>
              <a:t> </a:t>
            </a:r>
            <a:r>
              <a:rPr sz="2000" kern="0">
                <a:solidFill>
                  <a:sysClr val="windowText" lastClr="000000"/>
                </a:solidFill>
                <a:latin typeface="Arial"/>
                <a:cs typeface="Arial"/>
              </a:rPr>
              <a:t>is</a:t>
            </a:r>
            <a:r>
              <a:rPr sz="2000" kern="0" spc="-25">
                <a:solidFill>
                  <a:sysClr val="windowText" lastClr="000000"/>
                </a:solidFill>
                <a:latin typeface="Arial"/>
                <a:cs typeface="Arial"/>
              </a:rPr>
              <a:t> </a:t>
            </a:r>
            <a:r>
              <a:rPr sz="2000" kern="0">
                <a:solidFill>
                  <a:sysClr val="windowText" lastClr="000000"/>
                </a:solidFill>
                <a:latin typeface="Arial"/>
                <a:cs typeface="Arial"/>
              </a:rPr>
              <a:t>to</a:t>
            </a:r>
            <a:r>
              <a:rPr sz="2000" kern="0" spc="-40">
                <a:solidFill>
                  <a:sysClr val="windowText" lastClr="000000"/>
                </a:solidFill>
                <a:latin typeface="Arial"/>
                <a:cs typeface="Arial"/>
              </a:rPr>
              <a:t> </a:t>
            </a:r>
            <a:r>
              <a:rPr sz="2000" kern="0">
                <a:solidFill>
                  <a:sysClr val="windowText" lastClr="000000"/>
                </a:solidFill>
                <a:latin typeface="Arial"/>
                <a:cs typeface="Arial"/>
              </a:rPr>
              <a:t>provide</a:t>
            </a:r>
            <a:r>
              <a:rPr sz="2000" kern="0" spc="-40">
                <a:solidFill>
                  <a:sysClr val="windowText" lastClr="000000"/>
                </a:solidFill>
                <a:latin typeface="Arial"/>
                <a:cs typeface="Arial"/>
              </a:rPr>
              <a:t> </a:t>
            </a:r>
            <a:r>
              <a:rPr sz="2000" kern="0">
                <a:solidFill>
                  <a:sysClr val="windowText" lastClr="000000"/>
                </a:solidFill>
                <a:latin typeface="Arial"/>
                <a:cs typeface="Arial"/>
              </a:rPr>
              <a:t>emergency</a:t>
            </a:r>
            <a:r>
              <a:rPr sz="2000" kern="0" spc="-60">
                <a:solidFill>
                  <a:sysClr val="windowText" lastClr="000000"/>
                </a:solidFill>
                <a:latin typeface="Arial"/>
                <a:cs typeface="Arial"/>
              </a:rPr>
              <a:t> </a:t>
            </a:r>
            <a:r>
              <a:rPr sz="2000" kern="0">
                <a:solidFill>
                  <a:sysClr val="windowText" lastClr="000000"/>
                </a:solidFill>
                <a:latin typeface="Arial"/>
                <a:cs typeface="Arial"/>
              </a:rPr>
              <a:t>financial</a:t>
            </a:r>
            <a:r>
              <a:rPr sz="2000" kern="0" spc="-40">
                <a:solidFill>
                  <a:sysClr val="windowText" lastClr="000000"/>
                </a:solidFill>
                <a:latin typeface="Arial"/>
                <a:cs typeface="Arial"/>
              </a:rPr>
              <a:t> </a:t>
            </a:r>
            <a:r>
              <a:rPr sz="2000" kern="0">
                <a:solidFill>
                  <a:sysClr val="windowText" lastClr="000000"/>
                </a:solidFill>
                <a:latin typeface="Arial"/>
                <a:cs typeface="Arial"/>
              </a:rPr>
              <a:t>assistance</a:t>
            </a:r>
            <a:r>
              <a:rPr sz="2000" kern="0" spc="-80">
                <a:solidFill>
                  <a:sysClr val="windowText" lastClr="000000"/>
                </a:solidFill>
                <a:latin typeface="Arial"/>
                <a:cs typeface="Arial"/>
              </a:rPr>
              <a:t> </a:t>
            </a:r>
            <a:r>
              <a:rPr sz="2000" kern="0" spc="-25">
                <a:solidFill>
                  <a:sysClr val="windowText" lastClr="000000"/>
                </a:solidFill>
                <a:latin typeface="Arial"/>
                <a:cs typeface="Arial"/>
              </a:rPr>
              <a:t>to</a:t>
            </a:r>
            <a:r>
              <a:rPr sz="2000" kern="0" spc="500">
                <a:solidFill>
                  <a:sysClr val="windowText" lastClr="000000"/>
                </a:solidFill>
                <a:latin typeface="Arial"/>
                <a:cs typeface="Arial"/>
              </a:rPr>
              <a:t>  	</a:t>
            </a:r>
            <a:r>
              <a:rPr sz="2000" kern="0">
                <a:solidFill>
                  <a:sysClr val="windowText" lastClr="000000"/>
                </a:solidFill>
                <a:latin typeface="Arial"/>
                <a:cs typeface="Arial"/>
              </a:rPr>
              <a:t>relieve</a:t>
            </a:r>
            <a:r>
              <a:rPr sz="2000" kern="0" spc="-35">
                <a:solidFill>
                  <a:sysClr val="windowText" lastClr="000000"/>
                </a:solidFill>
                <a:latin typeface="Arial"/>
                <a:cs typeface="Arial"/>
              </a:rPr>
              <a:t> </a:t>
            </a:r>
            <a:r>
              <a:rPr sz="2000" kern="0">
                <a:solidFill>
                  <a:sysClr val="windowText" lastClr="000000"/>
                </a:solidFill>
                <a:latin typeface="Arial"/>
                <a:cs typeface="Arial"/>
              </a:rPr>
              <a:t>the</a:t>
            </a:r>
            <a:r>
              <a:rPr sz="2000" kern="0" spc="-25">
                <a:solidFill>
                  <a:sysClr val="windowText" lastClr="000000"/>
                </a:solidFill>
                <a:latin typeface="Arial"/>
                <a:cs typeface="Arial"/>
              </a:rPr>
              <a:t> </a:t>
            </a:r>
            <a:r>
              <a:rPr sz="2000" kern="0">
                <a:solidFill>
                  <a:sysClr val="windowText" lastClr="000000"/>
                </a:solidFill>
                <a:latin typeface="Arial"/>
                <a:cs typeface="Arial"/>
              </a:rPr>
              <a:t>distress</a:t>
            </a:r>
            <a:r>
              <a:rPr sz="2000" kern="0" spc="-70">
                <a:solidFill>
                  <a:sysClr val="windowText" lastClr="000000"/>
                </a:solidFill>
                <a:latin typeface="Arial"/>
                <a:cs typeface="Arial"/>
              </a:rPr>
              <a:t> </a:t>
            </a:r>
            <a:r>
              <a:rPr sz="2000" kern="0">
                <a:solidFill>
                  <a:sysClr val="windowText" lastClr="000000"/>
                </a:solidFill>
                <a:latin typeface="Arial"/>
                <a:cs typeface="Arial"/>
              </a:rPr>
              <a:t>of</a:t>
            </a:r>
            <a:r>
              <a:rPr sz="2000" kern="0" spc="-135">
                <a:solidFill>
                  <a:sysClr val="windowText" lastClr="000000"/>
                </a:solidFill>
                <a:latin typeface="Arial"/>
                <a:cs typeface="Arial"/>
              </a:rPr>
              <a:t> </a:t>
            </a:r>
            <a:r>
              <a:rPr sz="2000" kern="0">
                <a:solidFill>
                  <a:sysClr val="windowText" lastClr="000000"/>
                </a:solidFill>
                <a:latin typeface="Arial"/>
                <a:cs typeface="Arial"/>
              </a:rPr>
              <a:t>Army</a:t>
            </a:r>
            <a:r>
              <a:rPr sz="2000" kern="0" spc="-45">
                <a:solidFill>
                  <a:sysClr val="windowText" lastClr="000000"/>
                </a:solidFill>
                <a:latin typeface="Arial"/>
                <a:cs typeface="Arial"/>
              </a:rPr>
              <a:t> </a:t>
            </a:r>
            <a:r>
              <a:rPr sz="2000" kern="0">
                <a:solidFill>
                  <a:sysClr val="windowText" lastClr="000000"/>
                </a:solidFill>
                <a:latin typeface="Arial"/>
                <a:cs typeface="Arial"/>
              </a:rPr>
              <a:t>personnel,</a:t>
            </a:r>
            <a:r>
              <a:rPr sz="2000" kern="0" spc="-60">
                <a:solidFill>
                  <a:sysClr val="windowText" lastClr="000000"/>
                </a:solidFill>
                <a:latin typeface="Arial"/>
                <a:cs typeface="Arial"/>
              </a:rPr>
              <a:t> </a:t>
            </a:r>
            <a:r>
              <a:rPr sz="2000" kern="0">
                <a:solidFill>
                  <a:sysClr val="windowText" lastClr="000000"/>
                </a:solidFill>
                <a:latin typeface="Arial"/>
                <a:cs typeface="Arial"/>
              </a:rPr>
              <a:t>Retired</a:t>
            </a:r>
            <a:r>
              <a:rPr sz="2000" kern="0" spc="-50">
                <a:solidFill>
                  <a:sysClr val="windowText" lastClr="000000"/>
                </a:solidFill>
                <a:latin typeface="Arial"/>
                <a:cs typeface="Arial"/>
              </a:rPr>
              <a:t> </a:t>
            </a:r>
            <a:r>
              <a:rPr sz="2000" kern="0">
                <a:solidFill>
                  <a:sysClr val="windowText" lastClr="000000"/>
                </a:solidFill>
                <a:latin typeface="Arial"/>
                <a:cs typeface="Arial"/>
              </a:rPr>
              <a:t>Soldiers,</a:t>
            </a:r>
            <a:r>
              <a:rPr sz="2000" kern="0" spc="-45">
                <a:solidFill>
                  <a:sysClr val="windowText" lastClr="000000"/>
                </a:solidFill>
                <a:latin typeface="Arial"/>
                <a:cs typeface="Arial"/>
              </a:rPr>
              <a:t> </a:t>
            </a:r>
            <a:r>
              <a:rPr sz="2000" kern="0">
                <a:solidFill>
                  <a:sysClr val="windowText" lastClr="000000"/>
                </a:solidFill>
                <a:latin typeface="Arial"/>
                <a:cs typeface="Arial"/>
              </a:rPr>
              <a:t>and</a:t>
            </a:r>
            <a:r>
              <a:rPr sz="2000" kern="0" spc="-35">
                <a:solidFill>
                  <a:sysClr val="windowText" lastClr="000000"/>
                </a:solidFill>
                <a:latin typeface="Arial"/>
                <a:cs typeface="Arial"/>
              </a:rPr>
              <a:t> </a:t>
            </a:r>
            <a:r>
              <a:rPr sz="2000" kern="0">
                <a:solidFill>
                  <a:sysClr val="windowText" lastClr="000000"/>
                </a:solidFill>
                <a:latin typeface="Arial"/>
                <a:cs typeface="Arial"/>
              </a:rPr>
              <a:t>their</a:t>
            </a:r>
            <a:r>
              <a:rPr sz="2000" kern="0" spc="-35">
                <a:solidFill>
                  <a:sysClr val="windowText" lastClr="000000"/>
                </a:solidFill>
                <a:latin typeface="Arial"/>
                <a:cs typeface="Arial"/>
              </a:rPr>
              <a:t> </a:t>
            </a:r>
            <a:r>
              <a:rPr sz="2000" kern="0" spc="-10">
                <a:solidFill>
                  <a:sysClr val="windowText" lastClr="000000"/>
                </a:solidFill>
                <a:latin typeface="Arial"/>
                <a:cs typeface="Arial"/>
              </a:rPr>
              <a:t>families.</a:t>
            </a:r>
            <a:endParaRPr sz="2000" kern="0">
              <a:solidFill>
                <a:sysClr val="windowText" lastClr="000000"/>
              </a:solidFill>
              <a:latin typeface="Arial"/>
              <a:cs typeface="Arial"/>
            </a:endParaRPr>
          </a:p>
          <a:p>
            <a:pPr marL="194310" marR="14604" indent="-181610">
              <a:spcBef>
                <a:spcPts val="805"/>
              </a:spcBef>
              <a:buFontTx/>
              <a:buChar char="•"/>
              <a:tabLst>
                <a:tab pos="195580" algn="l"/>
              </a:tabLst>
              <a:defRPr/>
            </a:pPr>
            <a:r>
              <a:rPr sz="2000" kern="0">
                <a:solidFill>
                  <a:sysClr val="windowText" lastClr="000000"/>
                </a:solidFill>
                <a:latin typeface="Arial"/>
                <a:cs typeface="Arial"/>
              </a:rPr>
              <a:t>As</a:t>
            </a:r>
            <a:r>
              <a:rPr sz="2000" kern="0" spc="-25">
                <a:solidFill>
                  <a:sysClr val="windowText" lastClr="000000"/>
                </a:solidFill>
                <a:latin typeface="Arial"/>
                <a:cs typeface="Arial"/>
              </a:rPr>
              <a:t> </a:t>
            </a:r>
            <a:r>
              <a:rPr sz="2000" kern="0">
                <a:solidFill>
                  <a:sysClr val="windowText" lastClr="000000"/>
                </a:solidFill>
                <a:latin typeface="Arial"/>
                <a:cs typeface="Arial"/>
              </a:rPr>
              <a:t>a</a:t>
            </a:r>
            <a:r>
              <a:rPr sz="2000" kern="0" spc="-40">
                <a:solidFill>
                  <a:sysClr val="windowText" lastClr="000000"/>
                </a:solidFill>
                <a:latin typeface="Arial"/>
                <a:cs typeface="Arial"/>
              </a:rPr>
              <a:t> </a:t>
            </a:r>
            <a:r>
              <a:rPr sz="2000" kern="0">
                <a:solidFill>
                  <a:sysClr val="windowText" lastClr="000000"/>
                </a:solidFill>
                <a:latin typeface="Arial"/>
                <a:cs typeface="Arial"/>
              </a:rPr>
              <a:t>Retired</a:t>
            </a:r>
            <a:r>
              <a:rPr sz="2000" kern="0" spc="-50">
                <a:solidFill>
                  <a:sysClr val="windowText" lastClr="000000"/>
                </a:solidFill>
                <a:latin typeface="Arial"/>
                <a:cs typeface="Arial"/>
              </a:rPr>
              <a:t> </a:t>
            </a:r>
            <a:r>
              <a:rPr sz="2000" kern="0" spc="-10">
                <a:solidFill>
                  <a:sysClr val="windowText" lastClr="000000"/>
                </a:solidFill>
                <a:latin typeface="Arial"/>
                <a:cs typeface="Arial"/>
              </a:rPr>
              <a:t>Soldier,</a:t>
            </a:r>
            <a:r>
              <a:rPr sz="2000" kern="0" spc="-35">
                <a:solidFill>
                  <a:sysClr val="windowText" lastClr="000000"/>
                </a:solidFill>
                <a:latin typeface="Arial"/>
                <a:cs typeface="Arial"/>
              </a:rPr>
              <a:t> </a:t>
            </a:r>
            <a:r>
              <a:rPr sz="2000" kern="0">
                <a:solidFill>
                  <a:sysClr val="windowText" lastClr="000000"/>
                </a:solidFill>
                <a:latin typeface="Arial"/>
                <a:cs typeface="Arial"/>
              </a:rPr>
              <a:t>you</a:t>
            </a:r>
            <a:r>
              <a:rPr sz="2000" kern="0" spc="-35">
                <a:solidFill>
                  <a:sysClr val="windowText" lastClr="000000"/>
                </a:solidFill>
                <a:latin typeface="Arial"/>
                <a:cs typeface="Arial"/>
              </a:rPr>
              <a:t> </a:t>
            </a:r>
            <a:r>
              <a:rPr sz="2000" kern="0">
                <a:solidFill>
                  <a:sysClr val="windowText" lastClr="000000"/>
                </a:solidFill>
                <a:latin typeface="Arial"/>
                <a:cs typeface="Arial"/>
              </a:rPr>
              <a:t>are</a:t>
            </a:r>
            <a:r>
              <a:rPr sz="2000" kern="0" spc="-35">
                <a:solidFill>
                  <a:sysClr val="windowText" lastClr="000000"/>
                </a:solidFill>
                <a:latin typeface="Arial"/>
                <a:cs typeface="Arial"/>
              </a:rPr>
              <a:t> </a:t>
            </a:r>
            <a:r>
              <a:rPr sz="2000" kern="0">
                <a:solidFill>
                  <a:sysClr val="windowText" lastClr="000000"/>
                </a:solidFill>
                <a:latin typeface="Arial"/>
                <a:cs typeface="Arial"/>
              </a:rPr>
              <a:t>eligible</a:t>
            </a:r>
            <a:r>
              <a:rPr sz="2000" kern="0" spc="-30">
                <a:solidFill>
                  <a:sysClr val="windowText" lastClr="000000"/>
                </a:solidFill>
                <a:latin typeface="Arial"/>
                <a:cs typeface="Arial"/>
              </a:rPr>
              <a:t> </a:t>
            </a:r>
            <a:r>
              <a:rPr sz="2000" kern="0">
                <a:solidFill>
                  <a:sysClr val="windowText" lastClr="000000"/>
                </a:solidFill>
                <a:latin typeface="Arial"/>
                <a:cs typeface="Arial"/>
              </a:rPr>
              <a:t>for</a:t>
            </a:r>
            <a:r>
              <a:rPr sz="2000" kern="0" spc="-40">
                <a:solidFill>
                  <a:sysClr val="windowText" lastClr="000000"/>
                </a:solidFill>
                <a:latin typeface="Arial"/>
                <a:cs typeface="Arial"/>
              </a:rPr>
              <a:t> </a:t>
            </a:r>
            <a:r>
              <a:rPr sz="2000" kern="0">
                <a:solidFill>
                  <a:sysClr val="windowText" lastClr="000000"/>
                </a:solidFill>
                <a:latin typeface="Arial"/>
                <a:cs typeface="Arial"/>
              </a:rPr>
              <a:t>all</a:t>
            </a:r>
            <a:r>
              <a:rPr sz="2000" kern="0" spc="-15">
                <a:solidFill>
                  <a:sysClr val="windowText" lastClr="000000"/>
                </a:solidFill>
                <a:latin typeface="Arial"/>
                <a:cs typeface="Arial"/>
              </a:rPr>
              <a:t> </a:t>
            </a:r>
            <a:r>
              <a:rPr sz="2000" kern="0">
                <a:solidFill>
                  <a:sysClr val="windowText" lastClr="000000"/>
                </a:solidFill>
                <a:latin typeface="Arial"/>
                <a:cs typeface="Arial"/>
              </a:rPr>
              <a:t>categories</a:t>
            </a:r>
            <a:r>
              <a:rPr sz="2000" kern="0" spc="-70">
                <a:solidFill>
                  <a:sysClr val="windowText" lastClr="000000"/>
                </a:solidFill>
                <a:latin typeface="Arial"/>
                <a:cs typeface="Arial"/>
              </a:rPr>
              <a:t> </a:t>
            </a:r>
            <a:r>
              <a:rPr sz="2000" kern="0">
                <a:solidFill>
                  <a:sysClr val="windowText" lastClr="000000"/>
                </a:solidFill>
                <a:latin typeface="Arial"/>
                <a:cs typeface="Arial"/>
              </a:rPr>
              <a:t>of</a:t>
            </a:r>
            <a:r>
              <a:rPr sz="2000" kern="0" spc="-35">
                <a:solidFill>
                  <a:sysClr val="windowText" lastClr="000000"/>
                </a:solidFill>
                <a:latin typeface="Arial"/>
                <a:cs typeface="Arial"/>
              </a:rPr>
              <a:t> </a:t>
            </a:r>
            <a:r>
              <a:rPr sz="2000" kern="0">
                <a:solidFill>
                  <a:sysClr val="windowText" lastClr="000000"/>
                </a:solidFill>
                <a:latin typeface="Arial"/>
                <a:cs typeface="Arial"/>
              </a:rPr>
              <a:t>assistance,</a:t>
            </a:r>
            <a:r>
              <a:rPr sz="2000" kern="0" spc="-65">
                <a:solidFill>
                  <a:sysClr val="windowText" lastClr="000000"/>
                </a:solidFill>
                <a:latin typeface="Arial"/>
                <a:cs typeface="Arial"/>
              </a:rPr>
              <a:t> </a:t>
            </a:r>
            <a:r>
              <a:rPr sz="2000" kern="0" spc="-25">
                <a:solidFill>
                  <a:sysClr val="windowText" lastClr="000000"/>
                </a:solidFill>
                <a:latin typeface="Arial"/>
                <a:cs typeface="Arial"/>
              </a:rPr>
              <a:t>and 	</a:t>
            </a:r>
            <a:r>
              <a:rPr sz="2000" kern="0">
                <a:solidFill>
                  <a:sysClr val="windowText" lastClr="000000"/>
                </a:solidFill>
                <a:latin typeface="Arial"/>
                <a:cs typeface="Arial"/>
              </a:rPr>
              <a:t>you</a:t>
            </a:r>
            <a:r>
              <a:rPr sz="2000" kern="0" spc="-20">
                <a:solidFill>
                  <a:sysClr val="windowText" lastClr="000000"/>
                </a:solidFill>
                <a:latin typeface="Arial"/>
                <a:cs typeface="Arial"/>
              </a:rPr>
              <a:t> </a:t>
            </a:r>
            <a:r>
              <a:rPr sz="2000" kern="0">
                <a:solidFill>
                  <a:sysClr val="windowText" lastClr="000000"/>
                </a:solidFill>
                <a:latin typeface="Arial"/>
                <a:cs typeface="Arial"/>
              </a:rPr>
              <a:t>may</a:t>
            </a:r>
            <a:r>
              <a:rPr sz="2000" kern="0" spc="-35">
                <a:solidFill>
                  <a:sysClr val="windowText" lastClr="000000"/>
                </a:solidFill>
                <a:latin typeface="Arial"/>
                <a:cs typeface="Arial"/>
              </a:rPr>
              <a:t> </a:t>
            </a:r>
            <a:r>
              <a:rPr sz="2000" kern="0">
                <a:solidFill>
                  <a:sysClr val="windowText" lastClr="000000"/>
                </a:solidFill>
                <a:latin typeface="Arial"/>
                <a:cs typeface="Arial"/>
              </a:rPr>
              <a:t>continue</a:t>
            </a:r>
            <a:r>
              <a:rPr sz="2000" kern="0" spc="-40">
                <a:solidFill>
                  <a:sysClr val="windowText" lastClr="000000"/>
                </a:solidFill>
                <a:latin typeface="Arial"/>
                <a:cs typeface="Arial"/>
              </a:rPr>
              <a:t> </a:t>
            </a:r>
            <a:r>
              <a:rPr sz="2000" kern="0">
                <a:solidFill>
                  <a:sysClr val="windowText" lastClr="000000"/>
                </a:solidFill>
                <a:latin typeface="Arial"/>
                <a:cs typeface="Arial"/>
              </a:rPr>
              <a:t>to</a:t>
            </a:r>
            <a:r>
              <a:rPr sz="2000" kern="0" spc="-25">
                <a:solidFill>
                  <a:sysClr val="windowText" lastClr="000000"/>
                </a:solidFill>
                <a:latin typeface="Arial"/>
                <a:cs typeface="Arial"/>
              </a:rPr>
              <a:t> </a:t>
            </a:r>
            <a:r>
              <a:rPr sz="2000" kern="0">
                <a:solidFill>
                  <a:sysClr val="windowText" lastClr="000000"/>
                </a:solidFill>
                <a:latin typeface="Arial"/>
                <a:cs typeface="Arial"/>
              </a:rPr>
              <a:t>contribute</a:t>
            </a:r>
            <a:r>
              <a:rPr sz="2000" kern="0" spc="-40">
                <a:solidFill>
                  <a:sysClr val="windowText" lastClr="000000"/>
                </a:solidFill>
                <a:latin typeface="Arial"/>
                <a:cs typeface="Arial"/>
              </a:rPr>
              <a:t> </a:t>
            </a:r>
            <a:r>
              <a:rPr sz="2000" kern="0">
                <a:solidFill>
                  <a:sysClr val="windowText" lastClr="000000"/>
                </a:solidFill>
                <a:latin typeface="Arial"/>
                <a:cs typeface="Arial"/>
              </a:rPr>
              <a:t>through</a:t>
            </a:r>
            <a:r>
              <a:rPr sz="2000" kern="0" spc="-55">
                <a:solidFill>
                  <a:sysClr val="windowText" lastClr="000000"/>
                </a:solidFill>
                <a:latin typeface="Arial"/>
                <a:cs typeface="Arial"/>
              </a:rPr>
              <a:t> </a:t>
            </a:r>
            <a:r>
              <a:rPr sz="2000" kern="0">
                <a:solidFill>
                  <a:sysClr val="windowText" lastClr="000000"/>
                </a:solidFill>
                <a:latin typeface="Arial"/>
                <a:cs typeface="Arial"/>
              </a:rPr>
              <a:t>an</a:t>
            </a:r>
            <a:r>
              <a:rPr sz="2000" kern="0" spc="-25">
                <a:solidFill>
                  <a:sysClr val="windowText" lastClr="000000"/>
                </a:solidFill>
                <a:latin typeface="Arial"/>
                <a:cs typeface="Arial"/>
              </a:rPr>
              <a:t> </a:t>
            </a:r>
            <a:r>
              <a:rPr sz="2000" kern="0">
                <a:solidFill>
                  <a:sysClr val="windowText" lastClr="000000"/>
                </a:solidFill>
                <a:latin typeface="Arial"/>
                <a:cs typeface="Arial"/>
              </a:rPr>
              <a:t>allotment</a:t>
            </a:r>
            <a:r>
              <a:rPr sz="2000" kern="0" spc="-35">
                <a:solidFill>
                  <a:sysClr val="windowText" lastClr="000000"/>
                </a:solidFill>
                <a:latin typeface="Arial"/>
                <a:cs typeface="Arial"/>
              </a:rPr>
              <a:t> </a:t>
            </a:r>
            <a:r>
              <a:rPr sz="2000" kern="0">
                <a:solidFill>
                  <a:sysClr val="windowText" lastClr="000000"/>
                </a:solidFill>
                <a:latin typeface="Arial"/>
                <a:cs typeface="Arial"/>
              </a:rPr>
              <a:t>from</a:t>
            </a:r>
            <a:r>
              <a:rPr sz="2000" kern="0" spc="-40">
                <a:solidFill>
                  <a:sysClr val="windowText" lastClr="000000"/>
                </a:solidFill>
                <a:latin typeface="Arial"/>
                <a:cs typeface="Arial"/>
              </a:rPr>
              <a:t> </a:t>
            </a:r>
            <a:r>
              <a:rPr sz="2000" kern="0">
                <a:solidFill>
                  <a:sysClr val="windowText" lastClr="000000"/>
                </a:solidFill>
                <a:latin typeface="Arial"/>
                <a:cs typeface="Arial"/>
              </a:rPr>
              <a:t>your</a:t>
            </a:r>
            <a:r>
              <a:rPr sz="2000" kern="0" spc="-25">
                <a:solidFill>
                  <a:sysClr val="windowText" lastClr="000000"/>
                </a:solidFill>
                <a:latin typeface="Arial"/>
                <a:cs typeface="Arial"/>
              </a:rPr>
              <a:t> </a:t>
            </a:r>
            <a:r>
              <a:rPr sz="2000" kern="0">
                <a:solidFill>
                  <a:sysClr val="windowText" lastClr="000000"/>
                </a:solidFill>
                <a:latin typeface="Arial"/>
                <a:cs typeface="Arial"/>
              </a:rPr>
              <a:t>retired</a:t>
            </a:r>
            <a:r>
              <a:rPr sz="2000" kern="0" spc="-45">
                <a:solidFill>
                  <a:sysClr val="windowText" lastClr="000000"/>
                </a:solidFill>
                <a:latin typeface="Arial"/>
                <a:cs typeface="Arial"/>
              </a:rPr>
              <a:t> </a:t>
            </a:r>
            <a:r>
              <a:rPr sz="2000" kern="0" spc="-20">
                <a:solidFill>
                  <a:sysClr val="windowText" lastClr="000000"/>
                </a:solidFill>
                <a:latin typeface="Arial"/>
                <a:cs typeface="Arial"/>
              </a:rPr>
              <a:t>pay.</a:t>
            </a:r>
            <a:endParaRPr sz="2000" kern="0">
              <a:solidFill>
                <a:sysClr val="windowText" lastClr="000000"/>
              </a:solidFill>
              <a:latin typeface="Arial"/>
              <a:cs typeface="Arial"/>
            </a:endParaRPr>
          </a:p>
          <a:p>
            <a:pPr marL="194310" indent="-181610">
              <a:spcBef>
                <a:spcPts val="790"/>
              </a:spcBef>
              <a:buFontTx/>
              <a:buChar char="•"/>
              <a:tabLst>
                <a:tab pos="194310" algn="l"/>
              </a:tabLst>
              <a:defRPr/>
            </a:pPr>
            <a:r>
              <a:rPr sz="2000" kern="0">
                <a:solidFill>
                  <a:sysClr val="windowText" lastClr="000000"/>
                </a:solidFill>
                <a:latin typeface="Arial"/>
                <a:cs typeface="Arial"/>
              </a:rPr>
              <a:t>Also,</a:t>
            </a:r>
            <a:r>
              <a:rPr sz="2000" kern="0" spc="-30">
                <a:solidFill>
                  <a:sysClr val="windowText" lastClr="000000"/>
                </a:solidFill>
                <a:latin typeface="Arial"/>
                <a:cs typeface="Arial"/>
              </a:rPr>
              <a:t> </a:t>
            </a:r>
            <a:r>
              <a:rPr sz="2000" kern="0">
                <a:solidFill>
                  <a:sysClr val="windowText" lastClr="000000"/>
                </a:solidFill>
                <a:latin typeface="Arial"/>
                <a:cs typeface="Arial"/>
              </a:rPr>
              <a:t>awards</a:t>
            </a:r>
            <a:r>
              <a:rPr sz="2000" kern="0" spc="-50">
                <a:solidFill>
                  <a:sysClr val="windowText" lastClr="000000"/>
                </a:solidFill>
                <a:latin typeface="Arial"/>
                <a:cs typeface="Arial"/>
              </a:rPr>
              <a:t> </a:t>
            </a:r>
            <a:r>
              <a:rPr sz="2000" kern="0">
                <a:solidFill>
                  <a:sysClr val="windowText" lastClr="000000"/>
                </a:solidFill>
                <a:latin typeface="Arial"/>
                <a:cs typeface="Arial"/>
              </a:rPr>
              <a:t>scholarships</a:t>
            </a:r>
            <a:r>
              <a:rPr sz="2000" kern="0" spc="-65">
                <a:solidFill>
                  <a:sysClr val="windowText" lastClr="000000"/>
                </a:solidFill>
                <a:latin typeface="Arial"/>
                <a:cs typeface="Arial"/>
              </a:rPr>
              <a:t> </a:t>
            </a:r>
            <a:r>
              <a:rPr sz="2000" kern="0">
                <a:solidFill>
                  <a:sysClr val="windowText" lastClr="000000"/>
                </a:solidFill>
                <a:latin typeface="Arial"/>
                <a:cs typeface="Arial"/>
              </a:rPr>
              <a:t>to</a:t>
            </a:r>
            <a:r>
              <a:rPr sz="2000" kern="0" spc="-30">
                <a:solidFill>
                  <a:sysClr val="windowText" lastClr="000000"/>
                </a:solidFill>
                <a:latin typeface="Arial"/>
                <a:cs typeface="Arial"/>
              </a:rPr>
              <a:t> </a:t>
            </a:r>
            <a:r>
              <a:rPr sz="2000" kern="0">
                <a:solidFill>
                  <a:sysClr val="windowText" lastClr="000000"/>
                </a:solidFill>
                <a:latin typeface="Arial"/>
                <a:cs typeface="Arial"/>
              </a:rPr>
              <a:t>spouses</a:t>
            </a:r>
            <a:r>
              <a:rPr sz="2000" kern="0" spc="-50">
                <a:solidFill>
                  <a:sysClr val="windowText" lastClr="000000"/>
                </a:solidFill>
                <a:latin typeface="Arial"/>
                <a:cs typeface="Arial"/>
              </a:rPr>
              <a:t> </a:t>
            </a:r>
            <a:r>
              <a:rPr sz="2000" kern="0">
                <a:solidFill>
                  <a:sysClr val="windowText" lastClr="000000"/>
                </a:solidFill>
                <a:latin typeface="Arial"/>
                <a:cs typeface="Arial"/>
              </a:rPr>
              <a:t>and</a:t>
            </a:r>
            <a:r>
              <a:rPr sz="2000" kern="0" spc="-35">
                <a:solidFill>
                  <a:sysClr val="windowText" lastClr="000000"/>
                </a:solidFill>
                <a:latin typeface="Arial"/>
                <a:cs typeface="Arial"/>
              </a:rPr>
              <a:t> </a:t>
            </a:r>
            <a:r>
              <a:rPr sz="2000" kern="0">
                <a:solidFill>
                  <a:sysClr val="windowText" lastClr="000000"/>
                </a:solidFill>
                <a:latin typeface="Arial"/>
                <a:cs typeface="Arial"/>
              </a:rPr>
              <a:t>children</a:t>
            </a:r>
            <a:r>
              <a:rPr sz="2000" kern="0" spc="-45">
                <a:solidFill>
                  <a:sysClr val="windowText" lastClr="000000"/>
                </a:solidFill>
                <a:latin typeface="Arial"/>
                <a:cs typeface="Arial"/>
              </a:rPr>
              <a:t> </a:t>
            </a:r>
            <a:r>
              <a:rPr sz="2000" kern="0">
                <a:solidFill>
                  <a:sysClr val="windowText" lastClr="000000"/>
                </a:solidFill>
                <a:latin typeface="Arial"/>
                <a:cs typeface="Arial"/>
              </a:rPr>
              <a:t>of</a:t>
            </a:r>
            <a:r>
              <a:rPr sz="2000" kern="0" spc="-25">
                <a:solidFill>
                  <a:sysClr val="windowText" lastClr="000000"/>
                </a:solidFill>
                <a:latin typeface="Arial"/>
                <a:cs typeface="Arial"/>
              </a:rPr>
              <a:t> </a:t>
            </a:r>
            <a:r>
              <a:rPr sz="2000" kern="0">
                <a:solidFill>
                  <a:sysClr val="windowText" lastClr="000000"/>
                </a:solidFill>
                <a:latin typeface="Arial"/>
                <a:cs typeface="Arial"/>
              </a:rPr>
              <a:t>Retired</a:t>
            </a:r>
            <a:r>
              <a:rPr sz="2000" kern="0" spc="-45">
                <a:solidFill>
                  <a:sysClr val="windowText" lastClr="000000"/>
                </a:solidFill>
                <a:latin typeface="Arial"/>
                <a:cs typeface="Arial"/>
              </a:rPr>
              <a:t> </a:t>
            </a:r>
            <a:r>
              <a:rPr sz="2000" kern="0" spc="-10">
                <a:solidFill>
                  <a:sysClr val="windowText" lastClr="000000"/>
                </a:solidFill>
                <a:latin typeface="Arial"/>
                <a:cs typeface="Arial"/>
              </a:rPr>
              <a:t>Soldiers.</a:t>
            </a:r>
            <a:endParaRPr sz="2000" kern="0">
              <a:solidFill>
                <a:sysClr val="windowText" lastClr="000000"/>
              </a:solidFill>
              <a:latin typeface="Arial"/>
              <a:cs typeface="Arial"/>
            </a:endParaRPr>
          </a:p>
          <a:p>
            <a:pPr marL="194310" marR="5715" indent="-181610" algn="just">
              <a:spcBef>
                <a:spcPts val="805"/>
              </a:spcBef>
              <a:buFontTx/>
              <a:buChar char="•"/>
              <a:tabLst>
                <a:tab pos="195580" algn="l"/>
              </a:tabLst>
              <a:defRPr/>
            </a:pPr>
            <a:r>
              <a:rPr sz="2000" kern="0">
                <a:solidFill>
                  <a:sysClr val="windowText" lastClr="000000"/>
                </a:solidFill>
                <a:latin typeface="Arial"/>
                <a:cs typeface="Arial"/>
              </a:rPr>
              <a:t>For</a:t>
            </a:r>
            <a:r>
              <a:rPr sz="2000" kern="0" spc="-50">
                <a:solidFill>
                  <a:sysClr val="windowText" lastClr="000000"/>
                </a:solidFill>
                <a:latin typeface="Arial"/>
                <a:cs typeface="Arial"/>
              </a:rPr>
              <a:t> </a:t>
            </a:r>
            <a:r>
              <a:rPr sz="2000" kern="0">
                <a:solidFill>
                  <a:sysClr val="windowText" lastClr="000000"/>
                </a:solidFill>
                <a:latin typeface="Arial"/>
                <a:cs typeface="Arial"/>
              </a:rPr>
              <a:t>assistance,</a:t>
            </a:r>
            <a:r>
              <a:rPr sz="2000" kern="0" spc="-45">
                <a:solidFill>
                  <a:sysClr val="windowText" lastClr="000000"/>
                </a:solidFill>
                <a:latin typeface="Arial"/>
                <a:cs typeface="Arial"/>
              </a:rPr>
              <a:t> </a:t>
            </a:r>
            <a:r>
              <a:rPr sz="2000" kern="0">
                <a:solidFill>
                  <a:sysClr val="windowText" lastClr="000000"/>
                </a:solidFill>
                <a:latin typeface="Arial"/>
                <a:cs typeface="Arial"/>
              </a:rPr>
              <a:t>contact</a:t>
            </a:r>
            <a:r>
              <a:rPr sz="2000" kern="0" spc="-45">
                <a:solidFill>
                  <a:sysClr val="windowText" lastClr="000000"/>
                </a:solidFill>
                <a:latin typeface="Arial"/>
                <a:cs typeface="Arial"/>
              </a:rPr>
              <a:t> </a:t>
            </a:r>
            <a:r>
              <a:rPr sz="2000" kern="0">
                <a:solidFill>
                  <a:sysClr val="windowText" lastClr="000000"/>
                </a:solidFill>
                <a:latin typeface="Arial"/>
                <a:cs typeface="Arial"/>
              </a:rPr>
              <a:t>the</a:t>
            </a:r>
            <a:r>
              <a:rPr sz="2000" kern="0" spc="-130">
                <a:solidFill>
                  <a:sysClr val="windowText" lastClr="000000"/>
                </a:solidFill>
                <a:latin typeface="Arial"/>
                <a:cs typeface="Arial"/>
              </a:rPr>
              <a:t> </a:t>
            </a:r>
            <a:r>
              <a:rPr sz="2000" kern="0">
                <a:solidFill>
                  <a:sysClr val="windowText" lastClr="000000"/>
                </a:solidFill>
                <a:latin typeface="Arial"/>
                <a:cs typeface="Arial"/>
              </a:rPr>
              <a:t>AER</a:t>
            </a:r>
            <a:r>
              <a:rPr sz="2000" kern="0" spc="10">
                <a:solidFill>
                  <a:sysClr val="windowText" lastClr="000000"/>
                </a:solidFill>
                <a:latin typeface="Arial"/>
                <a:cs typeface="Arial"/>
              </a:rPr>
              <a:t> </a:t>
            </a:r>
            <a:r>
              <a:rPr sz="2000" kern="0">
                <a:solidFill>
                  <a:sysClr val="windowText" lastClr="000000"/>
                </a:solidFill>
                <a:latin typeface="Arial"/>
                <a:cs typeface="Arial"/>
              </a:rPr>
              <a:t>section</a:t>
            </a:r>
            <a:r>
              <a:rPr sz="2000" kern="0" spc="-30">
                <a:solidFill>
                  <a:sysClr val="windowText" lastClr="000000"/>
                </a:solidFill>
                <a:latin typeface="Arial"/>
                <a:cs typeface="Arial"/>
              </a:rPr>
              <a:t> </a:t>
            </a:r>
            <a:r>
              <a:rPr sz="2000" kern="0">
                <a:solidFill>
                  <a:sysClr val="windowText" lastClr="000000"/>
                </a:solidFill>
                <a:latin typeface="Arial"/>
                <a:cs typeface="Arial"/>
              </a:rPr>
              <a:t>on</a:t>
            </a:r>
            <a:r>
              <a:rPr sz="2000" kern="0" spc="-20">
                <a:solidFill>
                  <a:sysClr val="windowText" lastClr="000000"/>
                </a:solidFill>
                <a:latin typeface="Arial"/>
                <a:cs typeface="Arial"/>
              </a:rPr>
              <a:t> </a:t>
            </a:r>
            <a:r>
              <a:rPr sz="2000" kern="0">
                <a:solidFill>
                  <a:sysClr val="windowText" lastClr="000000"/>
                </a:solidFill>
                <a:latin typeface="Arial"/>
                <a:cs typeface="Arial"/>
              </a:rPr>
              <a:t>your</a:t>
            </a:r>
            <a:r>
              <a:rPr sz="2000" kern="0" spc="-15">
                <a:solidFill>
                  <a:sysClr val="windowText" lastClr="000000"/>
                </a:solidFill>
                <a:latin typeface="Arial"/>
                <a:cs typeface="Arial"/>
              </a:rPr>
              <a:t> </a:t>
            </a:r>
            <a:r>
              <a:rPr sz="2000" kern="0" spc="-10">
                <a:solidFill>
                  <a:sysClr val="windowText" lastClr="000000"/>
                </a:solidFill>
                <a:latin typeface="Arial"/>
                <a:cs typeface="Arial"/>
              </a:rPr>
              <a:t>nearest</a:t>
            </a:r>
            <a:r>
              <a:rPr sz="2000" kern="0" spc="-130">
                <a:solidFill>
                  <a:sysClr val="windowText" lastClr="000000"/>
                </a:solidFill>
                <a:latin typeface="Arial"/>
                <a:cs typeface="Arial"/>
              </a:rPr>
              <a:t> </a:t>
            </a:r>
            <a:r>
              <a:rPr sz="2000" kern="0">
                <a:solidFill>
                  <a:sysClr val="windowText" lastClr="000000"/>
                </a:solidFill>
                <a:latin typeface="Arial"/>
                <a:cs typeface="Arial"/>
              </a:rPr>
              <a:t>Army</a:t>
            </a:r>
            <a:r>
              <a:rPr sz="2000" kern="0" spc="-25">
                <a:solidFill>
                  <a:sysClr val="windowText" lastClr="000000"/>
                </a:solidFill>
                <a:latin typeface="Arial"/>
                <a:cs typeface="Arial"/>
              </a:rPr>
              <a:t> </a:t>
            </a:r>
            <a:r>
              <a:rPr sz="2000" kern="0" spc="-10">
                <a:solidFill>
                  <a:sysClr val="windowText" lastClr="000000"/>
                </a:solidFill>
                <a:latin typeface="Arial"/>
                <a:cs typeface="Arial"/>
              </a:rPr>
              <a:t>installation, 	</a:t>
            </a:r>
            <a:r>
              <a:rPr sz="2000" kern="0">
                <a:solidFill>
                  <a:sysClr val="windowText" lastClr="000000"/>
                </a:solidFill>
                <a:latin typeface="Arial"/>
                <a:cs typeface="Arial"/>
              </a:rPr>
              <a:t>other</a:t>
            </a:r>
            <a:r>
              <a:rPr sz="2000" kern="0" spc="-40">
                <a:solidFill>
                  <a:sysClr val="windowText" lastClr="000000"/>
                </a:solidFill>
                <a:latin typeface="Arial"/>
                <a:cs typeface="Arial"/>
              </a:rPr>
              <a:t> </a:t>
            </a:r>
            <a:r>
              <a:rPr sz="2000" kern="0">
                <a:solidFill>
                  <a:sysClr val="windowText" lastClr="000000"/>
                </a:solidFill>
                <a:latin typeface="Arial"/>
                <a:cs typeface="Arial"/>
              </a:rPr>
              <a:t>service</a:t>
            </a:r>
            <a:r>
              <a:rPr sz="2000" kern="0" spc="-45">
                <a:solidFill>
                  <a:sysClr val="windowText" lastClr="000000"/>
                </a:solidFill>
                <a:latin typeface="Arial"/>
                <a:cs typeface="Arial"/>
              </a:rPr>
              <a:t> </a:t>
            </a:r>
            <a:r>
              <a:rPr sz="2000" kern="0">
                <a:solidFill>
                  <a:sysClr val="windowText" lastClr="000000"/>
                </a:solidFill>
                <a:latin typeface="Arial"/>
                <a:cs typeface="Arial"/>
              </a:rPr>
              <a:t>aid</a:t>
            </a:r>
            <a:r>
              <a:rPr sz="2000" kern="0" spc="-20">
                <a:solidFill>
                  <a:sysClr val="windowText" lastClr="000000"/>
                </a:solidFill>
                <a:latin typeface="Arial"/>
                <a:cs typeface="Arial"/>
              </a:rPr>
              <a:t> </a:t>
            </a:r>
            <a:r>
              <a:rPr sz="2000" kern="0">
                <a:solidFill>
                  <a:sysClr val="windowText" lastClr="000000"/>
                </a:solidFill>
                <a:latin typeface="Arial"/>
                <a:cs typeface="Arial"/>
              </a:rPr>
              <a:t>societies</a:t>
            </a:r>
            <a:r>
              <a:rPr sz="2000" kern="0" spc="-40">
                <a:solidFill>
                  <a:sysClr val="windowText" lastClr="000000"/>
                </a:solidFill>
                <a:latin typeface="Arial"/>
                <a:cs typeface="Arial"/>
              </a:rPr>
              <a:t> </a:t>
            </a:r>
            <a:r>
              <a:rPr sz="2000" kern="0">
                <a:solidFill>
                  <a:sysClr val="windowText" lastClr="000000"/>
                </a:solidFill>
                <a:latin typeface="Arial"/>
                <a:cs typeface="Arial"/>
              </a:rPr>
              <a:t>or</a:t>
            </a:r>
            <a:r>
              <a:rPr sz="2000" kern="0" spc="-35">
                <a:solidFill>
                  <a:sysClr val="windowText" lastClr="000000"/>
                </a:solidFill>
                <a:latin typeface="Arial"/>
                <a:cs typeface="Arial"/>
              </a:rPr>
              <a:t> </a:t>
            </a:r>
            <a:r>
              <a:rPr sz="2000" kern="0">
                <a:solidFill>
                  <a:sysClr val="windowText" lastClr="000000"/>
                </a:solidFill>
                <a:latin typeface="Arial"/>
                <a:cs typeface="Arial"/>
              </a:rPr>
              <a:t>the</a:t>
            </a:r>
            <a:r>
              <a:rPr sz="2000" kern="0" spc="-140">
                <a:solidFill>
                  <a:sysClr val="windowText" lastClr="000000"/>
                </a:solidFill>
                <a:latin typeface="Arial"/>
                <a:cs typeface="Arial"/>
              </a:rPr>
              <a:t> </a:t>
            </a:r>
            <a:r>
              <a:rPr sz="2000" kern="0">
                <a:solidFill>
                  <a:sysClr val="windowText" lastClr="000000"/>
                </a:solidFill>
                <a:latin typeface="Arial"/>
                <a:cs typeface="Arial"/>
              </a:rPr>
              <a:t>American</a:t>
            </a:r>
            <a:r>
              <a:rPr sz="2000" kern="0" spc="-40">
                <a:solidFill>
                  <a:sysClr val="windowText" lastClr="000000"/>
                </a:solidFill>
                <a:latin typeface="Arial"/>
                <a:cs typeface="Arial"/>
              </a:rPr>
              <a:t> </a:t>
            </a:r>
            <a:r>
              <a:rPr sz="2000" kern="0">
                <a:solidFill>
                  <a:sysClr val="windowText" lastClr="000000"/>
                </a:solidFill>
                <a:latin typeface="Arial"/>
                <a:cs typeface="Arial"/>
              </a:rPr>
              <a:t>Red</a:t>
            </a:r>
            <a:r>
              <a:rPr sz="2000" kern="0" spc="-30">
                <a:solidFill>
                  <a:sysClr val="windowText" lastClr="000000"/>
                </a:solidFill>
                <a:latin typeface="Arial"/>
                <a:cs typeface="Arial"/>
              </a:rPr>
              <a:t> </a:t>
            </a:r>
            <a:r>
              <a:rPr sz="2000" kern="0" spc="-10">
                <a:solidFill>
                  <a:sysClr val="windowText" lastClr="000000"/>
                </a:solidFill>
                <a:latin typeface="Arial"/>
                <a:cs typeface="Arial"/>
              </a:rPr>
              <a:t>Cross.</a:t>
            </a:r>
            <a:endParaRPr sz="2000" kern="0">
              <a:solidFill>
                <a:sysClr val="windowText" lastClr="000000"/>
              </a:solidFill>
              <a:latin typeface="Arial"/>
              <a:cs typeface="Arial"/>
            </a:endParaRPr>
          </a:p>
          <a:p>
            <a:pPr marL="194310" marR="44450" indent="-181610" algn="just">
              <a:spcBef>
                <a:spcPts val="805"/>
              </a:spcBef>
              <a:buFontTx/>
              <a:buChar char="•"/>
              <a:tabLst>
                <a:tab pos="195580" algn="l"/>
              </a:tabLst>
              <a:defRPr/>
            </a:pPr>
            <a:r>
              <a:rPr sz="2000" kern="0" spc="-45">
                <a:solidFill>
                  <a:sysClr val="windowText" lastClr="000000"/>
                </a:solidFill>
                <a:latin typeface="Arial"/>
                <a:cs typeface="Arial"/>
              </a:rPr>
              <a:t>You</a:t>
            </a:r>
            <a:r>
              <a:rPr sz="2000" kern="0" spc="-35">
                <a:solidFill>
                  <a:sysClr val="windowText" lastClr="000000"/>
                </a:solidFill>
                <a:latin typeface="Arial"/>
                <a:cs typeface="Arial"/>
              </a:rPr>
              <a:t> </a:t>
            </a:r>
            <a:r>
              <a:rPr sz="2000" kern="0">
                <a:solidFill>
                  <a:sysClr val="windowText" lastClr="000000"/>
                </a:solidFill>
                <a:latin typeface="Arial"/>
                <a:cs typeface="Arial"/>
              </a:rPr>
              <a:t>can</a:t>
            </a:r>
            <a:r>
              <a:rPr sz="2000" kern="0" spc="-35">
                <a:solidFill>
                  <a:sysClr val="windowText" lastClr="000000"/>
                </a:solidFill>
                <a:latin typeface="Arial"/>
                <a:cs typeface="Arial"/>
              </a:rPr>
              <a:t> </a:t>
            </a:r>
            <a:r>
              <a:rPr sz="2000" kern="0">
                <a:solidFill>
                  <a:sysClr val="windowText" lastClr="000000"/>
                </a:solidFill>
                <a:latin typeface="Arial"/>
                <a:cs typeface="Arial"/>
              </a:rPr>
              <a:t>continue</a:t>
            </a:r>
            <a:r>
              <a:rPr sz="2000" kern="0" spc="-45">
                <a:solidFill>
                  <a:sysClr val="windowText" lastClr="000000"/>
                </a:solidFill>
                <a:latin typeface="Arial"/>
                <a:cs typeface="Arial"/>
              </a:rPr>
              <a:t> </a:t>
            </a:r>
            <a:r>
              <a:rPr sz="2000" kern="0">
                <a:solidFill>
                  <a:sysClr val="windowText" lastClr="000000"/>
                </a:solidFill>
                <a:latin typeface="Arial"/>
                <a:cs typeface="Arial"/>
              </a:rPr>
              <a:t>taking</a:t>
            </a:r>
            <a:r>
              <a:rPr sz="2000" kern="0" spc="-35">
                <a:solidFill>
                  <a:sysClr val="windowText" lastClr="000000"/>
                </a:solidFill>
                <a:latin typeface="Arial"/>
                <a:cs typeface="Arial"/>
              </a:rPr>
              <a:t> </a:t>
            </a:r>
            <a:r>
              <a:rPr sz="2000" kern="0">
                <a:solidFill>
                  <a:sysClr val="windowText" lastClr="000000"/>
                </a:solidFill>
                <a:latin typeface="Arial"/>
                <a:cs typeface="Arial"/>
              </a:rPr>
              <a:t>care</a:t>
            </a:r>
            <a:r>
              <a:rPr sz="2000" kern="0" spc="-55">
                <a:solidFill>
                  <a:sysClr val="windowText" lastClr="000000"/>
                </a:solidFill>
                <a:latin typeface="Arial"/>
                <a:cs typeface="Arial"/>
              </a:rPr>
              <a:t> </a:t>
            </a:r>
            <a:r>
              <a:rPr sz="2000" kern="0">
                <a:solidFill>
                  <a:sysClr val="windowText" lastClr="000000"/>
                </a:solidFill>
                <a:latin typeface="Arial"/>
                <a:cs typeface="Arial"/>
              </a:rPr>
              <a:t>of</a:t>
            </a:r>
            <a:r>
              <a:rPr sz="2000" kern="0" spc="-30">
                <a:solidFill>
                  <a:sysClr val="windowText" lastClr="000000"/>
                </a:solidFill>
                <a:latin typeface="Arial"/>
                <a:cs typeface="Arial"/>
              </a:rPr>
              <a:t> </a:t>
            </a:r>
            <a:r>
              <a:rPr sz="2000" kern="0">
                <a:solidFill>
                  <a:sysClr val="windowText" lastClr="000000"/>
                </a:solidFill>
                <a:latin typeface="Arial"/>
                <a:cs typeface="Arial"/>
              </a:rPr>
              <a:t>Soldiers</a:t>
            </a:r>
            <a:r>
              <a:rPr sz="2000" kern="0" spc="-30">
                <a:solidFill>
                  <a:sysClr val="windowText" lastClr="000000"/>
                </a:solidFill>
                <a:latin typeface="Arial"/>
                <a:cs typeface="Arial"/>
              </a:rPr>
              <a:t> </a:t>
            </a:r>
            <a:r>
              <a:rPr sz="2000" kern="0">
                <a:solidFill>
                  <a:sysClr val="windowText" lastClr="000000"/>
                </a:solidFill>
                <a:latin typeface="Arial"/>
                <a:cs typeface="Arial"/>
              </a:rPr>
              <a:t>who</a:t>
            </a:r>
            <a:r>
              <a:rPr sz="2000" kern="0" spc="-30">
                <a:solidFill>
                  <a:sysClr val="windowText" lastClr="000000"/>
                </a:solidFill>
                <a:latin typeface="Arial"/>
                <a:cs typeface="Arial"/>
              </a:rPr>
              <a:t> </a:t>
            </a:r>
            <a:r>
              <a:rPr sz="2000" kern="0">
                <a:solidFill>
                  <a:sysClr val="windowText" lastClr="000000"/>
                </a:solidFill>
                <a:latin typeface="Arial"/>
                <a:cs typeface="Arial"/>
              </a:rPr>
              <a:t>are</a:t>
            </a:r>
            <a:r>
              <a:rPr sz="2000" kern="0" spc="-50">
                <a:solidFill>
                  <a:sysClr val="windowText" lastClr="000000"/>
                </a:solidFill>
                <a:latin typeface="Arial"/>
                <a:cs typeface="Arial"/>
              </a:rPr>
              <a:t> </a:t>
            </a:r>
            <a:r>
              <a:rPr sz="2000" kern="0">
                <a:solidFill>
                  <a:sysClr val="windowText" lastClr="000000"/>
                </a:solidFill>
                <a:latin typeface="Arial"/>
                <a:cs typeface="Arial"/>
              </a:rPr>
              <a:t>still</a:t>
            </a:r>
            <a:r>
              <a:rPr sz="2000" kern="0" spc="-10">
                <a:solidFill>
                  <a:sysClr val="windowText" lastClr="000000"/>
                </a:solidFill>
                <a:latin typeface="Arial"/>
                <a:cs typeface="Arial"/>
              </a:rPr>
              <a:t> </a:t>
            </a:r>
            <a:r>
              <a:rPr sz="2000" kern="0">
                <a:solidFill>
                  <a:sysClr val="windowText" lastClr="000000"/>
                </a:solidFill>
                <a:latin typeface="Arial"/>
                <a:cs typeface="Arial"/>
              </a:rPr>
              <a:t>currently</a:t>
            </a:r>
            <a:r>
              <a:rPr sz="2000" kern="0" spc="-70">
                <a:solidFill>
                  <a:sysClr val="windowText" lastClr="000000"/>
                </a:solidFill>
                <a:latin typeface="Arial"/>
                <a:cs typeface="Arial"/>
              </a:rPr>
              <a:t> </a:t>
            </a:r>
            <a:r>
              <a:rPr sz="2000" kern="0">
                <a:solidFill>
                  <a:sysClr val="windowText" lastClr="000000"/>
                </a:solidFill>
                <a:latin typeface="Arial"/>
                <a:cs typeface="Arial"/>
              </a:rPr>
              <a:t>serving</a:t>
            </a:r>
            <a:r>
              <a:rPr sz="2000" kern="0" spc="-30">
                <a:solidFill>
                  <a:sysClr val="windowText" lastClr="000000"/>
                </a:solidFill>
                <a:latin typeface="Arial"/>
                <a:cs typeface="Arial"/>
              </a:rPr>
              <a:t> </a:t>
            </a:r>
            <a:r>
              <a:rPr sz="2000" kern="0" spc="-25">
                <a:solidFill>
                  <a:sysClr val="windowText" lastClr="000000"/>
                </a:solidFill>
                <a:latin typeface="Arial"/>
                <a:cs typeface="Arial"/>
              </a:rPr>
              <a:t>as 	</a:t>
            </a:r>
            <a:r>
              <a:rPr sz="2000" kern="0">
                <a:solidFill>
                  <a:sysClr val="windowText" lastClr="000000"/>
                </a:solidFill>
                <a:latin typeface="Arial"/>
                <a:cs typeface="Arial"/>
              </a:rPr>
              <a:t>well</a:t>
            </a:r>
            <a:r>
              <a:rPr sz="2000" kern="0" spc="-30">
                <a:solidFill>
                  <a:sysClr val="windowText" lastClr="000000"/>
                </a:solidFill>
                <a:latin typeface="Arial"/>
                <a:cs typeface="Arial"/>
              </a:rPr>
              <a:t> </a:t>
            </a:r>
            <a:r>
              <a:rPr sz="2000" kern="0">
                <a:solidFill>
                  <a:sysClr val="windowText" lastClr="000000"/>
                </a:solidFill>
                <a:latin typeface="Arial"/>
                <a:cs typeface="Arial"/>
              </a:rPr>
              <a:t>as</a:t>
            </a:r>
            <a:r>
              <a:rPr sz="2000" kern="0" spc="-30">
                <a:solidFill>
                  <a:sysClr val="windowText" lastClr="000000"/>
                </a:solidFill>
                <a:latin typeface="Arial"/>
                <a:cs typeface="Arial"/>
              </a:rPr>
              <a:t> </a:t>
            </a:r>
            <a:r>
              <a:rPr sz="2000" kern="0">
                <a:solidFill>
                  <a:sysClr val="windowText" lastClr="000000"/>
                </a:solidFill>
                <a:latin typeface="Arial"/>
                <a:cs typeface="Arial"/>
              </a:rPr>
              <a:t>fellow</a:t>
            </a:r>
            <a:r>
              <a:rPr sz="2000" kern="0" spc="-25">
                <a:solidFill>
                  <a:sysClr val="windowText" lastClr="000000"/>
                </a:solidFill>
                <a:latin typeface="Arial"/>
                <a:cs typeface="Arial"/>
              </a:rPr>
              <a:t> </a:t>
            </a:r>
            <a:r>
              <a:rPr sz="2000" kern="0">
                <a:solidFill>
                  <a:sysClr val="windowText" lastClr="000000"/>
                </a:solidFill>
                <a:latin typeface="Arial"/>
                <a:cs typeface="Arial"/>
              </a:rPr>
              <a:t>Retired</a:t>
            </a:r>
            <a:r>
              <a:rPr sz="2000" kern="0" spc="-35">
                <a:solidFill>
                  <a:sysClr val="windowText" lastClr="000000"/>
                </a:solidFill>
                <a:latin typeface="Arial"/>
                <a:cs typeface="Arial"/>
              </a:rPr>
              <a:t> </a:t>
            </a:r>
            <a:r>
              <a:rPr sz="2000" kern="0">
                <a:solidFill>
                  <a:sysClr val="windowText" lastClr="000000"/>
                </a:solidFill>
                <a:latin typeface="Arial"/>
                <a:cs typeface="Arial"/>
              </a:rPr>
              <a:t>Soldiers</a:t>
            </a:r>
            <a:r>
              <a:rPr sz="2000" kern="0" spc="-50">
                <a:solidFill>
                  <a:sysClr val="windowText" lastClr="000000"/>
                </a:solidFill>
                <a:latin typeface="Arial"/>
                <a:cs typeface="Arial"/>
              </a:rPr>
              <a:t> </a:t>
            </a:r>
            <a:r>
              <a:rPr sz="2000" kern="0">
                <a:solidFill>
                  <a:sysClr val="windowText" lastClr="000000"/>
                </a:solidFill>
                <a:latin typeface="Arial"/>
                <a:cs typeface="Arial"/>
              </a:rPr>
              <a:t>by</a:t>
            </a:r>
            <a:r>
              <a:rPr sz="2000" kern="0" spc="-30">
                <a:solidFill>
                  <a:sysClr val="windowText" lastClr="000000"/>
                </a:solidFill>
                <a:latin typeface="Arial"/>
                <a:cs typeface="Arial"/>
              </a:rPr>
              <a:t> </a:t>
            </a:r>
            <a:r>
              <a:rPr sz="2000" kern="0">
                <a:solidFill>
                  <a:sysClr val="windowText" lastClr="000000"/>
                </a:solidFill>
                <a:latin typeface="Arial"/>
                <a:cs typeface="Arial"/>
              </a:rPr>
              <a:t>setting</a:t>
            </a:r>
            <a:r>
              <a:rPr sz="2000" kern="0" spc="-40">
                <a:solidFill>
                  <a:sysClr val="windowText" lastClr="000000"/>
                </a:solidFill>
                <a:latin typeface="Arial"/>
                <a:cs typeface="Arial"/>
              </a:rPr>
              <a:t> </a:t>
            </a:r>
            <a:r>
              <a:rPr sz="2000" kern="0">
                <a:solidFill>
                  <a:sysClr val="windowText" lastClr="000000"/>
                </a:solidFill>
                <a:latin typeface="Arial"/>
                <a:cs typeface="Arial"/>
              </a:rPr>
              <a:t>up</a:t>
            </a:r>
            <a:r>
              <a:rPr sz="2000" kern="0" spc="-35">
                <a:solidFill>
                  <a:sysClr val="windowText" lastClr="000000"/>
                </a:solidFill>
                <a:latin typeface="Arial"/>
                <a:cs typeface="Arial"/>
              </a:rPr>
              <a:t> </a:t>
            </a:r>
            <a:r>
              <a:rPr sz="2000" kern="0">
                <a:solidFill>
                  <a:sysClr val="windowText" lastClr="000000"/>
                </a:solidFill>
                <a:latin typeface="Arial"/>
                <a:cs typeface="Arial"/>
              </a:rPr>
              <a:t>an</a:t>
            </a:r>
            <a:r>
              <a:rPr sz="2000" kern="0" spc="-35">
                <a:solidFill>
                  <a:sysClr val="windowText" lastClr="000000"/>
                </a:solidFill>
                <a:latin typeface="Arial"/>
                <a:cs typeface="Arial"/>
              </a:rPr>
              <a:t> </a:t>
            </a:r>
            <a:r>
              <a:rPr sz="2000" kern="0">
                <a:solidFill>
                  <a:sysClr val="windowText" lastClr="000000"/>
                </a:solidFill>
                <a:latin typeface="Arial"/>
                <a:cs typeface="Arial"/>
              </a:rPr>
              <a:t>allotment</a:t>
            </a:r>
            <a:r>
              <a:rPr sz="2000" kern="0" spc="-50">
                <a:solidFill>
                  <a:sysClr val="windowText" lastClr="000000"/>
                </a:solidFill>
                <a:latin typeface="Arial"/>
                <a:cs typeface="Arial"/>
              </a:rPr>
              <a:t> </a:t>
            </a:r>
            <a:r>
              <a:rPr sz="2000" kern="0">
                <a:solidFill>
                  <a:sysClr val="windowText" lastClr="000000"/>
                </a:solidFill>
                <a:latin typeface="Arial"/>
                <a:cs typeface="Arial"/>
              </a:rPr>
              <a:t>from</a:t>
            </a:r>
            <a:r>
              <a:rPr sz="2000" kern="0" spc="-50">
                <a:solidFill>
                  <a:sysClr val="windowText" lastClr="000000"/>
                </a:solidFill>
                <a:latin typeface="Arial"/>
                <a:cs typeface="Arial"/>
              </a:rPr>
              <a:t> </a:t>
            </a:r>
            <a:r>
              <a:rPr sz="2000" kern="0">
                <a:solidFill>
                  <a:sysClr val="windowText" lastClr="000000"/>
                </a:solidFill>
                <a:latin typeface="Arial"/>
                <a:cs typeface="Arial"/>
              </a:rPr>
              <a:t>your</a:t>
            </a:r>
            <a:r>
              <a:rPr sz="2000" kern="0" spc="-35">
                <a:solidFill>
                  <a:sysClr val="windowText" lastClr="000000"/>
                </a:solidFill>
                <a:latin typeface="Arial"/>
                <a:cs typeface="Arial"/>
              </a:rPr>
              <a:t> </a:t>
            </a:r>
            <a:r>
              <a:rPr sz="2000" kern="0" spc="-10">
                <a:solidFill>
                  <a:sysClr val="windowText" lastClr="000000"/>
                </a:solidFill>
                <a:latin typeface="Arial"/>
                <a:cs typeface="Arial"/>
              </a:rPr>
              <a:t>retired 	</a:t>
            </a:r>
            <a:r>
              <a:rPr sz="2000" kern="0">
                <a:solidFill>
                  <a:sysClr val="windowText" lastClr="000000"/>
                </a:solidFill>
                <a:latin typeface="Arial"/>
                <a:cs typeface="Arial"/>
              </a:rPr>
              <a:t>pay</a:t>
            </a:r>
            <a:r>
              <a:rPr sz="2000" kern="0" spc="-15">
                <a:solidFill>
                  <a:sysClr val="windowText" lastClr="000000"/>
                </a:solidFill>
                <a:latin typeface="Arial"/>
                <a:cs typeface="Arial"/>
              </a:rPr>
              <a:t> </a:t>
            </a:r>
            <a:r>
              <a:rPr sz="2000" kern="0">
                <a:solidFill>
                  <a:sysClr val="windowText" lastClr="000000"/>
                </a:solidFill>
                <a:latin typeface="Arial"/>
                <a:cs typeface="Arial"/>
              </a:rPr>
              <a:t>or</a:t>
            </a:r>
            <a:r>
              <a:rPr sz="2000" kern="0" spc="-30">
                <a:solidFill>
                  <a:sysClr val="windowText" lastClr="000000"/>
                </a:solidFill>
                <a:latin typeface="Arial"/>
                <a:cs typeface="Arial"/>
              </a:rPr>
              <a:t> </a:t>
            </a:r>
            <a:r>
              <a:rPr sz="2000" kern="0">
                <a:solidFill>
                  <a:sysClr val="windowText" lastClr="000000"/>
                </a:solidFill>
                <a:latin typeface="Arial"/>
                <a:cs typeface="Arial"/>
              </a:rPr>
              <a:t>by</a:t>
            </a:r>
            <a:r>
              <a:rPr sz="2000" kern="0" spc="-15">
                <a:solidFill>
                  <a:sysClr val="windowText" lastClr="000000"/>
                </a:solidFill>
                <a:latin typeface="Arial"/>
                <a:cs typeface="Arial"/>
              </a:rPr>
              <a:t> </a:t>
            </a:r>
            <a:r>
              <a:rPr sz="2000" kern="0">
                <a:solidFill>
                  <a:sysClr val="windowText" lastClr="000000"/>
                </a:solidFill>
                <a:latin typeface="Arial"/>
                <a:cs typeface="Arial"/>
              </a:rPr>
              <a:t>making</a:t>
            </a:r>
            <a:r>
              <a:rPr sz="2000" kern="0" spc="-20">
                <a:solidFill>
                  <a:sysClr val="windowText" lastClr="000000"/>
                </a:solidFill>
                <a:latin typeface="Arial"/>
                <a:cs typeface="Arial"/>
              </a:rPr>
              <a:t> </a:t>
            </a:r>
            <a:r>
              <a:rPr sz="2000" kern="0">
                <a:solidFill>
                  <a:sysClr val="windowText" lastClr="000000"/>
                </a:solidFill>
                <a:latin typeface="Arial"/>
                <a:cs typeface="Arial"/>
              </a:rPr>
              <a:t>an</a:t>
            </a:r>
            <a:r>
              <a:rPr sz="2000" kern="0" spc="-20">
                <a:solidFill>
                  <a:sysClr val="windowText" lastClr="000000"/>
                </a:solidFill>
                <a:latin typeface="Arial"/>
                <a:cs typeface="Arial"/>
              </a:rPr>
              <a:t> </a:t>
            </a:r>
            <a:r>
              <a:rPr sz="2000" kern="0">
                <a:solidFill>
                  <a:sysClr val="windowText" lastClr="000000"/>
                </a:solidFill>
                <a:latin typeface="Arial"/>
                <a:cs typeface="Arial"/>
              </a:rPr>
              <a:t>annual</a:t>
            </a:r>
            <a:r>
              <a:rPr sz="2000" kern="0" spc="-25">
                <a:solidFill>
                  <a:sysClr val="windowText" lastClr="000000"/>
                </a:solidFill>
                <a:latin typeface="Arial"/>
                <a:cs typeface="Arial"/>
              </a:rPr>
              <a:t> </a:t>
            </a:r>
            <a:r>
              <a:rPr sz="2000" kern="0">
                <a:solidFill>
                  <a:sysClr val="windowText" lastClr="000000"/>
                </a:solidFill>
                <a:latin typeface="Arial"/>
                <a:cs typeface="Arial"/>
              </a:rPr>
              <a:t>donation</a:t>
            </a:r>
            <a:r>
              <a:rPr sz="2000" kern="0" spc="-30">
                <a:solidFill>
                  <a:sysClr val="windowText" lastClr="000000"/>
                </a:solidFill>
                <a:latin typeface="Arial"/>
                <a:cs typeface="Arial"/>
              </a:rPr>
              <a:t> </a:t>
            </a:r>
            <a:r>
              <a:rPr sz="2000" kern="0">
                <a:solidFill>
                  <a:sysClr val="windowText" lastClr="000000"/>
                </a:solidFill>
                <a:latin typeface="Arial"/>
                <a:cs typeface="Arial"/>
              </a:rPr>
              <a:t>to</a:t>
            </a:r>
            <a:r>
              <a:rPr sz="2000" kern="0" spc="-130">
                <a:solidFill>
                  <a:sysClr val="windowText" lastClr="000000"/>
                </a:solidFill>
                <a:latin typeface="Arial"/>
                <a:cs typeface="Arial"/>
              </a:rPr>
              <a:t> </a:t>
            </a:r>
            <a:r>
              <a:rPr sz="2000" kern="0" spc="-20">
                <a:solidFill>
                  <a:sysClr val="windowText" lastClr="000000"/>
                </a:solidFill>
                <a:latin typeface="Arial"/>
                <a:cs typeface="Arial"/>
              </a:rPr>
              <a:t>AER.</a:t>
            </a:r>
            <a:endParaRPr sz="2000" kern="0">
              <a:solidFill>
                <a:sysClr val="windowText" lastClr="000000"/>
              </a:solidFill>
              <a:latin typeface="Arial"/>
              <a:cs typeface="Arial"/>
            </a:endParaRPr>
          </a:p>
          <a:p>
            <a:pPr>
              <a:spcBef>
                <a:spcPts val="145"/>
              </a:spcBef>
              <a:defRPr/>
            </a:pPr>
            <a:endParaRPr sz="2000" kern="0">
              <a:solidFill>
                <a:sysClr val="windowText" lastClr="000000"/>
              </a:solidFill>
              <a:latin typeface="Arial"/>
              <a:cs typeface="Arial"/>
            </a:endParaRPr>
          </a:p>
          <a:p>
            <a:pPr marL="675005">
              <a:defRPr/>
            </a:pPr>
            <a:r>
              <a:rPr sz="1900" kern="0">
                <a:solidFill>
                  <a:sysClr val="windowText" lastClr="000000"/>
                </a:solidFill>
                <a:latin typeface="Arial"/>
                <a:cs typeface="Arial"/>
              </a:rPr>
              <a:t>More</a:t>
            </a:r>
            <a:r>
              <a:rPr sz="1900" kern="0" spc="-55">
                <a:solidFill>
                  <a:sysClr val="windowText" lastClr="000000"/>
                </a:solidFill>
                <a:latin typeface="Arial"/>
                <a:cs typeface="Arial"/>
              </a:rPr>
              <a:t> </a:t>
            </a:r>
            <a:r>
              <a:rPr sz="1900" kern="0">
                <a:solidFill>
                  <a:sysClr val="windowText" lastClr="000000"/>
                </a:solidFill>
                <a:latin typeface="Arial"/>
                <a:cs typeface="Arial"/>
              </a:rPr>
              <a:t>information</a:t>
            </a:r>
            <a:r>
              <a:rPr sz="1900" kern="0" spc="-30">
                <a:solidFill>
                  <a:sysClr val="windowText" lastClr="000000"/>
                </a:solidFill>
                <a:latin typeface="Arial"/>
                <a:cs typeface="Arial"/>
              </a:rPr>
              <a:t> </a:t>
            </a:r>
            <a:r>
              <a:rPr sz="1900" kern="0">
                <a:solidFill>
                  <a:sysClr val="windowText" lastClr="000000"/>
                </a:solidFill>
                <a:latin typeface="Arial"/>
                <a:cs typeface="Arial"/>
              </a:rPr>
              <a:t>available</a:t>
            </a:r>
            <a:r>
              <a:rPr sz="1900" kern="0" spc="-20">
                <a:solidFill>
                  <a:sysClr val="windowText" lastClr="000000"/>
                </a:solidFill>
                <a:latin typeface="Arial"/>
                <a:cs typeface="Arial"/>
              </a:rPr>
              <a:t> </a:t>
            </a:r>
            <a:r>
              <a:rPr sz="1900" kern="0">
                <a:solidFill>
                  <a:sysClr val="windowText" lastClr="000000"/>
                </a:solidFill>
                <a:latin typeface="Arial"/>
                <a:cs typeface="Arial"/>
              </a:rPr>
              <a:t>at</a:t>
            </a:r>
            <a:r>
              <a:rPr sz="1900" kern="0" spc="-65">
                <a:solidFill>
                  <a:sysClr val="windowText" lastClr="000000"/>
                </a:solidFill>
                <a:latin typeface="Arial"/>
                <a:cs typeface="Arial"/>
              </a:rPr>
              <a:t> </a:t>
            </a:r>
            <a:r>
              <a:rPr sz="1900" u="sng" kern="0" spc="-10">
                <a:solidFill>
                  <a:srgbClr val="0562C1"/>
                </a:solidFill>
                <a:uFill>
                  <a:solidFill>
                    <a:srgbClr val="0562C1"/>
                  </a:solidFill>
                </a:uFill>
                <a:latin typeface="Arial"/>
                <a:cs typeface="Arial"/>
                <a:hlinkClick r:id="rId3"/>
              </a:rPr>
              <a:t>https://www.armyemergencyrelief.org/</a:t>
            </a:r>
            <a:endParaRPr sz="1900" kern="0">
              <a:solidFill>
                <a:sysClr val="windowText" lastClr="000000"/>
              </a:solidFill>
              <a:latin typeface="Arial"/>
              <a:cs typeface="Arial"/>
            </a:endParaRPr>
          </a:p>
        </p:txBody>
      </p:sp>
      <p:pic>
        <p:nvPicPr>
          <p:cNvPr id="4" name="object 4"/>
          <p:cNvPicPr/>
          <p:nvPr/>
        </p:nvPicPr>
        <p:blipFill>
          <a:blip r:embed="rId4" cstate="print"/>
          <a:stretch>
            <a:fillRect/>
          </a:stretch>
        </p:blipFill>
        <p:spPr>
          <a:xfrm>
            <a:off x="7993380" y="1405129"/>
            <a:ext cx="2369819" cy="1185671"/>
          </a:xfrm>
          <a:prstGeom prst="rect">
            <a:avLst/>
          </a:prstGeom>
        </p:spPr>
      </p:pic>
    </p:spTree>
    <p:extLst>
      <p:ext uri="{BB962C8B-B14F-4D97-AF65-F5344CB8AC3E}">
        <p14:creationId xmlns:p14="http://schemas.microsoft.com/office/powerpoint/2010/main" val="25738122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34201" y="2115312"/>
            <a:ext cx="1656499" cy="1635239"/>
          </a:xfrm>
          <a:prstGeom prst="rect">
            <a:avLst/>
          </a:prstGeom>
        </p:spPr>
      </p:pic>
      <p:pic>
        <p:nvPicPr>
          <p:cNvPr id="3" name="object 3"/>
          <p:cNvPicPr/>
          <p:nvPr/>
        </p:nvPicPr>
        <p:blipFill>
          <a:blip r:embed="rId3" cstate="print"/>
          <a:stretch>
            <a:fillRect/>
          </a:stretch>
        </p:blipFill>
        <p:spPr>
          <a:xfrm>
            <a:off x="1945771" y="1456323"/>
            <a:ext cx="3529961" cy="5058776"/>
          </a:xfrm>
          <a:prstGeom prst="rect">
            <a:avLst/>
          </a:prstGeom>
        </p:spPr>
      </p:pic>
      <p:pic>
        <p:nvPicPr>
          <p:cNvPr id="5" name="object 5"/>
          <p:cNvPicPr/>
          <p:nvPr/>
        </p:nvPicPr>
        <p:blipFill>
          <a:blip r:embed="rId4" cstate="print"/>
          <a:stretch>
            <a:fillRect/>
          </a:stretch>
        </p:blipFill>
        <p:spPr>
          <a:xfrm>
            <a:off x="5907024" y="4046221"/>
            <a:ext cx="1516367" cy="1516379"/>
          </a:xfrm>
          <a:prstGeom prst="rect">
            <a:avLst/>
          </a:prstGeom>
        </p:spPr>
      </p:pic>
      <p:pic>
        <p:nvPicPr>
          <p:cNvPr id="6" name="object 6"/>
          <p:cNvPicPr/>
          <p:nvPr/>
        </p:nvPicPr>
        <p:blipFill>
          <a:blip r:embed="rId5" cstate="print"/>
          <a:stretch>
            <a:fillRect/>
          </a:stretch>
        </p:blipFill>
        <p:spPr>
          <a:xfrm>
            <a:off x="8065007" y="3924301"/>
            <a:ext cx="1656586" cy="1638299"/>
          </a:xfrm>
          <a:prstGeom prst="rect">
            <a:avLst/>
          </a:prstGeom>
        </p:spPr>
      </p:pic>
      <p:sp>
        <p:nvSpPr>
          <p:cNvPr id="7" name="object 7"/>
          <p:cNvSpPr txBox="1">
            <a:spLocks noGrp="1"/>
          </p:cNvSpPr>
          <p:nvPr>
            <p:ph type="title"/>
          </p:nvPr>
        </p:nvSpPr>
        <p:spPr>
          <a:xfrm>
            <a:off x="4964589" y="465764"/>
            <a:ext cx="2261235" cy="1367682"/>
          </a:xfrm>
          <a:prstGeom prst="rect">
            <a:avLst/>
          </a:prstGeom>
        </p:spPr>
        <p:txBody>
          <a:bodyPr vert="horz" wrap="square" lIns="0" tIns="13335" rIns="0" bIns="0" rtlCol="0" anchor="ctr">
            <a:spAutoFit/>
          </a:bodyPr>
          <a:lstStyle/>
          <a:p>
            <a:pPr marL="12700">
              <a:lnSpc>
                <a:spcPct val="100000"/>
              </a:lnSpc>
              <a:spcBef>
                <a:spcPts val="105"/>
              </a:spcBef>
            </a:pPr>
            <a:r>
              <a:rPr spc="-10">
                <a:solidFill>
                  <a:srgbClr val="211F1F"/>
                </a:solidFill>
              </a:rPr>
              <a:t>Questions?</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US"/>
            </a:defPPr>
            <a:lvl1pPr marL="0" algn="l" defTabSz="914400" rtl="0" eaLnBrk="1" latinLnBrk="0" hangingPunct="1">
              <a:defRPr sz="700" b="1" i="0" kern="1200">
                <a:solidFill>
                  <a:srgbClr val="2E372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1915">
              <a:lnSpc>
                <a:spcPts val="760"/>
              </a:lnSpc>
              <a:defRPr/>
            </a:pPr>
            <a:fld id="{81D60167-4931-47E6-BA6A-407CBD079E47}" type="slidenum">
              <a:rPr lang="en-US" spc="-50" smtClean="0"/>
              <a:pPr marL="81915">
                <a:lnSpc>
                  <a:spcPts val="760"/>
                </a:lnSpc>
                <a:defRPr/>
              </a:pPr>
              <a:t>196</a:t>
            </a:fld>
            <a:endParaRPr sz="700" b="1" kern="0" spc="-25">
              <a:solidFill>
                <a:srgbClr val="2E372E"/>
              </a:solidFill>
              <a:latin typeface="Calibri"/>
              <a:cs typeface="Calibri"/>
            </a:endParaRPr>
          </a:p>
        </p:txBody>
      </p:sp>
    </p:spTree>
    <p:extLst>
      <p:ext uri="{BB962C8B-B14F-4D97-AF65-F5344CB8AC3E}">
        <p14:creationId xmlns:p14="http://schemas.microsoft.com/office/powerpoint/2010/main" val="139725941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EA6D-56C9-24A3-447A-F349F3E038F2}"/>
              </a:ext>
            </a:extLst>
          </p:cNvPr>
          <p:cNvSpPr>
            <a:spLocks noGrp="1"/>
          </p:cNvSpPr>
          <p:nvPr>
            <p:ph type="title"/>
          </p:nvPr>
        </p:nvSpPr>
        <p:spPr>
          <a:xfrm>
            <a:off x="1789156" y="918333"/>
            <a:ext cx="5886451" cy="1238553"/>
          </a:xfrm>
        </p:spPr>
        <p:txBody>
          <a:bodyPr vert="horz" lIns="68580" tIns="34290" rIns="68580" bIns="34290" rtlCol="0" anchor="ctr">
            <a:noAutofit/>
          </a:bodyPr>
          <a:lstStyle/>
          <a:p>
            <a:pPr algn="ctr"/>
            <a:r>
              <a:rPr lang="en-US" sz="4500" b="1" dirty="0">
                <a:latin typeface="Arial" panose="020B0604020202020204" pitchFamily="34" charset="0"/>
                <a:cs typeface="Arial" panose="020B0604020202020204" pitchFamily="34" charset="0"/>
              </a:rPr>
              <a:t>RETIREMENT SERVICES OFFICE</a:t>
            </a:r>
          </a:p>
        </p:txBody>
      </p:sp>
      <p:pic>
        <p:nvPicPr>
          <p:cNvPr id="6" name="Content Placeholder 5" descr="Logo&#10;&#10;Description automatically generated">
            <a:extLst>
              <a:ext uri="{FF2B5EF4-FFF2-40B4-BE49-F238E27FC236}">
                <a16:creationId xmlns:a16="http://schemas.microsoft.com/office/drawing/2014/main" id="{8041B948-8198-ACD9-505F-6F11B6139CE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3" b="-3"/>
          <a:stretch/>
        </p:blipFill>
        <p:spPr>
          <a:xfrm>
            <a:off x="7662021" y="559294"/>
            <a:ext cx="2593453" cy="2593453"/>
          </a:xfrm>
          <a:prstGeom prst="rect">
            <a:avLst/>
          </a:prstGeom>
        </p:spPr>
      </p:pic>
      <p:sp>
        <p:nvSpPr>
          <p:cNvPr id="7" name="TextBox 6">
            <a:extLst>
              <a:ext uri="{FF2B5EF4-FFF2-40B4-BE49-F238E27FC236}">
                <a16:creationId xmlns:a16="http://schemas.microsoft.com/office/drawing/2014/main" id="{A35B8956-09C6-752E-3DBA-F436242CB81E}"/>
              </a:ext>
            </a:extLst>
          </p:cNvPr>
          <p:cNvSpPr txBox="1"/>
          <p:nvPr/>
        </p:nvSpPr>
        <p:spPr>
          <a:xfrm>
            <a:off x="1997171" y="2857477"/>
            <a:ext cx="5470423" cy="3082190"/>
          </a:xfrm>
          <a:prstGeom prst="rect">
            <a:avLst/>
          </a:prstGeom>
        </p:spPr>
        <p:txBody>
          <a:bodyPr vert="horz" lIns="68580" tIns="34290" rIns="68580" bIns="34290" rtlCol="0">
            <a:noAutofit/>
          </a:bodyPr>
          <a:lstStyle/>
          <a:p>
            <a:pPr algn="ctr">
              <a:lnSpc>
                <a:spcPct val="90000"/>
              </a:lnSpc>
              <a:spcAft>
                <a:spcPts val="450"/>
              </a:spcAft>
              <a:defRPr/>
            </a:pPr>
            <a:r>
              <a:rPr lang="en-US" sz="3200" dirty="0">
                <a:solidFill>
                  <a:prstClr val="black"/>
                </a:solidFill>
                <a:latin typeface="Arial" panose="020B0604020202020204" pitchFamily="34" charset="0"/>
                <a:cs typeface="Arial" panose="020B0604020202020204" pitchFamily="34" charset="0"/>
              </a:rPr>
              <a:t>Camp Dodge, Bldg. 3548</a:t>
            </a:r>
          </a:p>
          <a:p>
            <a:pPr algn="ctr">
              <a:lnSpc>
                <a:spcPct val="90000"/>
              </a:lnSpc>
              <a:spcAft>
                <a:spcPts val="450"/>
              </a:spcAft>
              <a:defRPr/>
            </a:pPr>
            <a:r>
              <a:rPr lang="en-US" sz="3200" dirty="0">
                <a:solidFill>
                  <a:prstClr val="black"/>
                </a:solidFill>
                <a:latin typeface="Arial" panose="020B0604020202020204" pitchFamily="34" charset="0"/>
                <a:cs typeface="Arial" panose="020B0604020202020204" pitchFamily="34" charset="0"/>
              </a:rPr>
              <a:t>7105 NW 70</a:t>
            </a:r>
            <a:r>
              <a:rPr lang="en-US" sz="3200" baseline="30000" dirty="0">
                <a:solidFill>
                  <a:prstClr val="black"/>
                </a:solidFill>
                <a:latin typeface="Arial" panose="020B0604020202020204" pitchFamily="34" charset="0"/>
                <a:cs typeface="Arial" panose="020B0604020202020204" pitchFamily="34" charset="0"/>
              </a:rPr>
              <a:t>th</a:t>
            </a:r>
            <a:r>
              <a:rPr lang="en-US" sz="3200" dirty="0">
                <a:solidFill>
                  <a:prstClr val="black"/>
                </a:solidFill>
                <a:latin typeface="Arial" panose="020B0604020202020204" pitchFamily="34" charset="0"/>
                <a:cs typeface="Arial" panose="020B0604020202020204" pitchFamily="34" charset="0"/>
              </a:rPr>
              <a:t> Avenue</a:t>
            </a:r>
          </a:p>
          <a:p>
            <a:pPr algn="ctr">
              <a:lnSpc>
                <a:spcPct val="90000"/>
              </a:lnSpc>
              <a:spcAft>
                <a:spcPts val="450"/>
              </a:spcAft>
              <a:defRPr/>
            </a:pPr>
            <a:r>
              <a:rPr lang="en-US" sz="3200" dirty="0">
                <a:solidFill>
                  <a:prstClr val="black"/>
                </a:solidFill>
                <a:latin typeface="Arial" panose="020B0604020202020204" pitchFamily="34" charset="0"/>
                <a:cs typeface="Arial" panose="020B0604020202020204" pitchFamily="34" charset="0"/>
              </a:rPr>
              <a:t>Johnston, Iowa 50131-1824</a:t>
            </a:r>
          </a:p>
          <a:p>
            <a:pPr algn="ctr">
              <a:lnSpc>
                <a:spcPct val="90000"/>
              </a:lnSpc>
              <a:spcAft>
                <a:spcPts val="450"/>
              </a:spcAft>
              <a:defRPr/>
            </a:pPr>
            <a:endParaRPr lang="en-US" sz="2100" dirty="0">
              <a:solidFill>
                <a:prstClr val="black"/>
              </a:solidFill>
              <a:latin typeface="Arial" panose="020B0604020202020204" pitchFamily="34" charset="0"/>
              <a:cs typeface="Arial" panose="020B0604020202020204" pitchFamily="34" charset="0"/>
            </a:endParaRPr>
          </a:p>
          <a:p>
            <a:pPr algn="ctr">
              <a:lnSpc>
                <a:spcPct val="90000"/>
              </a:lnSpc>
              <a:spcAft>
                <a:spcPts val="450"/>
              </a:spcAft>
              <a:defRPr/>
            </a:pPr>
            <a:r>
              <a:rPr lang="en-US" sz="2100" b="1" dirty="0">
                <a:solidFill>
                  <a:prstClr val="black"/>
                </a:solidFill>
                <a:latin typeface="Arial" panose="020B0604020202020204" pitchFamily="34" charset="0"/>
                <a:cs typeface="Arial" panose="020B0604020202020204" pitchFamily="34" charset="0"/>
              </a:rPr>
              <a:t>Lyndsay Thrane - RSO</a:t>
            </a:r>
          </a:p>
          <a:p>
            <a:pPr algn="ctr">
              <a:lnSpc>
                <a:spcPct val="90000"/>
              </a:lnSpc>
              <a:spcAft>
                <a:spcPts val="450"/>
              </a:spcAft>
              <a:defRPr/>
            </a:pPr>
            <a:r>
              <a:rPr lang="en-US" sz="2100" dirty="0">
                <a:solidFill>
                  <a:prstClr val="black"/>
                </a:solidFill>
                <a:latin typeface="Arial" panose="020B0604020202020204" pitchFamily="34" charset="0"/>
                <a:cs typeface="Arial" panose="020B0604020202020204" pitchFamily="34" charset="0"/>
              </a:rPr>
              <a:t>Phone: 515-252-4671</a:t>
            </a:r>
          </a:p>
          <a:p>
            <a:pPr algn="ctr">
              <a:lnSpc>
                <a:spcPct val="90000"/>
              </a:lnSpc>
              <a:spcAft>
                <a:spcPts val="450"/>
              </a:spcAft>
              <a:defRPr/>
            </a:pPr>
            <a:r>
              <a:rPr lang="en-US" sz="2100" dirty="0">
                <a:solidFill>
                  <a:prstClr val="black"/>
                </a:solidFill>
                <a:latin typeface="Arial" panose="020B0604020202020204" pitchFamily="34" charset="0"/>
                <a:cs typeface="Arial" panose="020B0604020202020204" pitchFamily="34" charset="0"/>
              </a:rPr>
              <a:t>Email: </a:t>
            </a:r>
            <a:r>
              <a:rPr lang="en-US" sz="2100" dirty="0">
                <a:solidFill>
                  <a:prstClr val="black"/>
                </a:solidFill>
                <a:latin typeface="Arial" panose="020B0604020202020204" pitchFamily="34" charset="0"/>
                <a:cs typeface="Arial" panose="020B0604020202020204" pitchFamily="34" charset="0"/>
                <a:hlinkClick r:id="rId3"/>
              </a:rPr>
              <a:t>lyndsay.j.thrane.civ@army.mil</a:t>
            </a:r>
            <a:endParaRPr lang="en-US" sz="2100" dirty="0">
              <a:solidFill>
                <a:prstClr val="black"/>
              </a:solidFill>
              <a:latin typeface="Arial" panose="020B0604020202020204" pitchFamily="34" charset="0"/>
              <a:cs typeface="Arial" panose="020B0604020202020204" pitchFamily="34" charset="0"/>
            </a:endParaRPr>
          </a:p>
          <a:p>
            <a:pPr algn="ctr">
              <a:lnSpc>
                <a:spcPct val="90000"/>
              </a:lnSpc>
              <a:spcAft>
                <a:spcPts val="450"/>
              </a:spcAft>
              <a:defRPr/>
            </a:pPr>
            <a:endParaRPr lang="en-US" sz="2100" dirty="0">
              <a:solidFill>
                <a:prstClr val="black"/>
              </a:solidFill>
              <a:latin typeface="Arial" panose="020B0604020202020204" pitchFamily="34" charset="0"/>
              <a:cs typeface="Arial" panose="020B0604020202020204" pitchFamily="34" charset="0"/>
            </a:endParaRPr>
          </a:p>
          <a:p>
            <a:pPr algn="ctr">
              <a:lnSpc>
                <a:spcPct val="90000"/>
              </a:lnSpc>
              <a:spcAft>
                <a:spcPts val="450"/>
              </a:spcAft>
              <a:defRPr/>
            </a:pPr>
            <a:endParaRPr lang="en-US" sz="21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92862F1-400F-E417-B490-D087E4ACDFC5}"/>
              </a:ext>
            </a:extLst>
          </p:cNvPr>
          <p:cNvPicPr>
            <a:picLocks noChangeAspect="1"/>
          </p:cNvPicPr>
          <p:nvPr/>
        </p:nvPicPr>
        <p:blipFill>
          <a:blip r:embed="rId4"/>
          <a:stretch>
            <a:fillRect/>
          </a:stretch>
        </p:blipFill>
        <p:spPr>
          <a:xfrm>
            <a:off x="7662020" y="3370084"/>
            <a:ext cx="2778966" cy="2723388"/>
          </a:xfrm>
          <a:prstGeom prst="rect">
            <a:avLst/>
          </a:prstGeom>
        </p:spPr>
      </p:pic>
    </p:spTree>
    <p:extLst>
      <p:ext uri="{BB962C8B-B14F-4D97-AF65-F5344CB8AC3E}">
        <p14:creationId xmlns:p14="http://schemas.microsoft.com/office/powerpoint/2010/main" val="31025490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680718" y="646339"/>
            <a:ext cx="7188797" cy="685800"/>
          </a:xfrm>
        </p:spPr>
        <p:txBody>
          <a:bodyPr>
            <a:noAutofit/>
          </a:bodyPr>
          <a:lstStyle/>
          <a:p>
            <a:r>
              <a:rPr lang="en-US" altLang="en-US" sz="5500" b="1" dirty="0"/>
              <a:t>Military Funeral Honors</a:t>
            </a:r>
          </a:p>
        </p:txBody>
      </p:sp>
      <p:sp>
        <p:nvSpPr>
          <p:cNvPr id="3" name="Subtitle 2"/>
          <p:cNvSpPr>
            <a:spLocks noGrp="1"/>
          </p:cNvSpPr>
          <p:nvPr>
            <p:ph type="subTitle" idx="1"/>
          </p:nvPr>
        </p:nvSpPr>
        <p:spPr>
          <a:xfrm>
            <a:off x="3267075" y="2216346"/>
            <a:ext cx="5657850" cy="2842542"/>
          </a:xfrm>
        </p:spPr>
        <p:txBody>
          <a:bodyPr>
            <a:normAutofit/>
          </a:bodyPr>
          <a:lstStyle/>
          <a:p>
            <a:pPr>
              <a:buFont typeface="Arial" charset="0"/>
              <a:buNone/>
              <a:defRPr/>
            </a:pPr>
            <a:r>
              <a:rPr lang="en-US" sz="2700" dirty="0"/>
              <a:t>Timothy Peak</a:t>
            </a:r>
          </a:p>
          <a:p>
            <a:pPr>
              <a:buFont typeface="Arial" charset="0"/>
              <a:buNone/>
              <a:defRPr/>
            </a:pPr>
            <a:r>
              <a:rPr lang="en-US" sz="2700" dirty="0"/>
              <a:t>State Coordinator Iowa </a:t>
            </a:r>
          </a:p>
          <a:p>
            <a:pPr>
              <a:buFont typeface="Arial" charset="0"/>
              <a:buNone/>
              <a:defRPr/>
            </a:pPr>
            <a:r>
              <a:rPr lang="en-US" sz="2700" dirty="0"/>
              <a:t>Army Funeral Honors </a:t>
            </a:r>
          </a:p>
          <a:p>
            <a:pPr>
              <a:buFont typeface="Arial" charset="0"/>
              <a:buNone/>
              <a:defRPr/>
            </a:pPr>
            <a:r>
              <a:rPr lang="en-US" sz="2700" dirty="0"/>
              <a:t>SRI Corporation Contractor</a:t>
            </a:r>
          </a:p>
        </p:txBody>
      </p:sp>
      <p:pic>
        <p:nvPicPr>
          <p:cNvPr id="2053" name="Picture 5" descr="ap3_logo.gif (13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spTree>
    <p:extLst>
      <p:ext uri="{BB962C8B-B14F-4D97-AF65-F5344CB8AC3E}">
        <p14:creationId xmlns:p14="http://schemas.microsoft.com/office/powerpoint/2010/main" val="19807963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181350" y="747032"/>
            <a:ext cx="5829300"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50" dirty="0"/>
              <a:t>Military Honors Services</a:t>
            </a:r>
          </a:p>
        </p:txBody>
      </p:sp>
      <p:sp>
        <p:nvSpPr>
          <p:cNvPr id="7" name="Rectangle 3"/>
          <p:cNvSpPr txBox="1">
            <a:spLocks noChangeArrowheads="1"/>
          </p:cNvSpPr>
          <p:nvPr/>
        </p:nvSpPr>
        <p:spPr>
          <a:xfrm>
            <a:off x="3181350" y="2810958"/>
            <a:ext cx="5829300" cy="3102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700" dirty="0"/>
              <a:t>Folding &amp; Presentation of the Flag</a:t>
            </a:r>
          </a:p>
          <a:p>
            <a:r>
              <a:rPr lang="en-US" altLang="en-US" sz="2700" dirty="0"/>
              <a:t>Taps</a:t>
            </a:r>
          </a:p>
          <a:p>
            <a:r>
              <a:rPr lang="en-US" altLang="en-US" sz="2700" dirty="0"/>
              <a:t>Firing Detail</a:t>
            </a:r>
          </a:p>
          <a:p>
            <a:r>
              <a:rPr lang="en-US" altLang="en-US" sz="2700" dirty="0"/>
              <a:t>Casket team/pallbearers (if requested)</a:t>
            </a:r>
          </a:p>
          <a:p>
            <a:r>
              <a:rPr lang="en-US" altLang="en-US" sz="2700" dirty="0"/>
              <a:t>Chaplain (if requested)</a:t>
            </a:r>
          </a:p>
        </p:txBody>
      </p:sp>
      <p:pic>
        <p:nvPicPr>
          <p:cNvPr id="2" name="Picture 1">
            <a:extLst>
              <a:ext uri="{FF2B5EF4-FFF2-40B4-BE49-F238E27FC236}">
                <a16:creationId xmlns:a16="http://schemas.microsoft.com/office/drawing/2014/main" id="{942ED831-7E5A-7484-F12E-0A99BD6203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pic>
        <p:nvPicPr>
          <p:cNvPr id="3" name="Picture 5" descr="ap3_logo.gif (13K)">
            <a:extLst>
              <a:ext uri="{FF2B5EF4-FFF2-40B4-BE49-F238E27FC236}">
                <a16:creationId xmlns:a16="http://schemas.microsoft.com/office/drawing/2014/main" id="{E1B49737-301C-725D-3474-D1A406314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16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16AB9CE-429F-68D5-8F17-6D2161BFB72F}"/>
              </a:ext>
            </a:extLst>
          </p:cNvPr>
          <p:cNvPicPr>
            <a:picLocks noGrp="1" noChangeAspect="1"/>
          </p:cNvPicPr>
          <p:nvPr>
            <p:ph idx="1"/>
          </p:nvPr>
        </p:nvPicPr>
        <p:blipFill>
          <a:blip r:embed="rId2"/>
          <a:stretch>
            <a:fillRect/>
          </a:stretch>
        </p:blipFill>
        <p:spPr>
          <a:xfrm>
            <a:off x="590308" y="0"/>
            <a:ext cx="10926501" cy="6858000"/>
          </a:xfrm>
          <a:prstGeom prst="rect">
            <a:avLst/>
          </a:prstGeom>
        </p:spPr>
      </p:pic>
    </p:spTree>
    <p:extLst>
      <p:ext uri="{BB962C8B-B14F-4D97-AF65-F5344CB8AC3E}">
        <p14:creationId xmlns:p14="http://schemas.microsoft.com/office/powerpoint/2010/main" val="2186496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eaLnBrk="1" hangingPunct="1">
              <a:lnSpc>
                <a:spcPct val="100000"/>
              </a:lnSpc>
            </a:pPr>
            <a:r>
              <a:rPr lang="en-US" altLang="en-US" b="1">
                <a:solidFill>
                  <a:schemeClr val="tx1"/>
                </a:solidFill>
                <a:latin typeface="Arial" panose="020B0604020202020204" pitchFamily="34" charset="0"/>
              </a:rPr>
              <a:t>Option B - Deferred Annuity</a:t>
            </a:r>
          </a:p>
        </p:txBody>
      </p:sp>
      <p:sp>
        <p:nvSpPr>
          <p:cNvPr id="7" name="Rectangle 3"/>
          <p:cNvSpPr>
            <a:spLocks noGrp="1" noChangeArrowheads="1"/>
          </p:cNvSpPr>
          <p:nvPr>
            <p:ph idx="1"/>
          </p:nvPr>
        </p:nvSpPr>
        <p:spPr bwMode="auto">
          <a:xfrm>
            <a:off x="2152650" y="1825626"/>
            <a:ext cx="78867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0000"/>
              </a:lnSpc>
              <a:buFontTx/>
              <a:buChar char="•"/>
            </a:pPr>
            <a:r>
              <a:rPr lang="en-US" altLang="en-US" sz="2000" dirty="0"/>
              <a:t>RCSBP coverage </a:t>
            </a:r>
          </a:p>
          <a:p>
            <a:pPr eaLnBrk="1" hangingPunct="1">
              <a:lnSpc>
                <a:spcPct val="100000"/>
              </a:lnSpc>
              <a:buFont typeface="Arial" panose="020B0604020202020204" pitchFamily="34" charset="0"/>
              <a:buChar char="•"/>
            </a:pPr>
            <a:r>
              <a:rPr lang="en-US" altLang="en-US" sz="2000" dirty="0"/>
              <a:t>Annuity paid when RC Soldier would have turned age 60 to elected beneficiary categories who are still eligible </a:t>
            </a:r>
          </a:p>
          <a:p>
            <a:pPr eaLnBrk="1" hangingPunct="1">
              <a:lnSpc>
                <a:spcPct val="100000"/>
              </a:lnSpc>
              <a:buFont typeface="Arial" panose="020B0604020202020204" pitchFamily="34" charset="0"/>
              <a:buChar char="•"/>
            </a:pPr>
            <a:r>
              <a:rPr lang="en-US" altLang="en-US" sz="2000" dirty="0"/>
              <a:t>Must maintain (notify HRC-GAR of certain life changing events) election prior to non-regular retirement</a:t>
            </a:r>
          </a:p>
          <a:p>
            <a:pPr eaLnBrk="1" hangingPunct="1">
              <a:lnSpc>
                <a:spcPct val="100000"/>
              </a:lnSpc>
              <a:buFont typeface="Arial" panose="020B0604020202020204" pitchFamily="34" charset="0"/>
              <a:buChar char="•"/>
            </a:pPr>
            <a:r>
              <a:rPr lang="en-US" altLang="en-US" sz="2000" dirty="0"/>
              <a:t>RCSBP election becomes SBP election </a:t>
            </a:r>
          </a:p>
          <a:p>
            <a:pPr eaLnBrk="1" hangingPunct="1">
              <a:lnSpc>
                <a:spcPct val="100000"/>
              </a:lnSpc>
            </a:pPr>
            <a:r>
              <a:rPr lang="en-US" altLang="en-US" sz="2000" dirty="0"/>
              <a:t>RCSBP cost when in receipt of retired pay</a:t>
            </a:r>
          </a:p>
          <a:p>
            <a:pPr lvl="1" eaLnBrk="1" hangingPunct="1">
              <a:lnSpc>
                <a:spcPct val="100000"/>
              </a:lnSpc>
              <a:buFont typeface="Arial" panose="020B0604020202020204" pitchFamily="34" charset="0"/>
              <a:buChar char="‒"/>
            </a:pPr>
            <a:r>
              <a:rPr lang="en-US" altLang="en-US" sz="2000" dirty="0"/>
              <a:t>Pay RCSBP premium for RCSBP coverage received</a:t>
            </a:r>
          </a:p>
          <a:p>
            <a:pPr lvl="1" eaLnBrk="1" hangingPunct="1">
              <a:lnSpc>
                <a:spcPct val="100000"/>
              </a:lnSpc>
              <a:buFont typeface="Arial" panose="020B0604020202020204" pitchFamily="34" charset="0"/>
              <a:buChar char="‒"/>
            </a:pPr>
            <a:r>
              <a:rPr lang="en-US" altLang="en-US" sz="2000" dirty="0"/>
              <a:t>Pay SBP premium for current coverage after receipt of retired pay </a:t>
            </a:r>
          </a:p>
          <a:p>
            <a:pPr>
              <a:lnSpc>
                <a:spcPct val="100000"/>
              </a:lnSpc>
              <a:buFont typeface="Arial" panose="020B0604020202020204" pitchFamily="34" charset="0"/>
              <a:buChar char="•"/>
            </a:pPr>
            <a:r>
              <a:rPr lang="en-US" altLang="en-US" sz="2000" dirty="0"/>
              <a:t>No annuity paid until age 60 even if non-regular retirement is prior to age 60</a:t>
            </a:r>
          </a:p>
        </p:txBody>
      </p:sp>
      <p:sp>
        <p:nvSpPr>
          <p:cNvPr id="2" name="TextBox 1"/>
          <p:cNvSpPr txBox="1"/>
          <p:nvPr/>
        </p:nvSpPr>
        <p:spPr>
          <a:xfrm>
            <a:off x="8991600" y="762000"/>
            <a:ext cx="490954" cy="400110"/>
          </a:xfrm>
          <a:prstGeom prst="rect">
            <a:avLst/>
          </a:prstGeom>
          <a:noFill/>
        </p:spPr>
        <p:txBody>
          <a:bodyPr wrap="square" rtlCol="0">
            <a:spAutoFit/>
          </a:bodyPr>
          <a:lstStyle/>
          <a:p>
            <a:pPr defTabSz="457200">
              <a:defRPr/>
            </a:pPr>
            <a:r>
              <a:rPr lang="en-US" sz="2000">
                <a:solidFill>
                  <a:srgbClr val="FFFFFF"/>
                </a:solidFill>
                <a:latin typeface="Calibri" panose="020F0502020204030204"/>
              </a:rPr>
              <a:t>B</a:t>
            </a:r>
          </a:p>
        </p:txBody>
      </p:sp>
    </p:spTree>
    <p:extLst>
      <p:ext uri="{BB962C8B-B14F-4D97-AF65-F5344CB8AC3E}">
        <p14:creationId xmlns:p14="http://schemas.microsoft.com/office/powerpoint/2010/main" val="258944963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289810" y="747032"/>
            <a:ext cx="7612380"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50" dirty="0"/>
              <a:t>Military Honors Documents </a:t>
            </a:r>
          </a:p>
        </p:txBody>
      </p:sp>
      <p:sp>
        <p:nvSpPr>
          <p:cNvPr id="7" name="Rectangle 3"/>
          <p:cNvSpPr txBox="1">
            <a:spLocks noChangeArrowheads="1"/>
          </p:cNvSpPr>
          <p:nvPr/>
        </p:nvSpPr>
        <p:spPr>
          <a:xfrm>
            <a:off x="2464525" y="2566307"/>
            <a:ext cx="7271498" cy="2628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700" dirty="0"/>
              <a:t>DD 214 or NGB 22 – Discharge to Retired Reserve</a:t>
            </a:r>
          </a:p>
          <a:p>
            <a:r>
              <a:rPr lang="en-US" altLang="en-US" sz="2700" dirty="0"/>
              <a:t>Honorable Discharge order to the Retired Reserve</a:t>
            </a:r>
          </a:p>
          <a:p>
            <a:r>
              <a:rPr lang="en-US" altLang="en-US" sz="2700" dirty="0"/>
              <a:t>NGB 23 showing 20 years of qualifying service</a:t>
            </a:r>
          </a:p>
          <a:p>
            <a:r>
              <a:rPr lang="en-US" altLang="en-US" sz="2700" dirty="0"/>
              <a:t>20-year letter qualifying service with good conduct</a:t>
            </a:r>
          </a:p>
          <a:p>
            <a:r>
              <a:rPr lang="en-US" altLang="en-US" sz="2700" dirty="0"/>
              <a:t>Discharge Certificate to the Retired Reserve</a:t>
            </a:r>
          </a:p>
        </p:txBody>
      </p:sp>
      <p:pic>
        <p:nvPicPr>
          <p:cNvPr id="2" name="Picture 1">
            <a:extLst>
              <a:ext uri="{FF2B5EF4-FFF2-40B4-BE49-F238E27FC236}">
                <a16:creationId xmlns:a16="http://schemas.microsoft.com/office/drawing/2014/main" id="{3E591A2A-152E-8F63-E4AF-A96149F02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pic>
        <p:nvPicPr>
          <p:cNvPr id="3" name="Picture 5" descr="ap3_logo.gif (13K)">
            <a:extLst>
              <a:ext uri="{FF2B5EF4-FFF2-40B4-BE49-F238E27FC236}">
                <a16:creationId xmlns:a16="http://schemas.microsoft.com/office/drawing/2014/main" id="{C5FB5FAA-2EF6-AAFF-532E-CB009ED68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3047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530848" y="747032"/>
            <a:ext cx="7130303"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50" dirty="0"/>
              <a:t>Military Honors Other Items</a:t>
            </a:r>
          </a:p>
        </p:txBody>
      </p:sp>
      <p:sp>
        <p:nvSpPr>
          <p:cNvPr id="7" name="Rectangle 3"/>
          <p:cNvSpPr txBox="1">
            <a:spLocks noChangeArrowheads="1"/>
          </p:cNvSpPr>
          <p:nvPr/>
        </p:nvSpPr>
        <p:spPr>
          <a:xfrm>
            <a:off x="2056838" y="2499756"/>
            <a:ext cx="8078321" cy="2628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700" dirty="0"/>
              <a:t>Eligible for Bronze Marker - Veterans Administration</a:t>
            </a:r>
          </a:p>
          <a:p>
            <a:r>
              <a:rPr lang="en-US" altLang="en-US" sz="2700" dirty="0"/>
              <a:t>Eligible For Burial at the Iowa Veterans Cemetery in Van Meter (Iowa residency not required)</a:t>
            </a:r>
          </a:p>
          <a:p>
            <a:r>
              <a:rPr lang="en-US" altLang="en-US" sz="2700" dirty="0"/>
              <a:t>Eligible For Burial at National Cemeteries</a:t>
            </a:r>
          </a:p>
          <a:p>
            <a:r>
              <a:rPr lang="en-US" altLang="en-US" sz="2700" dirty="0"/>
              <a:t>Presidential Memorial Certificate</a:t>
            </a:r>
          </a:p>
        </p:txBody>
      </p:sp>
      <p:pic>
        <p:nvPicPr>
          <p:cNvPr id="2" name="Picture 1">
            <a:extLst>
              <a:ext uri="{FF2B5EF4-FFF2-40B4-BE49-F238E27FC236}">
                <a16:creationId xmlns:a16="http://schemas.microsoft.com/office/drawing/2014/main" id="{C6981158-F42E-28BB-A85A-C398163D6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pic>
        <p:nvPicPr>
          <p:cNvPr id="3" name="Picture 5" descr="ap3_logo.gif (13K)">
            <a:extLst>
              <a:ext uri="{FF2B5EF4-FFF2-40B4-BE49-F238E27FC236}">
                <a16:creationId xmlns:a16="http://schemas.microsoft.com/office/drawing/2014/main" id="{8ADE3DAA-19C7-FA25-3AD5-AF1DBA654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13150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682128" y="747032"/>
            <a:ext cx="6827744"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50" dirty="0"/>
              <a:t>Requesting Military Honors</a:t>
            </a:r>
          </a:p>
        </p:txBody>
      </p:sp>
      <p:sp>
        <p:nvSpPr>
          <p:cNvPr id="7" name="Content Placeholder 2"/>
          <p:cNvSpPr txBox="1">
            <a:spLocks/>
          </p:cNvSpPr>
          <p:nvPr/>
        </p:nvSpPr>
        <p:spPr>
          <a:xfrm>
            <a:off x="2394697" y="2784764"/>
            <a:ext cx="7402606" cy="2628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700" dirty="0"/>
              <a:t>Request directly with Funeral Director</a:t>
            </a:r>
          </a:p>
          <a:p>
            <a:r>
              <a:rPr lang="en-US" altLang="en-US" sz="2700" dirty="0"/>
              <a:t>Direct to MFH team at 515-252-4421 </a:t>
            </a:r>
          </a:p>
          <a:p>
            <a:r>
              <a:rPr lang="en-US" altLang="en-US" sz="2700" dirty="0"/>
              <a:t>FT. Leavenworth Casualty Assistance Center 913-684-3561 </a:t>
            </a:r>
          </a:p>
          <a:p>
            <a:r>
              <a:rPr lang="en-US" altLang="en-US" sz="2700" dirty="0"/>
              <a:t>Email request </a:t>
            </a:r>
            <a:r>
              <a:rPr lang="en-US" altLang="en-US" sz="2700" dirty="0">
                <a:hlinkClick r:id="rId2"/>
              </a:rPr>
              <a:t>ng.ia.iaarng.mbx.funeralhonors@army.mil</a:t>
            </a:r>
            <a:r>
              <a:rPr lang="en-US" altLang="en-US" sz="2700" dirty="0"/>
              <a:t> </a:t>
            </a:r>
          </a:p>
          <a:p>
            <a:pPr>
              <a:buFont typeface="Courier New" panose="02070309020205020404" pitchFamily="49" charset="0"/>
              <a:buChar char="o"/>
            </a:pPr>
            <a:endParaRPr lang="en-US" altLang="en-US" sz="2100" dirty="0"/>
          </a:p>
        </p:txBody>
      </p:sp>
      <p:pic>
        <p:nvPicPr>
          <p:cNvPr id="2" name="Picture 1">
            <a:extLst>
              <a:ext uri="{FF2B5EF4-FFF2-40B4-BE49-F238E27FC236}">
                <a16:creationId xmlns:a16="http://schemas.microsoft.com/office/drawing/2014/main" id="{531BB4CF-34CE-02F9-B013-EECCC968F2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pic>
        <p:nvPicPr>
          <p:cNvPr id="3" name="Picture 5" descr="ap3_logo.gif (13K)">
            <a:extLst>
              <a:ext uri="{FF2B5EF4-FFF2-40B4-BE49-F238E27FC236}">
                <a16:creationId xmlns:a16="http://schemas.microsoft.com/office/drawing/2014/main" id="{4AB2B73E-100A-624B-455D-ED58F896E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6802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128" y="492153"/>
            <a:ext cx="7886700" cy="994172"/>
          </a:xfrm>
        </p:spPr>
        <p:txBody>
          <a:bodyPr>
            <a:normAutofit/>
          </a:bodyPr>
          <a:lstStyle/>
          <a:p>
            <a:pPr algn="ctr"/>
            <a:r>
              <a:rPr lang="en-US" sz="4050" dirty="0"/>
              <a:t>Branch of Service Guidance</a:t>
            </a:r>
          </a:p>
        </p:txBody>
      </p:sp>
      <p:sp>
        <p:nvSpPr>
          <p:cNvPr id="3" name="Content Placeholder 2"/>
          <p:cNvSpPr>
            <a:spLocks noGrp="1"/>
          </p:cNvSpPr>
          <p:nvPr>
            <p:ph idx="1"/>
          </p:nvPr>
        </p:nvSpPr>
        <p:spPr>
          <a:xfrm>
            <a:off x="2209128" y="2830978"/>
            <a:ext cx="7886700" cy="3263504"/>
          </a:xfrm>
        </p:spPr>
        <p:txBody>
          <a:bodyPr>
            <a:normAutofit lnSpcReduction="10000"/>
          </a:bodyPr>
          <a:lstStyle/>
          <a:p>
            <a:r>
              <a:rPr lang="en-US" sz="2300" dirty="0"/>
              <a:t>Service members of all other branches will be directed to appropriate branch to request MFH. </a:t>
            </a:r>
          </a:p>
          <a:p>
            <a:pPr marL="0" indent="0">
              <a:buNone/>
            </a:pPr>
            <a:endParaRPr lang="en-US" sz="2300" dirty="0"/>
          </a:p>
          <a:p>
            <a:r>
              <a:rPr lang="en-US" sz="2300" dirty="0"/>
              <a:t>Iowa Air National Guard will be referred to Air Force MFH at Offutt AFB</a:t>
            </a:r>
          </a:p>
          <a:p>
            <a:pPr marL="0" indent="0">
              <a:buNone/>
            </a:pPr>
            <a:endParaRPr lang="en-US" sz="2300" dirty="0"/>
          </a:p>
          <a:p>
            <a:r>
              <a:rPr lang="en-US" sz="2300" dirty="0"/>
              <a:t>Veteran Service Organizations such as; VFW, American Legion, AMVETS, Patriot Guard Riders are used to support Army MFH</a:t>
            </a:r>
          </a:p>
        </p:txBody>
      </p:sp>
      <p:pic>
        <p:nvPicPr>
          <p:cNvPr id="6" name="Picture 5">
            <a:extLst>
              <a:ext uri="{FF2B5EF4-FFF2-40B4-BE49-F238E27FC236}">
                <a16:creationId xmlns:a16="http://schemas.microsoft.com/office/drawing/2014/main" id="{A86D5727-B02B-C8FF-2C08-724831023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pic>
        <p:nvPicPr>
          <p:cNvPr id="7" name="Picture 5" descr="ap3_logo.gif (13K)">
            <a:extLst>
              <a:ext uri="{FF2B5EF4-FFF2-40B4-BE49-F238E27FC236}">
                <a16:creationId xmlns:a16="http://schemas.microsoft.com/office/drawing/2014/main" id="{DE729309-2F71-EA8C-F3EB-A1FE5FE42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3705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44792" y="636813"/>
            <a:ext cx="7902417" cy="571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50" dirty="0"/>
              <a:t>Military Honors Information Sites</a:t>
            </a:r>
          </a:p>
        </p:txBody>
      </p:sp>
      <p:sp>
        <p:nvSpPr>
          <p:cNvPr id="7" name="Rectangle 3"/>
          <p:cNvSpPr txBox="1">
            <a:spLocks noChangeArrowheads="1"/>
          </p:cNvSpPr>
          <p:nvPr/>
        </p:nvSpPr>
        <p:spPr>
          <a:xfrm>
            <a:off x="2038352" y="3200400"/>
            <a:ext cx="7902417" cy="2628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altLang="en-US" sz="2700" dirty="0">
                <a:hlinkClick r:id="rId2"/>
              </a:rPr>
              <a:t>https://dmdc.osd.mil/mfh/</a:t>
            </a:r>
            <a:r>
              <a:rPr lang="en-US" altLang="en-US" sz="2700" dirty="0"/>
              <a:t> - general information</a:t>
            </a:r>
          </a:p>
          <a:p>
            <a:pPr>
              <a:buFontTx/>
              <a:buChar char="•"/>
            </a:pPr>
            <a:r>
              <a:rPr lang="en-US" altLang="en-US" sz="2700" dirty="0">
                <a:hlinkClick r:id="rId3"/>
              </a:rPr>
              <a:t>https://va.iowa.gov/cemetery</a:t>
            </a:r>
            <a:r>
              <a:rPr lang="en-US" altLang="en-US" sz="2700" dirty="0"/>
              <a:t> - Iowa Vet’s Cemetery</a:t>
            </a:r>
          </a:p>
          <a:p>
            <a:pPr>
              <a:buFontTx/>
              <a:buChar char="•"/>
            </a:pPr>
            <a:r>
              <a:rPr lang="en-US" altLang="en-US" sz="2700" dirty="0">
                <a:hlinkClick r:id="rId4"/>
              </a:rPr>
              <a:t>http://cem.va.gov</a:t>
            </a:r>
            <a:r>
              <a:rPr lang="en-US" altLang="en-US" sz="2700" dirty="0"/>
              <a:t> – National Cemetery &amp; records request information</a:t>
            </a:r>
            <a:r>
              <a:rPr lang="en-US" altLang="en-US" sz="2100" dirty="0"/>
              <a:t>	</a:t>
            </a:r>
          </a:p>
        </p:txBody>
      </p:sp>
      <p:pic>
        <p:nvPicPr>
          <p:cNvPr id="2" name="Picture 1">
            <a:extLst>
              <a:ext uri="{FF2B5EF4-FFF2-40B4-BE49-F238E27FC236}">
                <a16:creationId xmlns:a16="http://schemas.microsoft.com/office/drawing/2014/main" id="{0047C08F-9EBA-FA9C-73A4-982E497573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015" y="0"/>
            <a:ext cx="2145510" cy="2066306"/>
          </a:xfrm>
          <a:prstGeom prst="rect">
            <a:avLst/>
          </a:prstGeom>
        </p:spPr>
      </p:pic>
      <p:pic>
        <p:nvPicPr>
          <p:cNvPr id="3" name="Picture 5" descr="ap3_logo.gif (13K)">
            <a:extLst>
              <a:ext uri="{FF2B5EF4-FFF2-40B4-BE49-F238E27FC236}">
                <a16:creationId xmlns:a16="http://schemas.microsoft.com/office/drawing/2014/main" id="{B5007C94-4FA5-1CDA-F57A-D784D1E27B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7475" y="249010"/>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2641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2373" y="2493076"/>
            <a:ext cx="5787253" cy="1246495"/>
          </a:xfrm>
          <a:prstGeom prst="rect">
            <a:avLst/>
          </a:prstGeom>
          <a:noFill/>
        </p:spPr>
        <p:txBody>
          <a:bodyPr wrap="square" rtlCol="0">
            <a:spAutoFit/>
          </a:bodyPr>
          <a:lstStyle/>
          <a:p>
            <a:pPr algn="ctr"/>
            <a:r>
              <a:rPr lang="en-US" sz="7500" b="1" dirty="0"/>
              <a:t>Questions?</a:t>
            </a:r>
          </a:p>
        </p:txBody>
      </p:sp>
      <p:pic>
        <p:nvPicPr>
          <p:cNvPr id="3" name="Picture 2">
            <a:extLst>
              <a:ext uri="{FF2B5EF4-FFF2-40B4-BE49-F238E27FC236}">
                <a16:creationId xmlns:a16="http://schemas.microsoft.com/office/drawing/2014/main" id="{5491ADB6-7358-82C5-7AE9-B6BF16505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15" y="0"/>
            <a:ext cx="2145510" cy="2065564"/>
          </a:xfrm>
          <a:prstGeom prst="rect">
            <a:avLst/>
          </a:prstGeom>
        </p:spPr>
      </p:pic>
      <p:pic>
        <p:nvPicPr>
          <p:cNvPr id="6" name="Picture 5" descr="ap3_logo.gif (13K)">
            <a:extLst>
              <a:ext uri="{FF2B5EF4-FFF2-40B4-BE49-F238E27FC236}">
                <a16:creationId xmlns:a16="http://schemas.microsoft.com/office/drawing/2014/main" id="{EDA710F8-984A-AD08-6E59-0D981529F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475" y="315686"/>
            <a:ext cx="2145510" cy="134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1848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BDF731-09B4-EDAA-2C78-405152C10B38}"/>
              </a:ext>
            </a:extLst>
          </p:cNvPr>
          <p:cNvSpPr txBox="1"/>
          <p:nvPr/>
        </p:nvSpPr>
        <p:spPr>
          <a:xfrm>
            <a:off x="3499293" y="1300454"/>
            <a:ext cx="5720909" cy="461665"/>
          </a:xfrm>
          <a:prstGeom prst="rect">
            <a:avLst/>
          </a:prstGeom>
          <a:noFill/>
        </p:spPr>
        <p:txBody>
          <a:bodyPr wrap="square" rtlCol="0">
            <a:spAutoFit/>
          </a:bodyPr>
          <a:lstStyle/>
          <a:p>
            <a:r>
              <a:rPr lang="en-US" sz="2400"/>
              <a:t>CLOSING REMARKS/TRAVEL VOUCHERS</a:t>
            </a:r>
          </a:p>
        </p:txBody>
      </p:sp>
    </p:spTree>
    <p:extLst>
      <p:ext uri="{BB962C8B-B14F-4D97-AF65-F5344CB8AC3E}">
        <p14:creationId xmlns:p14="http://schemas.microsoft.com/office/powerpoint/2010/main" val="324284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ctr" eaLnBrk="1" hangingPunct="1">
              <a:lnSpc>
                <a:spcPct val="100000"/>
              </a:lnSpc>
            </a:pPr>
            <a:r>
              <a:rPr lang="en-US" altLang="en-US" b="1">
                <a:solidFill>
                  <a:schemeClr val="tx1"/>
                </a:solidFill>
                <a:latin typeface="Arial" panose="020B0604020202020204" pitchFamily="34" charset="0"/>
              </a:rPr>
              <a:t>Option C – Immediate Annuity</a:t>
            </a:r>
          </a:p>
        </p:txBody>
      </p:sp>
      <p:sp>
        <p:nvSpPr>
          <p:cNvPr id="7" name="Rectangle 3"/>
          <p:cNvSpPr>
            <a:spLocks noGrp="1" noChangeArrowheads="1"/>
          </p:cNvSpPr>
          <p:nvPr>
            <p:ph idx="1"/>
          </p:nvPr>
        </p:nvSpPr>
        <p:spPr bwMode="auto">
          <a:xfrm>
            <a:off x="2152650" y="1825625"/>
            <a:ext cx="7886700" cy="38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00000"/>
              </a:lnSpc>
              <a:buFontTx/>
              <a:buChar char="•"/>
            </a:pPr>
            <a:r>
              <a:rPr lang="en-US" altLang="en-US" sz="2000" dirty="0"/>
              <a:t>RCSBP coverage </a:t>
            </a:r>
          </a:p>
          <a:p>
            <a:pPr eaLnBrk="1" hangingPunct="1">
              <a:lnSpc>
                <a:spcPct val="100000"/>
              </a:lnSpc>
              <a:buFont typeface="Arial" panose="020B0604020202020204" pitchFamily="34" charset="0"/>
              <a:buChar char="•"/>
            </a:pPr>
            <a:r>
              <a:rPr lang="en-US" altLang="en-US" sz="2000" dirty="0"/>
              <a:t>Annuity paid </a:t>
            </a:r>
            <a:r>
              <a:rPr lang="en-US" altLang="en-US" sz="2000" u="sng" dirty="0"/>
              <a:t>immediately</a:t>
            </a:r>
            <a:r>
              <a:rPr lang="en-US" altLang="en-US" sz="2000" dirty="0"/>
              <a:t> at RC Soldier’s death</a:t>
            </a:r>
          </a:p>
          <a:p>
            <a:pPr eaLnBrk="1" hangingPunct="1">
              <a:lnSpc>
                <a:spcPct val="100000"/>
              </a:lnSpc>
              <a:buFont typeface="Arial" panose="020B0604020202020204" pitchFamily="34" charset="0"/>
              <a:buChar char="•"/>
            </a:pPr>
            <a:r>
              <a:rPr lang="en-US" altLang="en-US" sz="2000" dirty="0"/>
              <a:t>Must maintain (notify HRC-GAR of certain life changing events) election prior to non-regular retirement</a:t>
            </a:r>
          </a:p>
          <a:p>
            <a:pPr eaLnBrk="1" hangingPunct="1">
              <a:lnSpc>
                <a:spcPct val="100000"/>
              </a:lnSpc>
              <a:buFont typeface="Arial" panose="020B0604020202020204" pitchFamily="34" charset="0"/>
              <a:buChar char="•"/>
            </a:pPr>
            <a:r>
              <a:rPr lang="en-US" altLang="en-US" sz="2000" dirty="0"/>
              <a:t>RCSBP becomes SBP election </a:t>
            </a:r>
          </a:p>
          <a:p>
            <a:pPr eaLnBrk="1" hangingPunct="1">
              <a:lnSpc>
                <a:spcPct val="100000"/>
              </a:lnSpc>
            </a:pPr>
            <a:r>
              <a:rPr lang="en-US" altLang="en-US" sz="2000" dirty="0"/>
              <a:t>RCSBP cost when in receipt of retired pay</a:t>
            </a:r>
          </a:p>
          <a:p>
            <a:pPr lvl="1" eaLnBrk="1" hangingPunct="1">
              <a:lnSpc>
                <a:spcPct val="100000"/>
              </a:lnSpc>
              <a:buFont typeface="Arial" panose="020B0604020202020204" pitchFamily="34" charset="0"/>
              <a:buChar char="‒"/>
            </a:pPr>
            <a:r>
              <a:rPr lang="en-US" altLang="en-US" sz="2000" dirty="0"/>
              <a:t>RCSBP premium for RCSBP coverage received</a:t>
            </a:r>
          </a:p>
          <a:p>
            <a:pPr lvl="1" eaLnBrk="1" hangingPunct="1">
              <a:lnSpc>
                <a:spcPct val="100000"/>
              </a:lnSpc>
              <a:buFont typeface="Arial" panose="020B0604020202020204" pitchFamily="34" charset="0"/>
              <a:buChar char="‒"/>
            </a:pPr>
            <a:r>
              <a:rPr lang="en-US" altLang="en-US" sz="2000" dirty="0"/>
              <a:t>SBP cost for coverage after receipt of retired pay</a:t>
            </a:r>
          </a:p>
          <a:p>
            <a:pPr lvl="1" eaLnBrk="1" hangingPunct="1">
              <a:lnSpc>
                <a:spcPct val="100000"/>
              </a:lnSpc>
              <a:buFont typeface="Arial" panose="020B0604020202020204" pitchFamily="34" charset="0"/>
              <a:buChar char="‒"/>
            </a:pPr>
            <a:r>
              <a:rPr lang="en-US" altLang="en-US" sz="2000" dirty="0"/>
              <a:t>RCSBP is more expensive than for Option B due to immediate payment of annuity</a:t>
            </a:r>
          </a:p>
        </p:txBody>
      </p:sp>
    </p:spTree>
    <p:extLst>
      <p:ext uri="{BB962C8B-B14F-4D97-AF65-F5344CB8AC3E}">
        <p14:creationId xmlns:p14="http://schemas.microsoft.com/office/powerpoint/2010/main" val="2840833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158A3F6-27A9-C18F-FB3B-1D1D961A5491}"/>
              </a:ext>
            </a:extLst>
          </p:cNvPr>
          <p:cNvGraphicFramePr>
            <a:graphicFrameLocks noGrp="1"/>
          </p:cNvGraphicFramePr>
          <p:nvPr>
            <p:ph idx="1"/>
          </p:nvPr>
        </p:nvGraphicFramePr>
        <p:xfrm>
          <a:off x="1788255" y="1137727"/>
          <a:ext cx="8615493" cy="5405438"/>
        </p:xfrm>
        <a:graphic>
          <a:graphicData uri="http://schemas.openxmlformats.org/drawingml/2006/table">
            <a:tbl>
              <a:tblPr/>
              <a:tblGrid>
                <a:gridCol w="1011384">
                  <a:extLst>
                    <a:ext uri="{9D8B030D-6E8A-4147-A177-3AD203B41FA5}">
                      <a16:colId xmlns:a16="http://schemas.microsoft.com/office/drawing/2014/main" val="20000"/>
                    </a:ext>
                  </a:extLst>
                </a:gridCol>
                <a:gridCol w="973925">
                  <a:extLst>
                    <a:ext uri="{9D8B030D-6E8A-4147-A177-3AD203B41FA5}">
                      <a16:colId xmlns:a16="http://schemas.microsoft.com/office/drawing/2014/main" val="20001"/>
                    </a:ext>
                  </a:extLst>
                </a:gridCol>
                <a:gridCol w="1460888">
                  <a:extLst>
                    <a:ext uri="{9D8B030D-6E8A-4147-A177-3AD203B41FA5}">
                      <a16:colId xmlns:a16="http://schemas.microsoft.com/office/drawing/2014/main" val="20002"/>
                    </a:ext>
                  </a:extLst>
                </a:gridCol>
                <a:gridCol w="1236136">
                  <a:extLst>
                    <a:ext uri="{9D8B030D-6E8A-4147-A177-3AD203B41FA5}">
                      <a16:colId xmlns:a16="http://schemas.microsoft.com/office/drawing/2014/main" val="20003"/>
                    </a:ext>
                  </a:extLst>
                </a:gridCol>
                <a:gridCol w="936467">
                  <a:extLst>
                    <a:ext uri="{9D8B030D-6E8A-4147-A177-3AD203B41FA5}">
                      <a16:colId xmlns:a16="http://schemas.microsoft.com/office/drawing/2014/main" val="20004"/>
                    </a:ext>
                  </a:extLst>
                </a:gridCol>
                <a:gridCol w="973925">
                  <a:extLst>
                    <a:ext uri="{9D8B030D-6E8A-4147-A177-3AD203B41FA5}">
                      <a16:colId xmlns:a16="http://schemas.microsoft.com/office/drawing/2014/main" val="20005"/>
                    </a:ext>
                  </a:extLst>
                </a:gridCol>
                <a:gridCol w="1086301">
                  <a:extLst>
                    <a:ext uri="{9D8B030D-6E8A-4147-A177-3AD203B41FA5}">
                      <a16:colId xmlns:a16="http://schemas.microsoft.com/office/drawing/2014/main" val="20006"/>
                    </a:ext>
                  </a:extLst>
                </a:gridCol>
                <a:gridCol w="936467">
                  <a:extLst>
                    <a:ext uri="{9D8B030D-6E8A-4147-A177-3AD203B41FA5}">
                      <a16:colId xmlns:a16="http://schemas.microsoft.com/office/drawing/2014/main" val="20007"/>
                    </a:ext>
                  </a:extLst>
                </a:gridCol>
              </a:tblGrid>
              <a:tr h="640125">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RCSBP Option</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RCSBP Coverage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Annuity</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RCSBP Cost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RCSBP Premium start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Make an SBP Election</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SBP Coverage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SBP Cost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554552">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Option A</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Decline RCSBP Coverage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No</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No</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None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NA</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rPr>
                        <a:t>Yes </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rPr>
                        <a:t>Must make an SBP election at non-regular retirement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None if decline SBP</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Yes, if SBP coverage is elected</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None if decline SBP</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Yes, if SBP coverage elected</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402671">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Option B</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Deferred Annuity</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Yes</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Arial" charset="0"/>
                        </a:rPr>
                        <a:t>Deferred until deceased RC member would have been age 60.  (Even if eligible for reduced age retirement)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Yes</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Approximately 25% less than Option C</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614363"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rgbClr val="000000"/>
                          </a:solidFill>
                          <a:effectLst/>
                          <a:latin typeface="Arial" charset="0"/>
                        </a:rPr>
                        <a:t>At non-regular retirement. (Even if prior to age 60)</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No</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rPr>
                        <a:t>Yes</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rPr>
                        <a:t>RCSBP election (category and coverage amount) becomes SBP election at non-regular retirement</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rPr>
                        <a:t>Yes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rPr>
                        <a:t>Premiums start at  non-regular retirement.  (Even if prior to age 60)</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88788">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Option C</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ndParaRP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Immediate Annuity</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Arial" charset="0"/>
                        </a:rPr>
                        <a:t>Immediate </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000000"/>
                          </a:solidFill>
                          <a:effectLst/>
                          <a:latin typeface="Arial" charset="0"/>
                        </a:rPr>
                        <a:t>Yes</a:t>
                      </a:r>
                    </a:p>
                    <a:p>
                      <a:pPr marL="0" marR="0" lvl="0" indent="0" algn="ctr" defTabSz="614363"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719302">
                <a:tc>
                  <a:txBody>
                    <a:bodyPr/>
                    <a:lstStyle/>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No Beneficiary </a:t>
                      </a:r>
                    </a:p>
                    <a:p>
                      <a:pPr marL="0" marR="0" lvl="0" indent="0" algn="ctr" defTabSz="614363"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rPr>
                        <a:t>at NOE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7">
                  <a:txBody>
                    <a:bodyPr/>
                    <a:lstStyle/>
                    <a:p>
                      <a:pPr marL="0" marR="0" lvl="0" indent="0" algn="ctr" defTabSz="614363"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a:ln>
                            <a:noFill/>
                          </a:ln>
                          <a:solidFill>
                            <a:srgbClr val="000000"/>
                          </a:solidFill>
                          <a:effectLst/>
                          <a:latin typeface="Arial" charset="0"/>
                        </a:rPr>
                        <a:t>Can elect Option B or C within one year of acquiring first spouse and/or child following NOE. If not, election will default to Option A. Follow above Option details accordingly.</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614363"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charset="0"/>
                      </a:endParaRP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hMerge="1">
                  <a:txBody>
                    <a:bodyPr/>
                    <a:lstStyle/>
                    <a:p>
                      <a:pPr marL="0" marR="0" lvl="0" indent="0" algn="l" defTabSz="614363"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charset="0"/>
                      </a:endParaRP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hMerge="1">
                  <a:txBody>
                    <a:bodyPr/>
                    <a:lstStyle/>
                    <a:p>
                      <a:pPr marL="0" marR="0" lvl="0" indent="0" algn="l" defTabSz="614363"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charset="0"/>
                      </a:endParaRP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hMerge="1">
                  <a:txBody>
                    <a:bodyPr/>
                    <a:lstStyle/>
                    <a:p>
                      <a:pPr marL="0" marR="0" lvl="0" indent="0" algn="l" defTabSz="614363"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charset="0"/>
                      </a:endParaRP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charset="0"/>
                      </a:endParaRP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Arial" charset="0"/>
                      </a:endParaRP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bl>
          </a:graphicData>
        </a:graphic>
      </p:graphicFrame>
      <p:sp>
        <p:nvSpPr>
          <p:cNvPr id="5" name="Rectangle 2">
            <a:extLst>
              <a:ext uri="{FF2B5EF4-FFF2-40B4-BE49-F238E27FC236}">
                <a16:creationId xmlns:a16="http://schemas.microsoft.com/office/drawing/2014/main" id="{FB75B285-76F2-BBAE-2D25-6FF3CF7E526D}"/>
              </a:ext>
            </a:extLst>
          </p:cNvPr>
          <p:cNvSpPr txBox="1">
            <a:spLocks noChangeArrowheads="1"/>
          </p:cNvSpPr>
          <p:nvPr/>
        </p:nvSpPr>
        <p:spPr bwMode="auto">
          <a:xfrm>
            <a:off x="1788255" y="563286"/>
            <a:ext cx="8615493" cy="457200"/>
          </a:xfrm>
          <a:prstGeom prst="rect">
            <a:avLst/>
          </a:prstGeom>
          <a:noFill/>
        </p:spPr>
        <p:txBody>
          <a:bodyPr lIns="90488" tIns="44450" rIns="90488" bIns="44450"/>
          <a:lstStyle>
            <a:lvl1pPr algn="ctr" defTabSz="912813" rtl="0" eaLnBrk="0" fontAlgn="base" hangingPunct="0">
              <a:spcBef>
                <a:spcPct val="0"/>
              </a:spcBef>
              <a:spcAft>
                <a:spcPct val="0"/>
              </a:spcAft>
              <a:defRPr sz="4400">
                <a:solidFill>
                  <a:schemeClr val="tx2"/>
                </a:solidFill>
                <a:latin typeface="Arial" panose="020B0604020202020204" pitchFamily="34" charset="0"/>
                <a:ea typeface="+mj-ea"/>
                <a:cs typeface="Arial" panose="020B0604020202020204" pitchFamily="34" charset="0"/>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eaLnBrk="1" fontAlgn="base" hangingPunct="1">
              <a:spcBef>
                <a:spcPct val="0"/>
              </a:spcBef>
              <a:spcAft>
                <a:spcPct val="0"/>
              </a:spcAft>
              <a:defRPr sz="4400">
                <a:solidFill>
                  <a:schemeClr val="tx2"/>
                </a:solidFill>
                <a:latin typeface="Arial" charset="0"/>
              </a:defRPr>
            </a:lvl6pPr>
            <a:lvl7pPr marL="615391" algn="ctr" defTabSz="913472" rtl="0" eaLnBrk="1" fontAlgn="base" hangingPunct="1">
              <a:spcBef>
                <a:spcPct val="0"/>
              </a:spcBef>
              <a:spcAft>
                <a:spcPct val="0"/>
              </a:spcAft>
              <a:defRPr sz="4400">
                <a:solidFill>
                  <a:schemeClr val="tx2"/>
                </a:solidFill>
                <a:latin typeface="Arial" charset="0"/>
              </a:defRPr>
            </a:lvl7pPr>
            <a:lvl8pPr marL="923087" algn="ctr" defTabSz="913472" rtl="0" eaLnBrk="1" fontAlgn="base" hangingPunct="1">
              <a:spcBef>
                <a:spcPct val="0"/>
              </a:spcBef>
              <a:spcAft>
                <a:spcPct val="0"/>
              </a:spcAft>
              <a:defRPr sz="4400">
                <a:solidFill>
                  <a:schemeClr val="tx2"/>
                </a:solidFill>
                <a:latin typeface="Arial" charset="0"/>
              </a:defRPr>
            </a:lvl8pPr>
            <a:lvl9pPr marL="1230782" algn="ctr" defTabSz="913472" rtl="0" eaLnBrk="1" fontAlgn="base" hangingPunct="1">
              <a:spcBef>
                <a:spcPct val="0"/>
              </a:spcBef>
              <a:spcAft>
                <a:spcPct val="0"/>
              </a:spcAft>
              <a:defRPr sz="4400">
                <a:solidFill>
                  <a:schemeClr val="tx2"/>
                </a:solidFill>
                <a:latin typeface="Arial" charset="0"/>
              </a:defRPr>
            </a:lvl9pPr>
          </a:lstStyle>
          <a:p>
            <a:pPr eaLnBrk="1" hangingPunct="1">
              <a:defRPr/>
            </a:pPr>
            <a:r>
              <a:rPr lang="en-US" altLang="en-US" sz="3200" b="1" kern="0">
                <a:solidFill>
                  <a:srgbClr val="221F20"/>
                </a:solidFill>
              </a:rPr>
              <a:t>RCSBP Options</a:t>
            </a:r>
          </a:p>
        </p:txBody>
      </p:sp>
    </p:spTree>
    <p:extLst>
      <p:ext uri="{BB962C8B-B14F-4D97-AF65-F5344CB8AC3E}">
        <p14:creationId xmlns:p14="http://schemas.microsoft.com/office/powerpoint/2010/main" val="2207910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8147-8DB1-E6CD-3832-630B8E008358}"/>
              </a:ext>
            </a:extLst>
          </p:cNvPr>
          <p:cNvSpPr>
            <a:spLocks noGrp="1"/>
          </p:cNvSpPr>
          <p:nvPr>
            <p:ph type="title"/>
          </p:nvPr>
        </p:nvSpPr>
        <p:spPr/>
        <p:txBody>
          <a:bodyPr/>
          <a:lstStyle/>
          <a:p>
            <a:pPr algn="ctr"/>
            <a:r>
              <a:rPr lang="en-US" altLang="en-US" sz="3200" b="1" kern="0"/>
              <a:t>RCSBP Election Categories</a:t>
            </a:r>
            <a:endParaRPr lang="en-US"/>
          </a:p>
        </p:txBody>
      </p:sp>
      <p:sp>
        <p:nvSpPr>
          <p:cNvPr id="26626" name="Rectangle 3">
            <a:extLst>
              <a:ext uri="{FF2B5EF4-FFF2-40B4-BE49-F238E27FC236}">
                <a16:creationId xmlns:a16="http://schemas.microsoft.com/office/drawing/2014/main" id="{4F8C1539-8863-DDE3-4B64-F16FC1C7BBF9}"/>
              </a:ext>
            </a:extLst>
          </p:cNvPr>
          <p:cNvSpPr>
            <a:spLocks noGrp="1" noChangeArrowheads="1"/>
          </p:cNvSpPr>
          <p:nvPr>
            <p:ph idx="1"/>
          </p:nvPr>
        </p:nvSpPr>
        <p:spPr bwMode="auto">
          <a:xfrm>
            <a:off x="2152650" y="1825625"/>
            <a:ext cx="3943350" cy="215095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lnSpc>
                <a:spcPct val="120000"/>
              </a:lnSpc>
              <a:buFontTx/>
              <a:buChar char="•"/>
              <a:defRPr/>
            </a:pPr>
            <a:r>
              <a:rPr lang="en-US" altLang="en-US" sz="2400"/>
              <a:t> Spouse Only</a:t>
            </a:r>
          </a:p>
          <a:p>
            <a:pPr algn="l" eaLnBrk="1" hangingPunct="1">
              <a:lnSpc>
                <a:spcPct val="120000"/>
              </a:lnSpc>
              <a:buFontTx/>
              <a:buChar char="•"/>
              <a:defRPr/>
            </a:pPr>
            <a:r>
              <a:rPr lang="en-US" altLang="en-US" sz="2400"/>
              <a:t> Spouse and Child</a:t>
            </a:r>
          </a:p>
          <a:p>
            <a:pPr algn="l" eaLnBrk="1" hangingPunct="1">
              <a:lnSpc>
                <a:spcPct val="120000"/>
              </a:lnSpc>
              <a:buFontTx/>
              <a:buChar char="•"/>
              <a:defRPr/>
            </a:pPr>
            <a:r>
              <a:rPr lang="en-US" altLang="en-US" sz="2400"/>
              <a:t> Child Only</a:t>
            </a:r>
          </a:p>
          <a:p>
            <a:pPr marL="0" indent="0">
              <a:lnSpc>
                <a:spcPct val="120000"/>
              </a:lnSpc>
              <a:buNone/>
              <a:defRPr/>
            </a:pPr>
            <a:endParaRPr lang="en-US" altLang="en-US" sz="2400"/>
          </a:p>
        </p:txBody>
      </p:sp>
      <p:sp>
        <p:nvSpPr>
          <p:cNvPr id="3" name="Rectangle 3">
            <a:extLst>
              <a:ext uri="{FF2B5EF4-FFF2-40B4-BE49-F238E27FC236}">
                <a16:creationId xmlns:a16="http://schemas.microsoft.com/office/drawing/2014/main" id="{765FCB2D-7923-FE32-BDC3-C8DA267D6C62}"/>
              </a:ext>
            </a:extLst>
          </p:cNvPr>
          <p:cNvSpPr txBox="1">
            <a:spLocks noChangeArrowheads="1"/>
          </p:cNvSpPr>
          <p:nvPr/>
        </p:nvSpPr>
        <p:spPr bwMode="auto">
          <a:xfrm>
            <a:off x="6096000" y="1825625"/>
            <a:ext cx="3943350" cy="21509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 Aria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Tx/>
              <a:buChar char="•"/>
              <a:defRPr/>
            </a:pPr>
            <a:r>
              <a:rPr lang="en-US" altLang="en-US" sz="2400">
                <a:solidFill>
                  <a:srgbClr val="221F20"/>
                </a:solidFill>
              </a:rPr>
              <a:t>Former Spouse</a:t>
            </a:r>
          </a:p>
          <a:p>
            <a:pPr>
              <a:lnSpc>
                <a:spcPct val="120000"/>
              </a:lnSpc>
              <a:buFontTx/>
              <a:buChar char="•"/>
              <a:defRPr/>
            </a:pPr>
            <a:r>
              <a:rPr lang="en-US" altLang="en-US" sz="2400">
                <a:solidFill>
                  <a:srgbClr val="221F20"/>
                </a:solidFill>
              </a:rPr>
              <a:t>Former Spouse and Child</a:t>
            </a:r>
          </a:p>
          <a:p>
            <a:pPr>
              <a:lnSpc>
                <a:spcPct val="120000"/>
              </a:lnSpc>
              <a:buFontTx/>
              <a:buChar char="•"/>
              <a:defRPr/>
            </a:pPr>
            <a:r>
              <a:rPr lang="en-US" altLang="en-US" sz="2400">
                <a:solidFill>
                  <a:srgbClr val="221F20"/>
                </a:solidFill>
              </a:rPr>
              <a:t>Insurable Interest</a:t>
            </a:r>
          </a:p>
          <a:p>
            <a:pPr>
              <a:lnSpc>
                <a:spcPct val="120000"/>
              </a:lnSpc>
              <a:buFontTx/>
              <a:buChar char="•"/>
              <a:defRPr/>
            </a:pPr>
            <a:endParaRPr lang="en-US" altLang="en-US" sz="2400">
              <a:solidFill>
                <a:srgbClr val="221F20"/>
              </a:solidFill>
            </a:endParaRPr>
          </a:p>
        </p:txBody>
      </p:sp>
      <p:sp>
        <p:nvSpPr>
          <p:cNvPr id="7" name="TextBox 6">
            <a:extLst>
              <a:ext uri="{FF2B5EF4-FFF2-40B4-BE49-F238E27FC236}">
                <a16:creationId xmlns:a16="http://schemas.microsoft.com/office/drawing/2014/main" id="{0756A20A-0429-606A-484F-9C675B6148AC}"/>
              </a:ext>
            </a:extLst>
          </p:cNvPr>
          <p:cNvSpPr txBox="1"/>
          <p:nvPr/>
        </p:nvSpPr>
        <p:spPr>
          <a:xfrm>
            <a:off x="2152649" y="4655414"/>
            <a:ext cx="7886700" cy="1809726"/>
          </a:xfrm>
          <a:prstGeom prst="rect">
            <a:avLst/>
          </a:prstGeom>
          <a:noFill/>
        </p:spPr>
        <p:txBody>
          <a:bodyPr wrap="square">
            <a:spAutoFit/>
          </a:bodyPr>
          <a:lstStyle/>
          <a:p>
            <a:pPr defTabSz="457200">
              <a:lnSpc>
                <a:spcPct val="120000"/>
              </a:lnSpc>
              <a:defRPr/>
            </a:pPr>
            <a:r>
              <a:rPr lang="en-US" altLang="en-US" b="1">
                <a:solidFill>
                  <a:srgbClr val="FF0000"/>
                </a:solidFill>
                <a:latin typeface=" Arial"/>
              </a:rPr>
              <a:t>Notes: </a:t>
            </a:r>
          </a:p>
          <a:p>
            <a:pPr marL="342900" indent="-342900" defTabSz="457200">
              <a:buFontTx/>
              <a:buChar char="•"/>
              <a:defRPr/>
            </a:pPr>
            <a:r>
              <a:rPr lang="en-US" altLang="en-US">
                <a:solidFill>
                  <a:srgbClr val="FF0000"/>
                </a:solidFill>
                <a:latin typeface=" Arial"/>
              </a:rPr>
              <a:t>Elections are by category and not by individual </a:t>
            </a:r>
          </a:p>
          <a:p>
            <a:pPr marL="342900" indent="-342900" defTabSz="457200">
              <a:buFontTx/>
              <a:buChar char="•"/>
              <a:defRPr/>
            </a:pPr>
            <a:r>
              <a:rPr lang="en-US" altLang="en-US">
                <a:solidFill>
                  <a:srgbClr val="FF0000"/>
                </a:solidFill>
                <a:latin typeface=" Arial"/>
              </a:rPr>
              <a:t>Special Needs Trust can be elected for an incapacitated SBP covered child </a:t>
            </a:r>
            <a:r>
              <a:rPr lang="en-US" altLang="en-US">
                <a:solidFill>
                  <a:srgbClr val="221F20"/>
                </a:solidFill>
                <a:latin typeface=" Arial"/>
              </a:rPr>
              <a:t>	</a:t>
            </a:r>
            <a:endParaRPr lang="en-US" altLang="en-US">
              <a:solidFill>
                <a:srgbClr val="FF0000"/>
              </a:solidFill>
              <a:latin typeface=" Arial"/>
            </a:endParaRPr>
          </a:p>
          <a:p>
            <a:pPr marL="342900" indent="-342900" defTabSz="457200">
              <a:buFontTx/>
              <a:buChar char="•"/>
              <a:defRPr/>
            </a:pPr>
            <a:r>
              <a:rPr lang="en-US" altLang="en-US">
                <a:solidFill>
                  <a:srgbClr val="FF0000"/>
                </a:solidFill>
                <a:latin typeface=" Arial"/>
              </a:rPr>
              <a:t>When “Child” is listed in the category, it assumes “Children” if there is more than one eligible child</a:t>
            </a:r>
            <a:r>
              <a:rPr lang="en-US" altLang="en-US">
                <a:solidFill>
                  <a:srgbClr val="221F20"/>
                </a:solidFill>
                <a:latin typeface=" Arial"/>
              </a:rPr>
              <a:t>	</a:t>
            </a:r>
          </a:p>
        </p:txBody>
      </p:sp>
    </p:spTree>
    <p:extLst>
      <p:ext uri="{BB962C8B-B14F-4D97-AF65-F5344CB8AC3E}">
        <p14:creationId xmlns:p14="http://schemas.microsoft.com/office/powerpoint/2010/main" val="358898307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Spouse Election</a:t>
            </a:r>
          </a:p>
        </p:txBody>
      </p:sp>
      <p:sp>
        <p:nvSpPr>
          <p:cNvPr id="48131" name="Rectangle 3"/>
          <p:cNvSpPr>
            <a:spLocks noGrp="1" noChangeArrowheads="1"/>
          </p:cNvSpPr>
          <p:nvPr>
            <p:ph idx="1"/>
          </p:nvPr>
        </p:nvSpPr>
        <p:spPr bwMode="auto">
          <a:xfrm>
            <a:off x="2152650" y="1825624"/>
            <a:ext cx="7886700" cy="45662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Autofit/>
          </a:bodyPr>
          <a:lstStyle/>
          <a:p>
            <a:pPr marL="342900" indent="-342900">
              <a:lnSpc>
                <a:spcPct val="120000"/>
              </a:lnSpc>
              <a:buFontTx/>
              <a:buChar char="•"/>
            </a:pPr>
            <a:r>
              <a:rPr lang="en-US" altLang="en-US" sz="1800"/>
              <a:t>Provides annuity of 55% minus the RCSBP premium of the selected base amount</a:t>
            </a:r>
            <a:endParaRPr lang="en-US" altLang="en-US" sz="1800" i="1">
              <a:solidFill>
                <a:srgbClr val="FF0000"/>
              </a:solidFill>
            </a:endParaRPr>
          </a:p>
          <a:p>
            <a:pPr marL="742950" lvl="1" indent="-342900">
              <a:lnSpc>
                <a:spcPct val="120000"/>
              </a:lnSpc>
              <a:buFontTx/>
              <a:buChar char="‒"/>
            </a:pPr>
            <a:r>
              <a:rPr lang="en-US" sz="1800"/>
              <a:t>Minimum base amount = $300 </a:t>
            </a:r>
          </a:p>
          <a:p>
            <a:pPr marL="742950" lvl="1" indent="-342900">
              <a:lnSpc>
                <a:spcPct val="120000"/>
              </a:lnSpc>
              <a:buFontTx/>
              <a:buChar char="‒"/>
            </a:pPr>
            <a:r>
              <a:rPr lang="en-US" sz="1800"/>
              <a:t>Maximum = full retired pay </a:t>
            </a:r>
          </a:p>
          <a:p>
            <a:pPr marL="342900" indent="-342900">
              <a:lnSpc>
                <a:spcPct val="120000"/>
              </a:lnSpc>
              <a:buFontTx/>
              <a:buChar char="•"/>
            </a:pPr>
            <a:r>
              <a:rPr lang="en-US" altLang="en-US" sz="1800"/>
              <a:t>Spouse cannot outlive the RCSBP Annuity </a:t>
            </a:r>
          </a:p>
          <a:p>
            <a:pPr marL="742950" lvl="1" indent="-342900">
              <a:lnSpc>
                <a:spcPct val="120000"/>
              </a:lnSpc>
              <a:buFontTx/>
              <a:buChar char="‒"/>
            </a:pPr>
            <a:r>
              <a:rPr lang="en-US" altLang="en-US" sz="1800"/>
              <a:t>Paid forever (unless remarriage occurs prior to age 55)</a:t>
            </a:r>
          </a:p>
          <a:p>
            <a:pPr marL="742950" lvl="1" indent="-342900">
              <a:lnSpc>
                <a:spcPct val="120000"/>
              </a:lnSpc>
              <a:buFontTx/>
              <a:buChar char="‒"/>
            </a:pPr>
            <a:r>
              <a:rPr lang="en-US" altLang="en-US" sz="1800"/>
              <a:t>If remarriage prior to age 55 ends, annuity reinstated (must re-apply)</a:t>
            </a:r>
          </a:p>
          <a:p>
            <a:pPr marL="342900" indent="-342900">
              <a:lnSpc>
                <a:spcPct val="120000"/>
              </a:lnSpc>
              <a:buFontTx/>
              <a:buChar char="•"/>
            </a:pPr>
            <a:r>
              <a:rPr lang="en-US" altLang="en-US" sz="1800"/>
              <a:t>Increased annually by COLA</a:t>
            </a:r>
          </a:p>
          <a:p>
            <a:pPr marL="342900" indent="-342900">
              <a:lnSpc>
                <a:spcPct val="120000"/>
              </a:lnSpc>
              <a:buFontTx/>
              <a:buChar char="•"/>
            </a:pPr>
            <a:r>
              <a:rPr lang="en-US" altLang="en-US" sz="1800"/>
              <a:t>Taxable as an annuity </a:t>
            </a:r>
          </a:p>
          <a:p>
            <a:pPr marL="342900" indent="-342900">
              <a:lnSpc>
                <a:spcPct val="120000"/>
              </a:lnSpc>
              <a:buFontTx/>
              <a:buChar char="•"/>
            </a:pPr>
            <a:r>
              <a:rPr lang="en-US" altLang="en-US" sz="1800"/>
              <a:t>RCSBP/SBP premiums paid pre-tax</a:t>
            </a:r>
          </a:p>
          <a:p>
            <a:pPr marL="342900" indent="-342900">
              <a:lnSpc>
                <a:spcPct val="120000"/>
              </a:lnSpc>
              <a:buFontTx/>
              <a:buChar char="•"/>
            </a:pPr>
            <a:r>
              <a:rPr lang="en-US" altLang="en-US" sz="1800"/>
              <a:t>RCSBP premiums stop when there is no eligible spouse</a:t>
            </a:r>
          </a:p>
        </p:txBody>
      </p:sp>
    </p:spTree>
    <p:extLst>
      <p:ext uri="{BB962C8B-B14F-4D97-AF65-F5344CB8AC3E}">
        <p14:creationId xmlns:p14="http://schemas.microsoft.com/office/powerpoint/2010/main" val="278127814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Spouse &amp; Child(</a:t>
            </a:r>
            <a:r>
              <a:rPr lang="en-US" altLang="en-US" b="1" err="1">
                <a:solidFill>
                  <a:schemeClr val="tx1"/>
                </a:solidFill>
                <a:latin typeface="Arial" panose="020B0604020202020204" pitchFamily="34" charset="0"/>
              </a:rPr>
              <a:t>ren</a:t>
            </a:r>
            <a:r>
              <a:rPr lang="en-US" altLang="en-US" b="1">
                <a:solidFill>
                  <a:schemeClr val="tx1"/>
                </a:solidFill>
                <a:latin typeface="Arial" panose="020B0604020202020204" pitchFamily="34" charset="0"/>
              </a:rPr>
              <a:t>) Election</a:t>
            </a:r>
          </a:p>
        </p:txBody>
      </p:sp>
      <p:sp>
        <p:nvSpPr>
          <p:cNvPr id="50179"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marL="342900" indent="-342900">
              <a:lnSpc>
                <a:spcPct val="100000"/>
              </a:lnSpc>
              <a:buFontTx/>
              <a:buChar char="•"/>
            </a:pPr>
            <a:r>
              <a:rPr lang="en-US" altLang="en-US" sz="2000">
                <a:latin typeface="Arial" panose="020B0604020202020204" pitchFamily="34" charset="0"/>
              </a:rPr>
              <a:t>Spouse is the primary beneficiary </a:t>
            </a:r>
          </a:p>
          <a:p>
            <a:pPr marL="342900" indent="-342900">
              <a:lnSpc>
                <a:spcPct val="100000"/>
              </a:lnSpc>
              <a:buFontTx/>
              <a:buChar char="•"/>
            </a:pPr>
            <a:r>
              <a:rPr lang="en-US" altLang="en-US" sz="2000">
                <a:latin typeface="Arial" panose="020B0604020202020204" pitchFamily="34" charset="0"/>
              </a:rPr>
              <a:t>Child(ren) are secondary beneficiary and receive the annuity </a:t>
            </a:r>
            <a:r>
              <a:rPr lang="en-US" altLang="en-US" sz="2000" b="1">
                <a:latin typeface="Arial" panose="020B0604020202020204" pitchFamily="34" charset="0"/>
              </a:rPr>
              <a:t>only if </a:t>
            </a:r>
            <a:r>
              <a:rPr lang="en-US" altLang="en-US" sz="2000">
                <a:latin typeface="Arial" panose="020B0604020202020204" pitchFamily="34" charset="0"/>
              </a:rPr>
              <a:t>spouse loses eligibility (remarriage prior to age 55 or death) </a:t>
            </a:r>
            <a:r>
              <a:rPr lang="en-US" altLang="en-US" sz="2000" b="1">
                <a:latin typeface="Arial" panose="020B0604020202020204" pitchFamily="34" charset="0"/>
              </a:rPr>
              <a:t>and</a:t>
            </a:r>
            <a:r>
              <a:rPr lang="en-US" altLang="en-US" sz="2000">
                <a:latin typeface="Arial" panose="020B0604020202020204" pitchFamily="34" charset="0"/>
              </a:rPr>
              <a:t> child(ren) are still eligible </a:t>
            </a:r>
          </a:p>
          <a:p>
            <a:pPr marL="342900" indent="-342900">
              <a:lnSpc>
                <a:spcPct val="100000"/>
              </a:lnSpc>
              <a:buFontTx/>
              <a:buChar char="•"/>
            </a:pPr>
            <a:r>
              <a:rPr lang="en-US" altLang="en-US" sz="2000">
                <a:latin typeface="Arial" panose="020B0604020202020204" pitchFamily="34" charset="0"/>
              </a:rPr>
              <a:t>Child cost is based on years of age difference between Soldier, spouse and youngest child</a:t>
            </a:r>
          </a:p>
          <a:p>
            <a:pPr marL="342900" indent="-342900">
              <a:lnSpc>
                <a:spcPct val="100000"/>
              </a:lnSpc>
              <a:buFontTx/>
              <a:buChar char="•"/>
            </a:pPr>
            <a:r>
              <a:rPr lang="en-US" altLang="en-US" sz="2000">
                <a:latin typeface="Arial" panose="020B0604020202020204" pitchFamily="34" charset="0"/>
              </a:rPr>
              <a:t>Cost of child coverage as secondary beneficiary - very low </a:t>
            </a:r>
          </a:p>
          <a:p>
            <a:pPr marL="342900" indent="-342900">
              <a:lnSpc>
                <a:spcPct val="100000"/>
              </a:lnSpc>
              <a:buFontTx/>
              <a:buChar char="•"/>
            </a:pPr>
            <a:r>
              <a:rPr lang="en-US" altLang="en-US" sz="2000">
                <a:latin typeface="Arial" panose="020B0604020202020204" pitchFamily="34" charset="0"/>
              </a:rPr>
              <a:t>When no eligible child(ren) remain, child SBP cost stops but RCSBP cost continues</a:t>
            </a:r>
          </a:p>
          <a:p>
            <a:pPr marL="342900" indent="-342900">
              <a:lnSpc>
                <a:spcPct val="100000"/>
              </a:lnSpc>
              <a:buFontTx/>
              <a:buChar char="•"/>
            </a:pPr>
            <a:r>
              <a:rPr lang="en-US" altLang="en-US" sz="2000">
                <a:latin typeface="Arial" panose="020B0604020202020204" pitchFamily="34" charset="0"/>
              </a:rPr>
              <a:t>All eligible children are covered at one cost </a:t>
            </a:r>
          </a:p>
          <a:p>
            <a:pPr marL="0" indent="0">
              <a:lnSpc>
                <a:spcPct val="100000"/>
              </a:lnSpc>
              <a:buNone/>
            </a:pPr>
            <a:endParaRPr lang="en-US" altLang="en-US" sz="2000">
              <a:latin typeface="Arial" panose="020B0604020202020204" pitchFamily="34" charset="0"/>
            </a:endParaRPr>
          </a:p>
        </p:txBody>
      </p:sp>
    </p:spTree>
    <p:extLst>
      <p:ext uri="{BB962C8B-B14F-4D97-AF65-F5344CB8AC3E}">
        <p14:creationId xmlns:p14="http://schemas.microsoft.com/office/powerpoint/2010/main" val="7574153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Child(</a:t>
            </a:r>
            <a:r>
              <a:rPr lang="en-US" altLang="en-US" b="1" err="1">
                <a:solidFill>
                  <a:schemeClr val="tx1"/>
                </a:solidFill>
                <a:latin typeface="Arial" panose="020B0604020202020204" pitchFamily="34" charset="0"/>
              </a:rPr>
              <a:t>ren</a:t>
            </a:r>
            <a:r>
              <a:rPr lang="en-US" altLang="en-US" b="1">
                <a:solidFill>
                  <a:schemeClr val="tx1"/>
                </a:solidFill>
                <a:latin typeface="Arial" panose="020B0604020202020204" pitchFamily="34" charset="0"/>
              </a:rPr>
              <a:t>) Only Election</a:t>
            </a:r>
          </a:p>
        </p:txBody>
      </p:sp>
      <p:sp>
        <p:nvSpPr>
          <p:cNvPr id="52227"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eaLnBrk="1" hangingPunct="1">
              <a:lnSpc>
                <a:spcPct val="100000"/>
              </a:lnSpc>
            </a:pPr>
            <a:r>
              <a:rPr lang="en-US" altLang="en-US" sz="2400">
                <a:latin typeface="Arial" panose="020B0604020202020204" pitchFamily="34" charset="0"/>
              </a:rPr>
              <a:t>Cost based on age difference between Soldier and youngest child at time of election</a:t>
            </a:r>
            <a:endParaRPr lang="en-US" altLang="en-US" sz="2400">
              <a:solidFill>
                <a:srgbClr val="FF0000"/>
              </a:solidFill>
              <a:latin typeface="Arial" panose="020B0604020202020204" pitchFamily="34" charset="0"/>
            </a:endParaRPr>
          </a:p>
          <a:p>
            <a:pPr eaLnBrk="1" hangingPunct="1">
              <a:lnSpc>
                <a:spcPct val="100000"/>
              </a:lnSpc>
            </a:pPr>
            <a:r>
              <a:rPr lang="en-US" altLang="en-US" sz="2400">
                <a:latin typeface="Arial" panose="020B0604020202020204" pitchFamily="34" charset="0"/>
              </a:rPr>
              <a:t>Cheaper than “spouse” due to finite benefit but costlier option than child cost </a:t>
            </a:r>
            <a:r>
              <a:rPr lang="en-US" altLang="en-US" sz="2400" u="sng">
                <a:latin typeface="Arial" panose="020B0604020202020204" pitchFamily="34" charset="0"/>
              </a:rPr>
              <a:t>with</a:t>
            </a:r>
            <a:r>
              <a:rPr lang="en-US" altLang="en-US" sz="2400">
                <a:latin typeface="Arial" panose="020B0604020202020204" pitchFamily="34" charset="0"/>
              </a:rPr>
              <a:t> spouse since child is primary beneficiary </a:t>
            </a:r>
          </a:p>
          <a:p>
            <a:pPr eaLnBrk="1" hangingPunct="1">
              <a:lnSpc>
                <a:spcPct val="100000"/>
              </a:lnSpc>
            </a:pPr>
            <a:r>
              <a:rPr lang="en-US" altLang="en-US" sz="2400">
                <a:latin typeface="Arial" panose="020B0604020202020204" pitchFamily="34" charset="0"/>
              </a:rPr>
              <a:t>Can elect for child(ren) only because there is no spouse or exclude the spouse</a:t>
            </a:r>
          </a:p>
          <a:p>
            <a:pPr eaLnBrk="1" hangingPunct="1">
              <a:lnSpc>
                <a:spcPct val="100000"/>
              </a:lnSpc>
              <a:buFont typeface="Arial" panose="020B0604020202020204" pitchFamily="34" charset="0"/>
              <a:buChar char="•"/>
            </a:pPr>
            <a:r>
              <a:rPr lang="en-US" altLang="en-US" sz="2400">
                <a:latin typeface="Arial" panose="020B0604020202020204" pitchFamily="34" charset="0"/>
              </a:rPr>
              <a:t>If married and child only RCSBP is elected, spouse must concur </a:t>
            </a:r>
          </a:p>
        </p:txBody>
      </p:sp>
    </p:spTree>
    <p:extLst>
      <p:ext uri="{BB962C8B-B14F-4D97-AF65-F5344CB8AC3E}">
        <p14:creationId xmlns:p14="http://schemas.microsoft.com/office/powerpoint/2010/main" val="73276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869028" y="4611029"/>
            <a:ext cx="1522396" cy="169769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357313" fontAlgn="base">
              <a:spcBef>
                <a:spcPct val="0"/>
              </a:spcBef>
              <a:spcAft>
                <a:spcPct val="0"/>
              </a:spcAft>
              <a:defRPr/>
            </a:pPr>
            <a:endParaRPr lang="en-US" sz="2400">
              <a:solidFill>
                <a:srgbClr val="221F20"/>
              </a:solidFill>
              <a:latin typeface=" Arial"/>
            </a:endParaRPr>
          </a:p>
        </p:txBody>
      </p:sp>
      <p:sp>
        <p:nvSpPr>
          <p:cNvPr id="51202" name="Rectangle 2"/>
          <p:cNvSpPr>
            <a:spLocks noGrp="1" noChangeArrowheads="1"/>
          </p:cNvSpPr>
          <p:nvPr>
            <p:ph type="title"/>
          </p:nvPr>
        </p:nvSpPr>
        <p:spPr/>
        <p:txBody>
          <a:bodyPr>
            <a:normAutofit/>
          </a:bodyPr>
          <a:lstStyle/>
          <a:p>
            <a:pPr algn="ctr"/>
            <a:r>
              <a:rPr lang="en-US" altLang="en-US" b="1">
                <a:solidFill>
                  <a:schemeClr val="tx1"/>
                </a:solidFill>
              </a:rPr>
              <a:t>Child(</a:t>
            </a:r>
            <a:r>
              <a:rPr lang="en-US" altLang="en-US" b="1" err="1">
                <a:solidFill>
                  <a:schemeClr val="tx1"/>
                </a:solidFill>
              </a:rPr>
              <a:t>ren</a:t>
            </a:r>
            <a:r>
              <a:rPr lang="en-US" altLang="en-US" b="1">
                <a:solidFill>
                  <a:schemeClr val="tx1"/>
                </a:solidFill>
              </a:rPr>
              <a:t>) Only Election</a:t>
            </a:r>
          </a:p>
        </p:txBody>
      </p:sp>
      <p:sp>
        <p:nvSpPr>
          <p:cNvPr id="4" name="Content Placeholder 3"/>
          <p:cNvSpPr>
            <a:spLocks noGrp="1"/>
          </p:cNvSpPr>
          <p:nvPr>
            <p:ph idx="1"/>
          </p:nvPr>
        </p:nvSpPr>
        <p:spPr/>
        <p:txBody>
          <a:bodyPr>
            <a:normAutofit/>
          </a:bodyPr>
          <a:lstStyle/>
          <a:p>
            <a:pPr marL="342900" lvl="1" indent="-342900">
              <a:lnSpc>
                <a:spcPct val="100000"/>
              </a:lnSpc>
              <a:defRPr/>
            </a:pPr>
            <a:r>
              <a:rPr lang="en-US" altLang="en-US" sz="2000"/>
              <a:t>All eligible children covered at one cost</a:t>
            </a:r>
          </a:p>
          <a:p>
            <a:pPr marL="342900" lvl="1" indent="-342900">
              <a:lnSpc>
                <a:spcPct val="100000"/>
              </a:lnSpc>
              <a:defRPr/>
            </a:pPr>
            <a:r>
              <a:rPr lang="en-US" altLang="en-US" sz="2000"/>
              <a:t>Cost stops when no eligible child(ren) remain</a:t>
            </a:r>
          </a:p>
          <a:p>
            <a:pPr marL="342900" lvl="1" indent="-342900">
              <a:lnSpc>
                <a:spcPct val="100000"/>
              </a:lnSpc>
              <a:defRPr/>
            </a:pPr>
            <a:r>
              <a:rPr lang="en-US" altLang="en-US" sz="2000"/>
              <a:t>Annuity divided equally among all eligible children</a:t>
            </a:r>
          </a:p>
          <a:p>
            <a:pPr marL="342900" lvl="1" indent="-342900">
              <a:lnSpc>
                <a:spcPct val="100000"/>
              </a:lnSpc>
              <a:defRPr/>
            </a:pPr>
            <a:r>
              <a:rPr lang="en-US" altLang="en-US" sz="2000"/>
              <a:t>A child can receive more than one child RCSBP annuity. </a:t>
            </a:r>
          </a:p>
          <a:p>
            <a:pPr marL="342900" indent="-342900">
              <a:lnSpc>
                <a:spcPct val="100000"/>
              </a:lnSpc>
              <a:defRPr/>
            </a:pPr>
            <a:endParaRPr lang="en-US" altLang="en-US" sz="2000"/>
          </a:p>
          <a:p>
            <a:pPr marL="0" indent="0">
              <a:lnSpc>
                <a:spcPct val="100000"/>
              </a:lnSpc>
              <a:buNone/>
            </a:pPr>
            <a:endParaRPr lang="en-US" sz="2000"/>
          </a:p>
        </p:txBody>
      </p:sp>
      <p:graphicFrame>
        <p:nvGraphicFramePr>
          <p:cNvPr id="8" name="Diagram 7"/>
          <p:cNvGraphicFramePr/>
          <p:nvPr/>
        </p:nvGraphicFramePr>
        <p:xfrm>
          <a:off x="4847651" y="3929051"/>
          <a:ext cx="22860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1717355" y="3929051"/>
          <a:ext cx="2286000" cy="2286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p:cNvGraphicFramePr/>
          <p:nvPr/>
        </p:nvGraphicFramePr>
        <p:xfrm>
          <a:off x="7984456" y="3929051"/>
          <a:ext cx="2286000" cy="2286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Right Arrow 11"/>
          <p:cNvSpPr>
            <a:spLocks noChangeArrowheads="1"/>
          </p:cNvSpPr>
          <p:nvPr/>
        </p:nvSpPr>
        <p:spPr bwMode="auto">
          <a:xfrm>
            <a:off x="3939506" y="4829165"/>
            <a:ext cx="977900" cy="485775"/>
          </a:xfrm>
          <a:prstGeom prst="rightArrow">
            <a:avLst>
              <a:gd name="adj1" fmla="val 50000"/>
              <a:gd name="adj2" fmla="val 49861"/>
            </a:avLst>
          </a:prstGeom>
          <a:solidFill>
            <a:schemeClr val="accent1"/>
          </a:solidFill>
          <a:ln w="952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2400">
              <a:solidFill>
                <a:srgbClr val="221F20"/>
              </a:solidFill>
              <a:latin typeface=" Arial"/>
            </a:endParaRPr>
          </a:p>
        </p:txBody>
      </p:sp>
      <p:sp>
        <p:nvSpPr>
          <p:cNvPr id="13" name="Right Arrow 12"/>
          <p:cNvSpPr>
            <a:spLocks noChangeArrowheads="1"/>
          </p:cNvSpPr>
          <p:nvPr/>
        </p:nvSpPr>
        <p:spPr bwMode="auto">
          <a:xfrm>
            <a:off x="7070056" y="4829165"/>
            <a:ext cx="977900" cy="485775"/>
          </a:xfrm>
          <a:prstGeom prst="rightArrow">
            <a:avLst>
              <a:gd name="adj1" fmla="val 50000"/>
              <a:gd name="adj2" fmla="val 49861"/>
            </a:avLst>
          </a:prstGeom>
          <a:solidFill>
            <a:schemeClr val="accent1"/>
          </a:solidFill>
          <a:ln w="952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2400">
              <a:solidFill>
                <a:srgbClr val="221F20"/>
              </a:solidFill>
              <a:latin typeface=" Arial"/>
            </a:endParaRPr>
          </a:p>
        </p:txBody>
      </p:sp>
      <p:sp>
        <p:nvSpPr>
          <p:cNvPr id="14" name="Rectangle 2"/>
          <p:cNvSpPr txBox="1">
            <a:spLocks noChangeArrowheads="1"/>
          </p:cNvSpPr>
          <p:nvPr/>
        </p:nvSpPr>
        <p:spPr>
          <a:xfrm>
            <a:off x="1968595" y="3429000"/>
            <a:ext cx="8229600" cy="808038"/>
          </a:xfrm>
          <a:prstGeom prst="rect">
            <a:avLst/>
          </a:prstGeom>
        </p:spPr>
        <p:txBody>
          <a:bodyPr/>
          <a:lstStyle>
            <a:lvl1pPr algn="ctr" defTabSz="912813" rtl="0" eaLnBrk="0" fontAlgn="base" hangingPunct="0">
              <a:spcBef>
                <a:spcPct val="0"/>
              </a:spcBef>
              <a:spcAft>
                <a:spcPct val="0"/>
              </a:spcAft>
              <a:defRPr sz="4400">
                <a:solidFill>
                  <a:schemeClr val="tx2"/>
                </a:solidFill>
                <a:latin typeface="Arial" charset="0"/>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307696" algn="ctr" defTabSz="913472" rtl="0" fontAlgn="base">
              <a:spcBef>
                <a:spcPct val="0"/>
              </a:spcBef>
              <a:spcAft>
                <a:spcPct val="0"/>
              </a:spcAft>
              <a:defRPr sz="4400">
                <a:solidFill>
                  <a:schemeClr val="tx2"/>
                </a:solidFill>
                <a:latin typeface="Arial" charset="0"/>
              </a:defRPr>
            </a:lvl6pPr>
            <a:lvl7pPr marL="615391" algn="ctr" defTabSz="913472" rtl="0" fontAlgn="base">
              <a:spcBef>
                <a:spcPct val="0"/>
              </a:spcBef>
              <a:spcAft>
                <a:spcPct val="0"/>
              </a:spcAft>
              <a:defRPr sz="4400">
                <a:solidFill>
                  <a:schemeClr val="tx2"/>
                </a:solidFill>
                <a:latin typeface="Arial" charset="0"/>
              </a:defRPr>
            </a:lvl7pPr>
            <a:lvl8pPr marL="923087" algn="ctr" defTabSz="913472" rtl="0" fontAlgn="base">
              <a:spcBef>
                <a:spcPct val="0"/>
              </a:spcBef>
              <a:spcAft>
                <a:spcPct val="0"/>
              </a:spcAft>
              <a:defRPr sz="4400">
                <a:solidFill>
                  <a:schemeClr val="tx2"/>
                </a:solidFill>
                <a:latin typeface="Arial" charset="0"/>
              </a:defRPr>
            </a:lvl8pPr>
            <a:lvl9pPr marL="1230782" algn="ctr" defTabSz="913472" rtl="0" fontAlgn="base">
              <a:spcBef>
                <a:spcPct val="0"/>
              </a:spcBef>
              <a:spcAft>
                <a:spcPct val="0"/>
              </a:spcAft>
              <a:defRPr sz="4400">
                <a:solidFill>
                  <a:schemeClr val="tx2"/>
                </a:solidFill>
                <a:latin typeface="Arial" charset="0"/>
              </a:defRPr>
            </a:lvl9pPr>
          </a:lstStyle>
          <a:p>
            <a:pPr>
              <a:defRPr/>
            </a:pPr>
            <a:r>
              <a:rPr lang="en-US" altLang="en-US" sz="3200" u="sng" kern="0">
                <a:solidFill>
                  <a:srgbClr val="221F20"/>
                </a:solidFill>
              </a:rPr>
              <a:t>Annuity</a:t>
            </a:r>
          </a:p>
        </p:txBody>
      </p:sp>
      <p:sp>
        <p:nvSpPr>
          <p:cNvPr id="5" name="TextBox 4"/>
          <p:cNvSpPr txBox="1"/>
          <p:nvPr/>
        </p:nvSpPr>
        <p:spPr>
          <a:xfrm>
            <a:off x="1600200" y="6107668"/>
            <a:ext cx="2498056" cy="400110"/>
          </a:xfrm>
          <a:prstGeom prst="rect">
            <a:avLst/>
          </a:prstGeom>
          <a:noFill/>
          <a:ln>
            <a:solidFill>
              <a:schemeClr val="tx1"/>
            </a:solidFill>
          </a:ln>
        </p:spPr>
        <p:txBody>
          <a:bodyPr wrap="none" rtlCol="0">
            <a:spAutoFit/>
          </a:bodyPr>
          <a:lstStyle/>
          <a:p>
            <a:pPr algn="ctr" defTabSz="457200">
              <a:defRPr/>
            </a:pPr>
            <a:r>
              <a:rPr lang="en-US" sz="2000">
                <a:solidFill>
                  <a:srgbClr val="221F20"/>
                </a:solidFill>
                <a:latin typeface=" Arial"/>
              </a:rPr>
              <a:t>Two eligible children</a:t>
            </a:r>
          </a:p>
        </p:txBody>
      </p:sp>
      <p:sp>
        <p:nvSpPr>
          <p:cNvPr id="16" name="TextBox 15"/>
          <p:cNvSpPr txBox="1"/>
          <p:nvPr/>
        </p:nvSpPr>
        <p:spPr>
          <a:xfrm>
            <a:off x="4343401" y="6096000"/>
            <a:ext cx="3260829" cy="400110"/>
          </a:xfrm>
          <a:prstGeom prst="rect">
            <a:avLst/>
          </a:prstGeom>
          <a:noFill/>
          <a:ln>
            <a:solidFill>
              <a:schemeClr val="tx1"/>
            </a:solidFill>
          </a:ln>
        </p:spPr>
        <p:txBody>
          <a:bodyPr wrap="none" rtlCol="0">
            <a:spAutoFit/>
          </a:bodyPr>
          <a:lstStyle/>
          <a:p>
            <a:pPr algn="ctr" defTabSz="457200">
              <a:defRPr/>
            </a:pPr>
            <a:r>
              <a:rPr lang="en-US" sz="2000">
                <a:solidFill>
                  <a:srgbClr val="221F20"/>
                </a:solidFill>
                <a:latin typeface=" Arial"/>
              </a:rPr>
              <a:t>Child 1 ages out or marries</a:t>
            </a:r>
          </a:p>
        </p:txBody>
      </p:sp>
      <p:sp>
        <p:nvSpPr>
          <p:cNvPr id="17" name="TextBox 16"/>
          <p:cNvSpPr txBox="1"/>
          <p:nvPr/>
        </p:nvSpPr>
        <p:spPr>
          <a:xfrm>
            <a:off x="7731722" y="6107668"/>
            <a:ext cx="2659702" cy="400110"/>
          </a:xfrm>
          <a:prstGeom prst="rect">
            <a:avLst/>
          </a:prstGeom>
          <a:noFill/>
          <a:ln>
            <a:solidFill>
              <a:schemeClr val="tx1"/>
            </a:solidFill>
          </a:ln>
        </p:spPr>
        <p:txBody>
          <a:bodyPr wrap="none" rtlCol="0">
            <a:spAutoFit/>
          </a:bodyPr>
          <a:lstStyle/>
          <a:p>
            <a:pPr algn="ctr" defTabSz="457200">
              <a:defRPr/>
            </a:pPr>
            <a:r>
              <a:rPr lang="en-US" sz="2000">
                <a:solidFill>
                  <a:srgbClr val="221F20"/>
                </a:solidFill>
                <a:latin typeface=" Arial"/>
              </a:rPr>
              <a:t>Both age out or marry</a:t>
            </a:r>
          </a:p>
        </p:txBody>
      </p:sp>
    </p:spTree>
    <p:extLst>
      <p:ext uri="{BB962C8B-B14F-4D97-AF65-F5344CB8AC3E}">
        <p14:creationId xmlns:p14="http://schemas.microsoft.com/office/powerpoint/2010/main" val="2053014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1" grpId="0">
        <p:bldAsOne/>
      </p:bldGraphic>
      <p:bldP spid="12" grpId="0" animBg="1"/>
      <p:bldP spid="13" grpId="0" animBg="1"/>
      <p:bldP spid="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en-US" altLang="en-US" sz="3600" b="1"/>
              <a:t>Child Eligibility</a:t>
            </a:r>
          </a:p>
        </p:txBody>
      </p:sp>
      <p:sp>
        <p:nvSpPr>
          <p:cNvPr id="4" name="Content Placeholder 3"/>
          <p:cNvSpPr>
            <a:spLocks noGrp="1"/>
          </p:cNvSpPr>
          <p:nvPr>
            <p:ph idx="1"/>
          </p:nvPr>
        </p:nvSpPr>
        <p:spPr/>
        <p:txBody>
          <a:bodyPr>
            <a:normAutofit lnSpcReduction="10000"/>
          </a:bodyPr>
          <a:lstStyle/>
          <a:p>
            <a:pPr marL="457200" indent="-457200">
              <a:lnSpc>
                <a:spcPct val="110000"/>
              </a:lnSpc>
              <a:defRPr/>
            </a:pPr>
            <a:r>
              <a:rPr lang="en-US" altLang="en-US" sz="2400"/>
              <a:t>Child must be:</a:t>
            </a:r>
          </a:p>
          <a:p>
            <a:pPr lvl="1" eaLnBrk="1" hangingPunct="1">
              <a:lnSpc>
                <a:spcPct val="110000"/>
              </a:lnSpc>
              <a:buFontTx/>
              <a:buChar char="‒"/>
              <a:defRPr/>
            </a:pPr>
            <a:r>
              <a:rPr lang="en-US" altLang="en-US"/>
              <a:t>Unmarried</a:t>
            </a:r>
          </a:p>
          <a:p>
            <a:pPr lvl="1" eaLnBrk="1" hangingPunct="1">
              <a:lnSpc>
                <a:spcPct val="110000"/>
              </a:lnSpc>
              <a:buFontTx/>
              <a:buChar char="‒"/>
              <a:defRPr/>
            </a:pPr>
            <a:r>
              <a:rPr lang="en-US" altLang="en-US"/>
              <a:t>Age: up to 18 or 22 if a full-time student</a:t>
            </a:r>
          </a:p>
          <a:p>
            <a:pPr lvl="1" eaLnBrk="1" hangingPunct="1">
              <a:lnSpc>
                <a:spcPct val="110000"/>
              </a:lnSpc>
              <a:buFontTx/>
              <a:buChar char="‒"/>
              <a:defRPr/>
            </a:pPr>
            <a:r>
              <a:rPr lang="en-US" altLang="en-US"/>
              <a:t>Unmarried Incapacitated child – eligible forever if condition was incurred while eligible for RCSBP</a:t>
            </a:r>
          </a:p>
          <a:p>
            <a:pPr marL="342900" indent="-342900">
              <a:lnSpc>
                <a:spcPct val="110000"/>
              </a:lnSpc>
              <a:defRPr/>
            </a:pPr>
            <a:r>
              <a:rPr lang="en-US" altLang="en-US" sz="2400"/>
              <a:t>Natural child</a:t>
            </a:r>
          </a:p>
          <a:p>
            <a:pPr marL="342900" indent="-342900">
              <a:lnSpc>
                <a:spcPct val="110000"/>
              </a:lnSpc>
              <a:defRPr/>
            </a:pPr>
            <a:r>
              <a:rPr lang="en-US" altLang="en-US" sz="2400"/>
              <a:t>Adopted Child</a:t>
            </a:r>
          </a:p>
          <a:p>
            <a:pPr marL="342900" indent="-342900">
              <a:lnSpc>
                <a:spcPct val="110000"/>
              </a:lnSpc>
              <a:defRPr/>
            </a:pPr>
            <a:r>
              <a:rPr lang="en-US" altLang="en-US" sz="2400"/>
              <a:t>Stepchild, foster child who is living in a parent child relationship with the military member when that member dies</a:t>
            </a:r>
          </a:p>
          <a:p>
            <a:pPr marL="342900" indent="-342900">
              <a:lnSpc>
                <a:spcPct val="110000"/>
              </a:lnSpc>
              <a:defRPr/>
            </a:pPr>
            <a:r>
              <a:rPr lang="en-US" altLang="en-US" sz="2400">
                <a:latin typeface="Arial" panose="020B0604020202020204" pitchFamily="34" charset="0"/>
              </a:rPr>
              <a:t>When no eligible children remain, child SBP cost stops but RCSBP cost continues </a:t>
            </a:r>
          </a:p>
          <a:p>
            <a:pPr marL="0" indent="0">
              <a:lnSpc>
                <a:spcPct val="110000"/>
              </a:lnSpc>
              <a:buNone/>
              <a:defRPr/>
            </a:pPr>
            <a:endParaRPr lang="en-US" altLang="en-US" sz="2400"/>
          </a:p>
          <a:p>
            <a:pPr marL="0" indent="0">
              <a:lnSpc>
                <a:spcPct val="110000"/>
              </a:lnSpc>
              <a:buNone/>
              <a:defRPr/>
            </a:pPr>
            <a:endParaRPr lang="en-US" altLang="en-US" sz="2400"/>
          </a:p>
          <a:p>
            <a:pPr marL="0" indent="0">
              <a:lnSpc>
                <a:spcPct val="110000"/>
              </a:lnSpc>
              <a:buNone/>
            </a:pPr>
            <a:endParaRPr lang="en-US" sz="2400"/>
          </a:p>
        </p:txBody>
      </p:sp>
    </p:spTree>
    <p:extLst>
      <p:ext uri="{BB962C8B-B14F-4D97-AF65-F5344CB8AC3E}">
        <p14:creationId xmlns:p14="http://schemas.microsoft.com/office/powerpoint/2010/main" val="5457922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algn="ctr"/>
            <a:r>
              <a:rPr lang="en-US" altLang="en-US" sz="3600" b="1"/>
              <a:t>Incapacitated Child Considerations</a:t>
            </a:r>
          </a:p>
        </p:txBody>
      </p:sp>
      <p:sp>
        <p:nvSpPr>
          <p:cNvPr id="4" name="Content Placeholder 3"/>
          <p:cNvSpPr>
            <a:spLocks noGrp="1"/>
          </p:cNvSpPr>
          <p:nvPr>
            <p:ph idx="1"/>
          </p:nvPr>
        </p:nvSpPr>
        <p:spPr/>
        <p:txBody>
          <a:bodyPr>
            <a:normAutofit/>
          </a:bodyPr>
          <a:lstStyle/>
          <a:p>
            <a:pPr marL="569913" indent="-457200">
              <a:lnSpc>
                <a:spcPct val="100000"/>
              </a:lnSpc>
            </a:pPr>
            <a:r>
              <a:rPr lang="en-US" altLang="en-US" sz="2400"/>
              <a:t>Research the impact that RCSBP/SBP for a fully disabled child may have on other benefits the child has or will receive. </a:t>
            </a:r>
          </a:p>
          <a:p>
            <a:pPr marL="569913" indent="-457200">
              <a:lnSpc>
                <a:spcPct val="100000"/>
              </a:lnSpc>
            </a:pPr>
            <a:r>
              <a:rPr lang="en-US" altLang="en-US" sz="2400"/>
              <a:t>You may elect to pay an annuity to a special needs trust for an RCSBP/SBP eligible unmarried incapacitated child.  </a:t>
            </a:r>
          </a:p>
          <a:p>
            <a:pPr marL="0" indent="0">
              <a:lnSpc>
                <a:spcPct val="100000"/>
              </a:lnSpc>
              <a:buNone/>
            </a:pPr>
            <a:endParaRPr lang="en-US" sz="2400"/>
          </a:p>
        </p:txBody>
      </p:sp>
    </p:spTree>
    <p:extLst>
      <p:ext uri="{BB962C8B-B14F-4D97-AF65-F5344CB8AC3E}">
        <p14:creationId xmlns:p14="http://schemas.microsoft.com/office/powerpoint/2010/main" val="34674331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A1B89-F2E1-78FC-DD73-4C7CB1108C9A}"/>
              </a:ext>
            </a:extLst>
          </p:cNvPr>
          <p:cNvPicPr>
            <a:picLocks noChangeAspect="1"/>
          </p:cNvPicPr>
          <p:nvPr/>
        </p:nvPicPr>
        <p:blipFill>
          <a:blip r:embed="rId2"/>
          <a:stretch>
            <a:fillRect/>
          </a:stretch>
        </p:blipFill>
        <p:spPr>
          <a:xfrm>
            <a:off x="1177490" y="199724"/>
            <a:ext cx="9837019" cy="6458552"/>
          </a:xfrm>
          <a:prstGeom prst="rect">
            <a:avLst/>
          </a:prstGeom>
        </p:spPr>
      </p:pic>
    </p:spTree>
    <p:extLst>
      <p:ext uri="{BB962C8B-B14F-4D97-AF65-F5344CB8AC3E}">
        <p14:creationId xmlns:p14="http://schemas.microsoft.com/office/powerpoint/2010/main" val="3449493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fontScale="90000"/>
          </a:bodyPr>
          <a:lstStyle/>
          <a:p>
            <a:pPr algn="ctr" eaLnBrk="1" hangingPunct="1"/>
            <a:r>
              <a:rPr lang="en-US" altLang="en-US" sz="3600" b="1">
                <a:latin typeface="Arial" panose="020B0604020202020204" pitchFamily="34" charset="0"/>
              </a:rPr>
              <a:t>Advice:  Seriously Consider </a:t>
            </a:r>
            <a:br>
              <a:rPr lang="en-US" altLang="en-US" sz="3600" b="1">
                <a:latin typeface="Arial" panose="020B0604020202020204" pitchFamily="34" charset="0"/>
              </a:rPr>
            </a:br>
            <a:r>
              <a:rPr lang="en-US" altLang="en-US" sz="3600" b="1">
                <a:latin typeface="Arial" panose="020B0604020202020204" pitchFamily="34" charset="0"/>
              </a:rPr>
              <a:t>Child Coverage!</a:t>
            </a:r>
          </a:p>
        </p:txBody>
      </p:sp>
      <p:sp>
        <p:nvSpPr>
          <p:cNvPr id="53251" name="Rectangle 3"/>
          <p:cNvSpPr>
            <a:spLocks noGrp="1" noChangeArrowheads="1"/>
          </p:cNvSpPr>
          <p:nvPr>
            <p:ph idx="1"/>
          </p:nvPr>
        </p:nvSpPr>
        <p:spPr bwMode="auto">
          <a:xfrm>
            <a:off x="2152650" y="1825625"/>
            <a:ext cx="7886700" cy="45574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marL="0" indent="0">
              <a:lnSpc>
                <a:spcPct val="100000"/>
              </a:lnSpc>
              <a:buNone/>
            </a:pPr>
            <a:r>
              <a:rPr lang="en-US" altLang="en-US" sz="2000">
                <a:latin typeface="Arial" panose="020B0604020202020204" pitchFamily="34" charset="0"/>
              </a:rPr>
              <a:t>Q:  Why bother covering my 21-year old son who graduates from college soon?</a:t>
            </a:r>
          </a:p>
          <a:p>
            <a:pPr marL="0" indent="0">
              <a:lnSpc>
                <a:spcPct val="100000"/>
              </a:lnSpc>
              <a:buNone/>
            </a:pPr>
            <a:r>
              <a:rPr lang="en-US" altLang="en-US" sz="2000">
                <a:latin typeface="Arial" panose="020B0604020202020204" pitchFamily="34" charset="0"/>
              </a:rPr>
              <a:t>A:  Because, if you elected Option B or Option C for a spouse and did not elect RCSBP for an eligible child...</a:t>
            </a:r>
          </a:p>
          <a:p>
            <a:pPr lvl="1" eaLnBrk="1" hangingPunct="1">
              <a:lnSpc>
                <a:spcPct val="100000"/>
              </a:lnSpc>
            </a:pPr>
            <a:r>
              <a:rPr lang="en-US" altLang="en-US" sz="2000">
                <a:latin typeface="Arial" panose="020B0604020202020204" pitchFamily="34" charset="0"/>
              </a:rPr>
              <a:t>incapacitation may occur while still eligible </a:t>
            </a:r>
          </a:p>
          <a:p>
            <a:pPr lvl="1" algn="l" eaLnBrk="1" hangingPunct="1">
              <a:lnSpc>
                <a:spcPct val="100000"/>
              </a:lnSpc>
            </a:pPr>
            <a:r>
              <a:rPr lang="en-US" altLang="en-US" sz="2000">
                <a:latin typeface="Arial" panose="020B0604020202020204" pitchFamily="34" charset="0"/>
              </a:rPr>
              <a:t>“closing” the child category when there are eligible children closes it for both RCSBP and SBP </a:t>
            </a:r>
            <a:r>
              <a:rPr lang="en-US" altLang="en-US" sz="2000" u="sng">
                <a:latin typeface="Arial" panose="020B0604020202020204" pitchFamily="34" charset="0"/>
              </a:rPr>
              <a:t>forever</a:t>
            </a:r>
            <a:endParaRPr lang="en-US" altLang="en-US" sz="2000">
              <a:latin typeface="Arial" panose="020B0604020202020204" pitchFamily="34" charset="0"/>
            </a:endParaRPr>
          </a:p>
          <a:p>
            <a:pPr lvl="1" algn="l" eaLnBrk="1" hangingPunct="1">
              <a:lnSpc>
                <a:spcPct val="100000"/>
              </a:lnSpc>
            </a:pPr>
            <a:r>
              <a:rPr lang="en-US" altLang="en-US" sz="2000">
                <a:latin typeface="Arial" panose="020B0604020202020204" pitchFamily="34" charset="0"/>
              </a:rPr>
              <a:t>family complete?  perhaps a step-, grand-, foster- or natural child is in your future</a:t>
            </a:r>
          </a:p>
          <a:p>
            <a:pPr marL="0" indent="0">
              <a:lnSpc>
                <a:spcPct val="100000"/>
              </a:lnSpc>
              <a:buNone/>
            </a:pPr>
            <a:r>
              <a:rPr lang="en-US" altLang="en-US" sz="2000" b="1">
                <a:latin typeface="Arial" panose="020B0604020202020204" pitchFamily="34" charset="0"/>
              </a:rPr>
              <a:t>Note: </a:t>
            </a:r>
            <a:r>
              <a:rPr lang="en-US" altLang="en-US" sz="2000">
                <a:latin typeface="Arial" panose="020B0604020202020204" pitchFamily="34" charset="0"/>
              </a:rPr>
              <a:t>SBP cost stops when no eligible children remain, but RCSBP cost continues for coverage already received. </a:t>
            </a:r>
            <a:r>
              <a:rPr lang="en-US" altLang="en-US" sz="2000"/>
              <a:t>Spouse and Child or Child Only RCSBP/SBP is inexpensive.</a:t>
            </a:r>
          </a:p>
        </p:txBody>
      </p:sp>
    </p:spTree>
    <p:extLst>
      <p:ext uri="{BB962C8B-B14F-4D97-AF65-F5344CB8AC3E}">
        <p14:creationId xmlns:p14="http://schemas.microsoft.com/office/powerpoint/2010/main" val="18551593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ln w="12700">
            <a:miter lim="800000"/>
            <a:headEnd/>
            <a:tailEnd/>
          </a:ln>
        </p:spPr>
        <p:txBody>
          <a:bodyPr vert="horz" wrap="square" lIns="90488" tIns="44450" rIns="90488" bIns="44450" numCol="1" rtlCol="0" anchor="ctr" anchorCtr="0" compatLnSpc="1">
            <a:prstTxWarp prst="textNoShape">
              <a:avLst/>
            </a:prstTxWarp>
            <a:normAutofit/>
          </a:bodyPr>
          <a:lstStyle/>
          <a:p>
            <a:pPr algn="ctr" eaLnBrk="1" hangingPunct="1">
              <a:defRPr/>
            </a:pPr>
            <a:r>
              <a:rPr lang="en-US" b="1">
                <a:solidFill>
                  <a:schemeClr val="tx1"/>
                </a:solidFill>
              </a:rPr>
              <a:t>Former Spouse (FS)</a:t>
            </a:r>
          </a:p>
        </p:txBody>
      </p:sp>
      <p:sp>
        <p:nvSpPr>
          <p:cNvPr id="2" name="Content Placeholder 1"/>
          <p:cNvSpPr>
            <a:spLocks noGrp="1"/>
          </p:cNvSpPr>
          <p:nvPr>
            <p:ph idx="1"/>
          </p:nvPr>
        </p:nvSpPr>
        <p:spPr/>
        <p:txBody>
          <a:bodyPr>
            <a:noAutofit/>
          </a:bodyPr>
          <a:lstStyle/>
          <a:p>
            <a:pPr eaLnBrk="1" hangingPunct="1">
              <a:lnSpc>
                <a:spcPct val="100000"/>
              </a:lnSpc>
              <a:defRPr/>
            </a:pPr>
            <a:r>
              <a:rPr lang="en-US" sz="1800"/>
              <a:t>Former spouse coverage can be:</a:t>
            </a:r>
          </a:p>
          <a:p>
            <a:pPr lvl="1" eaLnBrk="1" hangingPunct="1">
              <a:lnSpc>
                <a:spcPct val="100000"/>
              </a:lnSpc>
              <a:buFontTx/>
              <a:buChar char="‒"/>
              <a:defRPr/>
            </a:pPr>
            <a:r>
              <a:rPr lang="en-US" sz="1800"/>
              <a:t>purely voluntary</a:t>
            </a:r>
          </a:p>
          <a:p>
            <a:pPr lvl="1" eaLnBrk="1" hangingPunct="1">
              <a:lnSpc>
                <a:spcPct val="100000"/>
              </a:lnSpc>
              <a:buFontTx/>
              <a:buChar char="‒"/>
              <a:defRPr/>
            </a:pPr>
            <a:r>
              <a:rPr lang="en-US" sz="1800"/>
              <a:t>incorporated into a written agreement</a:t>
            </a:r>
          </a:p>
          <a:p>
            <a:pPr lvl="1" eaLnBrk="1" hangingPunct="1">
              <a:lnSpc>
                <a:spcPct val="100000"/>
              </a:lnSpc>
              <a:buFontTx/>
              <a:buChar char="‒"/>
              <a:defRPr/>
            </a:pPr>
            <a:r>
              <a:rPr lang="en-US" sz="1800"/>
              <a:t>court-ordered (since 1986)</a:t>
            </a:r>
          </a:p>
          <a:p>
            <a:pPr marL="342900" indent="-342900">
              <a:lnSpc>
                <a:spcPct val="100000"/>
              </a:lnSpc>
              <a:defRPr/>
            </a:pPr>
            <a:r>
              <a:rPr lang="en-US" sz="1800"/>
              <a:t>Divorce prior to receiving the NOE:</a:t>
            </a:r>
          </a:p>
          <a:p>
            <a:pPr lvl="1" eaLnBrk="1" hangingPunct="1">
              <a:lnSpc>
                <a:spcPct val="100000"/>
              </a:lnSpc>
              <a:buFontTx/>
              <a:buChar char="‒"/>
              <a:defRPr/>
            </a:pPr>
            <a:r>
              <a:rPr lang="en-US" sz="1800"/>
              <a:t>If court ordered, Soldier should elect former spouse using the DD Form 2656-5 and DD Form 2656-1 within 90 days of receiving the NOE or could be held in contempt of court </a:t>
            </a:r>
          </a:p>
          <a:p>
            <a:pPr lvl="1" eaLnBrk="1" hangingPunct="1">
              <a:lnSpc>
                <a:spcPct val="100000"/>
              </a:lnSpc>
              <a:buFontTx/>
              <a:buChar char="‒"/>
              <a:defRPr/>
            </a:pPr>
            <a:r>
              <a:rPr lang="en-US" sz="1800"/>
              <a:t>Former spouse can ensure Former Spouse SBP is established by providing DFAS-CL the divorce decree with subsequent court orders plus a DD Form 2656-10 (Survivor Benefit Plan (SBP)/Reserve Component (RC) SBP Request for Deemed Election) within one             year of the first court order awarding Former Spouse RCSBP/SBP</a:t>
            </a:r>
          </a:p>
          <a:p>
            <a:pPr lvl="1" eaLnBrk="1" hangingPunct="1">
              <a:lnSpc>
                <a:spcPct val="100000"/>
              </a:lnSpc>
              <a:defRPr/>
            </a:pPr>
            <a:endParaRPr lang="en-US" sz="1800"/>
          </a:p>
          <a:p>
            <a:pPr>
              <a:lnSpc>
                <a:spcPct val="100000"/>
              </a:lnSpc>
            </a:pPr>
            <a:endParaRPr lang="en-US" sz="1800"/>
          </a:p>
        </p:txBody>
      </p:sp>
      <p:sp>
        <p:nvSpPr>
          <p:cNvPr id="57348" name="Rectangle 12"/>
          <p:cNvSpPr>
            <a:spLocks noChangeArrowheads="1"/>
          </p:cNvSpPr>
          <p:nvPr/>
        </p:nvSpPr>
        <p:spPr bwMode="auto">
          <a:xfrm>
            <a:off x="1524000" y="4800601"/>
            <a:ext cx="455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endParaRPr lang="en-US" altLang="en-US" sz="2400" u="sng">
              <a:solidFill>
                <a:srgbClr val="727365"/>
              </a:solidFill>
            </a:endParaRPr>
          </a:p>
          <a:p>
            <a:pPr defTabSz="457200">
              <a:defRPr/>
            </a:pPr>
            <a:r>
              <a:rPr lang="en-US" altLang="en-US" sz="2400" b="1">
                <a:solidFill>
                  <a:srgbClr val="F1E4C7"/>
                </a:solidFill>
              </a:rPr>
              <a:t>			</a:t>
            </a:r>
          </a:p>
        </p:txBody>
      </p:sp>
    </p:spTree>
    <p:extLst>
      <p:ext uri="{BB962C8B-B14F-4D97-AF65-F5344CB8AC3E}">
        <p14:creationId xmlns:p14="http://schemas.microsoft.com/office/powerpoint/2010/main" val="40055573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2152650" y="577341"/>
            <a:ext cx="7886700" cy="1009652"/>
          </a:xfrm>
          <a:ln w="12700">
            <a:miter lim="800000"/>
            <a:headEnd/>
            <a:tailEnd/>
          </a:ln>
        </p:spPr>
        <p:txBody>
          <a:bodyPr vert="horz" wrap="square" lIns="90488" tIns="44450" rIns="90488" bIns="44450" numCol="1" rtlCol="0" anchor="ctr" anchorCtr="0" compatLnSpc="1">
            <a:prstTxWarp prst="textNoShape">
              <a:avLst/>
            </a:prstTxWarp>
            <a:normAutofit/>
          </a:bodyPr>
          <a:lstStyle/>
          <a:p>
            <a:pPr algn="ctr" eaLnBrk="1" hangingPunct="1">
              <a:defRPr/>
            </a:pPr>
            <a:r>
              <a:rPr lang="en-US" b="1">
                <a:solidFill>
                  <a:schemeClr val="tx1"/>
                </a:solidFill>
              </a:rPr>
              <a:t>Former Spouse (FS)</a:t>
            </a:r>
          </a:p>
        </p:txBody>
      </p:sp>
      <p:sp>
        <p:nvSpPr>
          <p:cNvPr id="83971" name="Rectangle 3"/>
          <p:cNvSpPr>
            <a:spLocks noGrp="1" noChangeArrowheads="1"/>
          </p:cNvSpPr>
          <p:nvPr>
            <p:ph idx="1"/>
          </p:nvPr>
        </p:nvSpPr>
        <p:spPr bwMode="auto">
          <a:xfrm>
            <a:off x="2152650" y="1721928"/>
            <a:ext cx="7886700" cy="4660016"/>
          </a:xfrm>
          <a:ln w="12700">
            <a:miter lim="800000"/>
            <a:headEnd/>
            <a:tailEnd/>
          </a:ln>
        </p:spPr>
        <p:txBody>
          <a:bodyPr vert="horz" wrap="square" lIns="90488" tIns="44450" rIns="90488" bIns="44450" numCol="1" rtlCol="0" anchor="t" anchorCtr="0" compatLnSpc="1">
            <a:prstTxWarp prst="textNoShape">
              <a:avLst/>
            </a:prstTxWarp>
            <a:noAutofit/>
          </a:bodyPr>
          <a:lstStyle/>
          <a:p>
            <a:pPr eaLnBrk="1" hangingPunct="1">
              <a:lnSpc>
                <a:spcPct val="110000"/>
              </a:lnSpc>
              <a:defRPr/>
            </a:pPr>
            <a:r>
              <a:rPr lang="en-US" sz="1800"/>
              <a:t>Divorce after NOE (must have had Spouse or Spouse and Child RCSBP coverage): </a:t>
            </a:r>
          </a:p>
          <a:p>
            <a:pPr lvl="1" eaLnBrk="1" hangingPunct="1">
              <a:lnSpc>
                <a:spcPct val="110000"/>
              </a:lnSpc>
              <a:buFontTx/>
              <a:buChar char="‒"/>
              <a:defRPr/>
            </a:pPr>
            <a:r>
              <a:rPr lang="en-US" sz="1800"/>
              <a:t>Soldier has one year from divorce to change Spouse to Former Spouse RCSBP</a:t>
            </a:r>
          </a:p>
          <a:p>
            <a:pPr lvl="1" eaLnBrk="1" hangingPunct="1">
              <a:lnSpc>
                <a:spcPct val="110000"/>
              </a:lnSpc>
              <a:buFontTx/>
              <a:buChar char="‒"/>
              <a:defRPr/>
            </a:pPr>
            <a:r>
              <a:rPr lang="en-US" sz="1800"/>
              <a:t>Former spouse has one year from first court order awarding RCSBP to deem the election</a:t>
            </a:r>
          </a:p>
          <a:p>
            <a:pPr lvl="1" eaLnBrk="1" hangingPunct="1">
              <a:lnSpc>
                <a:spcPct val="110000"/>
              </a:lnSpc>
              <a:defRPr/>
            </a:pPr>
            <a:endParaRPr lang="en-US" sz="1800"/>
          </a:p>
          <a:p>
            <a:pPr marL="342900" indent="-342900">
              <a:lnSpc>
                <a:spcPct val="110000"/>
              </a:lnSpc>
              <a:spcBef>
                <a:spcPct val="0"/>
              </a:spcBef>
              <a:defRPr/>
            </a:pPr>
            <a:r>
              <a:rPr lang="en-US" sz="1800"/>
              <a:t>Former Spouse RCSBP coverage can be changed in certain circumstances:</a:t>
            </a:r>
          </a:p>
          <a:p>
            <a:pPr lvl="1" eaLnBrk="1" hangingPunct="1">
              <a:lnSpc>
                <a:spcPct val="110000"/>
              </a:lnSpc>
              <a:buFontTx/>
              <a:buChar char="‒"/>
              <a:defRPr/>
            </a:pPr>
            <a:r>
              <a:rPr lang="en-US" sz="1800"/>
              <a:t>Voluntarily – can cancel Former Spouse RCSBP and elect Spouse RCSBP within one year of marriage</a:t>
            </a:r>
          </a:p>
          <a:p>
            <a:pPr lvl="1" eaLnBrk="1" hangingPunct="1">
              <a:lnSpc>
                <a:spcPct val="110000"/>
              </a:lnSpc>
              <a:buFontTx/>
              <a:buChar char="‒"/>
              <a:defRPr/>
            </a:pPr>
            <a:r>
              <a:rPr lang="en-US" sz="1800"/>
              <a:t>Court ordered – amended court order</a:t>
            </a:r>
          </a:p>
          <a:p>
            <a:pPr lvl="1" eaLnBrk="1" hangingPunct="1">
              <a:lnSpc>
                <a:spcPct val="110000"/>
              </a:lnSpc>
              <a:buFontTx/>
              <a:buChar char="‒"/>
              <a:defRPr/>
            </a:pPr>
            <a:r>
              <a:rPr lang="en-US" sz="1800"/>
              <a:t>Death of former spouse – change to Spouse RCSBP (contact RSO for details/timeframe)</a:t>
            </a:r>
          </a:p>
          <a:p>
            <a:pPr marL="457200" lvl="1" indent="0">
              <a:lnSpc>
                <a:spcPct val="110000"/>
              </a:lnSpc>
              <a:buNone/>
              <a:defRPr/>
            </a:pPr>
            <a:endParaRPr lang="en-US" sz="1800"/>
          </a:p>
        </p:txBody>
      </p:sp>
    </p:spTree>
    <p:extLst>
      <p:ext uri="{BB962C8B-B14F-4D97-AF65-F5344CB8AC3E}">
        <p14:creationId xmlns:p14="http://schemas.microsoft.com/office/powerpoint/2010/main" val="14621088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ln w="12700">
            <a:miter lim="800000"/>
            <a:headEnd/>
            <a:tailEnd/>
          </a:ln>
        </p:spPr>
        <p:txBody>
          <a:bodyPr vert="horz" wrap="square" lIns="90488" tIns="44450" rIns="90488" bIns="44450" numCol="1" rtlCol="0" anchor="ctr" anchorCtr="0" compatLnSpc="1">
            <a:prstTxWarp prst="textNoShape">
              <a:avLst/>
            </a:prstTxWarp>
            <a:normAutofit/>
          </a:bodyPr>
          <a:lstStyle/>
          <a:p>
            <a:pPr algn="ctr" eaLnBrk="1" hangingPunct="1">
              <a:defRPr/>
            </a:pPr>
            <a:r>
              <a:rPr lang="en-US" b="1">
                <a:solidFill>
                  <a:schemeClr val="tx1"/>
                </a:solidFill>
              </a:rPr>
              <a:t>Former Spouse (FS) and Child(</a:t>
            </a:r>
            <a:r>
              <a:rPr lang="en-US" b="1" err="1">
                <a:solidFill>
                  <a:schemeClr val="tx1"/>
                </a:solidFill>
              </a:rPr>
              <a:t>ren</a:t>
            </a:r>
            <a:r>
              <a:rPr lang="en-US" b="1">
                <a:solidFill>
                  <a:schemeClr val="tx1"/>
                </a:solidFill>
              </a:rPr>
              <a:t>)</a:t>
            </a:r>
          </a:p>
        </p:txBody>
      </p:sp>
      <p:sp>
        <p:nvSpPr>
          <p:cNvPr id="83971" name="Rectangle 3"/>
          <p:cNvSpPr>
            <a:spLocks noGrp="1" noChangeArrowheads="1"/>
          </p:cNvSpPr>
          <p:nvPr>
            <p:ph idx="1"/>
          </p:nvPr>
        </p:nvSpPr>
        <p:spPr bwMode="auto">
          <a:ln w="12700">
            <a:miter lim="800000"/>
            <a:headEnd/>
            <a:tailEnd/>
          </a:ln>
        </p:spPr>
        <p:txBody>
          <a:bodyPr vert="horz" wrap="square" lIns="90488" tIns="44450" rIns="90488" bIns="44450" numCol="1" rtlCol="0" anchor="t" anchorCtr="0" compatLnSpc="1">
            <a:prstTxWarp prst="textNoShape">
              <a:avLst/>
            </a:prstTxWarp>
            <a:normAutofit/>
          </a:bodyPr>
          <a:lstStyle/>
          <a:p>
            <a:pPr marL="342900" indent="-342900">
              <a:lnSpc>
                <a:spcPct val="100000"/>
              </a:lnSpc>
              <a:spcBef>
                <a:spcPct val="0"/>
              </a:spcBef>
              <a:defRPr/>
            </a:pPr>
            <a:r>
              <a:rPr lang="en-US" sz="2400"/>
              <a:t>The former spouse is the primary beneficiary</a:t>
            </a:r>
          </a:p>
          <a:p>
            <a:pPr marL="342900" indent="-342900">
              <a:lnSpc>
                <a:spcPct val="100000"/>
              </a:lnSpc>
              <a:spcBef>
                <a:spcPct val="0"/>
              </a:spcBef>
              <a:defRPr/>
            </a:pPr>
            <a:r>
              <a:rPr lang="en-US" sz="2400"/>
              <a:t>Child(</a:t>
            </a:r>
            <a:r>
              <a:rPr lang="en-US" sz="2400" err="1"/>
              <a:t>ren</a:t>
            </a:r>
            <a:r>
              <a:rPr lang="en-US" sz="2400"/>
              <a:t>) will receive the annuity only if the former spouse becomes ineligible</a:t>
            </a:r>
          </a:p>
          <a:p>
            <a:pPr marL="342900" indent="-342900">
              <a:lnSpc>
                <a:spcPct val="100000"/>
              </a:lnSpc>
              <a:spcBef>
                <a:spcPct val="0"/>
              </a:spcBef>
              <a:defRPr/>
            </a:pPr>
            <a:r>
              <a:rPr lang="en-US" sz="2400"/>
              <a:t>If deemed, the court order must state former spouse and child(</a:t>
            </a:r>
            <a:r>
              <a:rPr lang="en-US" sz="2400" err="1"/>
              <a:t>ren</a:t>
            </a:r>
            <a:r>
              <a:rPr lang="en-US" sz="2400"/>
              <a:t>) </a:t>
            </a:r>
          </a:p>
          <a:p>
            <a:pPr marL="342900" indent="-342900">
              <a:lnSpc>
                <a:spcPct val="100000"/>
              </a:lnSpc>
              <a:spcBef>
                <a:spcPct val="0"/>
              </a:spcBef>
              <a:defRPr/>
            </a:pPr>
            <a:r>
              <a:rPr lang="en-US" sz="2400"/>
              <a:t>Former spouse and children </a:t>
            </a:r>
            <a:r>
              <a:rPr lang="en-US" sz="2400" b="1"/>
              <a:t>only covers children of the marriage to the former spouse</a:t>
            </a:r>
          </a:p>
        </p:txBody>
      </p:sp>
    </p:spTree>
    <p:extLst>
      <p:ext uri="{BB962C8B-B14F-4D97-AF65-F5344CB8AC3E}">
        <p14:creationId xmlns:p14="http://schemas.microsoft.com/office/powerpoint/2010/main" val="19706748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“Insurable Interest” Election</a:t>
            </a:r>
          </a:p>
        </p:txBody>
      </p:sp>
      <p:sp>
        <p:nvSpPr>
          <p:cNvPr id="55299"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eaLnBrk="1" hangingPunct="1">
              <a:lnSpc>
                <a:spcPct val="100000"/>
              </a:lnSpc>
              <a:defRPr/>
            </a:pPr>
            <a:r>
              <a:rPr lang="en-US" altLang="en-US" sz="2000" b="1" u="sng">
                <a:latin typeface="Arial" panose="020B0604020202020204" pitchFamily="34" charset="0"/>
              </a:rPr>
              <a:t>Who Can Elect</a:t>
            </a:r>
            <a:r>
              <a:rPr lang="en-US" altLang="en-US" sz="2000" b="1">
                <a:latin typeface="Arial" panose="020B0604020202020204" pitchFamily="34" charset="0"/>
              </a:rPr>
              <a:t>:  </a:t>
            </a:r>
            <a:r>
              <a:rPr lang="en-US" altLang="en-US" sz="2000">
                <a:latin typeface="Arial" panose="020B0604020202020204" pitchFamily="34" charset="0"/>
              </a:rPr>
              <a:t>unmarried Soldiers with no eligible children </a:t>
            </a:r>
          </a:p>
          <a:p>
            <a:pPr eaLnBrk="1" hangingPunct="1">
              <a:lnSpc>
                <a:spcPct val="100000"/>
              </a:lnSpc>
              <a:defRPr/>
            </a:pPr>
            <a:r>
              <a:rPr lang="en-US" altLang="en-US" sz="2000" b="1" u="sng">
                <a:latin typeface="Arial" panose="020B0604020202020204" pitchFamily="34" charset="0"/>
              </a:rPr>
              <a:t>Eligible Beneficiaries</a:t>
            </a:r>
            <a:r>
              <a:rPr lang="en-US" altLang="en-US" sz="2000" b="1">
                <a:latin typeface="Arial" panose="020B0604020202020204" pitchFamily="34" charset="0"/>
              </a:rPr>
              <a:t>:  </a:t>
            </a:r>
            <a:r>
              <a:rPr lang="en-US" altLang="en-US" sz="2000">
                <a:latin typeface="Arial" panose="020B0604020202020204" pitchFamily="34" charset="0"/>
              </a:rPr>
              <a:t>relative more closely related than cousin; or business associate w/financial interest in Soldier (proof needed)</a:t>
            </a:r>
          </a:p>
          <a:p>
            <a:pPr eaLnBrk="1" hangingPunct="1">
              <a:lnSpc>
                <a:spcPct val="100000"/>
              </a:lnSpc>
              <a:defRPr/>
            </a:pPr>
            <a:r>
              <a:rPr lang="en-US" altLang="en-US" sz="2000" b="1" u="sng">
                <a:latin typeface="Arial" panose="020B0604020202020204" pitchFamily="34" charset="0"/>
              </a:rPr>
              <a:t>Base Amount</a:t>
            </a:r>
            <a:r>
              <a:rPr lang="en-US" altLang="en-US" sz="2000" b="1">
                <a:latin typeface="Arial" panose="020B0604020202020204" pitchFamily="34" charset="0"/>
              </a:rPr>
              <a:t>:  </a:t>
            </a:r>
            <a:r>
              <a:rPr lang="en-US" altLang="en-US" sz="2000">
                <a:latin typeface="Arial" panose="020B0604020202020204" pitchFamily="34" charset="0"/>
              </a:rPr>
              <a:t>Must be full retired pay</a:t>
            </a:r>
          </a:p>
          <a:p>
            <a:pPr eaLnBrk="1" hangingPunct="1">
              <a:lnSpc>
                <a:spcPct val="100000"/>
              </a:lnSpc>
              <a:defRPr/>
            </a:pPr>
            <a:r>
              <a:rPr lang="en-US" altLang="en-US" sz="2000" b="1" u="sng">
                <a:latin typeface="Arial" panose="020B0604020202020204" pitchFamily="34" charset="0"/>
              </a:rPr>
              <a:t>Cost</a:t>
            </a:r>
            <a:r>
              <a:rPr lang="en-US" altLang="en-US" sz="2000">
                <a:latin typeface="Arial" panose="020B0604020202020204" pitchFamily="34" charset="0"/>
              </a:rPr>
              <a:t>: </a:t>
            </a:r>
          </a:p>
          <a:p>
            <a:pPr lvl="1" eaLnBrk="1" hangingPunct="1">
              <a:lnSpc>
                <a:spcPct val="100000"/>
              </a:lnSpc>
              <a:defRPr/>
            </a:pPr>
            <a:r>
              <a:rPr lang="en-US" altLang="en-US" sz="2000">
                <a:latin typeface="Arial" panose="020B0604020202020204" pitchFamily="34" charset="0"/>
              </a:rPr>
              <a:t>RCSBP add on - varies depending on age of member and beneficiary </a:t>
            </a:r>
          </a:p>
          <a:p>
            <a:pPr lvl="1" eaLnBrk="1" hangingPunct="1">
              <a:lnSpc>
                <a:spcPct val="100000"/>
              </a:lnSpc>
              <a:defRPr/>
            </a:pPr>
            <a:r>
              <a:rPr lang="en-US" altLang="en-US" sz="2000">
                <a:latin typeface="Arial" panose="020B0604020202020204" pitchFamily="34" charset="0"/>
              </a:rPr>
              <a:t>SBP - 10% + 5% for each full 5 years younger beneficiary is than Soldier</a:t>
            </a:r>
          </a:p>
          <a:p>
            <a:pPr eaLnBrk="1" hangingPunct="1">
              <a:lnSpc>
                <a:spcPct val="100000"/>
              </a:lnSpc>
              <a:defRPr/>
            </a:pPr>
            <a:r>
              <a:rPr lang="en-US" altLang="en-US" sz="2000" b="1" u="sng">
                <a:latin typeface="Arial" panose="020B0604020202020204" pitchFamily="34" charset="0"/>
              </a:rPr>
              <a:t>Benefit</a:t>
            </a:r>
            <a:r>
              <a:rPr lang="en-US" altLang="en-US" sz="2000" b="1">
                <a:latin typeface="Arial" panose="020B0604020202020204" pitchFamily="34" charset="0"/>
              </a:rPr>
              <a:t>:  </a:t>
            </a:r>
            <a:r>
              <a:rPr lang="en-US" altLang="en-US" sz="2000">
                <a:latin typeface="Arial" panose="020B0604020202020204" pitchFamily="34" charset="0"/>
              </a:rPr>
              <a:t>55% of retired pay </a:t>
            </a:r>
            <a:r>
              <a:rPr lang="en-US" altLang="en-US" sz="2000" b="1" i="1">
                <a:latin typeface="Arial" panose="020B0604020202020204" pitchFamily="34" charset="0"/>
              </a:rPr>
              <a:t>less</a:t>
            </a:r>
            <a:r>
              <a:rPr lang="en-US" altLang="en-US" sz="2000">
                <a:latin typeface="Arial" panose="020B0604020202020204" pitchFamily="34" charset="0"/>
              </a:rPr>
              <a:t> SBP/RCSBP cost</a:t>
            </a:r>
          </a:p>
          <a:p>
            <a:pPr marL="0" indent="0">
              <a:lnSpc>
                <a:spcPct val="100000"/>
              </a:lnSpc>
              <a:buNone/>
            </a:pPr>
            <a:endParaRPr lang="en-US" altLang="en-US" sz="2000" b="1">
              <a:latin typeface="Arial" panose="020B0604020202020204" pitchFamily="34" charset="0"/>
            </a:endParaRPr>
          </a:p>
        </p:txBody>
      </p:sp>
    </p:spTree>
    <p:extLst>
      <p:ext uri="{BB962C8B-B14F-4D97-AF65-F5344CB8AC3E}">
        <p14:creationId xmlns:p14="http://schemas.microsoft.com/office/powerpoint/2010/main" val="317328024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“Insurable Interest” Election</a:t>
            </a:r>
          </a:p>
        </p:txBody>
      </p:sp>
      <p:sp>
        <p:nvSpPr>
          <p:cNvPr id="55299"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eaLnBrk="1" hangingPunct="1">
              <a:lnSpc>
                <a:spcPct val="110000"/>
              </a:lnSpc>
              <a:buClr>
                <a:schemeClr val="tx1"/>
              </a:buClr>
              <a:defRPr/>
            </a:pPr>
            <a:r>
              <a:rPr lang="en-US" altLang="en-US" sz="2200" b="1" u="sng" dirty="0">
                <a:latin typeface="Arial" panose="020B0604020202020204" pitchFamily="34" charset="0"/>
              </a:rPr>
              <a:t>Loss of Beneficiary</a:t>
            </a:r>
            <a:r>
              <a:rPr lang="en-US" altLang="en-US" sz="2200" b="1" dirty="0">
                <a:latin typeface="Arial" panose="020B0604020202020204" pitchFamily="34" charset="0"/>
              </a:rPr>
              <a:t>:  </a:t>
            </a:r>
            <a:r>
              <a:rPr lang="en-US" altLang="en-US" sz="2200" dirty="0">
                <a:latin typeface="Arial" panose="020B0604020202020204" pitchFamily="34" charset="0"/>
              </a:rPr>
              <a:t>May elect new beneficiary within 180 days of current beneficiary’s death </a:t>
            </a:r>
          </a:p>
          <a:p>
            <a:pPr eaLnBrk="1" hangingPunct="1">
              <a:lnSpc>
                <a:spcPct val="110000"/>
              </a:lnSpc>
              <a:defRPr/>
            </a:pPr>
            <a:r>
              <a:rPr lang="en-US" altLang="en-US" sz="2200" dirty="0">
                <a:latin typeface="Arial" panose="020B0604020202020204" pitchFamily="34" charset="0"/>
              </a:rPr>
              <a:t>Insurable interest RCSBP/SBP can be cancelled at any time </a:t>
            </a:r>
          </a:p>
          <a:p>
            <a:pPr lvl="1" eaLnBrk="1" hangingPunct="1">
              <a:lnSpc>
                <a:spcPct val="110000"/>
              </a:lnSpc>
              <a:buFont typeface="Arial" panose="020B0604020202020204" pitchFamily="34" charset="0"/>
              <a:buChar char="‒"/>
              <a:defRPr/>
            </a:pPr>
            <a:r>
              <a:rPr lang="en-US" altLang="en-US" sz="2200" dirty="0">
                <a:latin typeface="Arial" panose="020B0604020202020204" pitchFamily="34" charset="0"/>
              </a:rPr>
              <a:t>Exception:  If insurable interest was elected for former spouse</a:t>
            </a:r>
          </a:p>
          <a:p>
            <a:pPr marL="342900" indent="-342900">
              <a:lnSpc>
                <a:spcPct val="110000"/>
              </a:lnSpc>
            </a:pPr>
            <a:r>
              <a:rPr lang="en-US" altLang="en-US" sz="2200" dirty="0">
                <a:latin typeface="Arial" panose="020B0604020202020204" pitchFamily="34" charset="0"/>
              </a:rPr>
              <a:t>If you marry or have a child after NOE, you have one year to cancel insurable interest RCSBP and elect spouse and or child RCSBP or you close those beneficiary RCSBP and SBP categories</a:t>
            </a:r>
          </a:p>
          <a:p>
            <a:pPr marL="342900" indent="-342900">
              <a:lnSpc>
                <a:spcPct val="110000"/>
              </a:lnSpc>
            </a:pPr>
            <a:r>
              <a:rPr lang="en-US" altLang="en-US" sz="2200" dirty="0">
                <a:latin typeface="Arial" panose="020B0604020202020204" pitchFamily="34" charset="0"/>
              </a:rPr>
              <a:t>Cannot elect insurable interest RCSBP after NOE. Can elect insurable interest SBP at non-regular retirement if unmarried with no eligible children at non-regular retirement</a:t>
            </a:r>
          </a:p>
          <a:p>
            <a:pPr marL="457200" lvl="1" indent="0">
              <a:lnSpc>
                <a:spcPct val="110000"/>
              </a:lnSpc>
              <a:buNone/>
              <a:defRPr/>
            </a:pPr>
            <a:endParaRPr lang="en-US" altLang="en-US" sz="2200" dirty="0">
              <a:latin typeface="Arial" panose="020B0604020202020204" pitchFamily="34" charset="0"/>
            </a:endParaRPr>
          </a:p>
          <a:p>
            <a:pPr marL="457200" lvl="1" indent="0">
              <a:lnSpc>
                <a:spcPct val="110000"/>
              </a:lnSpc>
              <a:buNone/>
              <a:defRPr/>
            </a:pPr>
            <a:endParaRPr lang="en-US" altLang="en-US" sz="2200" dirty="0">
              <a:latin typeface="Arial" panose="020B0604020202020204" pitchFamily="34" charset="0"/>
            </a:endParaRPr>
          </a:p>
          <a:p>
            <a:pPr marL="0" indent="0">
              <a:lnSpc>
                <a:spcPct val="110000"/>
              </a:lnSpc>
              <a:buNone/>
            </a:pPr>
            <a:endParaRPr lang="en-US" altLang="en-US" sz="2200" b="1" dirty="0">
              <a:latin typeface="Arial" panose="020B0604020202020204" pitchFamily="34" charset="0"/>
            </a:endParaRPr>
          </a:p>
        </p:txBody>
      </p:sp>
    </p:spTree>
    <p:extLst>
      <p:ext uri="{BB962C8B-B14F-4D97-AF65-F5344CB8AC3E}">
        <p14:creationId xmlns:p14="http://schemas.microsoft.com/office/powerpoint/2010/main" val="27058817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A2834-3C66-3ED7-6667-ED2126ED5E20}"/>
              </a:ext>
            </a:extLst>
          </p:cNvPr>
          <p:cNvSpPr>
            <a:spLocks noGrp="1"/>
          </p:cNvSpPr>
          <p:nvPr>
            <p:ph type="title"/>
          </p:nvPr>
        </p:nvSpPr>
        <p:spPr>
          <a:xfrm>
            <a:off x="2152650" y="565624"/>
            <a:ext cx="7886700" cy="1009652"/>
          </a:xfrm>
        </p:spPr>
        <p:txBody>
          <a:bodyPr/>
          <a:lstStyle/>
          <a:p>
            <a:pPr algn="ctr"/>
            <a:r>
              <a:rPr lang="en-US" altLang="en-US" sz="3200" b="1" kern="0"/>
              <a:t>Spouse Concurrence</a:t>
            </a:r>
            <a:endParaRPr lang="en-US"/>
          </a:p>
        </p:txBody>
      </p:sp>
      <p:sp>
        <p:nvSpPr>
          <p:cNvPr id="32770" name="Rectangle 3">
            <a:extLst>
              <a:ext uri="{FF2B5EF4-FFF2-40B4-BE49-F238E27FC236}">
                <a16:creationId xmlns:a16="http://schemas.microsoft.com/office/drawing/2014/main" id="{FA315E8B-CE77-2D21-73F2-45E5D36867A1}"/>
              </a:ext>
            </a:extLst>
          </p:cNvPr>
          <p:cNvSpPr>
            <a:spLocks noGrp="1" noChangeArrowheads="1"/>
          </p:cNvSpPr>
          <p:nvPr>
            <p:ph idx="1"/>
          </p:nvPr>
        </p:nvSpPr>
        <p:spPr bwMode="auto">
          <a:xfrm>
            <a:off x="2000249" y="1509288"/>
            <a:ext cx="8191502" cy="6783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lgn="ctr">
              <a:lnSpc>
                <a:spcPct val="100000"/>
              </a:lnSpc>
              <a:buNone/>
            </a:pPr>
            <a:r>
              <a:rPr lang="en-US" altLang="en-US" sz="1800">
                <a:latin typeface="Arial" panose="020B0604020202020204" pitchFamily="34" charset="0"/>
              </a:rPr>
              <a:t>Effective 1 Jan 01, spouse concurrence is required for RCSBP elections within 90 days of receipt of NOE for certain situations.</a:t>
            </a:r>
          </a:p>
          <a:p>
            <a:pPr marL="457200" lvl="1" indent="0" algn="ctr">
              <a:lnSpc>
                <a:spcPct val="100000"/>
              </a:lnSpc>
              <a:buNone/>
            </a:pPr>
            <a:endParaRPr lang="en-US" altLang="en-US" sz="1800">
              <a:latin typeface="Arial" panose="020B0604020202020204" pitchFamily="34" charset="0"/>
            </a:endParaRPr>
          </a:p>
          <a:p>
            <a:pPr algn="ctr" eaLnBrk="1" hangingPunct="1">
              <a:lnSpc>
                <a:spcPct val="100000"/>
              </a:lnSpc>
            </a:pPr>
            <a:endParaRPr lang="en-US" altLang="en-US" sz="1800">
              <a:latin typeface="Arial" panose="020B0604020202020204" pitchFamily="34" charset="0"/>
            </a:endParaRPr>
          </a:p>
        </p:txBody>
      </p:sp>
      <p:graphicFrame>
        <p:nvGraphicFramePr>
          <p:cNvPr id="2" name="Table 1">
            <a:extLst>
              <a:ext uri="{FF2B5EF4-FFF2-40B4-BE49-F238E27FC236}">
                <a16:creationId xmlns:a16="http://schemas.microsoft.com/office/drawing/2014/main" id="{7B76BD67-9859-5B86-42DE-CB7E0E9F8B2A}"/>
              </a:ext>
            </a:extLst>
          </p:cNvPr>
          <p:cNvGraphicFramePr>
            <a:graphicFrameLocks noGrp="1"/>
          </p:cNvGraphicFramePr>
          <p:nvPr/>
        </p:nvGraphicFramePr>
        <p:xfrm>
          <a:off x="2000249" y="2308654"/>
          <a:ext cx="8191502" cy="3765748"/>
        </p:xfrm>
        <a:graphic>
          <a:graphicData uri="http://schemas.openxmlformats.org/drawingml/2006/table">
            <a:tbl>
              <a:tblPr firstRow="1" bandRow="1">
                <a:tableStyleId>{073A0DAA-6AF3-43AB-8588-CEC1D06C72B9}</a:tableStyleId>
              </a:tblPr>
              <a:tblGrid>
                <a:gridCol w="1268468">
                  <a:extLst>
                    <a:ext uri="{9D8B030D-6E8A-4147-A177-3AD203B41FA5}">
                      <a16:colId xmlns:a16="http://schemas.microsoft.com/office/drawing/2014/main" val="2076468875"/>
                    </a:ext>
                  </a:extLst>
                </a:gridCol>
                <a:gridCol w="829440">
                  <a:extLst>
                    <a:ext uri="{9D8B030D-6E8A-4147-A177-3AD203B41FA5}">
                      <a16:colId xmlns:a16="http://schemas.microsoft.com/office/drawing/2014/main" val="3632734321"/>
                    </a:ext>
                  </a:extLst>
                </a:gridCol>
                <a:gridCol w="243471">
                  <a:extLst>
                    <a:ext uri="{9D8B030D-6E8A-4147-A177-3AD203B41FA5}">
                      <a16:colId xmlns:a16="http://schemas.microsoft.com/office/drawing/2014/main" val="1059505231"/>
                    </a:ext>
                  </a:extLst>
                </a:gridCol>
                <a:gridCol w="580901">
                  <a:extLst>
                    <a:ext uri="{9D8B030D-6E8A-4147-A177-3AD203B41FA5}">
                      <a16:colId xmlns:a16="http://schemas.microsoft.com/office/drawing/2014/main" val="464355231"/>
                    </a:ext>
                  </a:extLst>
                </a:gridCol>
                <a:gridCol w="450457">
                  <a:extLst>
                    <a:ext uri="{9D8B030D-6E8A-4147-A177-3AD203B41FA5}">
                      <a16:colId xmlns:a16="http://schemas.microsoft.com/office/drawing/2014/main" val="2674391867"/>
                    </a:ext>
                  </a:extLst>
                </a:gridCol>
                <a:gridCol w="522466">
                  <a:extLst>
                    <a:ext uri="{9D8B030D-6E8A-4147-A177-3AD203B41FA5}">
                      <a16:colId xmlns:a16="http://schemas.microsoft.com/office/drawing/2014/main" val="491805818"/>
                    </a:ext>
                  </a:extLst>
                </a:gridCol>
                <a:gridCol w="455729">
                  <a:extLst>
                    <a:ext uri="{9D8B030D-6E8A-4147-A177-3AD203B41FA5}">
                      <a16:colId xmlns:a16="http://schemas.microsoft.com/office/drawing/2014/main" val="2321411932"/>
                    </a:ext>
                  </a:extLst>
                </a:gridCol>
                <a:gridCol w="1010093">
                  <a:extLst>
                    <a:ext uri="{9D8B030D-6E8A-4147-A177-3AD203B41FA5}">
                      <a16:colId xmlns:a16="http://schemas.microsoft.com/office/drawing/2014/main" val="4294194955"/>
                    </a:ext>
                  </a:extLst>
                </a:gridCol>
                <a:gridCol w="786810">
                  <a:extLst>
                    <a:ext uri="{9D8B030D-6E8A-4147-A177-3AD203B41FA5}">
                      <a16:colId xmlns:a16="http://schemas.microsoft.com/office/drawing/2014/main" val="3123809192"/>
                    </a:ext>
                  </a:extLst>
                </a:gridCol>
                <a:gridCol w="946297">
                  <a:extLst>
                    <a:ext uri="{9D8B030D-6E8A-4147-A177-3AD203B41FA5}">
                      <a16:colId xmlns:a16="http://schemas.microsoft.com/office/drawing/2014/main" val="1113575682"/>
                    </a:ext>
                  </a:extLst>
                </a:gridCol>
                <a:gridCol w="1097370">
                  <a:extLst>
                    <a:ext uri="{9D8B030D-6E8A-4147-A177-3AD203B41FA5}">
                      <a16:colId xmlns:a16="http://schemas.microsoft.com/office/drawing/2014/main" val="1765154719"/>
                    </a:ext>
                  </a:extLst>
                </a:gridCol>
              </a:tblGrid>
              <a:tr h="473146">
                <a:tc rowSpan="2">
                  <a:txBody>
                    <a:bodyPr/>
                    <a:lstStyle/>
                    <a:p>
                      <a:pPr algn="ctr"/>
                      <a:r>
                        <a:rPr lang="en-US" sz="1600">
                          <a:solidFill>
                            <a:schemeClr val="tx1"/>
                          </a:solidFill>
                          <a:latin typeface=" Arial"/>
                        </a:rPr>
                        <a:t>Option</a:t>
                      </a: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gridSpan="4">
                  <a:txBody>
                    <a:bodyPr/>
                    <a:lstStyle/>
                    <a:p>
                      <a:pPr algn="ctr"/>
                      <a:r>
                        <a:rPr lang="en-US" sz="1600">
                          <a:solidFill>
                            <a:schemeClr val="tx1"/>
                          </a:solidFill>
                          <a:latin typeface=" Arial"/>
                        </a:rPr>
                        <a:t>Spouse</a:t>
                      </a: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c hMerge="1">
                  <a:txBody>
                    <a:bodyPr/>
                    <a:lstStyle/>
                    <a:p>
                      <a:pPr algn="ctr"/>
                      <a:r>
                        <a:rPr lang="en-US" sz="1600">
                          <a:latin typeface=" Arial"/>
                        </a:rPr>
                        <a:t>Spouse and Child</a:t>
                      </a:r>
                    </a:p>
                  </a:txBody>
                  <a:tcPr marL="91434" marR="91434" marT="45725" marB="45725"/>
                </a:tc>
                <a:tc gridSpan="3">
                  <a:txBody>
                    <a:bodyPr/>
                    <a:lstStyle/>
                    <a:p>
                      <a:r>
                        <a:rPr lang="en-US" sz="1600">
                          <a:solidFill>
                            <a:schemeClr val="tx1"/>
                          </a:solidFill>
                          <a:latin typeface=" Arial"/>
                        </a:rPr>
                        <a:t>Spouse and Child</a:t>
                      </a:r>
                      <a:endParaRPr lang="en-US">
                        <a:solidFill>
                          <a:schemeClr val="tx1"/>
                        </a:solidFill>
                      </a:endParaRP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marL="91434" marR="91434" marT="45725" marB="45725"/>
                </a:tc>
                <a:tc rowSpan="2">
                  <a:txBody>
                    <a:bodyPr/>
                    <a:lstStyle/>
                    <a:p>
                      <a:pPr algn="ctr"/>
                      <a:r>
                        <a:rPr lang="en-US" sz="1600">
                          <a:solidFill>
                            <a:schemeClr val="tx1"/>
                          </a:solidFill>
                          <a:latin typeface=" Arial"/>
                        </a:rPr>
                        <a:t>Child </a:t>
                      </a:r>
                      <a:r>
                        <a:rPr lang="en-US" sz="1600" baseline="0">
                          <a:solidFill>
                            <a:schemeClr val="tx1"/>
                          </a:solidFill>
                          <a:latin typeface=" Arial"/>
                        </a:rPr>
                        <a:t>only</a:t>
                      </a:r>
                      <a:endParaRPr lang="en-US" sz="1600">
                        <a:solidFill>
                          <a:schemeClr val="tx1"/>
                        </a:solidFill>
                        <a:latin typeface=" Arial"/>
                      </a:endParaRP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ctr"/>
                      <a:r>
                        <a:rPr lang="en-US" sz="1600">
                          <a:solidFill>
                            <a:schemeClr val="tx1"/>
                          </a:solidFill>
                          <a:latin typeface=" Arial"/>
                        </a:rPr>
                        <a:t>Former Spouse</a:t>
                      </a: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rowSpan="2">
                  <a:txBody>
                    <a:bodyPr/>
                    <a:lstStyle/>
                    <a:p>
                      <a:pPr algn="ctr"/>
                      <a:r>
                        <a:rPr lang="en-US" sz="1600">
                          <a:solidFill>
                            <a:schemeClr val="tx1"/>
                          </a:solidFill>
                          <a:latin typeface=" Arial"/>
                        </a:rPr>
                        <a:t>Former Spouse</a:t>
                      </a:r>
                      <a:r>
                        <a:rPr lang="en-US" sz="1600" baseline="0">
                          <a:solidFill>
                            <a:schemeClr val="tx1"/>
                          </a:solidFill>
                          <a:latin typeface=" Arial"/>
                        </a:rPr>
                        <a:t> and Child</a:t>
                      </a:r>
                      <a:endParaRPr lang="en-US" sz="1600">
                        <a:solidFill>
                          <a:schemeClr val="tx1"/>
                        </a:solidFill>
                        <a:latin typeface=" Arial"/>
                      </a:endParaRP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43279668"/>
                  </a:ext>
                </a:extLst>
              </a:tr>
              <a:tr h="731586">
                <a:tc vMerge="1">
                  <a:txBody>
                    <a:bodyPr/>
                    <a:lstStyle/>
                    <a:p>
                      <a:pPr algn="ctr"/>
                      <a:endParaRPr lang="en-US" sz="1400">
                        <a:solidFill>
                          <a:srgbClr val="FFFFFF"/>
                        </a:solidFill>
                      </a:endParaRPr>
                    </a:p>
                  </a:txBody>
                  <a:tcPr marT="45721" marB="45721">
                    <a:solidFill>
                      <a:schemeClr val="tx1"/>
                    </a:solidFill>
                  </a:tcPr>
                </a:tc>
                <a:tc gridSpan="2">
                  <a:txBody>
                    <a:bodyPr/>
                    <a:lstStyle/>
                    <a:p>
                      <a:pPr algn="ctr"/>
                      <a:r>
                        <a:rPr lang="en-US" sz="1600">
                          <a:solidFill>
                            <a:schemeClr val="tx1"/>
                          </a:solidFill>
                          <a:latin typeface=" Arial"/>
                        </a:rPr>
                        <a:t>Full Base Amount</a:t>
                      </a: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r>
                        <a:rPr lang="en-US" sz="1600">
                          <a:solidFill>
                            <a:srgbClr val="FFFFFF"/>
                          </a:solidFill>
                          <a:latin typeface=" Arial"/>
                        </a:rPr>
                        <a:t>Reduced Base Amount</a:t>
                      </a:r>
                      <a:endParaRPr lang="en-US"/>
                    </a:p>
                  </a:txBody>
                  <a:tcPr marL="91434" marR="91434" marT="45725" marB="45725">
                    <a:solidFill>
                      <a:schemeClr val="tx1"/>
                    </a:solidFill>
                  </a:tcPr>
                </a:tc>
                <a:tc gridSpan="2">
                  <a:txBody>
                    <a:bodyPr/>
                    <a:lstStyle/>
                    <a:p>
                      <a:r>
                        <a:rPr lang="en-US" sz="1600">
                          <a:solidFill>
                            <a:schemeClr val="tx1"/>
                          </a:solidFill>
                          <a:latin typeface=" Arial"/>
                        </a:rPr>
                        <a:t>Reduced Base Amount</a:t>
                      </a:r>
                      <a:endParaRPr lang="en-US">
                        <a:solidFill>
                          <a:schemeClr val="tx1"/>
                        </a:solidFill>
                      </a:endParaRP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r>
                        <a:rPr lang="en-US" sz="1600">
                          <a:solidFill>
                            <a:srgbClr val="FFFFFF"/>
                          </a:solidFill>
                          <a:latin typeface=" Arial"/>
                        </a:rPr>
                        <a:t>Full Base Amount</a:t>
                      </a:r>
                    </a:p>
                  </a:txBody>
                  <a:tcPr marL="91434" marR="91434" marT="45725" marB="45725">
                    <a:solidFill>
                      <a:schemeClr val="tx1"/>
                    </a:solidFill>
                  </a:tcPr>
                </a:tc>
                <a:tc gridSpan="2">
                  <a:txBody>
                    <a:bodyPr/>
                    <a:lstStyle/>
                    <a:p>
                      <a:r>
                        <a:rPr lang="en-US" sz="1600">
                          <a:solidFill>
                            <a:schemeClr val="tx1"/>
                          </a:solidFill>
                          <a:latin typeface=" Arial"/>
                        </a:rPr>
                        <a:t>Full Base Amount</a:t>
                      </a: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r>
                        <a:rPr lang="en-US" sz="1600">
                          <a:solidFill>
                            <a:srgbClr val="FFFFFF"/>
                          </a:solidFill>
                          <a:latin typeface=" Arial"/>
                        </a:rPr>
                        <a:t>Reduced Base Amount</a:t>
                      </a:r>
                    </a:p>
                  </a:txBody>
                  <a:tcPr marL="91434" marR="91434" marT="45725" marB="45725">
                    <a:solidFill>
                      <a:schemeClr val="tx1"/>
                    </a:solidFill>
                  </a:tcPr>
                </a:tc>
                <a:tc>
                  <a:txBody>
                    <a:bodyPr/>
                    <a:lstStyle/>
                    <a:p>
                      <a:pPr algn="ctr"/>
                      <a:r>
                        <a:rPr lang="en-US" sz="1600">
                          <a:solidFill>
                            <a:schemeClr val="tx1"/>
                          </a:solidFill>
                          <a:latin typeface=" Arial"/>
                        </a:rPr>
                        <a:t>Reduced Base Amount</a:t>
                      </a: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vMerge="1">
                  <a:txBody>
                    <a:bodyPr/>
                    <a:lstStyle/>
                    <a:p>
                      <a:endParaRPr lang="en-US">
                        <a:solidFill>
                          <a:srgbClr val="FFFFFF"/>
                        </a:solidFill>
                      </a:endParaRPr>
                    </a:p>
                  </a:txBody>
                  <a:tcPr marT="45721" marB="45721">
                    <a:solidFill>
                      <a:schemeClr val="tx1"/>
                    </a:solidFill>
                  </a:tcPr>
                </a:tc>
                <a:tc vMerge="1">
                  <a:txBody>
                    <a:bodyPr/>
                    <a:lstStyle/>
                    <a:p>
                      <a:pPr algn="ctr"/>
                      <a:endParaRPr lang="en-US" sz="1400">
                        <a:solidFill>
                          <a:srgbClr val="FFFFFF"/>
                        </a:solidFill>
                      </a:endParaRPr>
                    </a:p>
                  </a:txBody>
                  <a:tcPr marT="45721" marB="45721">
                    <a:solidFill>
                      <a:schemeClr val="tx1"/>
                    </a:solidFill>
                  </a:tcPr>
                </a:tc>
                <a:tc vMerge="1">
                  <a:txBody>
                    <a:bodyPr/>
                    <a:lstStyle/>
                    <a:p>
                      <a:endParaRPr lang="en-US"/>
                    </a:p>
                  </a:txBody>
                  <a:tcPr marT="45721" marB="45721">
                    <a:solidFill>
                      <a:schemeClr val="tx1"/>
                    </a:solidFill>
                  </a:tcPr>
                </a:tc>
                <a:extLst>
                  <a:ext uri="{0D108BD9-81ED-4DB2-BD59-A6C34878D82A}">
                    <a16:rowId xmlns:a16="http://schemas.microsoft.com/office/drawing/2014/main" val="3396462800"/>
                  </a:ext>
                </a:extLst>
              </a:tr>
              <a:tr h="701697">
                <a:tc>
                  <a:txBody>
                    <a:bodyPr/>
                    <a:lstStyle/>
                    <a:p>
                      <a:pPr algn="ctr"/>
                      <a:r>
                        <a:rPr lang="en-US" sz="1600">
                          <a:latin typeface=" Arial"/>
                        </a:rPr>
                        <a:t>Option A</a:t>
                      </a:r>
                    </a:p>
                    <a:p>
                      <a:pPr algn="ctr"/>
                      <a:r>
                        <a:rPr lang="en-US" sz="1600">
                          <a:latin typeface=" Arial"/>
                        </a:rPr>
                        <a:t>Decline</a:t>
                      </a: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8">
                  <a:txBody>
                    <a:bodyPr/>
                    <a:lstStyle/>
                    <a:p>
                      <a:pPr algn="ctr"/>
                      <a:endParaRPr lang="en-US" sz="1600">
                        <a:latin typeface=" Arial"/>
                      </a:endParaRPr>
                    </a:p>
                    <a:p>
                      <a:pPr algn="ctr"/>
                      <a:r>
                        <a:rPr lang="en-US" sz="1600">
                          <a:latin typeface=" Arial"/>
                        </a:rPr>
                        <a:t>Yes</a:t>
                      </a: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pPr algn="ctr"/>
                      <a:endParaRPr lang="en-US" sz="1400"/>
                    </a:p>
                  </a:txBody>
                  <a:tcPr/>
                </a:tc>
                <a:tc rowSpan="3" gridSpan="2">
                  <a:txBody>
                    <a:bodyPr/>
                    <a:lstStyle/>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600">
                        <a:latin typeface=" Arial"/>
                      </a:endParaRPr>
                    </a:p>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600">
                        <a:latin typeface=" Arial"/>
                      </a:endParaRPr>
                    </a:p>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600">
                        <a:latin typeface=" Arial"/>
                      </a:endParaRPr>
                    </a:p>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600">
                        <a:latin typeface=" Arial"/>
                      </a:endParaRPr>
                    </a:p>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600">
                        <a:latin typeface=" Arial"/>
                      </a:endParaRPr>
                    </a:p>
                    <a:p>
                      <a:pPr marL="0" marR="0" lvl="0" indent="0" algn="ctr" defTabSz="615391" rtl="0" eaLnBrk="1" fontAlgn="auto" latinLnBrk="0" hangingPunct="1">
                        <a:lnSpc>
                          <a:spcPct val="100000"/>
                        </a:lnSpc>
                        <a:spcBef>
                          <a:spcPts val="0"/>
                        </a:spcBef>
                        <a:spcAft>
                          <a:spcPts val="0"/>
                        </a:spcAft>
                        <a:buClrTx/>
                        <a:buSzTx/>
                        <a:buFontTx/>
                        <a:buNone/>
                        <a:tabLst/>
                        <a:defRPr/>
                      </a:pPr>
                      <a:r>
                        <a:rPr lang="en-US" sz="1600">
                          <a:latin typeface=" Arial"/>
                        </a:rPr>
                        <a:t>No</a:t>
                      </a:r>
                    </a:p>
                    <a:p>
                      <a:pPr algn="ctr"/>
                      <a:endParaRPr lang="en-US" sz="1600">
                        <a:latin typeface=" Arial"/>
                      </a:endParaRP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3" hMerge="1">
                  <a:txBody>
                    <a:bodyPr/>
                    <a:lstStyle/>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400"/>
                    </a:p>
                  </a:txBody>
                  <a:tcPr/>
                </a:tc>
                <a:extLst>
                  <a:ext uri="{0D108BD9-81ED-4DB2-BD59-A6C34878D82A}">
                    <a16:rowId xmlns:a16="http://schemas.microsoft.com/office/drawing/2014/main" val="2306983214"/>
                  </a:ext>
                </a:extLst>
              </a:tr>
              <a:tr h="944965">
                <a:tc>
                  <a:txBody>
                    <a:bodyPr/>
                    <a:lstStyle/>
                    <a:p>
                      <a:pPr algn="ctr"/>
                      <a:r>
                        <a:rPr lang="en-US" sz="1600">
                          <a:latin typeface=" Arial"/>
                        </a:rPr>
                        <a:t>Option B</a:t>
                      </a:r>
                    </a:p>
                    <a:p>
                      <a:pPr algn="ctr"/>
                      <a:r>
                        <a:rPr lang="en-US" sz="1600">
                          <a:latin typeface=" Arial"/>
                        </a:rPr>
                        <a:t>Deferred Annuity</a:t>
                      </a: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8" vMerge="1">
                  <a:txBody>
                    <a:bodyPr/>
                    <a:lstStyle/>
                    <a:p>
                      <a:pPr algn="ctr"/>
                      <a:endParaRPr lang="en-US" sz="1400"/>
                    </a:p>
                  </a:txBody>
                  <a:tcPr marT="45721" marB="45721" anchor="ct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10533747"/>
                  </a:ext>
                </a:extLst>
              </a:tr>
              <a:tr h="781111">
                <a:tc>
                  <a:txBody>
                    <a:bodyPr/>
                    <a:lstStyle/>
                    <a:p>
                      <a:pPr algn="ctr"/>
                      <a:r>
                        <a:rPr lang="en-US" sz="1600">
                          <a:latin typeface=" Arial"/>
                        </a:rPr>
                        <a:t>Option</a:t>
                      </a:r>
                      <a:r>
                        <a:rPr lang="en-US" sz="1600" baseline="0">
                          <a:latin typeface=" Arial"/>
                        </a:rPr>
                        <a:t> C</a:t>
                      </a:r>
                    </a:p>
                    <a:p>
                      <a:pPr algn="ctr"/>
                      <a:r>
                        <a:rPr lang="en-US" sz="1600" baseline="0">
                          <a:latin typeface=" Arial"/>
                        </a:rPr>
                        <a:t>Immediate</a:t>
                      </a:r>
                    </a:p>
                    <a:p>
                      <a:pPr algn="ctr"/>
                      <a:r>
                        <a:rPr lang="en-US" sz="1600" baseline="0">
                          <a:latin typeface=" Arial"/>
                        </a:rPr>
                        <a:t>Annuity</a:t>
                      </a:r>
                      <a:endParaRPr lang="en-US" sz="1600">
                        <a:latin typeface=" Arial"/>
                      </a:endParaRPr>
                    </a:p>
                  </a:txBody>
                  <a:tcPr marL="91434" marR="9143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a:latin typeface=" Arial"/>
                        </a:rPr>
                        <a:t>No</a:t>
                      </a: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2">
                  <a:txBody>
                    <a:bodyPr/>
                    <a:lstStyle/>
                    <a:p>
                      <a:pPr algn="ctr"/>
                      <a:r>
                        <a:rPr lang="en-US" sz="1600">
                          <a:latin typeface=" Arial"/>
                        </a:rPr>
                        <a:t>Yes</a:t>
                      </a: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pPr algn="ctr"/>
                      <a:endParaRPr lang="en-US" sz="1600">
                        <a:latin typeface=" Arial"/>
                      </a:endParaRPr>
                    </a:p>
                  </a:txBody>
                  <a:tcPr marL="91434" marR="91434" marT="45725" marB="45725" anchor="ctr">
                    <a:solidFill>
                      <a:srgbClr val="FFFF00"/>
                    </a:solidFill>
                  </a:tcPr>
                </a:tc>
                <a:tc gridSpan="2">
                  <a:txBody>
                    <a:bodyPr/>
                    <a:lstStyle/>
                    <a:p>
                      <a:pPr algn="ctr"/>
                      <a:r>
                        <a:rPr lang="en-US" sz="1600">
                          <a:latin typeface=" Arial"/>
                        </a:rPr>
                        <a:t>No</a:t>
                      </a: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pPr algn="ctr"/>
                      <a:endParaRPr lang="en-US" sz="1600">
                        <a:latin typeface=" Arial"/>
                      </a:endParaRPr>
                    </a:p>
                  </a:txBody>
                  <a:tcPr marL="91434" marR="91434" marT="45725" marB="45725" anchor="ctr"/>
                </a:tc>
                <a:tc gridSpan="3">
                  <a:txBody>
                    <a:bodyPr/>
                    <a:lstStyle/>
                    <a:p>
                      <a:pPr marL="0" marR="0" lvl="0" indent="0" algn="ctr" defTabSz="615391" rtl="0" eaLnBrk="1" fontAlgn="auto" latinLnBrk="0" hangingPunct="1">
                        <a:lnSpc>
                          <a:spcPct val="100000"/>
                        </a:lnSpc>
                        <a:spcBef>
                          <a:spcPts val="0"/>
                        </a:spcBef>
                        <a:spcAft>
                          <a:spcPts val="0"/>
                        </a:spcAft>
                        <a:buClrTx/>
                        <a:buSzTx/>
                        <a:buFontTx/>
                        <a:buNone/>
                        <a:tabLst/>
                        <a:defRPr/>
                      </a:pPr>
                      <a:endParaRPr lang="en-US" sz="1600">
                        <a:latin typeface=" Arial"/>
                      </a:endParaRPr>
                    </a:p>
                    <a:p>
                      <a:pPr marL="0" marR="0" lvl="0" indent="0" algn="ctr" defTabSz="615391" rtl="0" eaLnBrk="1" fontAlgn="auto" latinLnBrk="0" hangingPunct="1">
                        <a:lnSpc>
                          <a:spcPct val="100000"/>
                        </a:lnSpc>
                        <a:spcBef>
                          <a:spcPts val="0"/>
                        </a:spcBef>
                        <a:spcAft>
                          <a:spcPts val="0"/>
                        </a:spcAft>
                        <a:buClrTx/>
                        <a:buSzTx/>
                        <a:buFontTx/>
                        <a:buNone/>
                        <a:tabLst/>
                        <a:defRPr/>
                      </a:pPr>
                      <a:r>
                        <a:rPr lang="en-US" sz="1600">
                          <a:latin typeface=" Arial"/>
                        </a:rPr>
                        <a:t>Yes</a:t>
                      </a:r>
                    </a:p>
                    <a:p>
                      <a:pPr algn="ctr"/>
                      <a:endParaRPr lang="en-US" sz="1600">
                        <a:latin typeface=" Arial"/>
                      </a:endParaRPr>
                    </a:p>
                  </a:txBody>
                  <a:tcPr marL="91434" marR="91434"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c hMerge="1">
                  <a:txBody>
                    <a:bodyPr/>
                    <a:lstStyle/>
                    <a:p>
                      <a:pPr algn="ctr"/>
                      <a:endParaRPr lang="en-US" sz="1400"/>
                    </a:p>
                  </a:txBody>
                  <a:tcPr marT="45721" marB="45721"/>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001150444"/>
                  </a:ext>
                </a:extLst>
              </a:tr>
            </a:tbl>
          </a:graphicData>
        </a:graphic>
      </p:graphicFrame>
      <p:sp>
        <p:nvSpPr>
          <p:cNvPr id="4" name="Rectangle 3">
            <a:extLst>
              <a:ext uri="{FF2B5EF4-FFF2-40B4-BE49-F238E27FC236}">
                <a16:creationId xmlns:a16="http://schemas.microsoft.com/office/drawing/2014/main" id="{0DE05629-F75C-6C1E-47CA-744B86DF9A39}"/>
              </a:ext>
            </a:extLst>
          </p:cNvPr>
          <p:cNvSpPr txBox="1">
            <a:spLocks noChangeArrowheads="1"/>
          </p:cNvSpPr>
          <p:nvPr/>
        </p:nvSpPr>
        <p:spPr bwMode="auto">
          <a:xfrm>
            <a:off x="2001726" y="6166525"/>
            <a:ext cx="8191502" cy="4473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 Arial"/>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 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en-US" altLang="en-US" sz="1800" b="1">
                <a:solidFill>
                  <a:srgbClr val="221F20"/>
                </a:solidFill>
                <a:latin typeface="Arial" panose="020B0604020202020204" pitchFamily="34" charset="0"/>
              </a:rPr>
              <a:t>Note: </a:t>
            </a:r>
            <a:r>
              <a:rPr lang="en-US" altLang="en-US" sz="1800">
                <a:solidFill>
                  <a:srgbClr val="221F20"/>
                </a:solidFill>
                <a:latin typeface="Arial" panose="020B0604020202020204" pitchFamily="34" charset="0"/>
              </a:rPr>
              <a:t>Spouse concurrence is not required for a former spouse election.</a:t>
            </a:r>
          </a:p>
        </p:txBody>
      </p:sp>
    </p:spTree>
    <p:extLst>
      <p:ext uri="{BB962C8B-B14F-4D97-AF65-F5344CB8AC3E}">
        <p14:creationId xmlns:p14="http://schemas.microsoft.com/office/powerpoint/2010/main" val="3237304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120"/>
          <p:cNvSpPr>
            <a:spLocks noChangeArrowheads="1"/>
          </p:cNvSpPr>
          <p:nvPr/>
        </p:nvSpPr>
        <p:spPr bwMode="auto">
          <a:xfrm>
            <a:off x="10042526" y="6088064"/>
            <a:ext cx="512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endParaRPr lang="en-US" altLang="en-US">
              <a:solidFill>
                <a:srgbClr val="221F20"/>
              </a:solidFill>
            </a:endParaRPr>
          </a:p>
        </p:txBody>
      </p:sp>
      <p:sp>
        <p:nvSpPr>
          <p:cNvPr id="6" name="Rectangle 1143"/>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Spouse Concurrence </a:t>
            </a:r>
          </a:p>
        </p:txBody>
      </p:sp>
      <p:sp>
        <p:nvSpPr>
          <p:cNvPr id="2" name="Content Placeholder 1"/>
          <p:cNvSpPr>
            <a:spLocks noGrp="1"/>
          </p:cNvSpPr>
          <p:nvPr>
            <p:ph idx="1"/>
          </p:nvPr>
        </p:nvSpPr>
        <p:spPr/>
        <p:txBody>
          <a:bodyPr/>
          <a:lstStyle/>
          <a:p>
            <a:pPr>
              <a:lnSpc>
                <a:spcPct val="100000"/>
              </a:lnSpc>
              <a:buClr>
                <a:schemeClr val="accent2"/>
              </a:buClr>
              <a:buFont typeface="Wingdings" pitchFamily="2" charset="2"/>
              <a:buNone/>
              <a:defRPr/>
            </a:pPr>
            <a:r>
              <a:rPr lang="en-US" sz="2400"/>
              <a:t>Remember it is the </a:t>
            </a:r>
            <a:r>
              <a:rPr lang="en-US" sz="2400" u="sng"/>
              <a:t>Soldier’s</a:t>
            </a:r>
            <a:r>
              <a:rPr lang="en-US" sz="2400"/>
              <a:t> election</a:t>
            </a:r>
          </a:p>
          <a:p>
            <a:pPr lvl="1">
              <a:lnSpc>
                <a:spcPct val="100000"/>
              </a:lnSpc>
              <a:buFont typeface="Arial" pitchFamily="34" charset="0"/>
              <a:buChar char="•"/>
              <a:defRPr/>
            </a:pPr>
            <a:r>
              <a:rPr lang="en-US"/>
              <a:t>The spouse can only concur or non-concur with the Soldier’s election </a:t>
            </a:r>
          </a:p>
          <a:p>
            <a:pPr lvl="1">
              <a:lnSpc>
                <a:spcPct val="100000"/>
              </a:lnSpc>
              <a:buFont typeface="Arial" pitchFamily="34" charset="0"/>
              <a:buChar char="•"/>
              <a:defRPr/>
            </a:pPr>
            <a:r>
              <a:rPr lang="en-US"/>
              <a:t>Spouse refusal to sign the DD Form 2656-5 constitutes spouse non-concurrence</a:t>
            </a:r>
          </a:p>
          <a:p>
            <a:pPr lvl="1">
              <a:lnSpc>
                <a:spcPct val="100000"/>
              </a:lnSpc>
              <a:buFont typeface="Arial" pitchFamily="34" charset="0"/>
              <a:buChar char="•"/>
              <a:defRPr/>
            </a:pPr>
            <a:r>
              <a:rPr lang="en-US" altLang="en-US">
                <a:latin typeface="Arial" panose="020B0604020202020204" pitchFamily="34" charset="0"/>
              </a:rPr>
              <a:t>Spouse concurrence is in the law to protect the spouse</a:t>
            </a:r>
          </a:p>
          <a:p>
            <a:pPr lvl="1">
              <a:lnSpc>
                <a:spcPct val="100000"/>
              </a:lnSpc>
              <a:buFont typeface="Arial" pitchFamily="34" charset="0"/>
              <a:buChar char="•"/>
              <a:defRPr/>
            </a:pPr>
            <a:r>
              <a:rPr lang="en-US" altLang="en-US">
                <a:latin typeface="Arial" panose="020B0604020202020204" pitchFamily="34" charset="0"/>
              </a:rPr>
              <a:t>Spouse concurrence must be notarized</a:t>
            </a:r>
          </a:p>
          <a:p>
            <a:pPr lvl="1">
              <a:lnSpc>
                <a:spcPct val="100000"/>
              </a:lnSpc>
              <a:buFont typeface="Arial" pitchFamily="34" charset="0"/>
              <a:buChar char="•"/>
              <a:defRPr/>
            </a:pPr>
            <a:endParaRPr lang="en-US" altLang="en-US">
              <a:latin typeface="Arial" panose="020B0604020202020204" pitchFamily="34" charset="0"/>
            </a:endParaRPr>
          </a:p>
          <a:p>
            <a:pPr marL="457200" lvl="1" indent="0">
              <a:lnSpc>
                <a:spcPct val="100000"/>
              </a:lnSpc>
              <a:buNone/>
              <a:defRPr/>
            </a:pPr>
            <a:endParaRPr lang="en-US">
              <a:solidFill>
                <a:schemeClr val="accent2"/>
              </a:solidFill>
            </a:endParaRPr>
          </a:p>
          <a:p>
            <a:pPr>
              <a:lnSpc>
                <a:spcPct val="100000"/>
              </a:lnSpc>
            </a:pPr>
            <a:endParaRPr lang="en-US" sz="2400"/>
          </a:p>
        </p:txBody>
      </p:sp>
    </p:spTree>
    <p:extLst>
      <p:ext uri="{BB962C8B-B14F-4D97-AF65-F5344CB8AC3E}">
        <p14:creationId xmlns:p14="http://schemas.microsoft.com/office/powerpoint/2010/main" val="6593583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No Beneficiary at 20-Year Letter?</a:t>
            </a:r>
          </a:p>
        </p:txBody>
      </p:sp>
      <p:sp>
        <p:nvSpPr>
          <p:cNvPr id="68611" name="Rectangle 3"/>
          <p:cNvSpPr>
            <a:spLocks noGrp="1" noChangeArrowheads="1"/>
          </p:cNvSpPr>
          <p:nvPr>
            <p:ph idx="1"/>
          </p:nvPr>
        </p:nvSpPr>
        <p:spPr bwMode="auto">
          <a:xfrm>
            <a:off x="2152650" y="1759636"/>
            <a:ext cx="7886700" cy="48579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Autofit/>
          </a:bodyPr>
          <a:lstStyle/>
          <a:p>
            <a:pPr marL="342900" indent="-342900">
              <a:lnSpc>
                <a:spcPct val="100000"/>
              </a:lnSpc>
              <a:buFontTx/>
              <a:buChar char="•"/>
            </a:pPr>
            <a:r>
              <a:rPr lang="en-US" altLang="en-US" sz="1700" dirty="0">
                <a:latin typeface="Arial" panose="020B0604020202020204" pitchFamily="34" charset="0"/>
              </a:rPr>
              <a:t>Keep RCSBP literature and “Army Echoes”</a:t>
            </a:r>
          </a:p>
          <a:p>
            <a:pPr marL="342900" indent="-342900">
              <a:lnSpc>
                <a:spcPct val="100000"/>
              </a:lnSpc>
              <a:buFontTx/>
              <a:buChar char="•"/>
            </a:pPr>
            <a:r>
              <a:rPr lang="en-US" altLang="en-US" sz="1700" dirty="0">
                <a:latin typeface="Arial" panose="020B0604020202020204" pitchFamily="34" charset="0"/>
              </a:rPr>
              <a:t>Contact nearest RC RSO for a new briefing as soon as eligible beneficiary is gained</a:t>
            </a:r>
          </a:p>
          <a:p>
            <a:pPr marL="342900" indent="-342900">
              <a:lnSpc>
                <a:spcPct val="100000"/>
              </a:lnSpc>
              <a:buFontTx/>
              <a:buChar char="•"/>
            </a:pPr>
            <a:r>
              <a:rPr lang="en-US" altLang="en-US" sz="1700" dirty="0">
                <a:latin typeface="Arial" panose="020B0604020202020204" pitchFamily="34" charset="0"/>
              </a:rPr>
              <a:t>Decision whether to enroll new family members </a:t>
            </a:r>
            <a:r>
              <a:rPr lang="en-US" altLang="en-US" sz="1700" b="1" u="sng" dirty="0">
                <a:latin typeface="Arial" panose="020B0604020202020204" pitchFamily="34" charset="0"/>
              </a:rPr>
              <a:t>MUST</a:t>
            </a:r>
            <a:r>
              <a:rPr lang="en-US" altLang="en-US" sz="1700" dirty="0">
                <a:latin typeface="Arial" panose="020B0604020202020204" pitchFamily="34" charset="0"/>
              </a:rPr>
              <a:t> be made within one year of gaining them</a:t>
            </a:r>
          </a:p>
          <a:p>
            <a:pPr marL="342900" indent="-342900">
              <a:lnSpc>
                <a:spcPct val="100000"/>
              </a:lnSpc>
              <a:buFontTx/>
              <a:buChar char="•"/>
            </a:pPr>
            <a:r>
              <a:rPr lang="en-US" altLang="en-US" sz="1700" dirty="0">
                <a:latin typeface="Arial" panose="020B0604020202020204" pitchFamily="34" charset="0"/>
              </a:rPr>
              <a:t>New spouse becomes eligible at 1-year marriage anniversary </a:t>
            </a:r>
          </a:p>
          <a:p>
            <a:pPr marL="342900" indent="-342900">
              <a:lnSpc>
                <a:spcPct val="100000"/>
              </a:lnSpc>
              <a:buFontTx/>
              <a:buChar char="•"/>
            </a:pPr>
            <a:r>
              <a:rPr lang="en-US" altLang="en-US" sz="1700" dirty="0">
                <a:latin typeface="Arial" panose="020B0604020202020204" pitchFamily="34" charset="0"/>
              </a:rPr>
              <a:t>Submit the DD Form 2656-5, Reserve Survivor Benefit Plan (RCSBP) Election Certificate for an RCSBP election along with supporting documentation (i.e. marriage certificate, birth certificate) within one year to:</a:t>
            </a:r>
          </a:p>
          <a:p>
            <a:pPr marL="742950" lvl="1" indent="-342900">
              <a:lnSpc>
                <a:spcPct val="100000"/>
              </a:lnSpc>
              <a:buFont typeface="Arial" panose="020B0604020202020204" pitchFamily="34" charset="0"/>
              <a:buChar char="‒"/>
            </a:pPr>
            <a:r>
              <a:rPr lang="en-US" altLang="en-US" sz="1700" dirty="0">
                <a:latin typeface="Arial" panose="020B0604020202020204" pitchFamily="34" charset="0"/>
              </a:rPr>
              <a:t>HRC for USAR or Retired Reserve</a:t>
            </a:r>
          </a:p>
          <a:p>
            <a:pPr marL="742950" lvl="1" indent="-342900">
              <a:lnSpc>
                <a:spcPct val="100000"/>
              </a:lnSpc>
              <a:buFont typeface="Arial" panose="020B0604020202020204" pitchFamily="34" charset="0"/>
              <a:buChar char="‒"/>
            </a:pPr>
            <a:r>
              <a:rPr lang="en-US" altLang="en-US" sz="1700" dirty="0">
                <a:latin typeface="Arial" panose="020B0604020202020204" pitchFamily="34" charset="0"/>
              </a:rPr>
              <a:t>State RSO for National Guard    </a:t>
            </a:r>
          </a:p>
          <a:p>
            <a:pPr marL="342900" indent="-342900">
              <a:lnSpc>
                <a:spcPct val="100000"/>
              </a:lnSpc>
              <a:buFontTx/>
              <a:buChar char="•"/>
            </a:pPr>
            <a:r>
              <a:rPr lang="en-US" altLang="en-US" sz="1700" dirty="0">
                <a:latin typeface="Arial" panose="020B0604020202020204" pitchFamily="34" charset="0"/>
              </a:rPr>
              <a:t>No action taken to elect RCSBP within one year of the first RCSBP eligible spouse or eligible child after NOE, the RCSBP election option defaults to Option A, decline RCSBP participation – only opportunity to elect coverage will be at non-regular retirement for SBP</a:t>
            </a:r>
          </a:p>
          <a:p>
            <a:pPr marL="342900" indent="-342900">
              <a:lnSpc>
                <a:spcPct val="100000"/>
              </a:lnSpc>
              <a:buClr>
                <a:schemeClr val="accent2"/>
              </a:buClr>
              <a:buNone/>
            </a:pPr>
            <a:r>
              <a:rPr lang="en-US" altLang="en-US" sz="1700" dirty="0">
                <a:solidFill>
                  <a:schemeClr val="accent2"/>
                </a:solidFill>
                <a:latin typeface="Arial" panose="020B0604020202020204" pitchFamily="34" charset="0"/>
              </a:rPr>
              <a:t>     </a:t>
            </a:r>
          </a:p>
        </p:txBody>
      </p:sp>
    </p:spTree>
    <p:extLst>
      <p:ext uri="{BB962C8B-B14F-4D97-AF65-F5344CB8AC3E}">
        <p14:creationId xmlns:p14="http://schemas.microsoft.com/office/powerpoint/2010/main" val="33415592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Base Amount</a:t>
            </a:r>
          </a:p>
        </p:txBody>
      </p:sp>
      <p:sp>
        <p:nvSpPr>
          <p:cNvPr id="28675" name="Rectangle 3"/>
          <p:cNvSpPr>
            <a:spLocks noGrp="1" noChangeArrowheads="1"/>
          </p:cNvSpPr>
          <p:nvPr>
            <p:ph idx="1"/>
          </p:nvPr>
        </p:nvSpPr>
        <p:spPr bwMode="auto">
          <a:ln w="12700">
            <a:miter lim="800000"/>
            <a:headEnd/>
            <a:tailEnd/>
          </a:ln>
        </p:spPr>
        <p:txBody>
          <a:bodyPr vert="horz" wrap="square" lIns="90488" tIns="44450" rIns="90488" bIns="44450" numCol="1" rtlCol="0" anchor="t" anchorCtr="0" compatLnSpc="1">
            <a:prstTxWarp prst="textNoShape">
              <a:avLst/>
            </a:prstTxWarp>
            <a:normAutofit/>
          </a:bodyPr>
          <a:lstStyle/>
          <a:p>
            <a:pPr eaLnBrk="1" hangingPunct="1">
              <a:lnSpc>
                <a:spcPct val="100000"/>
              </a:lnSpc>
              <a:defRPr/>
            </a:pPr>
            <a:r>
              <a:rPr lang="en-US" sz="2000" dirty="0"/>
              <a:t>Dollar amount of retired pay participation is based on</a:t>
            </a:r>
          </a:p>
          <a:p>
            <a:pPr lvl="1">
              <a:lnSpc>
                <a:spcPct val="100000"/>
              </a:lnSpc>
              <a:buFontTx/>
              <a:buChar char="‒"/>
              <a:defRPr/>
            </a:pPr>
            <a:r>
              <a:rPr lang="en-US" sz="2000" dirty="0"/>
              <a:t>Minimum, by law = $300</a:t>
            </a:r>
          </a:p>
          <a:p>
            <a:pPr lvl="1">
              <a:lnSpc>
                <a:spcPct val="100000"/>
              </a:lnSpc>
              <a:buFontTx/>
              <a:buChar char="‒"/>
              <a:defRPr/>
            </a:pPr>
            <a:r>
              <a:rPr lang="en-US" sz="2000" dirty="0"/>
              <a:t>Maximum, by law = full retired pay </a:t>
            </a:r>
          </a:p>
          <a:p>
            <a:pPr lvl="1">
              <a:lnSpc>
                <a:spcPct val="100000"/>
              </a:lnSpc>
              <a:buFontTx/>
              <a:buChar char="‒"/>
              <a:defRPr/>
            </a:pPr>
            <a:r>
              <a:rPr lang="en-US" sz="2000" dirty="0"/>
              <a:t>May choose any amount between</a:t>
            </a:r>
          </a:p>
          <a:p>
            <a:pPr eaLnBrk="1" hangingPunct="1">
              <a:lnSpc>
                <a:spcPct val="100000"/>
              </a:lnSpc>
              <a:defRPr/>
            </a:pPr>
            <a:r>
              <a:rPr lang="en-US" sz="2000" dirty="0"/>
              <a:t>Soldiers retiring under CSB/REDUX may choose full base amount based on retired pay they would have received under High-3</a:t>
            </a:r>
          </a:p>
          <a:p>
            <a:pPr eaLnBrk="1" hangingPunct="1">
              <a:lnSpc>
                <a:spcPct val="100000"/>
              </a:lnSpc>
              <a:defRPr/>
            </a:pPr>
            <a:r>
              <a:rPr lang="en-US" sz="2000" dirty="0"/>
              <a:t>Soldiers retiring under the Blended Retirement System (BRS) who elect a lump sum at retirement may choose full base amount based on retired pay they would have received without the lump sum election </a:t>
            </a:r>
          </a:p>
        </p:txBody>
      </p:sp>
    </p:spTree>
    <p:extLst>
      <p:ext uri="{BB962C8B-B14F-4D97-AF65-F5344CB8AC3E}">
        <p14:creationId xmlns:p14="http://schemas.microsoft.com/office/powerpoint/2010/main" val="303928225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0848-0A38-6151-BF4D-7A2ABC7D0969}"/>
              </a:ext>
            </a:extLst>
          </p:cNvPr>
          <p:cNvSpPr>
            <a:spLocks noGrp="1"/>
          </p:cNvSpPr>
          <p:nvPr>
            <p:ph type="title"/>
          </p:nvPr>
        </p:nvSpPr>
        <p:spPr>
          <a:xfrm>
            <a:off x="838200" y="0"/>
            <a:ext cx="10515600" cy="1325563"/>
          </a:xfrm>
        </p:spPr>
        <p:txBody>
          <a:bodyPr/>
          <a:lstStyle/>
          <a:p>
            <a:pPr algn="ctr"/>
            <a:r>
              <a:rPr lang="en-US" dirty="0"/>
              <a:t>20-Year Letter/Notice of Eligibility </a:t>
            </a:r>
          </a:p>
        </p:txBody>
      </p:sp>
      <p:sp>
        <p:nvSpPr>
          <p:cNvPr id="3" name="Content Placeholder 2">
            <a:extLst>
              <a:ext uri="{FF2B5EF4-FFF2-40B4-BE49-F238E27FC236}">
                <a16:creationId xmlns:a16="http://schemas.microsoft.com/office/drawing/2014/main" id="{4E264A15-3D5B-EDF7-D883-C326308B0ACD}"/>
              </a:ext>
            </a:extLst>
          </p:cNvPr>
          <p:cNvSpPr>
            <a:spLocks noGrp="1"/>
          </p:cNvSpPr>
          <p:nvPr>
            <p:ph idx="1"/>
          </p:nvPr>
        </p:nvSpPr>
        <p:spPr>
          <a:xfrm>
            <a:off x="838200" y="1325563"/>
            <a:ext cx="10515600" cy="4749022"/>
          </a:xfrm>
        </p:spPr>
        <p:txBody>
          <a:bodyPr>
            <a:normAutofit/>
          </a:bodyPr>
          <a:lstStyle/>
          <a:p>
            <a:pPr fontAlgn="base"/>
            <a:r>
              <a:rPr lang="en-US" sz="1400" dirty="0">
                <a:latin typeface="Calibri"/>
                <a:ea typeface="Calibri"/>
                <a:cs typeface="Calibri"/>
              </a:rPr>
              <a:t>20-year letters are issued when a Soldier attains 20 qualifying years of service​, a qualifying year is a complete year in which the Soldier earns 50 or more points.</a:t>
            </a:r>
          </a:p>
          <a:p>
            <a:pPr marL="0" indent="0" fontAlgn="base">
              <a:buNone/>
            </a:pPr>
            <a:endParaRPr lang="en-US" sz="1400" dirty="0">
              <a:latin typeface="Calibri"/>
              <a:ea typeface="Calibri"/>
              <a:cs typeface="Calibri"/>
            </a:endParaRPr>
          </a:p>
          <a:p>
            <a:pPr fontAlgn="base"/>
            <a:r>
              <a:rPr lang="en-US" sz="1400" dirty="0">
                <a:latin typeface="Calibri"/>
                <a:ea typeface="Calibri"/>
                <a:cs typeface="Calibri"/>
              </a:rPr>
              <a:t>20-year letters are produced around the 15th of each month,​</a:t>
            </a:r>
            <a:r>
              <a:rPr lang="en-US" sz="1400" dirty="0">
                <a:latin typeface="Arial"/>
                <a:cs typeface="Arial"/>
              </a:rPr>
              <a:t> </a:t>
            </a:r>
            <a:r>
              <a:rPr lang="en-US" sz="1400" dirty="0">
                <a:latin typeface="Calibri"/>
                <a:ea typeface="Calibri"/>
                <a:cs typeface="Calibri"/>
              </a:rPr>
              <a:t>they are generated for the previous month (i.e., if you attain 20 years of service in January, your letter will be generated in February).</a:t>
            </a:r>
          </a:p>
          <a:p>
            <a:pPr marL="0" indent="0" fontAlgn="base">
              <a:buNone/>
            </a:pPr>
            <a:endParaRPr lang="en-US" sz="1400" dirty="0">
              <a:latin typeface="Calibri"/>
              <a:ea typeface="Calibri"/>
              <a:cs typeface="Calibri"/>
            </a:endParaRPr>
          </a:p>
          <a:p>
            <a:pPr fontAlgn="base"/>
            <a:r>
              <a:rPr lang="en-US" sz="1400" b="1" dirty="0">
                <a:latin typeface="Calibri" panose="020F0502020204030204" pitchFamily="34" charset="0"/>
                <a:ea typeface="Calibri" panose="020F0502020204030204" pitchFamily="34" charset="0"/>
                <a:cs typeface="Calibri" panose="020F0502020204030204" pitchFamily="34" charset="0"/>
              </a:rPr>
              <a:t>NOE’s are now generated in IPPS-A. The Soldier who is receiving the NOE, and their S1 Pools receive a notification via e-mail that contains the 20-year letter, a DD Form 2656-5 (Reserve Component Survivor Benefit Plan (RCSBP) Election Certificate), RCSBP Fact Sheet, and a RCSBP Counseling Statement. The 20-year letter is then automatically sent to the Soldier’s iPERMS record.</a:t>
            </a:r>
          </a:p>
          <a:p>
            <a:pPr marL="0" indent="0" fontAlgn="base">
              <a:buNone/>
            </a:pPr>
            <a:endParaRPr lang="en-US" sz="1400" dirty="0">
              <a:latin typeface="Calibri"/>
              <a:ea typeface="Calibri"/>
              <a:cs typeface="Calibri"/>
            </a:endParaRPr>
          </a:p>
          <a:p>
            <a:pPr fontAlgn="base"/>
            <a:r>
              <a:rPr lang="en-US" sz="1400" dirty="0">
                <a:latin typeface="Calibri"/>
                <a:ea typeface="Calibri"/>
                <a:cs typeface="Calibri"/>
              </a:rPr>
              <a:t>Deployed service members will receive their NOE upon REFRAD​.</a:t>
            </a:r>
          </a:p>
          <a:p>
            <a:pPr marL="0" indent="0" fontAlgn="base">
              <a:buNone/>
            </a:pPr>
            <a:endParaRPr lang="en-US" sz="1400" dirty="0">
              <a:latin typeface="Calibri"/>
              <a:ea typeface="Calibri"/>
              <a:cs typeface="Calibri"/>
            </a:endParaRPr>
          </a:p>
          <a:p>
            <a:pPr fontAlgn="base"/>
            <a:r>
              <a:rPr lang="en-US" sz="1400" dirty="0">
                <a:latin typeface="Calibri"/>
                <a:ea typeface="Calibri"/>
                <a:cs typeface="Calibri"/>
              </a:rPr>
              <a:t>If a Soldier plans to retire immediately when they reach 20 years of service - the unit can request a Creditable Service Memorandum to be included in the retirement packet, in lieu of the 20-year letter. </a:t>
            </a:r>
          </a:p>
          <a:p>
            <a:pPr marL="0" indent="0" fontAlgn="base">
              <a:buNone/>
            </a:pPr>
            <a:endParaRPr lang="en-US" sz="1500" dirty="0">
              <a:latin typeface="Calibri"/>
              <a:ea typeface="Calibri"/>
              <a:cs typeface="Calibri"/>
            </a:endParaRPr>
          </a:p>
          <a:p>
            <a:endParaRPr lang="en-US" dirty="0"/>
          </a:p>
        </p:txBody>
      </p:sp>
    </p:spTree>
    <p:extLst>
      <p:ext uri="{BB962C8B-B14F-4D97-AF65-F5344CB8AC3E}">
        <p14:creationId xmlns:p14="http://schemas.microsoft.com/office/powerpoint/2010/main" val="387281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 RCSBP Cost Calculations</a:t>
            </a:r>
            <a:endParaRPr lang="en-US" altLang="en-US" b="1" i="1">
              <a:solidFill>
                <a:schemeClr val="tx1"/>
              </a:solidFill>
              <a:latin typeface="Arial" panose="020B0604020202020204" pitchFamily="34" charset="0"/>
            </a:endParaRPr>
          </a:p>
        </p:txBody>
      </p:sp>
      <p:sp>
        <p:nvSpPr>
          <p:cNvPr id="76803"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marL="342900" indent="-342900">
              <a:lnSpc>
                <a:spcPct val="100000"/>
              </a:lnSpc>
              <a:buFontTx/>
              <a:buChar char="•"/>
            </a:pPr>
            <a:r>
              <a:rPr lang="en-US" altLang="en-US" sz="2000" dirty="0">
                <a:latin typeface="Arial" panose="020B0604020202020204" pitchFamily="34" charset="0"/>
              </a:rPr>
              <a:t>RCSBP premium calculated based on election, period of coverage, ages, and level of coverage (base amount that will increase yearly with COLA) at time of enrollment</a:t>
            </a:r>
          </a:p>
          <a:p>
            <a:pPr marL="342900" indent="-342900">
              <a:lnSpc>
                <a:spcPct val="100000"/>
              </a:lnSpc>
              <a:buFontTx/>
              <a:buChar char="•"/>
            </a:pPr>
            <a:r>
              <a:rPr lang="en-US" altLang="en-US" sz="2000" dirty="0">
                <a:latin typeface="Arial" panose="020B0604020202020204" pitchFamily="34" charset="0"/>
              </a:rPr>
              <a:t>RC retired pay based on retired grade, service longevity, and retirement points</a:t>
            </a:r>
          </a:p>
          <a:p>
            <a:pPr marL="342900" indent="-342900">
              <a:lnSpc>
                <a:spcPct val="100000"/>
              </a:lnSpc>
              <a:buFontTx/>
              <a:buChar char="•"/>
            </a:pPr>
            <a:r>
              <a:rPr lang="en-US" altLang="en-US" sz="2000" dirty="0">
                <a:latin typeface="Arial" panose="020B0604020202020204" pitchFamily="34" charset="0"/>
              </a:rPr>
              <a:t>RC cost factor calculated by the DoD Actuary</a:t>
            </a:r>
          </a:p>
          <a:p>
            <a:pPr marL="342900" indent="-342900">
              <a:lnSpc>
                <a:spcPct val="100000"/>
              </a:lnSpc>
              <a:buFontTx/>
              <a:buChar char="•"/>
            </a:pPr>
            <a:r>
              <a:rPr lang="en-US" altLang="en-US" sz="2000" dirty="0">
                <a:latin typeface="Arial" panose="020B0604020202020204" pitchFamily="34" charset="0"/>
              </a:rPr>
              <a:t>A retired pay and RCSBP/SBP estimate can be calculated using the “SBP Premium” calculator on the </a:t>
            </a:r>
            <a:r>
              <a:rPr lang="en-US" altLang="en-US" sz="2000" dirty="0" err="1">
                <a:latin typeface="Arial" panose="020B0604020202020204" pitchFamily="34" charset="0"/>
              </a:rPr>
              <a:t>MyArmyBenefits</a:t>
            </a:r>
            <a:r>
              <a:rPr lang="en-US" altLang="en-US" sz="2000" dirty="0">
                <a:latin typeface="Arial" panose="020B0604020202020204" pitchFamily="34" charset="0"/>
              </a:rPr>
              <a:t> website:</a:t>
            </a:r>
          </a:p>
          <a:p>
            <a:pPr marL="0" indent="0">
              <a:lnSpc>
                <a:spcPct val="100000"/>
              </a:lnSpc>
              <a:buNone/>
            </a:pPr>
            <a:r>
              <a:rPr lang="en-US" altLang="en-US" sz="2000" dirty="0">
                <a:latin typeface="Arial" panose="020B0604020202020204" pitchFamily="34" charset="0"/>
                <a:hlinkClick r:id="rId3"/>
              </a:rPr>
              <a:t>https://myarmybenefits.us.army.mil/Benefit-Calculators/SBP-Premium-Calculator</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28034413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902C-F77A-7139-CD61-900F652B1505}"/>
              </a:ext>
            </a:extLst>
          </p:cNvPr>
          <p:cNvSpPr>
            <a:spLocks noGrp="1"/>
          </p:cNvSpPr>
          <p:nvPr>
            <p:ph type="title"/>
          </p:nvPr>
        </p:nvSpPr>
        <p:spPr/>
        <p:txBody>
          <a:bodyPr/>
          <a:lstStyle/>
          <a:p>
            <a:pPr algn="ctr"/>
            <a:r>
              <a:rPr lang="en-US" altLang="en-US" sz="3200" b="1">
                <a:latin typeface="Arial" panose="020B0604020202020204" pitchFamily="34" charset="0"/>
              </a:rPr>
              <a:t>SBP Premium Calculation Spouse</a:t>
            </a:r>
            <a:endParaRPr lang="en-US"/>
          </a:p>
        </p:txBody>
      </p:sp>
      <p:sp>
        <p:nvSpPr>
          <p:cNvPr id="3" name="Content Placeholder 2">
            <a:extLst>
              <a:ext uri="{FF2B5EF4-FFF2-40B4-BE49-F238E27FC236}">
                <a16:creationId xmlns:a16="http://schemas.microsoft.com/office/drawing/2014/main" id="{06B471B7-5DA1-E421-9DD8-F7C24614BE0E}"/>
              </a:ext>
            </a:extLst>
          </p:cNvPr>
          <p:cNvSpPr>
            <a:spLocks noGrp="1"/>
          </p:cNvSpPr>
          <p:nvPr>
            <p:ph idx="1"/>
          </p:nvPr>
        </p:nvSpPr>
        <p:spPr>
          <a:xfrm>
            <a:off x="2152650" y="2320834"/>
            <a:ext cx="3943350" cy="3644959"/>
          </a:xfrm>
        </p:spPr>
        <p:txBody>
          <a:bodyPr>
            <a:normAutofit/>
          </a:bodyPr>
          <a:lstStyle/>
          <a:p>
            <a:pPr marL="0" indent="0">
              <a:lnSpc>
                <a:spcPct val="100000"/>
              </a:lnSpc>
              <a:buNone/>
              <a:defRPr/>
            </a:pPr>
            <a:r>
              <a:rPr lang="en-US" sz="1800" b="1"/>
              <a:t>SBP Premium Formula</a:t>
            </a:r>
          </a:p>
          <a:p>
            <a:pPr marL="342900" indent="-342900">
              <a:lnSpc>
                <a:spcPct val="100000"/>
              </a:lnSpc>
              <a:defRPr/>
            </a:pPr>
            <a:r>
              <a:rPr lang="en-US" sz="1800" b="1"/>
              <a:t>Eligibility</a:t>
            </a:r>
          </a:p>
          <a:p>
            <a:pPr lvl="1">
              <a:lnSpc>
                <a:spcPct val="100000"/>
              </a:lnSpc>
              <a:buFontTx/>
              <a:buChar char="‒"/>
              <a:defRPr/>
            </a:pPr>
            <a:r>
              <a:rPr lang="en-US" sz="1800"/>
              <a:t>All active-duty retirements for members with a date of initial entry into military service (DIEMS) of 1 Mar 90 or later</a:t>
            </a:r>
          </a:p>
          <a:p>
            <a:pPr marL="342900" indent="-342900">
              <a:lnSpc>
                <a:spcPct val="100000"/>
              </a:lnSpc>
              <a:defRPr/>
            </a:pPr>
            <a:r>
              <a:rPr lang="en-US" sz="1800" b="1"/>
              <a:t>6.5%</a:t>
            </a:r>
            <a:r>
              <a:rPr lang="en-US" sz="1800"/>
              <a:t> of selected base amount (will have yearly COLA)</a:t>
            </a:r>
          </a:p>
          <a:p>
            <a:pPr>
              <a:lnSpc>
                <a:spcPct val="100000"/>
              </a:lnSpc>
            </a:pPr>
            <a:endParaRPr lang="en-US" sz="1800"/>
          </a:p>
        </p:txBody>
      </p:sp>
      <p:sp>
        <p:nvSpPr>
          <p:cNvPr id="4" name="TextBox 3">
            <a:extLst>
              <a:ext uri="{FF2B5EF4-FFF2-40B4-BE49-F238E27FC236}">
                <a16:creationId xmlns:a16="http://schemas.microsoft.com/office/drawing/2014/main" id="{3E1A45B8-9523-1D10-EAC9-0FF57241B893}"/>
              </a:ext>
            </a:extLst>
          </p:cNvPr>
          <p:cNvSpPr txBox="1"/>
          <p:nvPr/>
        </p:nvSpPr>
        <p:spPr>
          <a:xfrm>
            <a:off x="6096000" y="2320834"/>
            <a:ext cx="4114800" cy="3644960"/>
          </a:xfrm>
          <a:prstGeom prst="rect">
            <a:avLst/>
          </a:prstGeom>
        </p:spPr>
        <p:txBody>
          <a:bodyPr vert="horz" lIns="91440" tIns="45720" rIns="91440" bIns="45720" rtlCol="0">
            <a:noAutofit/>
          </a:bodyPr>
          <a:lstStyle>
            <a:lvl1pPr marL="228600" indent="-228600" defTabSz="914400">
              <a:lnSpc>
                <a:spcPct val="90000"/>
              </a:lnSpc>
              <a:spcBef>
                <a:spcPts val="1000"/>
              </a:spcBef>
              <a:buFont typeface="Arial" panose="020B0604020202020204" pitchFamily="34" charset="0"/>
              <a:buChar char="•"/>
              <a:defRPr sz="1600" b="1">
                <a:latin typeface=" Arial"/>
              </a:defRPr>
            </a:lvl1pPr>
            <a:lvl2pPr marL="685800" indent="-228600" defTabSz="914400">
              <a:lnSpc>
                <a:spcPct val="90000"/>
              </a:lnSpc>
              <a:spcBef>
                <a:spcPts val="500"/>
              </a:spcBef>
              <a:buFont typeface="Arial" panose="020B0604020202020204" pitchFamily="34" charset="0"/>
              <a:buChar char="•"/>
              <a:defRPr sz="1600">
                <a:latin typeface=" Arial"/>
              </a:defRPr>
            </a:lvl2pPr>
            <a:lvl3pPr marL="1143000" indent="-228600" defTabSz="914400">
              <a:lnSpc>
                <a:spcPct val="90000"/>
              </a:lnSpc>
              <a:spcBef>
                <a:spcPts val="500"/>
              </a:spcBef>
              <a:buFont typeface="Arial" panose="020B0604020202020204" pitchFamily="34" charset="0"/>
              <a:buChar char="•"/>
              <a:defRPr sz="1600">
                <a:latin typeface=" Arial"/>
              </a:defRPr>
            </a:lvl3pPr>
            <a:lvl4pPr marL="1600200" indent="-228600" defTabSz="914400">
              <a:lnSpc>
                <a:spcPct val="90000"/>
              </a:lnSpc>
              <a:spcBef>
                <a:spcPts val="500"/>
              </a:spcBef>
              <a:buFont typeface="Arial" panose="020B0604020202020204" pitchFamily="34" charset="0"/>
              <a:buChar char="•"/>
              <a:defRPr sz="1600">
                <a:latin typeface=" Arial"/>
              </a:defRPr>
            </a:lvl4pPr>
            <a:lvl5pPr marL="2057400" indent="-228600" defTabSz="914400">
              <a:lnSpc>
                <a:spcPct val="90000"/>
              </a:lnSpc>
              <a:spcBef>
                <a:spcPts val="500"/>
              </a:spcBef>
              <a:buFont typeface="Arial" panose="020B0604020202020204" pitchFamily="34" charset="0"/>
              <a:buChar char="•"/>
              <a:defRPr sz="1600">
                <a:latin typeface=" Arial"/>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100000"/>
              </a:lnSpc>
              <a:buNone/>
              <a:defRPr/>
            </a:pPr>
            <a:r>
              <a:rPr lang="en-US" sz="1800">
                <a:solidFill>
                  <a:srgbClr val="221F20"/>
                </a:solidFill>
              </a:rPr>
              <a:t>Threshold Formula</a:t>
            </a:r>
          </a:p>
          <a:p>
            <a:pPr>
              <a:lnSpc>
                <a:spcPct val="100000"/>
              </a:lnSpc>
              <a:defRPr/>
            </a:pPr>
            <a:r>
              <a:rPr lang="en-US" sz="1800">
                <a:solidFill>
                  <a:srgbClr val="221F20"/>
                </a:solidFill>
              </a:rPr>
              <a:t>Eligibility:</a:t>
            </a:r>
          </a:p>
          <a:p>
            <a:pPr lvl="1">
              <a:lnSpc>
                <a:spcPct val="100000"/>
              </a:lnSpc>
              <a:buFontTx/>
              <a:buChar char="‒"/>
              <a:defRPr/>
            </a:pPr>
            <a:r>
              <a:rPr lang="en-US" sz="1800">
                <a:solidFill>
                  <a:srgbClr val="221F20"/>
                </a:solidFill>
              </a:rPr>
              <a:t>Active-duty retirements with a DIEMS prior to 1 Mar 90</a:t>
            </a:r>
          </a:p>
          <a:p>
            <a:pPr lvl="1">
              <a:lnSpc>
                <a:spcPct val="100000"/>
              </a:lnSpc>
              <a:buFontTx/>
              <a:buChar char="‒"/>
              <a:defRPr/>
            </a:pPr>
            <a:r>
              <a:rPr lang="en-US" sz="1800">
                <a:solidFill>
                  <a:srgbClr val="221F20"/>
                </a:solidFill>
              </a:rPr>
              <a:t>Medical retirements</a:t>
            </a:r>
          </a:p>
          <a:p>
            <a:pPr lvl="1">
              <a:lnSpc>
                <a:spcPct val="100000"/>
              </a:lnSpc>
              <a:buFontTx/>
              <a:buChar char="‒"/>
              <a:defRPr/>
            </a:pPr>
            <a:r>
              <a:rPr lang="en-US" sz="1800">
                <a:solidFill>
                  <a:srgbClr val="221F20"/>
                </a:solidFill>
              </a:rPr>
              <a:t>Non-regular retirements</a:t>
            </a:r>
          </a:p>
          <a:p>
            <a:pPr>
              <a:lnSpc>
                <a:spcPct val="100000"/>
              </a:lnSpc>
              <a:defRPr/>
            </a:pPr>
            <a:r>
              <a:rPr lang="en-US" sz="1800">
                <a:solidFill>
                  <a:srgbClr val="221F20"/>
                </a:solidFill>
              </a:rPr>
              <a:t>2.5% of threshold amount plus 10% of the difference between the threshold and the selected base amount (will have yearly COLA)</a:t>
            </a:r>
          </a:p>
        </p:txBody>
      </p:sp>
      <p:sp>
        <p:nvSpPr>
          <p:cNvPr id="5" name="TextBox 11">
            <a:extLst>
              <a:ext uri="{FF2B5EF4-FFF2-40B4-BE49-F238E27FC236}">
                <a16:creationId xmlns:a16="http://schemas.microsoft.com/office/drawing/2014/main" id="{BDC7121B-AC94-4F80-CAFC-1F10C72AB64B}"/>
              </a:ext>
            </a:extLst>
          </p:cNvPr>
          <p:cNvSpPr txBox="1">
            <a:spLocks noChangeArrowheads="1"/>
          </p:cNvSpPr>
          <p:nvPr/>
        </p:nvSpPr>
        <p:spPr bwMode="auto">
          <a:xfrm>
            <a:off x="1943100" y="1690691"/>
            <a:ext cx="830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2400">
                <a:solidFill>
                  <a:srgbClr val="221F20"/>
                </a:solidFill>
              </a:rPr>
              <a:t>Two formulas for computing spouse premiums</a:t>
            </a:r>
          </a:p>
        </p:txBody>
      </p:sp>
      <p:sp>
        <p:nvSpPr>
          <p:cNvPr id="6" name="TextBox 13">
            <a:extLst>
              <a:ext uri="{FF2B5EF4-FFF2-40B4-BE49-F238E27FC236}">
                <a16:creationId xmlns:a16="http://schemas.microsoft.com/office/drawing/2014/main" id="{7B4F9B52-ACAF-71A2-0259-98607D6D665C}"/>
              </a:ext>
            </a:extLst>
          </p:cNvPr>
          <p:cNvSpPr txBox="1">
            <a:spLocks noChangeArrowheads="1"/>
          </p:cNvSpPr>
          <p:nvPr/>
        </p:nvSpPr>
        <p:spPr bwMode="auto">
          <a:xfrm>
            <a:off x="1943100" y="5983301"/>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b="1">
                <a:solidFill>
                  <a:srgbClr val="FF0000"/>
                </a:solidFill>
              </a:rPr>
              <a:t>Note: </a:t>
            </a:r>
            <a:r>
              <a:rPr lang="en-US" altLang="en-US">
                <a:solidFill>
                  <a:srgbClr val="FF0000"/>
                </a:solidFill>
              </a:rPr>
              <a:t>If Retired Soldier is eligible to have premiums calculated both ways, DFAS will charge the lower of the two premiums.</a:t>
            </a:r>
          </a:p>
        </p:txBody>
      </p:sp>
    </p:spTree>
    <p:extLst>
      <p:ext uri="{BB962C8B-B14F-4D97-AF65-F5344CB8AC3E}">
        <p14:creationId xmlns:p14="http://schemas.microsoft.com/office/powerpoint/2010/main" val="442906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62" name="TextBox 4">
            <a:extLst>
              <a:ext uri="{FF2B5EF4-FFF2-40B4-BE49-F238E27FC236}">
                <a16:creationId xmlns:a16="http://schemas.microsoft.com/office/drawing/2014/main" id="{EB74EFCD-AC00-D0F0-FAC0-958E861A53AB}"/>
              </a:ext>
            </a:extLst>
          </p:cNvPr>
          <p:cNvSpPr txBox="1">
            <a:spLocks noChangeArrowheads="1"/>
          </p:cNvSpPr>
          <p:nvPr/>
        </p:nvSpPr>
        <p:spPr bwMode="auto">
          <a:xfrm>
            <a:off x="1905000" y="5331492"/>
            <a:ext cx="8534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1300" b="1">
                <a:solidFill>
                  <a:srgbClr val="221F20"/>
                </a:solidFill>
              </a:rPr>
              <a:t>Note 1.</a:t>
            </a:r>
            <a:r>
              <a:rPr lang="en-US" altLang="en-US" sz="1300">
                <a:solidFill>
                  <a:srgbClr val="221F20"/>
                </a:solidFill>
              </a:rPr>
              <a:t>  </a:t>
            </a:r>
            <a:r>
              <a:rPr lang="en-US" altLang="en-US" sz="1300" b="1">
                <a:solidFill>
                  <a:srgbClr val="221F20"/>
                </a:solidFill>
              </a:rPr>
              <a:t>SBP Cost Threshold Method</a:t>
            </a:r>
            <a:r>
              <a:rPr lang="en-US" altLang="en-US" sz="1300">
                <a:solidFill>
                  <a:srgbClr val="221F20"/>
                </a:solidFill>
              </a:rPr>
              <a:t>:  2.5% of threshold amount + 10% of the remainder of base amount. </a:t>
            </a:r>
          </a:p>
          <a:p>
            <a:pPr defTabSz="457200">
              <a:defRPr/>
            </a:pPr>
            <a:r>
              <a:rPr lang="en-US" altLang="en-US" sz="1300" b="1">
                <a:solidFill>
                  <a:srgbClr val="221F20"/>
                </a:solidFill>
              </a:rPr>
              <a:t>Note 2.</a:t>
            </a:r>
            <a:r>
              <a:rPr lang="en-US" altLang="en-US" sz="1300">
                <a:solidFill>
                  <a:srgbClr val="221F20"/>
                </a:solidFill>
              </a:rPr>
              <a:t>  </a:t>
            </a:r>
            <a:r>
              <a:rPr lang="en-US" altLang="en-US" sz="1300" b="1">
                <a:solidFill>
                  <a:srgbClr val="221F20"/>
                </a:solidFill>
              </a:rPr>
              <a:t>SBP Cost 6.5% Base Amount Method</a:t>
            </a:r>
            <a:r>
              <a:rPr lang="en-US" altLang="en-US" sz="1300">
                <a:solidFill>
                  <a:srgbClr val="221F20"/>
                </a:solidFill>
              </a:rPr>
              <a:t>:  6.5% of the base amount.</a:t>
            </a:r>
          </a:p>
          <a:p>
            <a:pPr defTabSz="457200">
              <a:defRPr/>
            </a:pPr>
            <a:r>
              <a:rPr lang="en-US" altLang="en-US" sz="1300" b="1">
                <a:solidFill>
                  <a:srgbClr val="221F20"/>
                </a:solidFill>
              </a:rPr>
              <a:t>Note 3.</a:t>
            </a:r>
            <a:r>
              <a:rPr lang="en-US" altLang="en-US" sz="1300">
                <a:solidFill>
                  <a:srgbClr val="221F20"/>
                </a:solidFill>
              </a:rPr>
              <a:t>  </a:t>
            </a:r>
            <a:r>
              <a:rPr lang="en-US" altLang="en-US" sz="1300" b="1">
                <a:solidFill>
                  <a:srgbClr val="221F20"/>
                </a:solidFill>
              </a:rPr>
              <a:t>Threshold Amount</a:t>
            </a:r>
            <a:r>
              <a:rPr lang="en-US" altLang="en-US" sz="1300">
                <a:solidFill>
                  <a:srgbClr val="221F20"/>
                </a:solidFill>
              </a:rPr>
              <a:t> (that which costs 2.5%) is $1,011; cost is $25.28.</a:t>
            </a:r>
          </a:p>
          <a:p>
            <a:pPr defTabSz="457200">
              <a:defRPr/>
            </a:pPr>
            <a:r>
              <a:rPr lang="en-US" altLang="en-US" sz="1300" b="1">
                <a:solidFill>
                  <a:srgbClr val="221F20"/>
                </a:solidFill>
              </a:rPr>
              <a:t>Note 4.</a:t>
            </a:r>
            <a:r>
              <a:rPr lang="en-US" altLang="en-US" sz="1300">
                <a:solidFill>
                  <a:srgbClr val="221F20"/>
                </a:solidFill>
              </a:rPr>
              <a:t>  Base amounts on or above $2,166.43 receive best premium under SBP cost 6.5% method cited above (.065 times base amount).</a:t>
            </a:r>
          </a:p>
          <a:p>
            <a:pPr defTabSz="457200">
              <a:defRPr/>
            </a:pPr>
            <a:r>
              <a:rPr lang="en-US" altLang="en-US" sz="1300" b="1">
                <a:solidFill>
                  <a:srgbClr val="FF0000"/>
                </a:solidFill>
              </a:rPr>
              <a:t>Note 5.  The SBP Program Manager will send out the updated amounts annually.</a:t>
            </a:r>
          </a:p>
        </p:txBody>
      </p:sp>
      <p:sp>
        <p:nvSpPr>
          <p:cNvPr id="109663" name="Rectangle 109">
            <a:extLst>
              <a:ext uri="{FF2B5EF4-FFF2-40B4-BE49-F238E27FC236}">
                <a16:creationId xmlns:a16="http://schemas.microsoft.com/office/drawing/2014/main" id="{AE16C8C7-FEA0-A1E2-9203-42454ED0A30D}"/>
              </a:ext>
            </a:extLst>
          </p:cNvPr>
          <p:cNvSpPr>
            <a:spLocks noChangeArrowheads="1"/>
          </p:cNvSpPr>
          <p:nvPr/>
        </p:nvSpPr>
        <p:spPr bwMode="auto">
          <a:xfrm>
            <a:off x="2895600" y="1269579"/>
            <a:ext cx="6553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400" b="1">
                <a:solidFill>
                  <a:srgbClr val="221F20"/>
                </a:solidFill>
                <a:ea typeface="Calibri" panose="020F0502020204030204" pitchFamily="34" charset="0"/>
                <a:cs typeface="Arial" panose="020B0604020202020204" pitchFamily="34" charset="0"/>
              </a:rPr>
              <a:t>2024 SBP Cost Examples Effective for 1 Jan 24</a:t>
            </a:r>
            <a:endParaRPr lang="en-US" altLang="en-US" sz="1400">
              <a:solidFill>
                <a:srgbClr val="221F20"/>
              </a:solidFill>
              <a:ea typeface="Calibri" panose="020F0502020204030204" pitchFamily="34" charset="0"/>
              <a:cs typeface="Arial" panose="020B0604020202020204" pitchFamily="34" charset="0"/>
            </a:endParaRPr>
          </a:p>
          <a:p>
            <a:pPr algn="ctr" defTabSz="457200">
              <a:defRPr/>
            </a:pPr>
            <a:r>
              <a:rPr lang="en-US" altLang="en-US" sz="1400" b="1">
                <a:solidFill>
                  <a:srgbClr val="221F20"/>
                </a:solidFill>
                <a:ea typeface="Calibri" panose="020F0502020204030204" pitchFamily="34" charset="0"/>
                <a:cs typeface="Arial" panose="020B0604020202020204" pitchFamily="34" charset="0"/>
              </a:rPr>
              <a:t>Based on 5.2% Active Duty Pay Raise Effective 1 Jan 24</a:t>
            </a:r>
            <a:endParaRPr lang="en-US" altLang="en-US" sz="1400">
              <a:solidFill>
                <a:srgbClr val="221F20"/>
              </a:solidFill>
              <a:ea typeface="Calibri" panose="020F0502020204030204" pitchFamily="34" charset="0"/>
              <a:cs typeface="Arial" panose="020B0604020202020204" pitchFamily="34" charset="0"/>
            </a:endParaRPr>
          </a:p>
        </p:txBody>
      </p:sp>
      <p:sp>
        <p:nvSpPr>
          <p:cNvPr id="109664" name="Rectangle 2">
            <a:extLst>
              <a:ext uri="{FF2B5EF4-FFF2-40B4-BE49-F238E27FC236}">
                <a16:creationId xmlns:a16="http://schemas.microsoft.com/office/drawing/2014/main" id="{75FA3E94-0329-4438-4159-67BBE500EA5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Threshold Spouse SBP Calculation</a:t>
            </a:r>
          </a:p>
        </p:txBody>
      </p:sp>
      <p:graphicFrame>
        <p:nvGraphicFramePr>
          <p:cNvPr id="8" name="Content Placeholder 4">
            <a:extLst>
              <a:ext uri="{FF2B5EF4-FFF2-40B4-BE49-F238E27FC236}">
                <a16:creationId xmlns:a16="http://schemas.microsoft.com/office/drawing/2014/main" id="{66C036CA-94EF-40AB-AE4D-4596E4445CFD}"/>
              </a:ext>
            </a:extLst>
          </p:cNvPr>
          <p:cNvGraphicFramePr>
            <a:graphicFrameLocks/>
          </p:cNvGraphicFramePr>
          <p:nvPr/>
        </p:nvGraphicFramePr>
        <p:xfrm>
          <a:off x="2133600" y="1869653"/>
          <a:ext cx="7924800" cy="3258852"/>
        </p:xfrm>
        <a:graphic>
          <a:graphicData uri="http://schemas.openxmlformats.org/drawingml/2006/table">
            <a:tbl>
              <a:tblPr firstRow="1" firstCol="1" bandRow="1">
                <a:tableStyleId>{5C22544A-7EE6-4342-B048-85BDC9FD1C3A}</a:tableStyleId>
              </a:tblPr>
              <a:tblGrid>
                <a:gridCol w="1803115">
                  <a:extLst>
                    <a:ext uri="{9D8B030D-6E8A-4147-A177-3AD203B41FA5}">
                      <a16:colId xmlns:a16="http://schemas.microsoft.com/office/drawing/2014/main" val="3387444725"/>
                    </a:ext>
                  </a:extLst>
                </a:gridCol>
                <a:gridCol w="1682329">
                  <a:extLst>
                    <a:ext uri="{9D8B030D-6E8A-4147-A177-3AD203B41FA5}">
                      <a16:colId xmlns:a16="http://schemas.microsoft.com/office/drawing/2014/main" val="1830273642"/>
                    </a:ext>
                  </a:extLst>
                </a:gridCol>
                <a:gridCol w="2017889">
                  <a:extLst>
                    <a:ext uri="{9D8B030D-6E8A-4147-A177-3AD203B41FA5}">
                      <a16:colId xmlns:a16="http://schemas.microsoft.com/office/drawing/2014/main" val="1462724965"/>
                    </a:ext>
                  </a:extLst>
                </a:gridCol>
                <a:gridCol w="2421467">
                  <a:extLst>
                    <a:ext uri="{9D8B030D-6E8A-4147-A177-3AD203B41FA5}">
                      <a16:colId xmlns:a16="http://schemas.microsoft.com/office/drawing/2014/main" val="1391314095"/>
                    </a:ext>
                  </a:extLst>
                </a:gridCol>
              </a:tblGrid>
              <a:tr h="179433">
                <a:tc>
                  <a:txBody>
                    <a:bodyPr/>
                    <a:lstStyle/>
                    <a:p>
                      <a:pPr marL="0" marR="0" algn="ctr">
                        <a:lnSpc>
                          <a:spcPct val="107000"/>
                        </a:lnSpc>
                        <a:spcBef>
                          <a:spcPts val="0"/>
                        </a:spcBef>
                        <a:spcAft>
                          <a:spcPts val="0"/>
                        </a:spcAft>
                      </a:pPr>
                      <a:r>
                        <a:rPr lang="en-US" sz="1000" baseline="0">
                          <a:solidFill>
                            <a:schemeClr val="tx1"/>
                          </a:solidFill>
                          <a:effectLst/>
                          <a:latin typeface=" Arial"/>
                        </a:rPr>
                        <a:t>Base Amount </a:t>
                      </a:r>
                      <a:endParaRPr lang="en-US" sz="1000"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aseline="0">
                          <a:solidFill>
                            <a:schemeClr val="tx1"/>
                          </a:solidFill>
                          <a:effectLst/>
                          <a:latin typeface=" Arial"/>
                        </a:rPr>
                        <a:t>Annuity</a:t>
                      </a:r>
                      <a:endParaRPr lang="en-US" sz="1000"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aseline="0">
                          <a:solidFill>
                            <a:schemeClr val="tx1"/>
                          </a:solidFill>
                          <a:effectLst/>
                          <a:latin typeface=" Arial"/>
                        </a:rPr>
                        <a:t>Premium</a:t>
                      </a:r>
                      <a:endParaRPr lang="en-US" sz="1000"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aseline="0">
                          <a:solidFill>
                            <a:schemeClr val="tx1"/>
                          </a:solidFill>
                          <a:effectLst/>
                          <a:latin typeface=" Arial"/>
                        </a:rPr>
                        <a:t>Premium</a:t>
                      </a:r>
                      <a:endParaRPr lang="en-US" sz="1000"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04722362"/>
                  </a:ext>
                </a:extLst>
              </a:tr>
              <a:tr h="400860">
                <a:tc>
                  <a:txBody>
                    <a:bodyPr/>
                    <a:lstStyle/>
                    <a:p>
                      <a:pPr marL="0" marR="0" algn="ctr">
                        <a:lnSpc>
                          <a:spcPct val="107000"/>
                        </a:lnSpc>
                        <a:spcBef>
                          <a:spcPts val="0"/>
                        </a:spcBef>
                        <a:spcAft>
                          <a:spcPts val="0"/>
                        </a:spcAft>
                      </a:pPr>
                      <a:r>
                        <a:rPr lang="en-US" sz="1000" baseline="0">
                          <a:solidFill>
                            <a:schemeClr val="tx1"/>
                          </a:solidFill>
                          <a:effectLst/>
                          <a:latin typeface=" Arial"/>
                        </a:rPr>
                        <a:t>Monthly Amount of Retired Pay Covered </a:t>
                      </a:r>
                      <a:endParaRPr lang="en-US" sz="1000"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1" baseline="0">
                          <a:solidFill>
                            <a:schemeClr val="tx1"/>
                          </a:solidFill>
                          <a:effectLst/>
                          <a:latin typeface=" Arial"/>
                        </a:rPr>
                        <a:t>Monthly Annuity Either Method</a:t>
                      </a:r>
                      <a:endParaRPr lang="en-US" sz="1000" b="1"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1" baseline="0">
                          <a:solidFill>
                            <a:schemeClr val="tx1"/>
                          </a:solidFill>
                          <a:effectLst/>
                          <a:latin typeface=" Arial"/>
                        </a:rPr>
                        <a:t>Old Method Threshold Monthly Cost (Note 1)  </a:t>
                      </a:r>
                      <a:endParaRPr lang="en-US" sz="1000" b="1"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1000" b="1" baseline="0">
                          <a:solidFill>
                            <a:schemeClr val="tx1"/>
                          </a:solidFill>
                          <a:effectLst/>
                          <a:latin typeface=" Arial"/>
                        </a:rPr>
                        <a:t>6.5% of Base Amount Monthly Cost (Note 2)</a:t>
                      </a:r>
                      <a:endParaRPr lang="en-US" sz="1000" b="1" baseline="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18703159"/>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$300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$165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$7.50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$19.50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141701"/>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$1,000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$550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$25.00</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$65.00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95466457"/>
                  </a:ext>
                </a:extLst>
              </a:tr>
              <a:tr h="179433">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            $1,011 (Note 3)</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$556</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$25.28</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$65.72</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3009444"/>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$1,200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$660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$44.18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$78.00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21996691"/>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$1,400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$770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$64.18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$91.00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1835170"/>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$1,600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$880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$84.18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$104.00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142539978"/>
                  </a:ext>
                </a:extLst>
              </a:tr>
              <a:tr h="194130">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$1,800</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$990</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$104.18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$117</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205204"/>
                  </a:ext>
                </a:extLst>
              </a:tr>
              <a:tr h="179433">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               $2,166.43 (Note 4)</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$1,192</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07000"/>
                        </a:lnSpc>
                        <a:spcBef>
                          <a:spcPts val="0"/>
                        </a:spcBef>
                        <a:spcAft>
                          <a:spcPts val="0"/>
                        </a:spcAft>
                      </a:pPr>
                      <a:r>
                        <a:rPr lang="en-US" sz="1000" b="1">
                          <a:solidFill>
                            <a:schemeClr val="tx1"/>
                          </a:solidFill>
                          <a:effectLst/>
                          <a:latin typeface=" Arial"/>
                          <a:ea typeface="Calibri" panose="020F0502020204030204" pitchFamily="34" charset="0"/>
                          <a:cs typeface="Times New Roman" panose="02020603050405020304" pitchFamily="18" charset="0"/>
                        </a:rPr>
                        <a:t>$140.82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algn="ctr">
                        <a:lnSpc>
                          <a:spcPct val="107000"/>
                        </a:lnSpc>
                        <a:spcBef>
                          <a:spcPts val="0"/>
                        </a:spcBef>
                        <a:spcAft>
                          <a:spcPts val="0"/>
                        </a:spcAft>
                      </a:pPr>
                      <a:r>
                        <a:rPr lang="en-US" sz="1000" b="1">
                          <a:solidFill>
                            <a:schemeClr val="tx1"/>
                          </a:solidFill>
                          <a:effectLst/>
                          <a:latin typeface=" Arial"/>
                          <a:ea typeface="Times New Roman" panose="02020603050405020304" pitchFamily="18" charset="0"/>
                          <a:cs typeface="Times New Roman" panose="02020603050405020304" pitchFamily="18" charset="0"/>
                        </a:rPr>
                        <a:t>$140.82</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040899903"/>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$2,200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$1,210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$144.18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$143.00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2250621"/>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$2,400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$1,320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$164.18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$156.00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384800107"/>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$2,600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$1,430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$184.18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$169.00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8190991"/>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$2,800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$1,540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$204.18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$182.00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834403521"/>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$3,000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$1,650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$224.18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$195.00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4366160"/>
                  </a:ext>
                </a:extLst>
              </a:tr>
              <a:tr h="151800">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$3,500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$1,925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$274.18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$227.50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57013589"/>
                  </a:ext>
                </a:extLst>
              </a:tr>
              <a:tr h="179433">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$4,000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$2,200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Calibri" panose="020F0502020204030204" pitchFamily="34" charset="0"/>
                          <a:cs typeface="Times New Roman" panose="02020603050405020304" pitchFamily="18" charset="0"/>
                        </a:rPr>
                        <a:t>$324.18 </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a:solidFill>
                            <a:schemeClr val="tx1"/>
                          </a:solidFill>
                          <a:effectLst/>
                          <a:latin typeface=" Arial"/>
                          <a:ea typeface="Times New Roman" panose="02020603050405020304" pitchFamily="18" charset="0"/>
                          <a:cs typeface="Times New Roman" panose="02020603050405020304" pitchFamily="18" charset="0"/>
                        </a:rPr>
                        <a:t>$260.00 </a:t>
                      </a:r>
                      <a:endParaRPr lang="en-US" sz="1000">
                        <a:solidFill>
                          <a:schemeClr val="tx1"/>
                        </a:solidFill>
                        <a:effectLst/>
                        <a:latin typeface=" Arial"/>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1850307"/>
                  </a:ext>
                </a:extLst>
              </a:tr>
            </a:tbl>
          </a:graphicData>
        </a:graphic>
      </p:graphicFrame>
    </p:spTree>
    <p:extLst>
      <p:ext uri="{BB962C8B-B14F-4D97-AF65-F5344CB8AC3E}">
        <p14:creationId xmlns:p14="http://schemas.microsoft.com/office/powerpoint/2010/main" val="2719186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2152650" y="756454"/>
            <a:ext cx="7886700" cy="1675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Autofit/>
          </a:bodyPr>
          <a:lstStyle/>
          <a:p>
            <a:pPr algn="ctr" eaLnBrk="1" hangingPunct="1"/>
            <a:r>
              <a:rPr lang="en-US" altLang="en-US" b="1">
                <a:solidFill>
                  <a:schemeClr val="tx1"/>
                </a:solidFill>
                <a:latin typeface="Arial" panose="020B0604020202020204" pitchFamily="34" charset="0"/>
              </a:rPr>
              <a:t>How can I tailor RCSBP/SBP to meet my</a:t>
            </a:r>
            <a:r>
              <a:rPr lang="en-US" altLang="en-US" b="1" i="1">
                <a:solidFill>
                  <a:schemeClr val="tx1"/>
                </a:solidFill>
                <a:latin typeface="Arial" panose="020B0604020202020204" pitchFamily="34" charset="0"/>
              </a:rPr>
              <a:t> </a:t>
            </a:r>
            <a:r>
              <a:rPr lang="en-US" altLang="en-US" b="1">
                <a:solidFill>
                  <a:schemeClr val="tx1"/>
                </a:solidFill>
                <a:latin typeface="Arial" panose="020B0604020202020204" pitchFamily="34" charset="0"/>
              </a:rPr>
              <a:t>needs? </a:t>
            </a:r>
            <a:br>
              <a:rPr lang="en-US" altLang="en-US" b="1">
                <a:solidFill>
                  <a:schemeClr val="tx1"/>
                </a:solidFill>
                <a:latin typeface="Arial" panose="020B0604020202020204" pitchFamily="34" charset="0"/>
              </a:rPr>
            </a:br>
            <a:br>
              <a:rPr lang="en-US" altLang="en-US" b="1" u="sng">
                <a:solidFill>
                  <a:schemeClr val="tx1"/>
                </a:solidFill>
                <a:latin typeface="Arial" panose="020B0604020202020204" pitchFamily="34" charset="0"/>
              </a:rPr>
            </a:br>
            <a:r>
              <a:rPr lang="en-US" altLang="en-US" b="1">
                <a:solidFill>
                  <a:schemeClr val="tx1"/>
                </a:solidFill>
                <a:latin typeface="Arial" panose="020B0604020202020204" pitchFamily="34" charset="0"/>
              </a:rPr>
              <a:t>Answer: </a:t>
            </a:r>
            <a:r>
              <a:rPr lang="en-US" altLang="en-US" b="1" u="sng">
                <a:solidFill>
                  <a:schemeClr val="tx1"/>
                </a:solidFill>
                <a:latin typeface="Arial" panose="020B0604020202020204" pitchFamily="34" charset="0"/>
              </a:rPr>
              <a:t>Change “Base Amount”</a:t>
            </a:r>
          </a:p>
        </p:txBody>
      </p:sp>
      <p:sp>
        <p:nvSpPr>
          <p:cNvPr id="71683" name="Rectangle 3"/>
          <p:cNvSpPr>
            <a:spLocks noGrp="1" noChangeArrowheads="1"/>
          </p:cNvSpPr>
          <p:nvPr>
            <p:ph idx="1"/>
          </p:nvPr>
        </p:nvSpPr>
        <p:spPr bwMode="auto">
          <a:xfrm>
            <a:off x="2152650" y="2754983"/>
            <a:ext cx="78867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marL="342900" indent="-342900"/>
            <a:r>
              <a:rPr lang="en-US" altLang="en-US" sz="2400" u="sng">
                <a:latin typeface="Arial" panose="020B0604020202020204" pitchFamily="34" charset="0"/>
              </a:rPr>
              <a:t>Challenge</a:t>
            </a:r>
            <a:r>
              <a:rPr lang="en-US" altLang="en-US" sz="2400">
                <a:latin typeface="Arial" panose="020B0604020202020204" pitchFamily="34" charset="0"/>
              </a:rPr>
              <a:t>:  What base amount should I cover to meet our needs?</a:t>
            </a:r>
          </a:p>
          <a:p>
            <a:pPr marL="342900" indent="-342900"/>
            <a:r>
              <a:rPr lang="en-US" altLang="en-US" sz="2400" u="sng">
                <a:latin typeface="Arial" panose="020B0604020202020204" pitchFamily="34" charset="0"/>
              </a:rPr>
              <a:t>Solution</a:t>
            </a:r>
            <a:r>
              <a:rPr lang="en-US" altLang="en-US" sz="2400">
                <a:latin typeface="Arial" panose="020B0604020202020204" pitchFamily="34" charset="0"/>
              </a:rPr>
              <a:t>:  Divide the goal amount (annuity) by 55%. Example $1,000/0.55 = $1,818</a:t>
            </a:r>
          </a:p>
          <a:p>
            <a:pPr marL="342900" indent="-342900"/>
            <a:endParaRPr lang="en-US" altLang="en-US" sz="2400">
              <a:solidFill>
                <a:schemeClr val="bg2"/>
              </a:solidFill>
              <a:latin typeface="Arial" panose="020B0604020202020204" pitchFamily="34" charset="0"/>
            </a:endParaRPr>
          </a:p>
        </p:txBody>
      </p:sp>
      <p:graphicFrame>
        <p:nvGraphicFramePr>
          <p:cNvPr id="2" name="Table 1"/>
          <p:cNvGraphicFramePr>
            <a:graphicFrameLocks noGrp="1"/>
          </p:cNvGraphicFramePr>
          <p:nvPr/>
        </p:nvGraphicFramePr>
        <p:xfrm>
          <a:off x="2887743" y="4495800"/>
          <a:ext cx="6553200" cy="1600200"/>
        </p:xfrm>
        <a:graphic>
          <a:graphicData uri="http://schemas.openxmlformats.org/drawingml/2006/table">
            <a:tbl>
              <a:tblPr firstRow="1" bandRow="1">
                <a:tableStyleId>{073A0DAA-6AF3-43AB-8588-CEC1D06C72B9}</a:tableStyleId>
              </a:tblPr>
              <a:tblGrid>
                <a:gridCol w="2698376">
                  <a:extLst>
                    <a:ext uri="{9D8B030D-6E8A-4147-A177-3AD203B41FA5}">
                      <a16:colId xmlns:a16="http://schemas.microsoft.com/office/drawing/2014/main" val="2587111096"/>
                    </a:ext>
                  </a:extLst>
                </a:gridCol>
                <a:gridCol w="3854824">
                  <a:extLst>
                    <a:ext uri="{9D8B030D-6E8A-4147-A177-3AD203B41FA5}">
                      <a16:colId xmlns:a16="http://schemas.microsoft.com/office/drawing/2014/main" val="2494633051"/>
                    </a:ext>
                  </a:extLst>
                </a:gridCol>
              </a:tblGrid>
              <a:tr h="505326">
                <a:tc>
                  <a:txBody>
                    <a:bodyPr/>
                    <a:lstStyle/>
                    <a:p>
                      <a:pPr algn="ctr"/>
                      <a:r>
                        <a:rPr lang="en-US" sz="2400">
                          <a:solidFill>
                            <a:schemeClr val="tx1"/>
                          </a:solidFill>
                          <a:latin typeface=" Arial"/>
                        </a:rPr>
                        <a:t>Annuity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a:solidFill>
                            <a:schemeClr val="tx1"/>
                          </a:solidFill>
                          <a:latin typeface=" Arial"/>
                        </a:rPr>
                        <a:t>Base Amount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84992373"/>
                  </a:ext>
                </a:extLst>
              </a:tr>
              <a:tr h="589548">
                <a:tc>
                  <a:txBody>
                    <a:bodyPr/>
                    <a:lstStyle/>
                    <a:p>
                      <a:pPr algn="ctr"/>
                      <a:r>
                        <a:rPr lang="en-US" sz="2400">
                          <a:latin typeface=" Aria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15391" rtl="0" eaLnBrk="1" fontAlgn="auto" latinLnBrk="0" hangingPunct="1">
                        <a:lnSpc>
                          <a:spcPct val="100000"/>
                        </a:lnSpc>
                        <a:spcBef>
                          <a:spcPts val="0"/>
                        </a:spcBef>
                        <a:spcAft>
                          <a:spcPts val="0"/>
                        </a:spcAft>
                        <a:buClrTx/>
                        <a:buSzTx/>
                        <a:buFontTx/>
                        <a:buNone/>
                        <a:tabLst/>
                        <a:defRPr/>
                      </a:pPr>
                      <a:r>
                        <a:rPr lang="en-US" sz="2400">
                          <a:latin typeface=" Arial"/>
                        </a:rPr>
                        <a:t>$1,818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019246"/>
                  </a:ext>
                </a:extLst>
              </a:tr>
              <a:tr h="505326">
                <a:tc>
                  <a:txBody>
                    <a:bodyPr/>
                    <a:lstStyle/>
                    <a:p>
                      <a:pPr algn="ctr"/>
                      <a:r>
                        <a:rPr lang="en-US" sz="2400">
                          <a:latin typeface=" Aria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latin typeface=" Arial"/>
                        </a:rPr>
                        <a:t>$909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635331"/>
                  </a:ext>
                </a:extLst>
              </a:tr>
            </a:tbl>
          </a:graphicData>
        </a:graphic>
      </p:graphicFrame>
    </p:spTree>
    <p:extLst>
      <p:ext uri="{BB962C8B-B14F-4D97-AF65-F5344CB8AC3E}">
        <p14:creationId xmlns:p14="http://schemas.microsoft.com/office/powerpoint/2010/main" val="6459493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“30-Year Paid-Up Provision”</a:t>
            </a:r>
            <a:endParaRPr lang="en-US" altLang="en-US" b="1" i="1">
              <a:solidFill>
                <a:schemeClr val="tx1"/>
              </a:solidFill>
              <a:latin typeface="Arial" panose="020B0604020202020204" pitchFamily="34" charset="0"/>
            </a:endParaRPr>
          </a:p>
        </p:txBody>
      </p:sp>
      <p:sp>
        <p:nvSpPr>
          <p:cNvPr id="121859" name="Rectangle 3"/>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marL="0" indent="0">
              <a:buNone/>
            </a:pPr>
            <a:r>
              <a:rPr lang="en-US" altLang="en-US" sz="2400">
                <a:latin typeface="Arial" panose="020B0604020202020204" pitchFamily="34" charset="0"/>
              </a:rPr>
              <a:t>Since 1 Oct 08, no premiums after</a:t>
            </a:r>
          </a:p>
          <a:p>
            <a:pPr lvl="1" algn="l" eaLnBrk="1" hangingPunct="1"/>
            <a:r>
              <a:rPr lang="en-US" altLang="en-US">
                <a:latin typeface="Arial" panose="020B0604020202020204" pitchFamily="34" charset="0"/>
              </a:rPr>
              <a:t>30 years of paying RCSBP and SBP Premiums (360 payments)</a:t>
            </a:r>
          </a:p>
          <a:p>
            <a:pPr marL="457200" lvl="1" indent="0">
              <a:buNone/>
            </a:pPr>
            <a:r>
              <a:rPr lang="en-US" altLang="en-US">
                <a:latin typeface="Arial" panose="020B0604020202020204" pitchFamily="34" charset="0"/>
              </a:rPr>
              <a:t> </a:t>
            </a:r>
            <a:r>
              <a:rPr lang="en-US" altLang="en-US" u="sng">
                <a:solidFill>
                  <a:srgbClr val="FF0000"/>
                </a:solidFill>
                <a:latin typeface="Arial" panose="020B0604020202020204" pitchFamily="34" charset="0"/>
              </a:rPr>
              <a:t>AND</a:t>
            </a:r>
            <a:endParaRPr lang="en-US" altLang="en-US">
              <a:solidFill>
                <a:srgbClr val="FF0000"/>
              </a:solidFill>
              <a:latin typeface="Arial" panose="020B0604020202020204" pitchFamily="34" charset="0"/>
            </a:endParaRPr>
          </a:p>
          <a:p>
            <a:pPr lvl="1" algn="l" eaLnBrk="1" hangingPunct="1"/>
            <a:r>
              <a:rPr lang="en-US" altLang="en-US">
                <a:latin typeface="Arial" panose="020B0604020202020204" pitchFamily="34" charset="0"/>
              </a:rPr>
              <a:t>reaching age 70 </a:t>
            </a:r>
          </a:p>
          <a:p>
            <a:pPr marL="457200" lvl="1" indent="0">
              <a:buNone/>
            </a:pPr>
            <a:endParaRPr lang="en-US" altLang="en-US">
              <a:latin typeface="Times New Roman" panose="02020603050405020304" pitchFamily="18" charset="0"/>
            </a:endParaRPr>
          </a:p>
        </p:txBody>
      </p:sp>
      <p:sp>
        <p:nvSpPr>
          <p:cNvPr id="25" name="TextBox 18"/>
          <p:cNvSpPr txBox="1">
            <a:spLocks noChangeArrowheads="1"/>
          </p:cNvSpPr>
          <p:nvPr/>
        </p:nvSpPr>
        <p:spPr bwMode="auto">
          <a:xfrm>
            <a:off x="3886201" y="5998496"/>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221F20"/>
                </a:solidFill>
              </a:rPr>
              <a:t>60</a:t>
            </a:r>
          </a:p>
        </p:txBody>
      </p:sp>
      <p:cxnSp>
        <p:nvCxnSpPr>
          <p:cNvPr id="27" name="Straight Connector 20"/>
          <p:cNvCxnSpPr>
            <a:cxnSpLocks noChangeShapeType="1"/>
          </p:cNvCxnSpPr>
          <p:nvPr/>
        </p:nvCxnSpPr>
        <p:spPr bwMode="auto">
          <a:xfrm>
            <a:off x="3690146" y="5302250"/>
            <a:ext cx="5555" cy="6096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8" name="TextBox 21"/>
          <p:cNvSpPr txBox="1">
            <a:spLocks noChangeArrowheads="1"/>
          </p:cNvSpPr>
          <p:nvPr/>
        </p:nvSpPr>
        <p:spPr bwMode="auto">
          <a:xfrm>
            <a:off x="3452814" y="5998496"/>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221F20"/>
                </a:solidFill>
              </a:rPr>
              <a:t>58</a:t>
            </a:r>
          </a:p>
        </p:txBody>
      </p:sp>
      <p:sp>
        <p:nvSpPr>
          <p:cNvPr id="29" name="Left Brace 12"/>
          <p:cNvSpPr>
            <a:spLocks/>
          </p:cNvSpPr>
          <p:nvPr/>
        </p:nvSpPr>
        <p:spPr bwMode="auto">
          <a:xfrm rot="5400000">
            <a:off x="5350494" y="3315050"/>
            <a:ext cx="266393" cy="3587090"/>
          </a:xfrm>
          <a:prstGeom prst="leftBrace">
            <a:avLst>
              <a:gd name="adj1" fmla="val 8277"/>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2400">
              <a:solidFill>
                <a:srgbClr val="221F20"/>
              </a:solidFill>
            </a:endParaRPr>
          </a:p>
        </p:txBody>
      </p:sp>
      <p:sp>
        <p:nvSpPr>
          <p:cNvPr id="30" name="Left Brace 23"/>
          <p:cNvSpPr>
            <a:spLocks/>
          </p:cNvSpPr>
          <p:nvPr/>
        </p:nvSpPr>
        <p:spPr bwMode="auto">
          <a:xfrm rot="5400000">
            <a:off x="5826963" y="2637810"/>
            <a:ext cx="183926" cy="3532054"/>
          </a:xfrm>
          <a:prstGeom prst="leftBrace">
            <a:avLst>
              <a:gd name="adj1" fmla="val 8385"/>
              <a:gd name="adj2" fmla="val 50000"/>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2400">
              <a:solidFill>
                <a:srgbClr val="221F20"/>
              </a:solidFill>
            </a:endParaRPr>
          </a:p>
        </p:txBody>
      </p:sp>
      <p:sp>
        <p:nvSpPr>
          <p:cNvPr id="31" name="TextBox 30"/>
          <p:cNvSpPr txBox="1"/>
          <p:nvPr/>
        </p:nvSpPr>
        <p:spPr>
          <a:xfrm>
            <a:off x="4280627" y="3881736"/>
            <a:ext cx="3276599" cy="461665"/>
          </a:xfrm>
          <a:prstGeom prst="rect">
            <a:avLst/>
          </a:prstGeom>
          <a:noFill/>
        </p:spPr>
        <p:txBody>
          <a:bodyPr wrap="square" rtlCol="0">
            <a:spAutoFit/>
          </a:bodyPr>
          <a:lstStyle/>
          <a:p>
            <a:pPr algn="ctr" defTabSz="457200">
              <a:defRPr/>
            </a:pPr>
            <a:r>
              <a:rPr lang="en-US" sz="2400">
                <a:solidFill>
                  <a:srgbClr val="221F20"/>
                </a:solidFill>
                <a:latin typeface="Calibri" panose="020F0502020204030204"/>
              </a:rPr>
              <a:t>360 payments (30 </a:t>
            </a:r>
            <a:r>
              <a:rPr lang="en-US" sz="2400" err="1">
                <a:solidFill>
                  <a:srgbClr val="221F20"/>
                </a:solidFill>
                <a:latin typeface="Calibri" panose="020F0502020204030204"/>
              </a:rPr>
              <a:t>yrs</a:t>
            </a:r>
            <a:r>
              <a:rPr lang="en-US" sz="2400">
                <a:solidFill>
                  <a:srgbClr val="221F20"/>
                </a:solidFill>
                <a:latin typeface="Calibri" panose="020F0502020204030204"/>
              </a:rPr>
              <a:t>)</a:t>
            </a:r>
          </a:p>
        </p:txBody>
      </p:sp>
      <p:cxnSp>
        <p:nvCxnSpPr>
          <p:cNvPr id="32" name="Straight Connector 3"/>
          <p:cNvCxnSpPr>
            <a:cxnSpLocks noChangeShapeType="1"/>
          </p:cNvCxnSpPr>
          <p:nvPr/>
        </p:nvCxnSpPr>
        <p:spPr bwMode="auto">
          <a:xfrm>
            <a:off x="2552700" y="5638800"/>
            <a:ext cx="590550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33" name="TextBox 32"/>
          <p:cNvSpPr txBox="1"/>
          <p:nvPr/>
        </p:nvSpPr>
        <p:spPr>
          <a:xfrm>
            <a:off x="4023055" y="4572001"/>
            <a:ext cx="2940805" cy="461665"/>
          </a:xfrm>
          <a:prstGeom prst="rect">
            <a:avLst/>
          </a:prstGeom>
          <a:noFill/>
        </p:spPr>
        <p:txBody>
          <a:bodyPr wrap="none" rtlCol="0">
            <a:spAutoFit/>
          </a:bodyPr>
          <a:lstStyle/>
          <a:p>
            <a:pPr algn="ctr" defTabSz="457200">
              <a:defRPr/>
            </a:pPr>
            <a:r>
              <a:rPr lang="en-US" sz="2400">
                <a:solidFill>
                  <a:srgbClr val="221F20"/>
                </a:solidFill>
                <a:latin typeface="Calibri" panose="020F0502020204030204"/>
              </a:rPr>
              <a:t>360 payments (30 </a:t>
            </a:r>
            <a:r>
              <a:rPr lang="en-US" sz="2400" err="1">
                <a:solidFill>
                  <a:srgbClr val="221F20"/>
                </a:solidFill>
                <a:latin typeface="Calibri" panose="020F0502020204030204"/>
              </a:rPr>
              <a:t>yrs</a:t>
            </a:r>
            <a:r>
              <a:rPr lang="en-US" sz="2400">
                <a:solidFill>
                  <a:srgbClr val="221F20"/>
                </a:solidFill>
                <a:latin typeface="Calibri" panose="020F0502020204030204"/>
              </a:rPr>
              <a:t>)</a:t>
            </a:r>
          </a:p>
        </p:txBody>
      </p:sp>
      <p:sp>
        <p:nvSpPr>
          <p:cNvPr id="34" name="TextBox 11"/>
          <p:cNvSpPr txBox="1">
            <a:spLocks noChangeArrowheads="1"/>
          </p:cNvSpPr>
          <p:nvPr/>
        </p:nvSpPr>
        <p:spPr bwMode="auto">
          <a:xfrm>
            <a:off x="5257801" y="5998496"/>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FF0000"/>
                </a:solidFill>
              </a:rPr>
              <a:t>70</a:t>
            </a:r>
          </a:p>
        </p:txBody>
      </p:sp>
      <p:cxnSp>
        <p:nvCxnSpPr>
          <p:cNvPr id="40" name="Straight Connector 20"/>
          <p:cNvCxnSpPr>
            <a:cxnSpLocks noChangeShapeType="1"/>
          </p:cNvCxnSpPr>
          <p:nvPr/>
        </p:nvCxnSpPr>
        <p:spPr bwMode="auto">
          <a:xfrm>
            <a:off x="4148541" y="5277054"/>
            <a:ext cx="5555" cy="6096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1" name="Straight Connector 20"/>
          <p:cNvCxnSpPr>
            <a:cxnSpLocks noChangeShapeType="1"/>
          </p:cNvCxnSpPr>
          <p:nvPr/>
        </p:nvCxnSpPr>
        <p:spPr bwMode="auto">
          <a:xfrm>
            <a:off x="5475155" y="5342504"/>
            <a:ext cx="5555" cy="558004"/>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20"/>
          <p:cNvCxnSpPr>
            <a:cxnSpLocks noChangeShapeType="1"/>
          </p:cNvCxnSpPr>
          <p:nvPr/>
        </p:nvCxnSpPr>
        <p:spPr bwMode="auto">
          <a:xfrm>
            <a:off x="7277237" y="5313527"/>
            <a:ext cx="5555" cy="6096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20"/>
          <p:cNvCxnSpPr>
            <a:cxnSpLocks noChangeShapeType="1"/>
          </p:cNvCxnSpPr>
          <p:nvPr/>
        </p:nvCxnSpPr>
        <p:spPr bwMode="auto">
          <a:xfrm>
            <a:off x="7684955" y="5257800"/>
            <a:ext cx="5555" cy="60960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0" name="TextBox 18"/>
          <p:cNvSpPr txBox="1">
            <a:spLocks noChangeArrowheads="1"/>
          </p:cNvSpPr>
          <p:nvPr/>
        </p:nvSpPr>
        <p:spPr bwMode="auto">
          <a:xfrm>
            <a:off x="7467601" y="5998496"/>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221F20"/>
                </a:solidFill>
              </a:rPr>
              <a:t>90</a:t>
            </a:r>
          </a:p>
        </p:txBody>
      </p:sp>
      <p:sp>
        <p:nvSpPr>
          <p:cNvPr id="21" name="TextBox 18"/>
          <p:cNvSpPr txBox="1">
            <a:spLocks noChangeArrowheads="1"/>
          </p:cNvSpPr>
          <p:nvPr/>
        </p:nvSpPr>
        <p:spPr bwMode="auto">
          <a:xfrm>
            <a:off x="7016092" y="5998496"/>
            <a:ext cx="5277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221F20"/>
                </a:solidFill>
              </a:rPr>
              <a:t>88</a:t>
            </a:r>
          </a:p>
        </p:txBody>
      </p:sp>
    </p:spTree>
    <p:extLst>
      <p:ext uri="{BB962C8B-B14F-4D97-AF65-F5344CB8AC3E}">
        <p14:creationId xmlns:p14="http://schemas.microsoft.com/office/powerpoint/2010/main" val="1554174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0" presetClass="entr" presetSubtype="0" fill="hold" grpId="1"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1" grpId="0"/>
      <p:bldP spid="31" grpId="1"/>
      <p:bldP spid="33" grpId="0"/>
      <p:bldP spid="33" grpId="1"/>
      <p:bldP spid="33"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B2A16F-87EE-42F1-B913-5228097E4F67}"/>
              </a:ext>
            </a:extLst>
          </p:cNvPr>
          <p:cNvSpPr>
            <a:spLocks noGrp="1"/>
          </p:cNvSpPr>
          <p:nvPr>
            <p:ph type="title"/>
          </p:nvPr>
        </p:nvSpPr>
        <p:spPr>
          <a:xfrm>
            <a:off x="2170906" y="529683"/>
            <a:ext cx="7886700" cy="891172"/>
          </a:xfrm>
        </p:spPr>
        <p:txBody>
          <a:bodyPr>
            <a:normAutofit/>
          </a:bodyPr>
          <a:lstStyle/>
          <a:p>
            <a:pPr algn="ctr"/>
            <a:r>
              <a:rPr lang="en-US" altLang="en-US" sz="3200" b="1" kern="0"/>
              <a:t>SBP Termination Feature</a:t>
            </a:r>
            <a:endParaRPr lang="en-US"/>
          </a:p>
        </p:txBody>
      </p:sp>
      <p:sp>
        <p:nvSpPr>
          <p:cNvPr id="4" name="Content Placeholder 3">
            <a:extLst>
              <a:ext uri="{FF2B5EF4-FFF2-40B4-BE49-F238E27FC236}">
                <a16:creationId xmlns:a16="http://schemas.microsoft.com/office/drawing/2014/main" id="{8D17CD17-F42C-6E77-BE88-9A9B0B6C250D}"/>
              </a:ext>
            </a:extLst>
          </p:cNvPr>
          <p:cNvSpPr>
            <a:spLocks noGrp="1"/>
          </p:cNvSpPr>
          <p:nvPr>
            <p:ph idx="1"/>
          </p:nvPr>
        </p:nvSpPr>
        <p:spPr>
          <a:xfrm>
            <a:off x="1946733" y="4342580"/>
            <a:ext cx="8298534" cy="2202558"/>
          </a:xfrm>
        </p:spPr>
        <p:txBody>
          <a:bodyPr>
            <a:noAutofit/>
          </a:bodyPr>
          <a:lstStyle/>
          <a:p>
            <a:pPr marL="285750" indent="-285750">
              <a:defRPr/>
            </a:pPr>
            <a:r>
              <a:rPr lang="en-US" altLang="en-US"/>
              <a:t>Spouse concurrence required</a:t>
            </a:r>
          </a:p>
          <a:p>
            <a:pPr marL="285750" indent="-285750">
              <a:defRPr/>
            </a:pPr>
            <a:r>
              <a:rPr lang="en-US" altLang="en-US"/>
              <a:t>Barred from future enrollment </a:t>
            </a:r>
          </a:p>
          <a:p>
            <a:pPr marL="285750" indent="-285750">
              <a:defRPr/>
            </a:pPr>
            <a:r>
              <a:rPr lang="en-US" altLang="en-US"/>
              <a:t>No refund of past premiums</a:t>
            </a:r>
          </a:p>
          <a:p>
            <a:pPr marL="285750" indent="-285750">
              <a:defRPr/>
            </a:pPr>
            <a:r>
              <a:rPr lang="en-US" altLang="en-US"/>
              <a:t>Law change acknowledges need for flexibility</a:t>
            </a:r>
          </a:p>
          <a:p>
            <a:pPr marL="285750" indent="-285750">
              <a:lnSpc>
                <a:spcPct val="110000"/>
              </a:lnSpc>
              <a:defRPr/>
            </a:pPr>
            <a:r>
              <a:rPr lang="en-US" altLang="en-US"/>
              <a:t>One-time only termination for those already retired two years (17 May 98 - 16 May 99)</a:t>
            </a:r>
          </a:p>
          <a:p>
            <a:pPr marL="0" indent="0">
              <a:lnSpc>
                <a:spcPct val="110000"/>
              </a:lnSpc>
              <a:buNone/>
              <a:defRPr/>
            </a:pPr>
            <a:r>
              <a:rPr lang="en-US" altLang="en-US" b="1">
                <a:solidFill>
                  <a:srgbClr val="FF0000"/>
                </a:solidFill>
              </a:rPr>
              <a:t>*Note:  </a:t>
            </a:r>
            <a:r>
              <a:rPr lang="en-US" altLang="en-US">
                <a:solidFill>
                  <a:srgbClr val="FF0000"/>
                </a:solidFill>
              </a:rPr>
              <a:t>Does </a:t>
            </a:r>
            <a:r>
              <a:rPr lang="en-US" altLang="en-US" b="1">
                <a:solidFill>
                  <a:srgbClr val="FF0000"/>
                </a:solidFill>
              </a:rPr>
              <a:t>NOT</a:t>
            </a:r>
            <a:r>
              <a:rPr lang="en-US" altLang="en-US">
                <a:solidFill>
                  <a:srgbClr val="FF0000"/>
                </a:solidFill>
              </a:rPr>
              <a:t> stop RCSBP premiums which are for coverage already received</a:t>
            </a:r>
          </a:p>
        </p:txBody>
      </p:sp>
      <p:grpSp>
        <p:nvGrpSpPr>
          <p:cNvPr id="8" name="Group 10">
            <a:extLst>
              <a:ext uri="{FF2B5EF4-FFF2-40B4-BE49-F238E27FC236}">
                <a16:creationId xmlns:a16="http://schemas.microsoft.com/office/drawing/2014/main" id="{7E9D3587-707A-2075-ED40-F42798BBC286}"/>
              </a:ext>
            </a:extLst>
          </p:cNvPr>
          <p:cNvGrpSpPr>
            <a:grpSpLocks/>
          </p:cNvGrpSpPr>
          <p:nvPr/>
        </p:nvGrpSpPr>
        <p:grpSpPr bwMode="auto">
          <a:xfrm>
            <a:off x="5949951" y="2134656"/>
            <a:ext cx="3459163" cy="1568685"/>
            <a:chOff x="6232396" y="935036"/>
            <a:chExt cx="2532062" cy="2189163"/>
          </a:xfrm>
          <a:solidFill>
            <a:schemeClr val="accent3"/>
          </a:solidFill>
        </p:grpSpPr>
        <p:sp>
          <p:nvSpPr>
            <p:cNvPr id="10" name="Rectangle 9">
              <a:extLst>
                <a:ext uri="{FF2B5EF4-FFF2-40B4-BE49-F238E27FC236}">
                  <a16:creationId xmlns:a16="http://schemas.microsoft.com/office/drawing/2014/main" id="{6F03A145-4A16-C77D-72A9-B4637D556874}"/>
                </a:ext>
              </a:extLst>
            </p:cNvPr>
            <p:cNvSpPr/>
            <p:nvPr/>
          </p:nvSpPr>
          <p:spPr>
            <a:xfrm>
              <a:off x="6232396" y="935036"/>
              <a:ext cx="2532062" cy="21891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221F20"/>
                </a:solidFill>
                <a:latin typeface="Calibri" panose="020F0502020204030204"/>
              </a:endParaRPr>
            </a:p>
          </p:txBody>
        </p:sp>
        <p:sp>
          <p:nvSpPr>
            <p:cNvPr id="11" name="TextBox 21">
              <a:extLst>
                <a:ext uri="{FF2B5EF4-FFF2-40B4-BE49-F238E27FC236}">
                  <a16:creationId xmlns:a16="http://schemas.microsoft.com/office/drawing/2014/main" id="{587D1D82-E889-AAA5-D953-187E73B343E2}"/>
                </a:ext>
              </a:extLst>
            </p:cNvPr>
            <p:cNvSpPr txBox="1">
              <a:spLocks noChangeArrowheads="1"/>
            </p:cNvSpPr>
            <p:nvPr/>
          </p:nvSpPr>
          <p:spPr bwMode="auto">
            <a:xfrm>
              <a:off x="6590996" y="935039"/>
              <a:ext cx="1893887" cy="5154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221F20"/>
                  </a:solidFill>
                </a:rPr>
                <a:t>No SBP</a:t>
              </a:r>
            </a:p>
          </p:txBody>
        </p:sp>
      </p:grpSp>
      <p:sp>
        <p:nvSpPr>
          <p:cNvPr id="13" name="Rectangle 167940">
            <a:extLst>
              <a:ext uri="{FF2B5EF4-FFF2-40B4-BE49-F238E27FC236}">
                <a16:creationId xmlns:a16="http://schemas.microsoft.com/office/drawing/2014/main" id="{674BD5ED-E196-453E-933A-03A3F5898B64}"/>
              </a:ext>
            </a:extLst>
          </p:cNvPr>
          <p:cNvSpPr>
            <a:spLocks noChangeArrowheads="1"/>
          </p:cNvSpPr>
          <p:nvPr/>
        </p:nvSpPr>
        <p:spPr bwMode="auto">
          <a:xfrm>
            <a:off x="3773488" y="2134655"/>
            <a:ext cx="2170112" cy="1567098"/>
          </a:xfrm>
          <a:prstGeom prst="rect">
            <a:avLst/>
          </a:prstGeom>
          <a:solidFill>
            <a:schemeClr val="accent1"/>
          </a:solidFill>
          <a:ln w="9525" algn="ctr">
            <a:solidFill>
              <a:schemeClr val="tx1"/>
            </a:solidFill>
            <a:round/>
            <a:headEnd/>
            <a:tailEnd/>
          </a:ln>
        </p:spPr>
        <p:txBody>
          <a:bodyP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2400">
              <a:solidFill>
                <a:srgbClr val="221F20"/>
              </a:solidFill>
            </a:endParaRPr>
          </a:p>
        </p:txBody>
      </p:sp>
      <p:grpSp>
        <p:nvGrpSpPr>
          <p:cNvPr id="16" name="Group 10">
            <a:extLst>
              <a:ext uri="{FF2B5EF4-FFF2-40B4-BE49-F238E27FC236}">
                <a16:creationId xmlns:a16="http://schemas.microsoft.com/office/drawing/2014/main" id="{AB0AA3EC-C68B-8072-7092-489C40169874}"/>
              </a:ext>
            </a:extLst>
          </p:cNvPr>
          <p:cNvGrpSpPr>
            <a:grpSpLocks/>
          </p:cNvGrpSpPr>
          <p:nvPr/>
        </p:nvGrpSpPr>
        <p:grpSpPr bwMode="auto">
          <a:xfrm>
            <a:off x="2743201" y="2134655"/>
            <a:ext cx="1027113" cy="1590910"/>
            <a:chOff x="6232396" y="935036"/>
            <a:chExt cx="2532062" cy="2189163"/>
          </a:xfrm>
          <a:solidFill>
            <a:schemeClr val="accent6"/>
          </a:solidFill>
        </p:grpSpPr>
        <p:sp>
          <p:nvSpPr>
            <p:cNvPr id="17" name="Rectangle 16">
              <a:extLst>
                <a:ext uri="{FF2B5EF4-FFF2-40B4-BE49-F238E27FC236}">
                  <a16:creationId xmlns:a16="http://schemas.microsoft.com/office/drawing/2014/main" id="{2769B200-3DEF-27E6-93C4-482086610972}"/>
                </a:ext>
              </a:extLst>
            </p:cNvPr>
            <p:cNvSpPr/>
            <p:nvPr/>
          </p:nvSpPr>
          <p:spPr>
            <a:xfrm>
              <a:off x="6232396" y="935036"/>
              <a:ext cx="2532062" cy="21891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rgbClr val="FFFFFF"/>
                </a:solidFill>
                <a:latin typeface="Calibri" panose="020F0502020204030204"/>
              </a:endParaRPr>
            </a:p>
          </p:txBody>
        </p:sp>
        <p:sp>
          <p:nvSpPr>
            <p:cNvPr id="18" name="TextBox 21">
              <a:extLst>
                <a:ext uri="{FF2B5EF4-FFF2-40B4-BE49-F238E27FC236}">
                  <a16:creationId xmlns:a16="http://schemas.microsoft.com/office/drawing/2014/main" id="{7AA8832B-BF60-CA81-A892-80B39ACF1ECC}"/>
                </a:ext>
              </a:extLst>
            </p:cNvPr>
            <p:cNvSpPr txBox="1">
              <a:spLocks noChangeArrowheads="1"/>
            </p:cNvSpPr>
            <p:nvPr/>
          </p:nvSpPr>
          <p:spPr bwMode="auto">
            <a:xfrm>
              <a:off x="6590997" y="935039"/>
              <a:ext cx="1893887" cy="5082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221F20"/>
                  </a:solidFill>
                </a:rPr>
                <a:t>SBP</a:t>
              </a:r>
            </a:p>
          </p:txBody>
        </p:sp>
      </p:grpSp>
      <p:cxnSp>
        <p:nvCxnSpPr>
          <p:cNvPr id="21" name="Straight Connector 20">
            <a:extLst>
              <a:ext uri="{FF2B5EF4-FFF2-40B4-BE49-F238E27FC236}">
                <a16:creationId xmlns:a16="http://schemas.microsoft.com/office/drawing/2014/main" id="{52D5BE77-E11D-8A3E-E186-3FBA8B70ABAE}"/>
              </a:ext>
            </a:extLst>
          </p:cNvPr>
          <p:cNvCxnSpPr>
            <a:cxnSpLocks/>
          </p:cNvCxnSpPr>
          <p:nvPr/>
        </p:nvCxnSpPr>
        <p:spPr>
          <a:xfrm flipH="1">
            <a:off x="2751138" y="2134655"/>
            <a:ext cx="24120" cy="15797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839827-A5D8-2660-6AE4-17CF9B9227F5}"/>
              </a:ext>
            </a:extLst>
          </p:cNvPr>
          <p:cNvCxnSpPr/>
          <p:nvPr/>
        </p:nvCxnSpPr>
        <p:spPr bwMode="auto">
          <a:xfrm flipH="1">
            <a:off x="3770312" y="1659119"/>
            <a:ext cx="0" cy="206644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C7F7A5-7709-78D6-7E97-B7E6D412760E}"/>
              </a:ext>
            </a:extLst>
          </p:cNvPr>
          <p:cNvCxnSpPr/>
          <p:nvPr/>
        </p:nvCxnSpPr>
        <p:spPr bwMode="auto">
          <a:xfrm>
            <a:off x="5943601" y="1697817"/>
            <a:ext cx="6351" cy="202774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TextBox 38">
            <a:extLst>
              <a:ext uri="{FF2B5EF4-FFF2-40B4-BE49-F238E27FC236}">
                <a16:creationId xmlns:a16="http://schemas.microsoft.com/office/drawing/2014/main" id="{734F252E-8883-DE9B-BF27-2D743BB33CF0}"/>
              </a:ext>
            </a:extLst>
          </p:cNvPr>
          <p:cNvSpPr txBox="1">
            <a:spLocks noChangeArrowheads="1"/>
          </p:cNvSpPr>
          <p:nvPr/>
        </p:nvSpPr>
        <p:spPr bwMode="auto">
          <a:xfrm>
            <a:off x="3317296" y="1279038"/>
            <a:ext cx="939112" cy="584775"/>
          </a:xfrm>
          <a:prstGeom prst="rect">
            <a:avLst/>
          </a:prstGeom>
          <a:solidFill>
            <a:schemeClr val="bg1"/>
          </a:solidFill>
          <a:ln w="9525">
            <a:solidFill>
              <a:srgbClr val="FF0000"/>
            </a:solidFill>
            <a:miter lim="800000"/>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600" b="1">
                <a:solidFill>
                  <a:srgbClr val="221F20"/>
                </a:solidFill>
              </a:rPr>
              <a:t>25th month</a:t>
            </a:r>
          </a:p>
        </p:txBody>
      </p:sp>
      <p:sp>
        <p:nvSpPr>
          <p:cNvPr id="27" name="TextBox 39">
            <a:extLst>
              <a:ext uri="{FF2B5EF4-FFF2-40B4-BE49-F238E27FC236}">
                <a16:creationId xmlns:a16="http://schemas.microsoft.com/office/drawing/2014/main" id="{FDA55F33-DB1E-CFF9-2116-644CF66929A4}"/>
              </a:ext>
            </a:extLst>
          </p:cNvPr>
          <p:cNvSpPr txBox="1">
            <a:spLocks noChangeArrowheads="1"/>
          </p:cNvSpPr>
          <p:nvPr/>
        </p:nvSpPr>
        <p:spPr bwMode="auto">
          <a:xfrm>
            <a:off x="5440238" y="1305931"/>
            <a:ext cx="922589" cy="584775"/>
          </a:xfrm>
          <a:prstGeom prst="rect">
            <a:avLst/>
          </a:prstGeom>
          <a:solidFill>
            <a:schemeClr val="bg1"/>
          </a:solidFill>
          <a:ln w="9525">
            <a:solidFill>
              <a:srgbClr val="FF0000"/>
            </a:solidFill>
            <a:miter lim="800000"/>
            <a:headEnd/>
            <a:tailEnd/>
          </a:ln>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600" b="1">
                <a:solidFill>
                  <a:srgbClr val="221F20"/>
                </a:solidFill>
              </a:rPr>
              <a:t>36th month</a:t>
            </a:r>
          </a:p>
        </p:txBody>
      </p:sp>
      <p:sp>
        <p:nvSpPr>
          <p:cNvPr id="28" name="Left-Right Arrow 17">
            <a:extLst>
              <a:ext uri="{FF2B5EF4-FFF2-40B4-BE49-F238E27FC236}">
                <a16:creationId xmlns:a16="http://schemas.microsoft.com/office/drawing/2014/main" id="{412EBDDE-2466-376F-27E1-AA54EB647327}"/>
              </a:ext>
            </a:extLst>
          </p:cNvPr>
          <p:cNvSpPr/>
          <p:nvPr/>
        </p:nvSpPr>
        <p:spPr bwMode="auto">
          <a:xfrm>
            <a:off x="3810001" y="2178144"/>
            <a:ext cx="2074863" cy="648183"/>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600" b="1">
                <a:solidFill>
                  <a:srgbClr val="221F20"/>
                </a:solidFill>
                <a:latin typeface=" Arial"/>
              </a:rPr>
              <a:t>1 year</a:t>
            </a:r>
          </a:p>
        </p:txBody>
      </p:sp>
      <p:cxnSp>
        <p:nvCxnSpPr>
          <p:cNvPr id="31" name="Straight Connector 30">
            <a:extLst>
              <a:ext uri="{FF2B5EF4-FFF2-40B4-BE49-F238E27FC236}">
                <a16:creationId xmlns:a16="http://schemas.microsoft.com/office/drawing/2014/main" id="{986713A9-5763-1305-0A4D-CA7512DDF078}"/>
              </a:ext>
            </a:extLst>
          </p:cNvPr>
          <p:cNvCxnSpPr>
            <a:cxnSpLocks/>
          </p:cNvCxnSpPr>
          <p:nvPr/>
        </p:nvCxnSpPr>
        <p:spPr>
          <a:xfrm>
            <a:off x="9408981" y="2130687"/>
            <a:ext cx="0" cy="15686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903F0E-CC86-03C3-8D58-A224AD66E524}"/>
              </a:ext>
            </a:extLst>
          </p:cNvPr>
          <p:cNvCxnSpPr/>
          <p:nvPr/>
        </p:nvCxnSpPr>
        <p:spPr>
          <a:xfrm flipH="1">
            <a:off x="2743200" y="3703341"/>
            <a:ext cx="6705600" cy="222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21">
            <a:extLst>
              <a:ext uri="{FF2B5EF4-FFF2-40B4-BE49-F238E27FC236}">
                <a16:creationId xmlns:a16="http://schemas.microsoft.com/office/drawing/2014/main" id="{09208B28-2429-96C4-1E8B-4A8BE335CEDE}"/>
              </a:ext>
            </a:extLst>
          </p:cNvPr>
          <p:cNvSpPr txBox="1">
            <a:spLocks noChangeArrowheads="1"/>
          </p:cNvSpPr>
          <p:nvPr/>
        </p:nvSpPr>
        <p:spPr bwMode="auto">
          <a:xfrm>
            <a:off x="4152121" y="2682726"/>
            <a:ext cx="13786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600" b="1">
                <a:solidFill>
                  <a:srgbClr val="221F20"/>
                </a:solidFill>
              </a:rPr>
              <a:t>Termination Period</a:t>
            </a:r>
          </a:p>
        </p:txBody>
      </p:sp>
      <p:sp>
        <p:nvSpPr>
          <p:cNvPr id="35" name="Oval 71">
            <a:extLst>
              <a:ext uri="{FF2B5EF4-FFF2-40B4-BE49-F238E27FC236}">
                <a16:creationId xmlns:a16="http://schemas.microsoft.com/office/drawing/2014/main" id="{191DEC80-94E2-83C5-A4E2-E64010AF8F7A}"/>
              </a:ext>
            </a:extLst>
          </p:cNvPr>
          <p:cNvSpPr>
            <a:spLocks noChangeArrowheads="1"/>
          </p:cNvSpPr>
          <p:nvPr/>
        </p:nvSpPr>
        <p:spPr bwMode="auto">
          <a:xfrm>
            <a:off x="2670861" y="3661664"/>
            <a:ext cx="185738" cy="145257"/>
          </a:xfrm>
          <a:prstGeom prst="ellipse">
            <a:avLst/>
          </a:prstGeom>
          <a:solidFill>
            <a:schemeClr val="accent6"/>
          </a:solidFill>
          <a:ln w="28575" algn="ctr">
            <a:solidFill>
              <a:schemeClr val="accent6"/>
            </a:solidFill>
            <a:round/>
            <a:headEnd/>
            <a:tailEnd/>
          </a:ln>
        </p:spPr>
        <p:txBody>
          <a:bodyPr anchor="ctr"/>
          <a:lstStyle>
            <a:lvl1pPr defTabSz="1357313">
              <a:defRPr>
                <a:solidFill>
                  <a:schemeClr val="tx1"/>
                </a:solidFill>
                <a:latin typeface="Arial" panose="020B0604020202020204" pitchFamily="34" charset="0"/>
              </a:defRPr>
            </a:lvl1pPr>
            <a:lvl2pPr marL="742950" indent="-285750" defTabSz="1357313">
              <a:defRPr>
                <a:solidFill>
                  <a:schemeClr val="tx1"/>
                </a:solidFill>
                <a:latin typeface="Arial" panose="020B0604020202020204" pitchFamily="34" charset="0"/>
              </a:defRPr>
            </a:lvl2pPr>
            <a:lvl3pPr marL="1143000" indent="-228600" defTabSz="1357313">
              <a:defRPr>
                <a:solidFill>
                  <a:schemeClr val="tx1"/>
                </a:solidFill>
                <a:latin typeface="Arial" panose="020B0604020202020204" pitchFamily="34" charset="0"/>
              </a:defRPr>
            </a:lvl3pPr>
            <a:lvl4pPr marL="1600200" indent="-228600" defTabSz="1357313">
              <a:defRPr>
                <a:solidFill>
                  <a:schemeClr val="tx1"/>
                </a:solidFill>
                <a:latin typeface="Arial" panose="020B0604020202020204" pitchFamily="34" charset="0"/>
              </a:defRPr>
            </a:lvl4pPr>
            <a:lvl5pPr marL="2057400" indent="-228600" defTabSz="1357313">
              <a:defRPr>
                <a:solidFill>
                  <a:schemeClr val="tx1"/>
                </a:solidFill>
                <a:latin typeface="Arial" panose="020B0604020202020204" pitchFamily="34" charset="0"/>
              </a:defRPr>
            </a:lvl5pPr>
            <a:lvl6pPr marL="2514600" indent="-228600" defTabSz="1357313" eaLnBrk="0" fontAlgn="base" hangingPunct="0">
              <a:spcBef>
                <a:spcPct val="0"/>
              </a:spcBef>
              <a:spcAft>
                <a:spcPct val="0"/>
              </a:spcAft>
              <a:defRPr>
                <a:solidFill>
                  <a:schemeClr val="tx1"/>
                </a:solidFill>
                <a:latin typeface="Arial" panose="020B0604020202020204" pitchFamily="34" charset="0"/>
              </a:defRPr>
            </a:lvl6pPr>
            <a:lvl7pPr marL="2971800" indent="-228600" defTabSz="1357313" eaLnBrk="0" fontAlgn="base" hangingPunct="0">
              <a:spcBef>
                <a:spcPct val="0"/>
              </a:spcBef>
              <a:spcAft>
                <a:spcPct val="0"/>
              </a:spcAft>
              <a:defRPr>
                <a:solidFill>
                  <a:schemeClr val="tx1"/>
                </a:solidFill>
                <a:latin typeface="Arial" panose="020B0604020202020204" pitchFamily="34" charset="0"/>
              </a:defRPr>
            </a:lvl7pPr>
            <a:lvl8pPr marL="3429000" indent="-228600" defTabSz="1357313" eaLnBrk="0" fontAlgn="base" hangingPunct="0">
              <a:spcBef>
                <a:spcPct val="0"/>
              </a:spcBef>
              <a:spcAft>
                <a:spcPct val="0"/>
              </a:spcAft>
              <a:defRPr>
                <a:solidFill>
                  <a:schemeClr val="tx1"/>
                </a:solidFill>
                <a:latin typeface="Arial" panose="020B0604020202020204" pitchFamily="34" charset="0"/>
              </a:defRPr>
            </a:lvl8pPr>
            <a:lvl9pPr marL="3886200" indent="-228600" defTabSz="1357313"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b="1">
              <a:solidFill>
                <a:srgbClr val="221F20"/>
              </a:solidFill>
            </a:endParaRPr>
          </a:p>
        </p:txBody>
      </p:sp>
      <p:sp>
        <p:nvSpPr>
          <p:cNvPr id="36" name="Rectangle 22">
            <a:extLst>
              <a:ext uri="{FF2B5EF4-FFF2-40B4-BE49-F238E27FC236}">
                <a16:creationId xmlns:a16="http://schemas.microsoft.com/office/drawing/2014/main" id="{FA2BB54B-3C0E-C562-788B-4C92602F7C2E}"/>
              </a:ext>
            </a:extLst>
          </p:cNvPr>
          <p:cNvSpPr>
            <a:spLocks noChangeArrowheads="1"/>
          </p:cNvSpPr>
          <p:nvPr/>
        </p:nvSpPr>
        <p:spPr bwMode="auto">
          <a:xfrm>
            <a:off x="1992313" y="3760178"/>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sz="1600" b="1">
                <a:solidFill>
                  <a:srgbClr val="221F20"/>
                </a:solidFill>
              </a:rPr>
              <a:t>Retired Pay</a:t>
            </a:r>
          </a:p>
          <a:p>
            <a:pPr algn="ctr" defTabSz="457200">
              <a:defRPr/>
            </a:pPr>
            <a:r>
              <a:rPr lang="en-US" altLang="en-US" sz="1600" b="1">
                <a:solidFill>
                  <a:srgbClr val="221F20"/>
                </a:solidFill>
              </a:rPr>
              <a:t>Starts </a:t>
            </a:r>
          </a:p>
        </p:txBody>
      </p:sp>
      <p:sp>
        <p:nvSpPr>
          <p:cNvPr id="2" name="TextBox 28673">
            <a:extLst>
              <a:ext uri="{FF2B5EF4-FFF2-40B4-BE49-F238E27FC236}">
                <a16:creationId xmlns:a16="http://schemas.microsoft.com/office/drawing/2014/main" id="{1C787E14-2AF1-AFF4-E674-2D23BF527062}"/>
              </a:ext>
            </a:extLst>
          </p:cNvPr>
          <p:cNvSpPr txBox="1">
            <a:spLocks noChangeArrowheads="1"/>
          </p:cNvSpPr>
          <p:nvPr/>
        </p:nvSpPr>
        <p:spPr bwMode="auto">
          <a:xfrm>
            <a:off x="2579278" y="3187749"/>
            <a:ext cx="355600" cy="4619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a:defRPr/>
            </a:pPr>
            <a:r>
              <a:rPr lang="en-US" altLang="en-US" sz="2400" b="1">
                <a:solidFill>
                  <a:srgbClr val="FF0000"/>
                </a:solidFill>
              </a:rPr>
              <a:t>$</a:t>
            </a:r>
          </a:p>
        </p:txBody>
      </p:sp>
      <p:sp>
        <p:nvSpPr>
          <p:cNvPr id="3" name="TextBox 20">
            <a:extLst>
              <a:ext uri="{FF2B5EF4-FFF2-40B4-BE49-F238E27FC236}">
                <a16:creationId xmlns:a16="http://schemas.microsoft.com/office/drawing/2014/main" id="{CE4F6C71-B146-B1B7-52B6-D28BF983B81E}"/>
              </a:ext>
            </a:extLst>
          </p:cNvPr>
          <p:cNvSpPr txBox="1">
            <a:spLocks noChangeArrowheads="1"/>
          </p:cNvSpPr>
          <p:nvPr/>
        </p:nvSpPr>
        <p:spPr bwMode="auto">
          <a:xfrm>
            <a:off x="2800941" y="3230611"/>
            <a:ext cx="2271713" cy="369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r>
              <a:rPr lang="en-US" altLang="en-US" b="1">
                <a:solidFill>
                  <a:srgbClr val="FF0000"/>
                </a:solidFill>
              </a:rPr>
              <a:t>RCSBP Premiums</a:t>
            </a:r>
          </a:p>
        </p:txBody>
      </p:sp>
      <p:cxnSp>
        <p:nvCxnSpPr>
          <p:cNvPr id="6" name="Straight Arrow Connector 64">
            <a:extLst>
              <a:ext uri="{FF2B5EF4-FFF2-40B4-BE49-F238E27FC236}">
                <a16:creationId xmlns:a16="http://schemas.microsoft.com/office/drawing/2014/main" id="{39007C6C-9E67-62DA-60A5-52C0646A7387}"/>
              </a:ext>
            </a:extLst>
          </p:cNvPr>
          <p:cNvCxnSpPr>
            <a:cxnSpLocks noChangeShapeType="1"/>
          </p:cNvCxnSpPr>
          <p:nvPr/>
        </p:nvCxnSpPr>
        <p:spPr bwMode="auto">
          <a:xfrm>
            <a:off x="4972482" y="3443836"/>
            <a:ext cx="4356570" cy="0"/>
          </a:xfrm>
          <a:prstGeom prst="straightConnector1">
            <a:avLst/>
          </a:prstGeom>
          <a:noFill/>
          <a:ln w="57150" algn="ctr">
            <a:solidFill>
              <a:schemeClr val="accent5"/>
            </a:solidFill>
            <a:round/>
            <a:headEnd type="none" w="lg" len="lg"/>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175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Termination Feature</a:t>
            </a:r>
          </a:p>
        </p:txBody>
      </p:sp>
      <p:sp>
        <p:nvSpPr>
          <p:cNvPr id="14339" name="Rectangle 3"/>
          <p:cNvSpPr>
            <a:spLocks noGrp="1" noChangeArrowheads="1"/>
          </p:cNvSpPr>
          <p:nvPr>
            <p:ph idx="1"/>
          </p:nvPr>
        </p:nvSpPr>
        <p:spPr bwMode="auto">
          <a:ln w="12700">
            <a:miter lim="800000"/>
            <a:headEnd/>
            <a:tailEnd/>
          </a:ln>
        </p:spPr>
        <p:txBody>
          <a:bodyPr vert="horz" wrap="square" lIns="90488" tIns="44450" rIns="90488" bIns="44450" numCol="1" rtlCol="0" anchor="t" anchorCtr="0" compatLnSpc="1">
            <a:prstTxWarp prst="textNoShape">
              <a:avLst/>
            </a:prstTxWarp>
            <a:normAutofit/>
          </a:bodyPr>
          <a:lstStyle/>
          <a:p>
            <a:pPr marL="457200" indent="-457200">
              <a:lnSpc>
                <a:spcPct val="100000"/>
              </a:lnSpc>
              <a:defRPr/>
            </a:pPr>
            <a:r>
              <a:rPr lang="en-US" sz="2400" dirty="0"/>
              <a:t>To terminate you must complete a DD Form 2656-2, obtain your spouse or former spouse concurrence </a:t>
            </a:r>
          </a:p>
          <a:p>
            <a:pPr marL="457200" indent="-457200">
              <a:lnSpc>
                <a:spcPct val="100000"/>
              </a:lnSpc>
              <a:defRPr/>
            </a:pPr>
            <a:endParaRPr lang="en-US" sz="2400" dirty="0"/>
          </a:p>
          <a:p>
            <a:pPr marL="457200" indent="-457200">
              <a:lnSpc>
                <a:spcPct val="100000"/>
              </a:lnSpc>
              <a:defRPr/>
            </a:pPr>
            <a:r>
              <a:rPr lang="en-US" sz="2400" dirty="0"/>
              <a:t>Must submit to DFAS during the period between your 25th and 36th month following retirement (receipt of pay)</a:t>
            </a:r>
          </a:p>
          <a:p>
            <a:pPr marL="457200" indent="-457200">
              <a:lnSpc>
                <a:spcPct val="100000"/>
              </a:lnSpc>
              <a:defRPr/>
            </a:pPr>
            <a:endParaRPr lang="en-US" sz="2400" dirty="0"/>
          </a:p>
          <a:p>
            <a:pPr marL="457200" indent="-457200">
              <a:lnSpc>
                <a:spcPct val="100000"/>
              </a:lnSpc>
              <a:defRPr/>
            </a:pPr>
            <a:r>
              <a:rPr lang="en-US" sz="2400" dirty="0"/>
              <a:t>DD Form 2656-2 cannot be signed prior to start of 25th month following commencement of retired pay</a:t>
            </a:r>
          </a:p>
        </p:txBody>
      </p:sp>
    </p:spTree>
    <p:extLst>
      <p:ext uri="{BB962C8B-B14F-4D97-AF65-F5344CB8AC3E}">
        <p14:creationId xmlns:p14="http://schemas.microsoft.com/office/powerpoint/2010/main" val="6381687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eaLnBrk="1" hangingPunct="1">
              <a:defRPr/>
            </a:pPr>
            <a:r>
              <a:rPr lang="en-US" sz="3600" b="1" dirty="0"/>
              <a:t>RCSBP Election and Active Duty or Medical Retirement</a:t>
            </a:r>
            <a:endParaRPr lang="en-US" sz="3600" dirty="0"/>
          </a:p>
        </p:txBody>
      </p:sp>
      <p:sp>
        <p:nvSpPr>
          <p:cNvPr id="80898"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nSpc>
                <a:spcPct val="100000"/>
              </a:lnSpc>
              <a:buNone/>
            </a:pPr>
            <a:r>
              <a:rPr lang="en-US" altLang="en-US" sz="2400" dirty="0">
                <a:latin typeface="Arial" panose="020B0604020202020204" pitchFamily="34" charset="0"/>
              </a:rPr>
              <a:t>What happens to my RCSBP election if I have a regular or medical retirement?</a:t>
            </a:r>
          </a:p>
          <a:p>
            <a:pPr marL="0" indent="0">
              <a:lnSpc>
                <a:spcPct val="100000"/>
              </a:lnSpc>
              <a:buNone/>
            </a:pPr>
            <a:endParaRPr lang="en-US" altLang="en-US" sz="2400" dirty="0">
              <a:latin typeface="Arial" panose="020B0604020202020204" pitchFamily="34" charset="0"/>
            </a:endParaRPr>
          </a:p>
          <a:p>
            <a:pPr lvl="1" eaLnBrk="1" hangingPunct="1">
              <a:lnSpc>
                <a:spcPct val="100000"/>
              </a:lnSpc>
            </a:pPr>
            <a:r>
              <a:rPr lang="en-US" altLang="en-US" dirty="0">
                <a:latin typeface="Arial" panose="020B0604020202020204" pitchFamily="34" charset="0"/>
              </a:rPr>
              <a:t>RCSBP election has no effect on regular or medical retirement</a:t>
            </a:r>
          </a:p>
          <a:p>
            <a:pPr marL="457200" lvl="1" indent="0" eaLnBrk="1" hangingPunct="1">
              <a:lnSpc>
                <a:spcPct val="100000"/>
              </a:lnSpc>
              <a:buNone/>
            </a:pPr>
            <a:endParaRPr lang="en-US" altLang="en-US" dirty="0">
              <a:latin typeface="Arial" panose="020B0604020202020204" pitchFamily="34" charset="0"/>
            </a:endParaRPr>
          </a:p>
          <a:p>
            <a:pPr lvl="1" eaLnBrk="1" hangingPunct="1">
              <a:lnSpc>
                <a:spcPct val="100000"/>
              </a:lnSpc>
            </a:pPr>
            <a:r>
              <a:rPr lang="en-US" altLang="en-US" dirty="0">
                <a:latin typeface="Arial" panose="020B0604020202020204" pitchFamily="34" charset="0"/>
              </a:rPr>
              <a:t>Must make separate SBP election</a:t>
            </a:r>
          </a:p>
          <a:p>
            <a:pPr lvl="1" eaLnBrk="1" hangingPunct="1">
              <a:lnSpc>
                <a:spcPct val="100000"/>
              </a:lnSpc>
            </a:pPr>
            <a:endParaRPr lang="en-US" altLang="en-US" dirty="0">
              <a:latin typeface="Arial" panose="020B0604020202020204" pitchFamily="34" charset="0"/>
            </a:endParaRPr>
          </a:p>
          <a:p>
            <a:pPr lvl="1" eaLnBrk="1" hangingPunct="1">
              <a:lnSpc>
                <a:spcPct val="100000"/>
              </a:lnSpc>
            </a:pPr>
            <a:r>
              <a:rPr lang="en-US" altLang="en-US" dirty="0">
                <a:latin typeface="Arial" panose="020B0604020202020204" pitchFamily="34" charset="0"/>
              </a:rPr>
              <a:t>There is no cost for RCSBP coverage already received prior to regular or medical retirement</a:t>
            </a:r>
          </a:p>
        </p:txBody>
      </p:sp>
      <p:sp>
        <p:nvSpPr>
          <p:cNvPr id="4" name="Rectangle 2"/>
          <p:cNvSpPr txBox="1">
            <a:spLocks noChangeArrowheads="1"/>
          </p:cNvSpPr>
          <p:nvPr/>
        </p:nvSpPr>
        <p:spPr bwMode="auto">
          <a:xfrm>
            <a:off x="1905000" y="685800"/>
            <a:ext cx="8001000" cy="990600"/>
          </a:xfrm>
          <a:prstGeom prst="rect">
            <a:avLst/>
          </a:prstGeom>
          <a:ln w="12700">
            <a:miter lim="800000"/>
            <a:headEnd/>
            <a:tailEnd/>
          </a:ln>
        </p:spPr>
        <p:txBody>
          <a:bodyPr lIns="90488" tIns="44450" rIns="90488" bIns="44450" anchor="ctr"/>
          <a:lstStyle/>
          <a:p>
            <a:pPr algn="ctr" defTabSz="457200">
              <a:defRPr/>
            </a:pPr>
            <a:endParaRPr lang="en-US" sz="3200" b="1" i="1" u="sng" kern="0">
              <a:solidFill>
                <a:srgbClr val="221F20"/>
              </a:solidFill>
              <a:latin typeface="Calibri Light" panose="020F0302020204030204"/>
            </a:endParaRPr>
          </a:p>
        </p:txBody>
      </p:sp>
    </p:spTree>
    <p:extLst>
      <p:ext uri="{BB962C8B-B14F-4D97-AF65-F5344CB8AC3E}">
        <p14:creationId xmlns:p14="http://schemas.microsoft.com/office/powerpoint/2010/main" val="577967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ln w="12700">
            <a:miter lim="800000"/>
            <a:headEnd/>
            <a:tailEnd/>
          </a:ln>
        </p:spPr>
        <p:txBody>
          <a:bodyPr vert="horz" wrap="square" lIns="90488" tIns="44450" rIns="90488" bIns="44450" numCol="1" rtlCol="0" anchor="ctr" anchorCtr="0" compatLnSpc="1">
            <a:prstTxWarp prst="textNoShape">
              <a:avLst/>
            </a:prstTxWarp>
            <a:normAutofit/>
          </a:bodyPr>
          <a:lstStyle/>
          <a:p>
            <a:pPr algn="ctr" eaLnBrk="1" hangingPunct="1">
              <a:defRPr/>
            </a:pPr>
            <a:r>
              <a:rPr lang="en-US" b="1">
                <a:solidFill>
                  <a:schemeClr val="tx1"/>
                </a:solidFill>
                <a:effectLst>
                  <a:outerShdw blurRad="38100" dist="38100" dir="2700000" algn="tl">
                    <a:srgbClr val="C0C0C0"/>
                  </a:outerShdw>
                </a:effectLst>
              </a:rPr>
              <a:t>       </a:t>
            </a:r>
            <a:r>
              <a:rPr lang="en-US" b="1">
                <a:solidFill>
                  <a:schemeClr val="tx1"/>
                </a:solidFill>
              </a:rPr>
              <a:t>RCSBP POSITIVES</a:t>
            </a:r>
          </a:p>
        </p:txBody>
      </p:sp>
      <p:sp>
        <p:nvSpPr>
          <p:cNvPr id="88067" name="Rectangle 3"/>
          <p:cNvSpPr>
            <a:spLocks noGrp="1" noChangeArrowheads="1"/>
          </p:cNvSpPr>
          <p:nvPr>
            <p:ph idx="1"/>
          </p:nvPr>
        </p:nvSpPr>
        <p:spPr bwMode="auto">
          <a:xfrm>
            <a:off x="2152650" y="1825625"/>
            <a:ext cx="7886700" cy="465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fontScale="92500" lnSpcReduction="20000"/>
          </a:bodyPr>
          <a:lstStyle/>
          <a:p>
            <a:pPr eaLnBrk="1" hangingPunct="1">
              <a:lnSpc>
                <a:spcPct val="120000"/>
              </a:lnSpc>
              <a:buClr>
                <a:srgbClr val="00B050"/>
              </a:buClr>
            </a:pPr>
            <a:r>
              <a:rPr lang="en-US" altLang="en-US" sz="2400" dirty="0">
                <a:solidFill>
                  <a:srgbClr val="00B050"/>
                </a:solidFill>
                <a:latin typeface="Arial" panose="020B0604020202020204" pitchFamily="34" charset="0"/>
              </a:rPr>
              <a:t>Only way to provide an annuity based on your eligibility for retirement if you die prior to your non-regular retirement </a:t>
            </a:r>
          </a:p>
          <a:p>
            <a:pPr eaLnBrk="1" hangingPunct="1">
              <a:lnSpc>
                <a:spcPct val="120000"/>
              </a:lnSpc>
              <a:buClr>
                <a:srgbClr val="00B050"/>
              </a:buClr>
            </a:pPr>
            <a:r>
              <a:rPr lang="en-US" altLang="en-US" sz="2400" dirty="0">
                <a:solidFill>
                  <a:srgbClr val="00B050"/>
                </a:solidFill>
                <a:latin typeface="Arial" panose="020B0604020202020204" pitchFamily="34" charset="0"/>
              </a:rPr>
              <a:t>Tax-free premiums</a:t>
            </a:r>
          </a:p>
          <a:p>
            <a:pPr eaLnBrk="1" hangingPunct="1">
              <a:lnSpc>
                <a:spcPct val="120000"/>
              </a:lnSpc>
              <a:buClr>
                <a:srgbClr val="00B050"/>
              </a:buClr>
            </a:pPr>
            <a:r>
              <a:rPr lang="en-US" altLang="en-US" sz="2400" dirty="0">
                <a:solidFill>
                  <a:srgbClr val="00B050"/>
                </a:solidFill>
                <a:latin typeface="Arial" panose="020B0604020202020204" pitchFamily="34" charset="0"/>
              </a:rPr>
              <a:t>Inflation-adjusted annuity</a:t>
            </a:r>
          </a:p>
          <a:p>
            <a:pPr eaLnBrk="1" hangingPunct="1">
              <a:lnSpc>
                <a:spcPct val="120000"/>
              </a:lnSpc>
              <a:buClr>
                <a:srgbClr val="00B050"/>
              </a:buClr>
            </a:pPr>
            <a:r>
              <a:rPr lang="en-US" altLang="en-US" sz="2400" dirty="0">
                <a:solidFill>
                  <a:srgbClr val="00B050"/>
                </a:solidFill>
                <a:latin typeface="Arial" panose="020B0604020202020204" pitchFamily="34" charset="0"/>
              </a:rPr>
              <a:t>Level-term plan annuity of 55 percent  </a:t>
            </a:r>
          </a:p>
          <a:p>
            <a:pPr eaLnBrk="1" hangingPunct="1">
              <a:lnSpc>
                <a:spcPct val="120000"/>
              </a:lnSpc>
            </a:pPr>
            <a:r>
              <a:rPr lang="en-US" altLang="en-US" sz="2400" dirty="0">
                <a:latin typeface="Arial" panose="020B0604020202020204" pitchFamily="34" charset="0"/>
              </a:rPr>
              <a:t>“Paid-up” after 30 years paying premiums + age 70</a:t>
            </a:r>
          </a:p>
          <a:p>
            <a:pPr eaLnBrk="1" hangingPunct="1">
              <a:lnSpc>
                <a:spcPct val="120000"/>
              </a:lnSpc>
            </a:pPr>
            <a:r>
              <a:rPr lang="en-US" altLang="en-US" sz="2400" dirty="0">
                <a:latin typeface="Arial" panose="020B0604020202020204" pitchFamily="34" charset="0"/>
              </a:rPr>
              <a:t>Annuitants cannot outlive RCSBP/SBP annuity</a:t>
            </a:r>
          </a:p>
          <a:p>
            <a:pPr eaLnBrk="1" hangingPunct="1">
              <a:lnSpc>
                <a:spcPct val="120000"/>
              </a:lnSpc>
            </a:pPr>
            <a:r>
              <a:rPr lang="en-US" altLang="en-US" sz="2400" dirty="0">
                <a:latin typeface="Arial" panose="020B0604020202020204" pitchFamily="34" charset="0"/>
              </a:rPr>
              <a:t>Age, health, smoking, sex, lifestyle - not considered</a:t>
            </a:r>
          </a:p>
          <a:p>
            <a:pPr eaLnBrk="1" hangingPunct="1">
              <a:lnSpc>
                <a:spcPct val="120000"/>
              </a:lnSpc>
            </a:pPr>
            <a:r>
              <a:rPr lang="en-US" altLang="en-US" sz="2400" dirty="0">
                <a:latin typeface="Arial" panose="020B0604020202020204" pitchFamily="34" charset="0"/>
              </a:rPr>
              <a:t>Can only be changed by Congress</a:t>
            </a:r>
          </a:p>
          <a:p>
            <a:pPr eaLnBrk="1" hangingPunct="1">
              <a:lnSpc>
                <a:spcPct val="120000"/>
              </a:lnSpc>
            </a:pPr>
            <a:r>
              <a:rPr lang="en-US" altLang="en-US" sz="2400" dirty="0">
                <a:latin typeface="Arial" panose="020B0604020202020204" pitchFamily="34" charset="0"/>
              </a:rPr>
              <a:t>Income safety net; peace of mind</a:t>
            </a:r>
          </a:p>
        </p:txBody>
      </p:sp>
      <p:sp>
        <p:nvSpPr>
          <p:cNvPr id="88075" name="Rectangle 11"/>
          <p:cNvSpPr>
            <a:spLocks noChangeArrowheads="1"/>
          </p:cNvSpPr>
          <p:nvPr/>
        </p:nvSpPr>
        <p:spPr bwMode="auto">
          <a:xfrm>
            <a:off x="8153400" y="152400"/>
            <a:ext cx="1143000" cy="1447800"/>
          </a:xfrm>
          <a:prstGeom prst="rect">
            <a:avLst/>
          </a:prstGeom>
          <a:noFill/>
          <a:ln w="12700">
            <a:noFill/>
            <a:miter lim="800000"/>
            <a:headEnd/>
            <a:tailEnd/>
          </a:ln>
          <a:effectLst/>
        </p:spPr>
        <p:txBody>
          <a:bodyPr wrap="none" anchor="ctr"/>
          <a:lstStyle/>
          <a:p>
            <a:pPr algn="ctr" defTabSz="457200">
              <a:defRPr/>
            </a:pPr>
            <a:endParaRPr lang="en-US" sz="9600" b="1">
              <a:solidFill>
                <a:srgbClr val="F1E4C7"/>
              </a:solidFill>
              <a:effectLst>
                <a:outerShdw blurRad="38100" dist="38100" dir="2700000" algn="tl">
                  <a:srgbClr val="C0C0C0"/>
                </a:outerShdw>
              </a:effectLst>
              <a:latin typeface="Arial" charset="0"/>
            </a:endParaRPr>
          </a:p>
        </p:txBody>
      </p:sp>
      <p:sp>
        <p:nvSpPr>
          <p:cNvPr id="88079" name="Rectangle 15"/>
          <p:cNvSpPr>
            <a:spLocks noChangeArrowheads="1"/>
          </p:cNvSpPr>
          <p:nvPr/>
        </p:nvSpPr>
        <p:spPr bwMode="auto">
          <a:xfrm>
            <a:off x="8686800" y="381000"/>
            <a:ext cx="1143000" cy="609600"/>
          </a:xfrm>
          <a:prstGeom prst="rect">
            <a:avLst/>
          </a:prstGeom>
          <a:noFill/>
          <a:ln w="12700">
            <a:noFill/>
            <a:miter lim="800000"/>
            <a:headEnd/>
            <a:tailEnd/>
          </a:ln>
          <a:effectLst/>
        </p:spPr>
        <p:txBody>
          <a:bodyPr wrap="none" anchor="ctr"/>
          <a:lstStyle/>
          <a:p>
            <a:pPr algn="ctr" defTabSz="457200">
              <a:defRPr/>
            </a:pPr>
            <a:endParaRPr lang="en-US" sz="9600" b="1">
              <a:solidFill>
                <a:srgbClr val="F1E4C7"/>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571568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RCSBP and Life Insurance</a:t>
            </a:r>
          </a:p>
        </p:txBody>
      </p:sp>
      <p:sp>
        <p:nvSpPr>
          <p:cNvPr id="3" name="Content Placeholder 2">
            <a:extLst>
              <a:ext uri="{FF2B5EF4-FFF2-40B4-BE49-F238E27FC236}">
                <a16:creationId xmlns:a16="http://schemas.microsoft.com/office/drawing/2014/main" id="{52722AE7-9C9B-BC8E-60BB-EC6C39FD7A5B}"/>
              </a:ext>
            </a:extLst>
          </p:cNvPr>
          <p:cNvSpPr>
            <a:spLocks noGrp="1"/>
          </p:cNvSpPr>
          <p:nvPr>
            <p:ph idx="1"/>
          </p:nvPr>
        </p:nvSpPr>
        <p:spPr/>
        <p:txBody>
          <a:bodyPr/>
          <a:lstStyle/>
          <a:p>
            <a:pPr eaLnBrk="1" hangingPunct="1">
              <a:buFont typeface="Arial" panose="020B0604020202020204" pitchFamily="34" charset="0"/>
              <a:buChar char="•"/>
              <a:defRPr/>
            </a:pPr>
            <a:r>
              <a:rPr lang="en-US" sz="2200" kern="0"/>
              <a:t>It takes a surprising amount of life insurance to replace RCSBP/SBP</a:t>
            </a:r>
          </a:p>
          <a:p>
            <a:pPr eaLnBrk="1" hangingPunct="1">
              <a:buFont typeface="Arial" panose="020B0604020202020204" pitchFamily="34" charset="0"/>
              <a:buChar char="•"/>
              <a:defRPr/>
            </a:pPr>
            <a:r>
              <a:rPr lang="en-US" sz="2200" kern="0"/>
              <a:t>Unlike life insurance, RCSBP/SBP does not consider age or health when determining premium cost</a:t>
            </a:r>
          </a:p>
          <a:p>
            <a:pPr lvl="1" eaLnBrk="1" hangingPunct="1">
              <a:buFontTx/>
              <a:buChar char="‒"/>
              <a:defRPr/>
            </a:pPr>
            <a:r>
              <a:rPr lang="en-US" sz="2200" kern="0"/>
              <a:t>As you age it may become more difficult to find an affordable option</a:t>
            </a:r>
          </a:p>
          <a:p>
            <a:pPr lvl="1" eaLnBrk="1" hangingPunct="1">
              <a:buFontTx/>
              <a:buChar char="‒"/>
              <a:defRPr/>
            </a:pPr>
            <a:r>
              <a:rPr lang="en-US" sz="2200" kern="0"/>
              <a:t>If retired for disability, insurance may be very expensive or even impossible to obtain due to existing medical conditions</a:t>
            </a:r>
          </a:p>
          <a:p>
            <a:pPr eaLnBrk="1" hangingPunct="1">
              <a:buFont typeface="Arial" panose="020B0604020202020204" pitchFamily="34" charset="0"/>
              <a:buChar char="•"/>
              <a:defRPr/>
            </a:pPr>
            <a:r>
              <a:rPr lang="en-US" sz="2200" kern="0"/>
              <a:t>Unlike RCSBP/SBP, life insurance does not have             COLA increases, so it is not protected from inflation</a:t>
            </a:r>
          </a:p>
          <a:p>
            <a:endParaRPr lang="en-US"/>
          </a:p>
        </p:txBody>
      </p:sp>
      <p:sp>
        <p:nvSpPr>
          <p:cNvPr id="8" name="Rectangle 3"/>
          <p:cNvSpPr txBox="1">
            <a:spLocks noChangeArrowheads="1"/>
          </p:cNvSpPr>
          <p:nvPr/>
        </p:nvSpPr>
        <p:spPr bwMode="auto">
          <a:xfrm>
            <a:off x="1981200" y="1447800"/>
            <a:ext cx="8229600" cy="4572000"/>
          </a:xfrm>
          <a:prstGeom prst="rect">
            <a:avLst/>
          </a:prstGeom>
          <a:ln w="12700">
            <a:miter lim="800000"/>
            <a:headEnd/>
            <a:tailEnd/>
          </a:ln>
        </p:spPr>
        <p:txBody>
          <a:bodyPr vert="horz" wrap="square" lIns="90488" tIns="44450" rIns="90488" bIns="44450" numCol="1" anchor="t" anchorCtr="0" compatLnSpc="1">
            <a:prstTxWarp prst="textNoShape">
              <a:avLst/>
            </a:prstTxWarp>
            <a:noAutofit/>
          </a:bodyPr>
          <a:lstStyle>
            <a:lvl1pPr marL="341313" indent="-341313" algn="l" defTabSz="912813" rtl="0" eaLnBrk="0" fontAlgn="base" hangingPunct="0">
              <a:spcBef>
                <a:spcPct val="20000"/>
              </a:spcBef>
              <a:spcAft>
                <a:spcPct val="0"/>
              </a:spcAft>
              <a:buChar char="•"/>
              <a:defRPr sz="3200">
                <a:solidFill>
                  <a:schemeClr val="tx1"/>
                </a:solidFill>
                <a:latin typeface="Arial" charset="0"/>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Arial" charset="0"/>
              </a:defRPr>
            </a:lvl2pPr>
            <a:lvl3pPr marL="1141413" indent="-228600" algn="l" defTabSz="912813" rtl="0" eaLnBrk="0" fontAlgn="base" hangingPunct="0">
              <a:spcBef>
                <a:spcPct val="20000"/>
              </a:spcBef>
              <a:spcAft>
                <a:spcPct val="0"/>
              </a:spcAft>
              <a:buChar char="•"/>
              <a:defRPr sz="2400">
                <a:solidFill>
                  <a:schemeClr val="tx1"/>
                </a:solidFill>
                <a:latin typeface="Arial" charset="0"/>
              </a:defRPr>
            </a:lvl3pPr>
            <a:lvl4pPr marL="1600200" indent="-228600" algn="l" defTabSz="912813" rtl="0" eaLnBrk="0" fontAlgn="base" hangingPunct="0">
              <a:spcBef>
                <a:spcPct val="20000"/>
              </a:spcBef>
              <a:spcAft>
                <a:spcPct val="0"/>
              </a:spcAft>
              <a:buChar char="–"/>
              <a:defRPr sz="2000">
                <a:solidFill>
                  <a:schemeClr val="tx1"/>
                </a:solidFill>
                <a:latin typeface="Arial" charset="0"/>
              </a:defRPr>
            </a:lvl4pPr>
            <a:lvl5pPr marL="2055813" indent="-228600" algn="l" defTabSz="912813" rtl="0" eaLnBrk="0" fontAlgn="base" hangingPunct="0">
              <a:spcBef>
                <a:spcPct val="20000"/>
              </a:spcBef>
              <a:spcAft>
                <a:spcPct val="0"/>
              </a:spcAft>
              <a:buChar char="»"/>
              <a:defRPr sz="2000">
                <a:solidFill>
                  <a:schemeClr val="tx1"/>
                </a:solidFill>
                <a:latin typeface="Arial" charset="0"/>
              </a:defRPr>
            </a:lvl5pPr>
            <a:lvl6pPr marL="2364342" indent="-228635" algn="l" defTabSz="913472" rtl="0" fontAlgn="base">
              <a:spcBef>
                <a:spcPct val="20000"/>
              </a:spcBef>
              <a:spcAft>
                <a:spcPct val="0"/>
              </a:spcAft>
              <a:buChar char="»"/>
              <a:defRPr sz="2000">
                <a:solidFill>
                  <a:schemeClr val="tx1"/>
                </a:solidFill>
                <a:latin typeface="+mn-lt"/>
              </a:defRPr>
            </a:lvl6pPr>
            <a:lvl7pPr marL="2672037" indent="-228635" algn="l" defTabSz="913472" rtl="0" fontAlgn="base">
              <a:spcBef>
                <a:spcPct val="20000"/>
              </a:spcBef>
              <a:spcAft>
                <a:spcPct val="0"/>
              </a:spcAft>
              <a:buChar char="»"/>
              <a:defRPr sz="2000">
                <a:solidFill>
                  <a:schemeClr val="tx1"/>
                </a:solidFill>
                <a:latin typeface="+mn-lt"/>
              </a:defRPr>
            </a:lvl7pPr>
            <a:lvl8pPr marL="2979733" indent="-228635" algn="l" defTabSz="913472" rtl="0" fontAlgn="base">
              <a:spcBef>
                <a:spcPct val="20000"/>
              </a:spcBef>
              <a:spcAft>
                <a:spcPct val="0"/>
              </a:spcAft>
              <a:buChar char="»"/>
              <a:defRPr sz="2000">
                <a:solidFill>
                  <a:schemeClr val="tx1"/>
                </a:solidFill>
                <a:latin typeface="+mn-lt"/>
              </a:defRPr>
            </a:lvl8pPr>
            <a:lvl9pPr marL="3287429" indent="-228635" algn="l" defTabSz="913472" rtl="0" fontAlgn="base">
              <a:spcBef>
                <a:spcPct val="20000"/>
              </a:spcBef>
              <a:spcAft>
                <a:spcPct val="0"/>
              </a:spcAft>
              <a:buChar char="»"/>
              <a:defRPr sz="2000">
                <a:solidFill>
                  <a:schemeClr val="tx1"/>
                </a:solidFill>
                <a:latin typeface="+mn-lt"/>
              </a:defRPr>
            </a:lvl9pPr>
          </a:lstStyle>
          <a:p>
            <a:pPr eaLnBrk="1" hangingPunct="1">
              <a:buFont typeface="Arial" panose="020B0604020202020204" pitchFamily="34" charset="0"/>
              <a:buChar char="•"/>
              <a:defRPr/>
            </a:pPr>
            <a:endParaRPr lang="en-US" sz="2200" kern="0">
              <a:solidFill>
                <a:srgbClr val="221F20"/>
              </a:solidFill>
            </a:endParaRPr>
          </a:p>
        </p:txBody>
      </p:sp>
      <p:sp>
        <p:nvSpPr>
          <p:cNvPr id="2" name="Rectangle 1"/>
          <p:cNvSpPr/>
          <p:nvPr/>
        </p:nvSpPr>
        <p:spPr>
          <a:xfrm>
            <a:off x="1981200" y="5853797"/>
            <a:ext cx="8058150" cy="646331"/>
          </a:xfrm>
          <a:prstGeom prst="rect">
            <a:avLst/>
          </a:prstGeom>
        </p:spPr>
        <p:txBody>
          <a:bodyPr wrap="square">
            <a:spAutoFit/>
          </a:bodyPr>
          <a:lstStyle/>
          <a:p>
            <a:pPr defTabSz="457200">
              <a:defRPr/>
            </a:pPr>
            <a:r>
              <a:rPr lang="en-US" altLang="en-US" b="1">
                <a:solidFill>
                  <a:srgbClr val="221F20"/>
                </a:solidFill>
                <a:latin typeface=" Arial"/>
              </a:rPr>
              <a:t>Note: </a:t>
            </a:r>
            <a:r>
              <a:rPr lang="en-US" altLang="en-US">
                <a:solidFill>
                  <a:srgbClr val="221F20"/>
                </a:solidFill>
                <a:latin typeface=" Arial"/>
              </a:rPr>
              <a:t>SBP financial analysis tools located on the DoD actuary website at </a:t>
            </a:r>
            <a:r>
              <a:rPr lang="en-US" altLang="en-US">
                <a:solidFill>
                  <a:srgbClr val="221F20"/>
                </a:solidFill>
                <a:latin typeface=" Arial"/>
                <a:hlinkClick r:id="rId3"/>
              </a:rPr>
              <a:t>https://actuary.defense.gov/Survivor-Benefit-Plans/</a:t>
            </a:r>
            <a:endParaRPr lang="en-US" altLang="en-US" b="1">
              <a:solidFill>
                <a:srgbClr val="727365"/>
              </a:solidFill>
              <a:latin typeface=" Arial"/>
            </a:endParaRPr>
          </a:p>
        </p:txBody>
      </p:sp>
    </p:spTree>
    <p:extLst>
      <p:ext uri="{BB962C8B-B14F-4D97-AF65-F5344CB8AC3E}">
        <p14:creationId xmlns:p14="http://schemas.microsoft.com/office/powerpoint/2010/main" val="93390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17D4-E471-0AD1-54C4-E119D8BE2333}"/>
              </a:ext>
            </a:extLst>
          </p:cNvPr>
          <p:cNvSpPr>
            <a:spLocks noGrp="1"/>
          </p:cNvSpPr>
          <p:nvPr>
            <p:ph type="title"/>
          </p:nvPr>
        </p:nvSpPr>
        <p:spPr>
          <a:xfrm>
            <a:off x="838200" y="18256"/>
            <a:ext cx="10515600" cy="1146402"/>
          </a:xfrm>
        </p:spPr>
        <p:txBody>
          <a:bodyPr/>
          <a:lstStyle/>
          <a:p>
            <a:pPr algn="ctr"/>
            <a:r>
              <a:rPr lang="en-US" dirty="0"/>
              <a:t>RCSBP Elections in IPPS-A</a:t>
            </a:r>
          </a:p>
        </p:txBody>
      </p:sp>
      <p:pic>
        <p:nvPicPr>
          <p:cNvPr id="4" name="Content Placeholder 3">
            <a:extLst>
              <a:ext uri="{FF2B5EF4-FFF2-40B4-BE49-F238E27FC236}">
                <a16:creationId xmlns:a16="http://schemas.microsoft.com/office/drawing/2014/main" id="{274E18B4-CAB2-DB65-14EA-5B42B28B583A}"/>
              </a:ext>
            </a:extLst>
          </p:cNvPr>
          <p:cNvPicPr>
            <a:picLocks noGrp="1" noChangeAspect="1"/>
          </p:cNvPicPr>
          <p:nvPr>
            <p:ph idx="1"/>
          </p:nvPr>
        </p:nvPicPr>
        <p:blipFill>
          <a:blip r:embed="rId2"/>
          <a:stretch>
            <a:fillRect/>
          </a:stretch>
        </p:blipFill>
        <p:spPr>
          <a:xfrm>
            <a:off x="2229256" y="1254868"/>
            <a:ext cx="7733488" cy="4970834"/>
          </a:xfrm>
          <a:prstGeom prst="rect">
            <a:avLst/>
          </a:prstGeom>
          <a:ln>
            <a:solidFill>
              <a:schemeClr val="tx1"/>
            </a:solidFill>
          </a:ln>
        </p:spPr>
      </p:pic>
    </p:spTree>
    <p:extLst>
      <p:ext uri="{BB962C8B-B14F-4D97-AF65-F5344CB8AC3E}">
        <p14:creationId xmlns:p14="http://schemas.microsoft.com/office/powerpoint/2010/main" val="4266397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noFill/>
          <a:ln>
            <a:miter lim="800000"/>
            <a:headEnd/>
            <a:tailEnd/>
          </a:ln>
        </p:spPr>
        <p:txBody>
          <a:bodyPr vert="horz" wrap="square" lIns="91440" tIns="45720" rIns="91440" bIns="45720" numCol="1" rtlCol="0" anchor="ctr" anchorCtr="0" compatLnSpc="1">
            <a:prstTxWarp prst="textNoShape">
              <a:avLst/>
            </a:prstTxWarp>
            <a:normAutofit/>
          </a:bodyPr>
          <a:lstStyle/>
          <a:p>
            <a:pPr algn="ctr" eaLnBrk="1" hangingPunct="1">
              <a:defRPr/>
            </a:pPr>
            <a:r>
              <a:rPr lang="en-US" b="1">
                <a:solidFill>
                  <a:schemeClr val="tx1"/>
                </a:solidFill>
              </a:rPr>
              <a:t>For More RCSBP Information….</a:t>
            </a:r>
          </a:p>
        </p:txBody>
      </p:sp>
      <p:sp>
        <p:nvSpPr>
          <p:cNvPr id="90115" name="Rectangle 3"/>
          <p:cNvSpPr>
            <a:spLocks noGrp="1" noChangeArrowheads="1"/>
          </p:cNvSpPr>
          <p:nvPr>
            <p:ph idx="1"/>
          </p:nvPr>
        </p:nvSpPr>
        <p:spPr bwMode="auto">
          <a:xfrm>
            <a:off x="2152650" y="1703074"/>
            <a:ext cx="7886700" cy="4857982"/>
          </a:xfrm>
          <a:solidFill>
            <a:srgbClr val="FFFFFF"/>
          </a:solidFill>
          <a:ln>
            <a:solidFill>
              <a:schemeClr val="bg1"/>
            </a:solidFill>
            <a:miter lim="800000"/>
            <a:headEnd/>
            <a:tailEnd/>
          </a:ln>
        </p:spPr>
        <p:txBody>
          <a:bodyPr vert="horz" wrap="square" lIns="91440" tIns="45720" rIns="91440" bIns="45720" numCol="1" rtlCol="0" anchor="t" anchorCtr="0" compatLnSpc="1">
            <a:prstTxWarp prst="textNoShape">
              <a:avLst/>
            </a:prstTxWarp>
            <a:noAutofit/>
          </a:bodyPr>
          <a:lstStyle/>
          <a:p>
            <a:pPr eaLnBrk="1" hangingPunct="1">
              <a:lnSpc>
                <a:spcPct val="100000"/>
              </a:lnSpc>
              <a:buFontTx/>
              <a:buNone/>
            </a:pPr>
            <a:r>
              <a:rPr lang="en-US" altLang="en-US" dirty="0">
                <a:latin typeface="Arial" panose="020B0604020202020204" pitchFamily="34" charset="0"/>
              </a:rPr>
              <a:t>Army RSO SBP Page: </a:t>
            </a:r>
          </a:p>
          <a:p>
            <a:pPr eaLnBrk="1" hangingPunct="1">
              <a:lnSpc>
                <a:spcPct val="100000"/>
              </a:lnSpc>
              <a:buFontTx/>
              <a:buNone/>
            </a:pPr>
            <a:r>
              <a:rPr lang="en-US" altLang="en-US" u="sng" dirty="0">
                <a:solidFill>
                  <a:srgbClr val="0070C0"/>
                </a:solidFill>
                <a:latin typeface="Arial" panose="020B0604020202020204" pitchFamily="34" charset="0"/>
                <a:hlinkClick r:id="rId3"/>
              </a:rPr>
              <a:t>https://soldierforlife.army.mil/Retirement/survivor-benefit-plan</a:t>
            </a:r>
            <a:r>
              <a:rPr lang="en-US" altLang="en-US" u="sng" dirty="0">
                <a:solidFill>
                  <a:srgbClr val="0070C0"/>
                </a:solidFill>
                <a:latin typeface="Arial" panose="020B0604020202020204" pitchFamily="34" charset="0"/>
              </a:rPr>
              <a:t> </a:t>
            </a:r>
          </a:p>
          <a:p>
            <a:pPr eaLnBrk="1" hangingPunct="1">
              <a:lnSpc>
                <a:spcPct val="100000"/>
              </a:lnSpc>
              <a:buFontTx/>
              <a:buNone/>
            </a:pPr>
            <a:endParaRPr lang="en-US" altLang="en-US" dirty="0">
              <a:latin typeface="Arial" panose="020B0604020202020204" pitchFamily="34" charset="0"/>
            </a:endParaRPr>
          </a:p>
          <a:p>
            <a:pPr eaLnBrk="1" hangingPunct="1">
              <a:lnSpc>
                <a:spcPct val="100000"/>
              </a:lnSpc>
              <a:buFontTx/>
              <a:buNone/>
            </a:pPr>
            <a:r>
              <a:rPr lang="en-US" altLang="en-US" dirty="0">
                <a:latin typeface="Arial" panose="020B0604020202020204" pitchFamily="34" charset="0"/>
              </a:rPr>
              <a:t>Human Resources Command, Gray Area Retirements Branch:</a:t>
            </a:r>
          </a:p>
          <a:p>
            <a:pPr eaLnBrk="1" hangingPunct="1">
              <a:lnSpc>
                <a:spcPct val="100000"/>
              </a:lnSpc>
              <a:buFontTx/>
              <a:buNone/>
            </a:pPr>
            <a:r>
              <a:rPr lang="en-US" altLang="en-US" u="sng" dirty="0">
                <a:solidFill>
                  <a:srgbClr val="0070C0"/>
                </a:solidFill>
                <a:latin typeface="Arial" panose="020B0604020202020204" pitchFamily="34" charset="0"/>
                <a:hlinkClick r:id="rId4"/>
              </a:rPr>
              <a:t>https://www.hrc.army.mil/content/Gray%20Area%20Retirements%20Branch</a:t>
            </a:r>
            <a:endParaRPr lang="en-US" altLang="en-US" u="sng" dirty="0">
              <a:solidFill>
                <a:srgbClr val="0070C0"/>
              </a:solidFill>
              <a:latin typeface="Arial" panose="020B0604020202020204" pitchFamily="34" charset="0"/>
            </a:endParaRPr>
          </a:p>
          <a:p>
            <a:pPr eaLnBrk="1" hangingPunct="1">
              <a:lnSpc>
                <a:spcPct val="100000"/>
              </a:lnSpc>
              <a:buFontTx/>
              <a:buNone/>
            </a:pPr>
            <a:endParaRPr lang="en-US" altLang="en-US" u="sng" dirty="0">
              <a:solidFill>
                <a:srgbClr val="0070C0"/>
              </a:solidFill>
              <a:latin typeface="Arial" panose="020B0604020202020204" pitchFamily="34" charset="0"/>
              <a:hlinkClick r:id="rId5"/>
            </a:endParaRPr>
          </a:p>
          <a:p>
            <a:pPr eaLnBrk="1" hangingPunct="1">
              <a:lnSpc>
                <a:spcPct val="100000"/>
              </a:lnSpc>
              <a:buNone/>
            </a:pPr>
            <a:r>
              <a:rPr lang="en-US" altLang="en-US" dirty="0">
                <a:latin typeface="Arial" panose="020B0604020202020204" pitchFamily="34" charset="0"/>
              </a:rPr>
              <a:t>My Army Benefits:</a:t>
            </a:r>
          </a:p>
          <a:p>
            <a:pPr eaLnBrk="1" hangingPunct="1">
              <a:lnSpc>
                <a:spcPct val="100000"/>
              </a:lnSpc>
              <a:buFontTx/>
              <a:buNone/>
            </a:pPr>
            <a:r>
              <a:rPr lang="en-US" altLang="en-US" u="sng" dirty="0">
                <a:latin typeface="Arial" panose="020B0604020202020204" pitchFamily="34" charset="0"/>
                <a:hlinkClick r:id="rId6"/>
              </a:rPr>
              <a:t>https://myarmybenefits.us.army.mil/</a:t>
            </a:r>
            <a:endParaRPr lang="en-US" altLang="en-US" u="sng" dirty="0">
              <a:latin typeface="Arial" panose="020B0604020202020204" pitchFamily="34" charset="0"/>
            </a:endParaRPr>
          </a:p>
          <a:p>
            <a:pPr eaLnBrk="1" hangingPunct="1">
              <a:lnSpc>
                <a:spcPct val="100000"/>
              </a:lnSpc>
              <a:buFontTx/>
              <a:buNone/>
            </a:pPr>
            <a:endParaRPr lang="en-US" altLang="en-US" u="sng" dirty="0">
              <a:latin typeface="Arial" panose="020B0604020202020204" pitchFamily="34" charset="0"/>
            </a:endParaRPr>
          </a:p>
          <a:p>
            <a:pPr eaLnBrk="1" hangingPunct="1">
              <a:lnSpc>
                <a:spcPct val="100000"/>
              </a:lnSpc>
              <a:buFontTx/>
              <a:buNone/>
            </a:pPr>
            <a:r>
              <a:rPr lang="en-US" altLang="en-US" u="sng" dirty="0">
                <a:latin typeface="Arial" panose="020B0604020202020204" pitchFamily="34" charset="0"/>
              </a:rPr>
              <a:t>Contact information</a:t>
            </a:r>
            <a:r>
              <a:rPr lang="en-US" altLang="en-US" dirty="0">
                <a:latin typeface="Arial" panose="020B0604020202020204" pitchFamily="34" charset="0"/>
              </a:rPr>
              <a:t>:</a:t>
            </a:r>
          </a:p>
          <a:p>
            <a:pPr eaLnBrk="1" hangingPunct="1">
              <a:lnSpc>
                <a:spcPct val="100000"/>
              </a:lnSpc>
              <a:buFontTx/>
              <a:buNone/>
            </a:pPr>
            <a:r>
              <a:rPr lang="en-US" altLang="en-US" dirty="0">
                <a:latin typeface="Arial" panose="020B0604020202020204" pitchFamily="34" charset="0"/>
              </a:rPr>
              <a:t>Army Reserve RSOs: </a:t>
            </a:r>
            <a:r>
              <a:rPr lang="en-US" altLang="en-US" dirty="0">
                <a:latin typeface="Arial" panose="020B0604020202020204" pitchFamily="34" charset="0"/>
                <a:hlinkClick r:id="rId7"/>
              </a:rPr>
              <a:t>https://soldierforlife.army.mil/Retirement/ArmyReserve</a:t>
            </a:r>
            <a:endParaRPr lang="en-US" altLang="en-US" dirty="0">
              <a:latin typeface="Arial" panose="020B0604020202020204" pitchFamily="34" charset="0"/>
            </a:endParaRPr>
          </a:p>
          <a:p>
            <a:pPr eaLnBrk="1" hangingPunct="1">
              <a:lnSpc>
                <a:spcPct val="100000"/>
              </a:lnSpc>
              <a:buFontTx/>
              <a:buNone/>
            </a:pPr>
            <a:r>
              <a:rPr lang="en-US" altLang="en-US" dirty="0">
                <a:latin typeface="Arial" panose="020B0604020202020204" pitchFamily="34" charset="0"/>
              </a:rPr>
              <a:t>Army National Guard, contact State RSO: </a:t>
            </a:r>
            <a:r>
              <a:rPr lang="en-US" altLang="en-US" dirty="0">
                <a:latin typeface="Arial" panose="020B0604020202020204" pitchFamily="34" charset="0"/>
                <a:hlinkClick r:id="rId8"/>
              </a:rPr>
              <a:t>https://soldierforlife.army.mil/Retirement/NationalGuard</a:t>
            </a:r>
            <a:endParaRPr lang="en-US" altLang="en-US" dirty="0">
              <a:latin typeface="Arial" panose="020B0604020202020204" pitchFamily="34" charset="0"/>
            </a:endParaRPr>
          </a:p>
          <a:p>
            <a:pPr eaLnBrk="1" hangingPunct="1">
              <a:lnSpc>
                <a:spcPct val="100000"/>
              </a:lnSpc>
              <a:buFontTx/>
              <a:buNone/>
            </a:pPr>
            <a:r>
              <a:rPr lang="en-US" altLang="en-US" dirty="0">
                <a:latin typeface="Arial" panose="020B0604020202020204" pitchFamily="34" charset="0"/>
              </a:rPr>
              <a:t> </a:t>
            </a:r>
            <a:r>
              <a:rPr lang="en-US" altLang="en-US" dirty="0">
                <a:solidFill>
                  <a:schemeClr val="accent1"/>
                </a:solidFill>
                <a:latin typeface="Arial" panose="020B0604020202020204" pitchFamily="34" charset="0"/>
              </a:rPr>
              <a:t>		</a:t>
            </a:r>
            <a:endParaRPr lang="en-US" altLang="en-US" b="1" dirty="0">
              <a:solidFill>
                <a:srgbClr val="E5405D"/>
              </a:solidFill>
              <a:latin typeface="Arial" panose="020B0604020202020204" pitchFamily="34" charset="0"/>
            </a:endParaRPr>
          </a:p>
          <a:p>
            <a:pPr eaLnBrk="1" hangingPunct="1">
              <a:lnSpc>
                <a:spcPct val="100000"/>
              </a:lnSpc>
              <a:buFontTx/>
              <a:buNone/>
            </a:pPr>
            <a:endParaRPr lang="en-US" altLang="en-US" b="1" dirty="0">
              <a:solidFill>
                <a:srgbClr val="E5405D"/>
              </a:solidFill>
              <a:latin typeface="Arial" panose="020B0604020202020204" pitchFamily="34" charset="0"/>
            </a:endParaRPr>
          </a:p>
        </p:txBody>
      </p:sp>
    </p:spTree>
    <p:extLst>
      <p:ext uri="{BB962C8B-B14F-4D97-AF65-F5344CB8AC3E}">
        <p14:creationId xmlns:p14="http://schemas.microsoft.com/office/powerpoint/2010/main" val="2004383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12" name="Rectangle 120"/>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ctr" anchorCtr="0" compatLnSpc="1">
            <a:prstTxWarp prst="textNoShape">
              <a:avLst/>
            </a:prstTxWarp>
            <a:normAutofit/>
          </a:bodyPr>
          <a:lstStyle/>
          <a:p>
            <a:pPr algn="ctr" eaLnBrk="1" hangingPunct="1"/>
            <a:r>
              <a:rPr lang="en-US" altLang="en-US" b="1">
                <a:solidFill>
                  <a:schemeClr val="tx1"/>
                </a:solidFill>
                <a:latin typeface="Arial" panose="020B0604020202020204" pitchFamily="34" charset="0"/>
              </a:rPr>
              <a:t>REMEMBER</a:t>
            </a:r>
            <a:endParaRPr lang="en-US" altLang="en-US" b="1">
              <a:solidFill>
                <a:schemeClr val="accent2"/>
              </a:solidFill>
              <a:latin typeface="Arial" panose="020B0604020202020204" pitchFamily="34" charset="0"/>
            </a:endParaRPr>
          </a:p>
        </p:txBody>
      </p:sp>
      <p:sp>
        <p:nvSpPr>
          <p:cNvPr id="8313" name="Rectangle 121"/>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normAutofit/>
          </a:bodyPr>
          <a:lstStyle/>
          <a:p>
            <a:pPr algn="ctr" eaLnBrk="1" hangingPunct="1">
              <a:buFontTx/>
              <a:buNone/>
            </a:pPr>
            <a:r>
              <a:rPr lang="en-US" altLang="en-US">
                <a:latin typeface="Arial" panose="020B0604020202020204" pitchFamily="34" charset="0"/>
              </a:rPr>
              <a:t>IF THE RC SOLDIER DIES PRIOR TO RECEIPT OF RETIRED PAY, RETIRED PAY DOES NOT PAY OUT!</a:t>
            </a:r>
          </a:p>
        </p:txBody>
      </p:sp>
      <p:grpSp>
        <p:nvGrpSpPr>
          <p:cNvPr id="8" name="Group 7"/>
          <p:cNvGrpSpPr/>
          <p:nvPr/>
        </p:nvGrpSpPr>
        <p:grpSpPr>
          <a:xfrm>
            <a:off x="5181600" y="3056301"/>
            <a:ext cx="2185312" cy="1752600"/>
            <a:chOff x="3048000" y="3657600"/>
            <a:chExt cx="2759816" cy="20574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184" y="3733800"/>
              <a:ext cx="2355832" cy="1759603"/>
            </a:xfrm>
            <a:prstGeom prst="rect">
              <a:avLst/>
            </a:prstGeom>
          </p:spPr>
        </p:pic>
        <p:sp>
          <p:nvSpPr>
            <p:cNvPr id="11" name="Oval 10"/>
            <p:cNvSpPr/>
            <p:nvPr/>
          </p:nvSpPr>
          <p:spPr bwMode="auto">
            <a:xfrm>
              <a:off x="3048000" y="3657600"/>
              <a:ext cx="2759816" cy="20574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357313" fontAlgn="base">
                <a:spcBef>
                  <a:spcPct val="0"/>
                </a:spcBef>
                <a:spcAft>
                  <a:spcPct val="0"/>
                </a:spcAft>
                <a:defRPr/>
              </a:pPr>
              <a:endParaRPr lang="en-US" sz="2400">
                <a:solidFill>
                  <a:srgbClr val="221F20"/>
                </a:solidFill>
                <a:latin typeface="Arial" charset="0"/>
              </a:endParaRPr>
            </a:p>
          </p:txBody>
        </p:sp>
        <p:cxnSp>
          <p:nvCxnSpPr>
            <p:cNvPr id="12" name="Straight Connector 11"/>
            <p:cNvCxnSpPr/>
            <p:nvPr/>
          </p:nvCxnSpPr>
          <p:spPr bwMode="auto">
            <a:xfrm flipV="1">
              <a:off x="3084384" y="4191000"/>
              <a:ext cx="2539632" cy="845609"/>
            </a:xfrm>
            <a:prstGeom prst="line">
              <a:avLst/>
            </a:prstGeom>
            <a:solidFill>
              <a:schemeClr val="accent1"/>
            </a:solidFill>
            <a:ln w="47625" cap="flat" cmpd="sng" algn="ctr">
              <a:solidFill>
                <a:srgbClr val="FF0000"/>
              </a:solidFill>
              <a:prstDash val="solid"/>
              <a:round/>
              <a:headEnd type="none" w="med" len="med"/>
              <a:tailEnd type="none" w="med" len="med"/>
            </a:ln>
            <a:effectLst/>
          </p:spPr>
        </p:cxnSp>
      </p:grpSp>
      <p:sp>
        <p:nvSpPr>
          <p:cNvPr id="9" name="TextBox 8"/>
          <p:cNvSpPr txBox="1"/>
          <p:nvPr/>
        </p:nvSpPr>
        <p:spPr>
          <a:xfrm>
            <a:off x="2933700" y="5075723"/>
            <a:ext cx="6324600" cy="1323439"/>
          </a:xfrm>
          <a:prstGeom prst="rect">
            <a:avLst/>
          </a:prstGeom>
          <a:noFill/>
          <a:ln w="38100">
            <a:solidFill>
              <a:srgbClr val="00B050"/>
            </a:solidFill>
          </a:ln>
        </p:spPr>
        <p:txBody>
          <a:bodyPr wrap="square" rtlCol="0">
            <a:spAutoFit/>
          </a:bodyPr>
          <a:lstStyle/>
          <a:p>
            <a:pPr algn="ctr" defTabSz="457200">
              <a:defRPr/>
            </a:pPr>
            <a:r>
              <a:rPr lang="en-US" altLang="en-US" sz="2000" b="1">
                <a:solidFill>
                  <a:srgbClr val="00B050"/>
                </a:solidFill>
                <a:latin typeface="Arial" panose="020B0604020202020204" pitchFamily="34" charset="0"/>
              </a:rPr>
              <a:t>RCSBP ALLOWS YOU TO PROVIDE A PORTION OF YOUR RETIRED PAY TO YOUR ELIGIBLE SURVIVORS IF YOU DIE BEFORE YOU START RECEIVING RETIRED PAY</a:t>
            </a:r>
          </a:p>
        </p:txBody>
      </p:sp>
    </p:spTree>
    <p:extLst>
      <p:ext uri="{BB962C8B-B14F-4D97-AF65-F5344CB8AC3E}">
        <p14:creationId xmlns:p14="http://schemas.microsoft.com/office/powerpoint/2010/main" val="16234817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BA3552-3EEB-62B5-7665-D1BFFA6334FC}"/>
              </a:ext>
            </a:extLst>
          </p:cNvPr>
          <p:cNvSpPr/>
          <p:nvPr/>
        </p:nvSpPr>
        <p:spPr>
          <a:xfrm>
            <a:off x="3414409" y="4513634"/>
            <a:ext cx="4591455" cy="158560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
            <a:extLst>
              <a:ext uri="{FF2B5EF4-FFF2-40B4-BE49-F238E27FC236}">
                <a16:creationId xmlns:a16="http://schemas.microsoft.com/office/drawing/2014/main" id="{25AC7277-FDD5-5428-AFAD-1A252A28F3C2}"/>
              </a:ext>
            </a:extLst>
          </p:cNvPr>
          <p:cNvSpPr txBox="1">
            <a:spLocks noGrp="1"/>
          </p:cNvSpPr>
          <p:nvPr>
            <p:ph type="title"/>
          </p:nvPr>
        </p:nvSpPr>
        <p:spPr>
          <a:xfrm>
            <a:off x="838200" y="296492"/>
            <a:ext cx="10515600" cy="548227"/>
          </a:xfrm>
          <a:prstGeom prst="rect">
            <a:avLst/>
          </a:prstGeom>
        </p:spPr>
        <p:txBody>
          <a:bodyPr vert="horz" wrap="square" lIns="0" tIns="9525" rIns="0" bIns="0" rtlCol="0" anchor="ctr">
            <a:spAutoFit/>
          </a:bodyPr>
          <a:lstStyle/>
          <a:p>
            <a:pPr marL="9525" algn="ctr">
              <a:lnSpc>
                <a:spcPct val="100000"/>
              </a:lnSpc>
              <a:spcBef>
                <a:spcPts val="75"/>
              </a:spcBef>
            </a:pPr>
            <a:r>
              <a:rPr lang="en-US" sz="3500" b="1" spc="-4" dirty="0">
                <a:solidFill>
                  <a:srgbClr val="000000"/>
                </a:solidFill>
                <a:latin typeface="Times New Roman"/>
                <a:cs typeface="Calibri Light"/>
              </a:rPr>
              <a:t>20-Year</a:t>
            </a:r>
            <a:r>
              <a:rPr sz="3500" b="1" spc="-45" dirty="0">
                <a:solidFill>
                  <a:srgbClr val="000000"/>
                </a:solidFill>
                <a:latin typeface="Times New Roman"/>
                <a:cs typeface="Calibri Light"/>
              </a:rPr>
              <a:t> </a:t>
            </a:r>
            <a:r>
              <a:rPr sz="3500" b="1" spc="-4" dirty="0">
                <a:solidFill>
                  <a:srgbClr val="000000"/>
                </a:solidFill>
                <a:latin typeface="Times New Roman"/>
                <a:cs typeface="Calibri Light"/>
              </a:rPr>
              <a:t>Ring</a:t>
            </a:r>
            <a:r>
              <a:rPr sz="3500" b="1" spc="34" dirty="0">
                <a:solidFill>
                  <a:srgbClr val="000000"/>
                </a:solidFill>
                <a:latin typeface="Times New Roman"/>
                <a:cs typeface="Calibri Light"/>
              </a:rPr>
              <a:t> </a:t>
            </a:r>
            <a:r>
              <a:rPr sz="3500" b="1" spc="-4" dirty="0">
                <a:solidFill>
                  <a:srgbClr val="000000"/>
                </a:solidFill>
                <a:latin typeface="Times New Roman"/>
                <a:cs typeface="Calibri Light"/>
              </a:rPr>
              <a:t>Eligibility</a:t>
            </a:r>
            <a:endParaRPr lang="en-US" sz="3500" b="1" dirty="0">
              <a:latin typeface="Times New Roman"/>
              <a:cs typeface="Calibri Light"/>
            </a:endParaRPr>
          </a:p>
        </p:txBody>
      </p:sp>
      <p:sp>
        <p:nvSpPr>
          <p:cNvPr id="3" name="Content Placeholder 2">
            <a:extLst>
              <a:ext uri="{FF2B5EF4-FFF2-40B4-BE49-F238E27FC236}">
                <a16:creationId xmlns:a16="http://schemas.microsoft.com/office/drawing/2014/main" id="{92FCC8A4-5298-6BD1-7174-2CF0CD3ADEF5}"/>
              </a:ext>
            </a:extLst>
          </p:cNvPr>
          <p:cNvSpPr>
            <a:spLocks noGrp="1"/>
          </p:cNvSpPr>
          <p:nvPr>
            <p:ph idx="1"/>
          </p:nvPr>
        </p:nvSpPr>
        <p:spPr>
          <a:xfrm>
            <a:off x="838200" y="1083279"/>
            <a:ext cx="10515600" cy="5129119"/>
          </a:xfrm>
        </p:spPr>
        <p:txBody>
          <a:bodyPr>
            <a:normAutofit lnSpcReduction="10000"/>
          </a:bodyPr>
          <a:lstStyle/>
          <a:p>
            <a:pPr marL="8890" marR="408940" indent="0" defTabSz="685800">
              <a:lnSpc>
                <a:spcPts val="1943"/>
              </a:lnSpc>
              <a:spcBef>
                <a:spcPts val="319"/>
              </a:spcBef>
              <a:buNone/>
              <a:tabLst>
                <a:tab pos="139065" algn="l"/>
              </a:tabLst>
            </a:pPr>
            <a:r>
              <a:rPr lang="en-US" sz="1900" spc="-19" dirty="0">
                <a:solidFill>
                  <a:prstClr val="black"/>
                </a:solidFill>
                <a:latin typeface="Times New Roman"/>
                <a:cs typeface="Calibri"/>
              </a:rPr>
              <a:t>Twenty years of credible service in the Iowa Army and/or Air National Guard</a:t>
            </a:r>
          </a:p>
          <a:p>
            <a:pPr marL="8890" marR="408940" indent="0" defTabSz="685800">
              <a:lnSpc>
                <a:spcPts val="1943"/>
              </a:lnSpc>
              <a:spcBef>
                <a:spcPts val="319"/>
              </a:spcBef>
              <a:buNone/>
              <a:tabLst>
                <a:tab pos="139065" algn="l"/>
              </a:tabLst>
            </a:pPr>
            <a:endParaRPr lang="en-US" sz="1900" spc="-15" dirty="0">
              <a:solidFill>
                <a:prstClr val="black"/>
              </a:solidFill>
              <a:latin typeface="Times New Roman"/>
              <a:cs typeface="Calibri"/>
            </a:endParaRPr>
          </a:p>
          <a:p>
            <a:pPr marL="8890" marR="408940" indent="0" defTabSz="685800">
              <a:lnSpc>
                <a:spcPts val="1943"/>
              </a:lnSpc>
              <a:spcBef>
                <a:spcPts val="319"/>
              </a:spcBef>
              <a:buNone/>
              <a:tabLst>
                <a:tab pos="139065" algn="l"/>
              </a:tabLst>
            </a:pPr>
            <a:r>
              <a:rPr lang="en-US" sz="1900" spc="-15" dirty="0">
                <a:solidFill>
                  <a:prstClr val="black"/>
                </a:solidFill>
                <a:latin typeface="Times New Roman"/>
                <a:cs typeface="Calibri"/>
              </a:rPr>
              <a:t>Service member does not have to wait until they are retiring/leaving service to order the ring</a:t>
            </a:r>
          </a:p>
          <a:p>
            <a:pPr marL="8890" marR="408940" indent="0" defTabSz="685800">
              <a:lnSpc>
                <a:spcPts val="1943"/>
              </a:lnSpc>
              <a:spcBef>
                <a:spcPts val="319"/>
              </a:spcBef>
              <a:buNone/>
              <a:tabLst>
                <a:tab pos="139065" algn="l"/>
              </a:tabLst>
            </a:pPr>
            <a:endParaRPr lang="en-US" sz="1900" spc="-15" dirty="0">
              <a:solidFill>
                <a:prstClr val="black"/>
              </a:solidFill>
              <a:latin typeface="Times New Roman"/>
              <a:cs typeface="Calibri"/>
            </a:endParaRPr>
          </a:p>
          <a:p>
            <a:pPr marL="8890" marR="408940" indent="0" defTabSz="685800">
              <a:lnSpc>
                <a:spcPts val="1943"/>
              </a:lnSpc>
              <a:spcBef>
                <a:spcPts val="319"/>
              </a:spcBef>
              <a:buNone/>
              <a:tabLst>
                <a:tab pos="139065" algn="l"/>
              </a:tabLst>
            </a:pPr>
            <a:r>
              <a:rPr lang="en-US" sz="1900" spc="-4" dirty="0">
                <a:solidFill>
                  <a:prstClr val="black"/>
                </a:solidFill>
                <a:latin typeface="Times New Roman"/>
                <a:cs typeface="Calibri"/>
              </a:rPr>
              <a:t>Ring</a:t>
            </a:r>
            <a:r>
              <a:rPr lang="en-US" sz="1900" spc="-19" dirty="0">
                <a:solidFill>
                  <a:prstClr val="black"/>
                </a:solidFill>
                <a:latin typeface="Times New Roman"/>
                <a:cs typeface="Calibri"/>
              </a:rPr>
              <a:t> </a:t>
            </a:r>
            <a:r>
              <a:rPr lang="en-US" sz="1900" spc="-8" dirty="0">
                <a:solidFill>
                  <a:prstClr val="black"/>
                </a:solidFill>
                <a:latin typeface="Times New Roman"/>
                <a:cs typeface="Calibri"/>
              </a:rPr>
              <a:t>Options</a:t>
            </a:r>
            <a:endParaRPr lang="en-US" sz="1900" dirty="0">
              <a:solidFill>
                <a:prstClr val="black"/>
              </a:solidFill>
              <a:latin typeface="Times New Roman"/>
              <a:cs typeface="Calibri"/>
            </a:endParaRPr>
          </a:p>
          <a:p>
            <a:pPr marL="294640" lvl="2" indent="0" defTabSz="685800">
              <a:spcBef>
                <a:spcPts val="83"/>
              </a:spcBef>
              <a:buNone/>
              <a:tabLst>
                <a:tab pos="653414" algn="l"/>
              </a:tabLst>
            </a:pPr>
            <a:r>
              <a:rPr lang="en-US" sz="1900" spc="-8" dirty="0">
                <a:solidFill>
                  <a:prstClr val="black"/>
                </a:solidFill>
                <a:latin typeface="Times New Roman"/>
                <a:cs typeface="Calibri"/>
              </a:rPr>
              <a:t>-White </a:t>
            </a:r>
            <a:r>
              <a:rPr lang="en-US" sz="1900" spc="-4" dirty="0">
                <a:solidFill>
                  <a:prstClr val="black"/>
                </a:solidFill>
                <a:latin typeface="Times New Roman"/>
                <a:cs typeface="Calibri"/>
              </a:rPr>
              <a:t>Ultrium:</a:t>
            </a:r>
            <a:r>
              <a:rPr lang="en-US" sz="1900" spc="-23" dirty="0">
                <a:solidFill>
                  <a:prstClr val="black"/>
                </a:solidFill>
                <a:latin typeface="Times New Roman"/>
                <a:cs typeface="Calibri"/>
              </a:rPr>
              <a:t> </a:t>
            </a:r>
            <a:r>
              <a:rPr lang="en-US" sz="1900" spc="-8" dirty="0">
                <a:solidFill>
                  <a:prstClr val="black"/>
                </a:solidFill>
                <a:latin typeface="Times New Roman"/>
                <a:cs typeface="Calibri"/>
              </a:rPr>
              <a:t>Free</a:t>
            </a:r>
            <a:endParaRPr lang="en-US" sz="1900" dirty="0">
              <a:solidFill>
                <a:prstClr val="black"/>
              </a:solidFill>
              <a:latin typeface="Times New Roman"/>
              <a:cs typeface="Calibri"/>
            </a:endParaRPr>
          </a:p>
          <a:p>
            <a:pPr marL="294640" lvl="2" indent="0" defTabSz="685800">
              <a:spcBef>
                <a:spcPts val="79"/>
              </a:spcBef>
              <a:buNone/>
              <a:tabLst>
                <a:tab pos="653414" algn="l"/>
              </a:tabLst>
            </a:pPr>
            <a:r>
              <a:rPr lang="en-US" sz="1900" spc="-4" dirty="0">
                <a:solidFill>
                  <a:prstClr val="black"/>
                </a:solidFill>
                <a:latin typeface="Times New Roman"/>
                <a:cs typeface="Calibri"/>
              </a:rPr>
              <a:t>-Gold &amp; Sterling Silver: </a:t>
            </a:r>
            <a:r>
              <a:rPr lang="en-US" sz="1900" dirty="0">
                <a:solidFill>
                  <a:prstClr val="black"/>
                </a:solidFill>
                <a:latin typeface="Times New Roman"/>
                <a:cs typeface="Calibri"/>
              </a:rPr>
              <a:t>Call </a:t>
            </a:r>
            <a:r>
              <a:rPr lang="en-US" sz="1900" spc="-15" dirty="0">
                <a:solidFill>
                  <a:prstClr val="black"/>
                </a:solidFill>
                <a:latin typeface="Times New Roman"/>
                <a:cs typeface="Calibri"/>
              </a:rPr>
              <a:t>for </a:t>
            </a:r>
            <a:r>
              <a:rPr lang="en-US" sz="1900" spc="-8" dirty="0">
                <a:solidFill>
                  <a:prstClr val="black"/>
                </a:solidFill>
                <a:latin typeface="Times New Roman"/>
                <a:cs typeface="Calibri"/>
              </a:rPr>
              <a:t>current prices</a:t>
            </a:r>
            <a:endParaRPr lang="en-US" sz="1900" dirty="0">
              <a:solidFill>
                <a:prstClr val="black"/>
              </a:solidFill>
              <a:latin typeface="Times New Roman"/>
              <a:cs typeface="Calibri"/>
            </a:endParaRPr>
          </a:p>
          <a:p>
            <a:pPr marL="294640" lvl="2" indent="0" defTabSz="685800">
              <a:spcBef>
                <a:spcPts val="90"/>
              </a:spcBef>
              <a:buNone/>
              <a:tabLst>
                <a:tab pos="653414" algn="l"/>
              </a:tabLst>
            </a:pPr>
            <a:r>
              <a:rPr lang="en-US" sz="1900" spc="-8" dirty="0">
                <a:solidFill>
                  <a:prstClr val="black"/>
                </a:solidFill>
                <a:latin typeface="Times New Roman"/>
                <a:cs typeface="Calibri"/>
              </a:rPr>
              <a:t>-Stone </a:t>
            </a:r>
            <a:r>
              <a:rPr lang="en-US" sz="1900" spc="-4" dirty="0">
                <a:solidFill>
                  <a:prstClr val="black"/>
                </a:solidFill>
                <a:latin typeface="Times New Roman"/>
                <a:cs typeface="Calibri"/>
              </a:rPr>
              <a:t>Choices: </a:t>
            </a:r>
            <a:r>
              <a:rPr lang="en-US" sz="1900" dirty="0">
                <a:solidFill>
                  <a:prstClr val="black"/>
                </a:solidFill>
                <a:latin typeface="Times New Roman"/>
                <a:cs typeface="Calibri"/>
              </a:rPr>
              <a:t>Birth </a:t>
            </a:r>
            <a:r>
              <a:rPr lang="en-US" sz="1900" spc="-8" dirty="0">
                <a:solidFill>
                  <a:prstClr val="black"/>
                </a:solidFill>
                <a:latin typeface="Times New Roman"/>
                <a:cs typeface="Calibri"/>
              </a:rPr>
              <a:t>Stone </a:t>
            </a:r>
            <a:r>
              <a:rPr lang="en-US" sz="1900" dirty="0">
                <a:solidFill>
                  <a:prstClr val="black"/>
                </a:solidFill>
                <a:latin typeface="Times New Roman"/>
                <a:cs typeface="Calibri"/>
              </a:rPr>
              <a:t>Black </a:t>
            </a:r>
            <a:r>
              <a:rPr lang="en-US" sz="1900" spc="-11" dirty="0">
                <a:solidFill>
                  <a:prstClr val="black"/>
                </a:solidFill>
                <a:latin typeface="Times New Roman"/>
                <a:cs typeface="Calibri"/>
              </a:rPr>
              <a:t>Onyx, </a:t>
            </a:r>
            <a:r>
              <a:rPr lang="en-US" sz="1900" spc="-4" dirty="0">
                <a:solidFill>
                  <a:prstClr val="black"/>
                </a:solidFill>
                <a:latin typeface="Times New Roman"/>
                <a:cs typeface="Calibri"/>
              </a:rPr>
              <a:t>Mother of</a:t>
            </a:r>
            <a:r>
              <a:rPr lang="en-US" sz="1900" spc="-64" dirty="0">
                <a:solidFill>
                  <a:prstClr val="black"/>
                </a:solidFill>
                <a:latin typeface="Times New Roman"/>
                <a:cs typeface="Calibri"/>
              </a:rPr>
              <a:t> </a:t>
            </a:r>
            <a:r>
              <a:rPr lang="en-US" sz="1900" spc="-8" dirty="0">
                <a:solidFill>
                  <a:prstClr val="black"/>
                </a:solidFill>
                <a:latin typeface="Times New Roman"/>
                <a:cs typeface="Calibri"/>
              </a:rPr>
              <a:t>Pearl</a:t>
            </a:r>
          </a:p>
          <a:p>
            <a:pPr marL="523240" lvl="2" defTabSz="685800">
              <a:spcBef>
                <a:spcPts val="90"/>
              </a:spcBef>
              <a:tabLst>
                <a:tab pos="653414" algn="l"/>
              </a:tabLst>
            </a:pPr>
            <a:endParaRPr lang="en-US" sz="1900" dirty="0">
              <a:solidFill>
                <a:prstClr val="black"/>
              </a:solidFill>
              <a:latin typeface="Times New Roman"/>
              <a:cs typeface="Calibri"/>
            </a:endParaRPr>
          </a:p>
          <a:p>
            <a:pPr marL="266065" lvl="1" indent="0" defTabSz="685800">
              <a:spcBef>
                <a:spcPts val="83"/>
              </a:spcBef>
              <a:buNone/>
              <a:tabLst>
                <a:tab pos="396240" algn="l"/>
              </a:tabLst>
            </a:pPr>
            <a:r>
              <a:rPr lang="en-US" sz="1900" dirty="0">
                <a:solidFill>
                  <a:prstClr val="black"/>
                </a:solidFill>
                <a:latin typeface="Times New Roman"/>
                <a:cs typeface="Calibri"/>
              </a:rPr>
              <a:t>Member will need </a:t>
            </a:r>
            <a:r>
              <a:rPr lang="en-US" sz="1900" spc="-11" dirty="0">
                <a:solidFill>
                  <a:prstClr val="black"/>
                </a:solidFill>
                <a:latin typeface="Times New Roman"/>
                <a:cs typeface="Calibri"/>
              </a:rPr>
              <a:t>to get </a:t>
            </a:r>
            <a:r>
              <a:rPr lang="en-US" sz="1900" spc="-8" dirty="0">
                <a:solidFill>
                  <a:prstClr val="black"/>
                </a:solidFill>
                <a:latin typeface="Times New Roman"/>
                <a:cs typeface="Calibri"/>
              </a:rPr>
              <a:t>sized by </a:t>
            </a:r>
            <a:r>
              <a:rPr lang="en-US" sz="1900" dirty="0">
                <a:solidFill>
                  <a:prstClr val="black"/>
                </a:solidFill>
                <a:latin typeface="Times New Roman"/>
                <a:cs typeface="Calibri"/>
              </a:rPr>
              <a:t>a </a:t>
            </a:r>
            <a:r>
              <a:rPr lang="en-US" sz="1900" spc="-8" dirty="0">
                <a:solidFill>
                  <a:prstClr val="black"/>
                </a:solidFill>
                <a:latin typeface="Times New Roman"/>
                <a:cs typeface="Calibri"/>
              </a:rPr>
              <a:t>local</a:t>
            </a:r>
            <a:r>
              <a:rPr lang="en-US" sz="1900" spc="-41" dirty="0">
                <a:solidFill>
                  <a:prstClr val="black"/>
                </a:solidFill>
                <a:latin typeface="Times New Roman"/>
                <a:cs typeface="Calibri"/>
              </a:rPr>
              <a:t> </a:t>
            </a:r>
            <a:r>
              <a:rPr lang="en-US" sz="1900" spc="-4" dirty="0">
                <a:solidFill>
                  <a:prstClr val="black"/>
                </a:solidFill>
                <a:latin typeface="Times New Roman"/>
                <a:cs typeface="Calibri"/>
              </a:rPr>
              <a:t>jeweler</a:t>
            </a:r>
          </a:p>
          <a:p>
            <a:pPr marL="266065" lvl="1" defTabSz="685800">
              <a:spcBef>
                <a:spcPts val="83"/>
              </a:spcBef>
              <a:tabLst>
                <a:tab pos="396240" algn="l"/>
              </a:tabLst>
            </a:pPr>
            <a:endParaRPr lang="en-US" sz="1900" dirty="0">
              <a:solidFill>
                <a:prstClr val="black"/>
              </a:solidFill>
              <a:latin typeface="Times New Roman"/>
              <a:cs typeface="Calibri"/>
            </a:endParaRPr>
          </a:p>
          <a:p>
            <a:pPr marL="266065" lvl="1" indent="0" defTabSz="685800">
              <a:spcBef>
                <a:spcPts val="83"/>
              </a:spcBef>
              <a:buNone/>
              <a:tabLst>
                <a:tab pos="396240" algn="l"/>
              </a:tabLst>
            </a:pPr>
            <a:r>
              <a:rPr lang="en-US" sz="1900" spc="-8" dirty="0">
                <a:solidFill>
                  <a:prstClr val="black"/>
                </a:solidFill>
                <a:latin typeface="Times New Roman"/>
                <a:cs typeface="Calibri"/>
              </a:rPr>
              <a:t>Request must be initiated by </a:t>
            </a:r>
            <a:r>
              <a:rPr lang="en-US" sz="1900" spc="-4" dirty="0">
                <a:solidFill>
                  <a:prstClr val="black"/>
                </a:solidFill>
                <a:latin typeface="Times New Roman"/>
                <a:cs typeface="Calibri"/>
              </a:rPr>
              <a:t>unit </a:t>
            </a:r>
            <a:r>
              <a:rPr lang="en-US" sz="1900" dirty="0">
                <a:solidFill>
                  <a:prstClr val="black"/>
                </a:solidFill>
                <a:latin typeface="Times New Roman"/>
                <a:cs typeface="Calibri"/>
              </a:rPr>
              <a:t>in </a:t>
            </a:r>
            <a:r>
              <a:rPr lang="en-US" sz="1900" spc="-11" dirty="0">
                <a:solidFill>
                  <a:prstClr val="black"/>
                </a:solidFill>
                <a:latin typeface="Times New Roman"/>
                <a:cs typeface="Calibri"/>
              </a:rPr>
              <a:t>awards</a:t>
            </a:r>
            <a:r>
              <a:rPr lang="en-US" sz="1900" spc="-34" dirty="0">
                <a:solidFill>
                  <a:prstClr val="black"/>
                </a:solidFill>
                <a:latin typeface="Times New Roman"/>
                <a:cs typeface="Calibri"/>
              </a:rPr>
              <a:t> </a:t>
            </a:r>
            <a:r>
              <a:rPr lang="en-US" sz="1900" spc="-15" dirty="0">
                <a:solidFill>
                  <a:prstClr val="black"/>
                </a:solidFill>
                <a:latin typeface="Times New Roman"/>
                <a:cs typeface="Calibri"/>
              </a:rPr>
              <a:t>tracker</a:t>
            </a:r>
          </a:p>
          <a:p>
            <a:pPr marL="37465" lvl="1" indent="0" defTabSz="685800">
              <a:spcBef>
                <a:spcPts val="83"/>
              </a:spcBef>
              <a:buNone/>
              <a:tabLst>
                <a:tab pos="396240" algn="l"/>
              </a:tabLst>
            </a:pPr>
            <a:endParaRPr lang="en-US" sz="2200" dirty="0">
              <a:solidFill>
                <a:prstClr val="black"/>
              </a:solidFill>
              <a:latin typeface="Times New Roman"/>
              <a:cs typeface="Calibri"/>
            </a:endParaRPr>
          </a:p>
          <a:p>
            <a:pPr marL="0" marR="1215390" indent="0" algn="ctr" defTabSz="685800">
              <a:lnSpc>
                <a:spcPct val="117900"/>
              </a:lnSpc>
              <a:buNone/>
              <a:tabLst>
                <a:tab pos="139065" algn="l"/>
              </a:tabLst>
            </a:pPr>
            <a:r>
              <a:rPr lang="en-US" sz="2200" spc="-4" dirty="0">
                <a:solidFill>
                  <a:prstClr val="black"/>
                </a:solidFill>
                <a:latin typeface="Times New Roman"/>
                <a:cs typeface="Calibri"/>
              </a:rPr>
              <a:t>POC: SGT Guadalupe Miller </a:t>
            </a:r>
          </a:p>
          <a:p>
            <a:pPr marL="0" marR="1215390" indent="0" algn="ctr" defTabSz="685800">
              <a:lnSpc>
                <a:spcPct val="117900"/>
              </a:lnSpc>
              <a:buNone/>
              <a:tabLst>
                <a:tab pos="139065" algn="l"/>
              </a:tabLst>
            </a:pPr>
            <a:r>
              <a:rPr lang="en-US" sz="2200" spc="-4" dirty="0">
                <a:solidFill>
                  <a:prstClr val="black"/>
                </a:solidFill>
                <a:latin typeface="Times New Roman"/>
                <a:cs typeface="Calibri"/>
              </a:rPr>
              <a:t>515-252-4458</a:t>
            </a:r>
          </a:p>
          <a:p>
            <a:pPr marL="0" marR="1215390" indent="0" algn="ctr" defTabSz="685800">
              <a:lnSpc>
                <a:spcPct val="117900"/>
              </a:lnSpc>
              <a:buNone/>
              <a:tabLst>
                <a:tab pos="139065" algn="l"/>
              </a:tabLst>
            </a:pPr>
            <a:r>
              <a:rPr lang="en-US" sz="2200" spc="-4" dirty="0">
                <a:solidFill>
                  <a:prstClr val="black"/>
                </a:solidFill>
                <a:latin typeface="Times New Roman"/>
                <a:cs typeface="Calibri"/>
              </a:rPr>
              <a:t>Guadalupe.miller.mil@army.mil</a:t>
            </a:r>
          </a:p>
          <a:p>
            <a:pPr marL="0" marR="1215390" indent="0" algn="ctr" defTabSz="685800">
              <a:lnSpc>
                <a:spcPct val="117900"/>
              </a:lnSpc>
              <a:buNone/>
              <a:tabLst>
                <a:tab pos="139065" algn="l"/>
              </a:tabLst>
            </a:pPr>
            <a:endParaRPr lang="en-US" sz="2400" dirty="0">
              <a:solidFill>
                <a:prstClr val="black"/>
              </a:solidFill>
              <a:latin typeface="Times New Roman"/>
              <a:cs typeface="Calibri"/>
            </a:endParaRPr>
          </a:p>
        </p:txBody>
      </p:sp>
    </p:spTree>
    <p:extLst>
      <p:ext uri="{BB962C8B-B14F-4D97-AF65-F5344CB8AC3E}">
        <p14:creationId xmlns:p14="http://schemas.microsoft.com/office/powerpoint/2010/main" val="2591015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09153E-1CAC-539D-B44B-70A0CDBA9F15}"/>
              </a:ext>
            </a:extLst>
          </p:cNvPr>
          <p:cNvPicPr>
            <a:picLocks noGrp="1" noChangeAspect="1"/>
          </p:cNvPicPr>
          <p:nvPr>
            <p:ph idx="1"/>
          </p:nvPr>
        </p:nvPicPr>
        <p:blipFill>
          <a:blip r:embed="rId2"/>
          <a:stretch>
            <a:fillRect/>
          </a:stretch>
        </p:blipFill>
        <p:spPr>
          <a:xfrm>
            <a:off x="2212622" y="365125"/>
            <a:ext cx="7766756" cy="6127750"/>
          </a:xfrm>
          <a:prstGeom prst="rect">
            <a:avLst/>
          </a:prstGeom>
          <a:ln>
            <a:solidFill>
              <a:schemeClr val="tx1"/>
            </a:solidFill>
          </a:ln>
        </p:spPr>
      </p:pic>
    </p:spTree>
    <p:extLst>
      <p:ext uri="{BB962C8B-B14F-4D97-AF65-F5344CB8AC3E}">
        <p14:creationId xmlns:p14="http://schemas.microsoft.com/office/powerpoint/2010/main" val="3078735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1C7F-6A21-E01F-9B61-76E437698034}"/>
              </a:ext>
            </a:extLst>
          </p:cNvPr>
          <p:cNvSpPr>
            <a:spLocks noGrp="1"/>
          </p:cNvSpPr>
          <p:nvPr>
            <p:ph type="title"/>
          </p:nvPr>
        </p:nvSpPr>
        <p:spPr>
          <a:xfrm>
            <a:off x="6399773" y="2938099"/>
            <a:ext cx="3604497" cy="972836"/>
          </a:xfrm>
        </p:spPr>
        <p:txBody>
          <a:bodyPr vert="horz" lIns="68580" tIns="34290" rIns="68580" bIns="34290" rtlCol="0" anchor="t">
            <a:normAutofit/>
          </a:bodyPr>
          <a:lstStyle/>
          <a:p>
            <a:r>
              <a:rPr lang="en-US" sz="3000">
                <a:solidFill>
                  <a:schemeClr val="tx2"/>
                </a:solidFill>
              </a:rPr>
              <a:t>15 MINUTE BREAK</a:t>
            </a:r>
          </a:p>
        </p:txBody>
      </p:sp>
      <p:pic>
        <p:nvPicPr>
          <p:cNvPr id="6" name="Graphic 5" descr="Coffee">
            <a:extLst>
              <a:ext uri="{FF2B5EF4-FFF2-40B4-BE49-F238E27FC236}">
                <a16:creationId xmlns:a16="http://schemas.microsoft.com/office/drawing/2014/main" id="{294A7A73-DFB0-8482-C46D-8BDA9DB128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9353" y="22187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771155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0" y="2132200"/>
            <a:ext cx="9144000" cy="702115"/>
          </a:xfrm>
          <a:prstGeom prst="rect">
            <a:avLst/>
          </a:prstGeom>
        </p:spPr>
        <p:txBody>
          <a:bodyPr vert="horz" wrap="square" lIns="0" tIns="9525" rIns="0" bIns="0" rtlCol="0" anchor="t">
            <a:spAutoFit/>
          </a:bodyPr>
          <a:lstStyle/>
          <a:p>
            <a:pPr marL="9525" algn="ctr">
              <a:spcBef>
                <a:spcPts val="75"/>
              </a:spcBef>
            </a:pPr>
            <a:r>
              <a:rPr sz="4500" b="1" spc="-19" dirty="0">
                <a:latin typeface="Calibri"/>
                <a:ea typeface="Calibri"/>
                <a:cs typeface="Calibri Light"/>
              </a:rPr>
              <a:t>Retirement Request</a:t>
            </a:r>
            <a:r>
              <a:rPr sz="4500" b="1" spc="-53" dirty="0">
                <a:latin typeface="Calibri"/>
                <a:ea typeface="Calibri"/>
                <a:cs typeface="Calibri Light"/>
              </a:rPr>
              <a:t> </a:t>
            </a:r>
            <a:r>
              <a:rPr sz="4500" b="1" spc="-19" dirty="0">
                <a:latin typeface="Calibri"/>
                <a:ea typeface="Calibri"/>
                <a:cs typeface="Calibri Light"/>
              </a:rPr>
              <a:t>Process</a:t>
            </a:r>
            <a:endParaRPr lang="en-US" sz="4500" b="1" dirty="0">
              <a:latin typeface="Calibri"/>
              <a:ea typeface="Calibri"/>
              <a:cs typeface="Calibri Light"/>
            </a:endParaRPr>
          </a:p>
        </p:txBody>
      </p:sp>
      <p:sp>
        <p:nvSpPr>
          <p:cNvPr id="3" name="object 3"/>
          <p:cNvSpPr txBox="1"/>
          <p:nvPr/>
        </p:nvSpPr>
        <p:spPr>
          <a:xfrm>
            <a:off x="1524000" y="2875864"/>
            <a:ext cx="9144000" cy="469199"/>
          </a:xfrm>
          <a:prstGeom prst="rect">
            <a:avLst/>
          </a:prstGeom>
        </p:spPr>
        <p:txBody>
          <a:bodyPr vert="horz" wrap="square" lIns="0" tIns="32861" rIns="0" bIns="0" rtlCol="0" anchor="t">
            <a:spAutoFit/>
          </a:bodyPr>
          <a:lstStyle/>
          <a:p>
            <a:pPr marL="831850" marR="3810" indent="-822960" algn="ctr">
              <a:lnSpc>
                <a:spcPts val="1454"/>
              </a:lnSpc>
              <a:spcBef>
                <a:spcPts val="259"/>
              </a:spcBef>
            </a:pPr>
            <a:r>
              <a:rPr sz="1800" spc="-11" dirty="0">
                <a:solidFill>
                  <a:prstClr val="black"/>
                </a:solidFill>
                <a:latin typeface="Calibri"/>
                <a:cs typeface="Calibri"/>
              </a:rPr>
              <a:t>Iowa </a:t>
            </a:r>
            <a:r>
              <a:rPr sz="1800" spc="-8" dirty="0">
                <a:solidFill>
                  <a:prstClr val="black"/>
                </a:solidFill>
                <a:latin typeface="Calibri"/>
                <a:cs typeface="Calibri"/>
              </a:rPr>
              <a:t>Army </a:t>
            </a:r>
            <a:r>
              <a:rPr sz="1800" spc="-4" dirty="0">
                <a:solidFill>
                  <a:prstClr val="black"/>
                </a:solidFill>
                <a:latin typeface="Calibri"/>
                <a:cs typeface="Calibri"/>
              </a:rPr>
              <a:t>National </a:t>
            </a:r>
            <a:r>
              <a:rPr sz="1800" spc="-8" dirty="0">
                <a:solidFill>
                  <a:prstClr val="black"/>
                </a:solidFill>
                <a:latin typeface="Calibri"/>
                <a:cs typeface="Calibri"/>
              </a:rPr>
              <a:t>Guard </a:t>
            </a:r>
            <a:r>
              <a:rPr sz="1800" dirty="0">
                <a:solidFill>
                  <a:prstClr val="black"/>
                </a:solidFill>
                <a:latin typeface="Calibri"/>
                <a:cs typeface="Calibri"/>
              </a:rPr>
              <a:t>G1</a:t>
            </a:r>
            <a:endParaRPr lang="en-US" dirty="0"/>
          </a:p>
          <a:p>
            <a:pPr marL="831850" marR="3810" indent="-822960" algn="ctr">
              <a:lnSpc>
                <a:spcPts val="1454"/>
              </a:lnSpc>
              <a:spcBef>
                <a:spcPts val="259"/>
              </a:spcBef>
            </a:pPr>
            <a:r>
              <a:rPr lang="en-US" dirty="0">
                <a:solidFill>
                  <a:prstClr val="black"/>
                </a:solidFill>
                <a:latin typeface="Calibri"/>
                <a:ea typeface="Calibri"/>
                <a:cs typeface="Calibri"/>
              </a:rPr>
              <a:t>SFC Joshua Cross - G1 Strength Branch NCOIC</a:t>
            </a:r>
          </a:p>
        </p:txBody>
      </p:sp>
    </p:spTree>
    <p:extLst>
      <p:ext uri="{BB962C8B-B14F-4D97-AF65-F5344CB8AC3E}">
        <p14:creationId xmlns:p14="http://schemas.microsoft.com/office/powerpoint/2010/main" val="307892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6596" y="410113"/>
            <a:ext cx="5698808" cy="452816"/>
          </a:xfrm>
          <a:prstGeom prst="rect">
            <a:avLst/>
          </a:prstGeom>
        </p:spPr>
        <p:txBody>
          <a:bodyPr vert="horz" wrap="square" lIns="0" tIns="9525" rIns="0" bIns="0" rtlCol="0" anchor="ctr">
            <a:spAutoFit/>
          </a:bodyPr>
          <a:lstStyle/>
          <a:p>
            <a:pPr marL="9525" algn="ctr">
              <a:spcBef>
                <a:spcPts val="75"/>
              </a:spcBef>
            </a:pPr>
            <a:r>
              <a:rPr sz="3200" b="1" spc="-15" dirty="0">
                <a:solidFill>
                  <a:srgbClr val="000000"/>
                </a:solidFill>
                <a:latin typeface="Calibri"/>
                <a:ea typeface="Calibri"/>
                <a:cs typeface="Calibri Light"/>
              </a:rPr>
              <a:t>Retirement Request</a:t>
            </a:r>
            <a:r>
              <a:rPr sz="3200" b="1" spc="-23" dirty="0">
                <a:solidFill>
                  <a:srgbClr val="000000"/>
                </a:solidFill>
                <a:latin typeface="Calibri"/>
                <a:ea typeface="Calibri"/>
                <a:cs typeface="Calibri Light"/>
              </a:rPr>
              <a:t> </a:t>
            </a:r>
            <a:r>
              <a:rPr sz="3200" b="1" spc="-15" dirty="0">
                <a:solidFill>
                  <a:srgbClr val="000000"/>
                </a:solidFill>
                <a:latin typeface="Calibri"/>
                <a:ea typeface="Calibri"/>
                <a:cs typeface="Calibri Light"/>
              </a:rPr>
              <a:t>Process</a:t>
            </a:r>
            <a:endParaRPr lang="en-US" sz="3200" b="1" dirty="0">
              <a:latin typeface="Calibri Light"/>
              <a:ea typeface="Calibri Light"/>
              <a:cs typeface="Calibri Light"/>
            </a:endParaRPr>
          </a:p>
        </p:txBody>
      </p:sp>
      <p:sp>
        <p:nvSpPr>
          <p:cNvPr id="3" name="object 3"/>
          <p:cNvSpPr txBox="1"/>
          <p:nvPr/>
        </p:nvSpPr>
        <p:spPr>
          <a:xfrm>
            <a:off x="2215378" y="1728903"/>
            <a:ext cx="7761244" cy="3400194"/>
          </a:xfrm>
          <a:prstGeom prst="rect">
            <a:avLst/>
          </a:prstGeom>
        </p:spPr>
        <p:txBody>
          <a:bodyPr vert="horz" wrap="square" lIns="0" tIns="58579" rIns="0" bIns="0" rtlCol="0">
            <a:spAutoFit/>
          </a:bodyPr>
          <a:lstStyle/>
          <a:p>
            <a:pPr marL="138589" indent="-129540">
              <a:spcBef>
                <a:spcPts val="461"/>
              </a:spcBef>
              <a:buFont typeface="Arial"/>
              <a:buChar char="•"/>
              <a:tabLst>
                <a:tab pos="139065" algn="l"/>
              </a:tabLst>
            </a:pPr>
            <a:r>
              <a:rPr sz="2000" spc="-19" dirty="0">
                <a:solidFill>
                  <a:prstClr val="black"/>
                </a:solidFill>
                <a:latin typeface="Calibri"/>
                <a:cs typeface="Calibri"/>
              </a:rPr>
              <a:t>Packet </a:t>
            </a:r>
            <a:r>
              <a:rPr sz="2000" spc="-8" dirty="0">
                <a:solidFill>
                  <a:prstClr val="black"/>
                </a:solidFill>
                <a:latin typeface="Calibri"/>
                <a:cs typeface="Calibri"/>
              </a:rPr>
              <a:t>initiated by</a:t>
            </a:r>
            <a:r>
              <a:rPr sz="2000" spc="-23" dirty="0">
                <a:solidFill>
                  <a:prstClr val="black"/>
                </a:solidFill>
                <a:latin typeface="Calibri"/>
                <a:cs typeface="Calibri"/>
              </a:rPr>
              <a:t> </a:t>
            </a:r>
            <a:r>
              <a:rPr sz="2000" spc="-4" dirty="0">
                <a:solidFill>
                  <a:prstClr val="black"/>
                </a:solidFill>
                <a:latin typeface="Calibri"/>
                <a:cs typeface="Calibri"/>
              </a:rPr>
              <a:t>unit</a:t>
            </a:r>
            <a:endParaRPr sz="2000" dirty="0">
              <a:solidFill>
                <a:prstClr val="black"/>
              </a:solidFill>
              <a:latin typeface="Calibri"/>
              <a:cs typeface="Calibri"/>
            </a:endParaRPr>
          </a:p>
          <a:p>
            <a:pPr marL="138589" indent="-129540">
              <a:spcBef>
                <a:spcPts val="386"/>
              </a:spcBef>
              <a:buFont typeface="Arial"/>
              <a:buChar char="•"/>
              <a:tabLst>
                <a:tab pos="139065" algn="l"/>
              </a:tabLst>
            </a:pPr>
            <a:r>
              <a:rPr sz="2000" spc="-8" dirty="0">
                <a:solidFill>
                  <a:prstClr val="black"/>
                </a:solidFill>
                <a:latin typeface="Calibri"/>
                <a:cs typeface="Calibri"/>
              </a:rPr>
              <a:t>Must </a:t>
            </a:r>
            <a:r>
              <a:rPr sz="2000" spc="-4" dirty="0">
                <a:solidFill>
                  <a:prstClr val="black"/>
                </a:solidFill>
                <a:latin typeface="Calibri"/>
                <a:cs typeface="Calibri"/>
              </a:rPr>
              <a:t>be </a:t>
            </a:r>
            <a:r>
              <a:rPr sz="2000" dirty="0">
                <a:solidFill>
                  <a:prstClr val="black"/>
                </a:solidFill>
                <a:latin typeface="Calibri"/>
                <a:cs typeface="Calibri"/>
              </a:rPr>
              <a:t>in </a:t>
            </a:r>
            <a:r>
              <a:rPr sz="2000" spc="-4" dirty="0">
                <a:solidFill>
                  <a:prstClr val="black"/>
                </a:solidFill>
                <a:latin typeface="Calibri"/>
                <a:cs typeface="Calibri"/>
              </a:rPr>
              <a:t>receipt of </a:t>
            </a:r>
            <a:r>
              <a:rPr lang="en-US" sz="2000" spc="-4" dirty="0">
                <a:solidFill>
                  <a:prstClr val="black"/>
                </a:solidFill>
                <a:latin typeface="Calibri"/>
                <a:cs typeface="Calibri"/>
              </a:rPr>
              <a:t>20-year</a:t>
            </a:r>
            <a:r>
              <a:rPr sz="2000" spc="-4" dirty="0">
                <a:solidFill>
                  <a:prstClr val="black"/>
                </a:solidFill>
                <a:latin typeface="Calibri"/>
                <a:cs typeface="Calibri"/>
              </a:rPr>
              <a:t> </a:t>
            </a:r>
            <a:r>
              <a:rPr sz="2000" spc="-11" dirty="0">
                <a:solidFill>
                  <a:prstClr val="black"/>
                </a:solidFill>
                <a:latin typeface="Calibri"/>
                <a:cs typeface="Calibri"/>
              </a:rPr>
              <a:t>letter </a:t>
            </a:r>
            <a:r>
              <a:rPr sz="2000" spc="-4" dirty="0">
                <a:solidFill>
                  <a:prstClr val="black"/>
                </a:solidFill>
                <a:latin typeface="Calibri"/>
                <a:cs typeface="Calibri"/>
              </a:rPr>
              <a:t>or </a:t>
            </a:r>
            <a:r>
              <a:rPr lang="en-US" sz="2000" spc="-8" dirty="0">
                <a:solidFill>
                  <a:prstClr val="black"/>
                </a:solidFill>
                <a:latin typeface="Calibri"/>
                <a:cs typeface="Calibri"/>
              </a:rPr>
              <a:t>have a creditable service memorandum</a:t>
            </a:r>
            <a:r>
              <a:rPr sz="2000" spc="-8" dirty="0">
                <a:solidFill>
                  <a:prstClr val="black"/>
                </a:solidFill>
                <a:latin typeface="Calibri"/>
                <a:cs typeface="Calibri"/>
              </a:rPr>
              <a:t> </a:t>
            </a:r>
            <a:r>
              <a:rPr sz="2000" spc="-11" dirty="0">
                <a:solidFill>
                  <a:prstClr val="black"/>
                </a:solidFill>
                <a:latin typeface="Calibri"/>
                <a:cs typeface="Calibri"/>
              </a:rPr>
              <a:t>from</a:t>
            </a:r>
            <a:r>
              <a:rPr sz="2000" spc="-38" dirty="0">
                <a:solidFill>
                  <a:prstClr val="black"/>
                </a:solidFill>
                <a:latin typeface="Calibri"/>
                <a:cs typeface="Calibri"/>
              </a:rPr>
              <a:t> </a:t>
            </a:r>
            <a:r>
              <a:rPr sz="2000" spc="-4" dirty="0">
                <a:solidFill>
                  <a:prstClr val="black"/>
                </a:solidFill>
                <a:latin typeface="Calibri"/>
                <a:cs typeface="Calibri"/>
              </a:rPr>
              <a:t>G1</a:t>
            </a:r>
            <a:endParaRPr sz="2000" dirty="0">
              <a:solidFill>
                <a:prstClr val="black"/>
              </a:solidFill>
              <a:latin typeface="Calibri"/>
              <a:cs typeface="Calibri"/>
            </a:endParaRPr>
          </a:p>
          <a:p>
            <a:pPr marL="138589" indent="-129540">
              <a:spcBef>
                <a:spcPts val="386"/>
              </a:spcBef>
              <a:buFont typeface="Arial"/>
              <a:buChar char="•"/>
              <a:tabLst>
                <a:tab pos="139065" algn="l"/>
              </a:tabLst>
            </a:pPr>
            <a:r>
              <a:rPr sz="2000" spc="-19" dirty="0">
                <a:solidFill>
                  <a:prstClr val="black"/>
                </a:solidFill>
                <a:latin typeface="Calibri"/>
                <a:cs typeface="Calibri"/>
              </a:rPr>
              <a:t>Packet</a:t>
            </a:r>
            <a:r>
              <a:rPr sz="2000" spc="-26" dirty="0">
                <a:solidFill>
                  <a:prstClr val="black"/>
                </a:solidFill>
                <a:latin typeface="Calibri"/>
                <a:cs typeface="Calibri"/>
              </a:rPr>
              <a:t> </a:t>
            </a:r>
            <a:r>
              <a:rPr sz="2000" spc="-4" dirty="0">
                <a:solidFill>
                  <a:prstClr val="black"/>
                </a:solidFill>
                <a:latin typeface="Calibri"/>
                <a:cs typeface="Calibri"/>
              </a:rPr>
              <a:t>includes</a:t>
            </a:r>
            <a:endParaRPr sz="2000" dirty="0">
              <a:solidFill>
                <a:prstClr val="black"/>
              </a:solidFill>
              <a:latin typeface="Calibri"/>
              <a:cs typeface="Calibri"/>
            </a:endParaRPr>
          </a:p>
          <a:p>
            <a:pPr marL="395764" lvl="1" indent="-129540">
              <a:spcBef>
                <a:spcPts val="83"/>
              </a:spcBef>
              <a:buFont typeface="Arial"/>
              <a:buChar char="•"/>
              <a:tabLst>
                <a:tab pos="396240" algn="l"/>
              </a:tabLst>
            </a:pPr>
            <a:r>
              <a:rPr sz="2000" spc="-15" dirty="0">
                <a:solidFill>
                  <a:prstClr val="black"/>
                </a:solidFill>
                <a:latin typeface="Calibri"/>
                <a:cs typeface="Calibri"/>
              </a:rPr>
              <a:t>DA </a:t>
            </a:r>
            <a:r>
              <a:rPr sz="2000" spc="-4" dirty="0">
                <a:solidFill>
                  <a:prstClr val="black"/>
                </a:solidFill>
                <a:latin typeface="Calibri"/>
                <a:cs typeface="Calibri"/>
              </a:rPr>
              <a:t>4187 with Soldier/Commander’s</a:t>
            </a:r>
            <a:r>
              <a:rPr sz="2000" spc="-41" dirty="0">
                <a:solidFill>
                  <a:prstClr val="black"/>
                </a:solidFill>
                <a:latin typeface="Calibri"/>
                <a:cs typeface="Calibri"/>
              </a:rPr>
              <a:t> </a:t>
            </a:r>
            <a:r>
              <a:rPr sz="2000" spc="-8" dirty="0">
                <a:solidFill>
                  <a:prstClr val="black"/>
                </a:solidFill>
                <a:latin typeface="Calibri"/>
                <a:cs typeface="Calibri"/>
              </a:rPr>
              <a:t>Signature</a:t>
            </a:r>
            <a:endParaRPr sz="2000" dirty="0">
              <a:solidFill>
                <a:prstClr val="black"/>
              </a:solidFill>
              <a:latin typeface="Calibri"/>
              <a:cs typeface="Calibri"/>
            </a:endParaRPr>
          </a:p>
          <a:p>
            <a:pPr marL="395764" lvl="1" indent="-129540">
              <a:spcBef>
                <a:spcPts val="79"/>
              </a:spcBef>
              <a:buFont typeface="Arial"/>
              <a:buChar char="•"/>
              <a:tabLst>
                <a:tab pos="396240" algn="l"/>
              </a:tabLst>
            </a:pPr>
            <a:r>
              <a:rPr lang="en-US" sz="2000" spc="-4" dirty="0">
                <a:solidFill>
                  <a:prstClr val="black"/>
                </a:solidFill>
                <a:latin typeface="Calibri"/>
                <a:cs typeface="Calibri"/>
              </a:rPr>
              <a:t>Consolidated Exit &amp; Incentives Counseling </a:t>
            </a:r>
            <a:r>
              <a:rPr sz="2000" spc="-4" dirty="0">
                <a:solidFill>
                  <a:prstClr val="black"/>
                </a:solidFill>
                <a:latin typeface="Calibri"/>
                <a:cs typeface="Calibri"/>
              </a:rPr>
              <a:t>and </a:t>
            </a:r>
            <a:r>
              <a:rPr sz="2000" spc="-8" dirty="0">
                <a:solidFill>
                  <a:prstClr val="black"/>
                </a:solidFill>
                <a:latin typeface="Calibri"/>
                <a:cs typeface="Calibri"/>
              </a:rPr>
              <a:t>Retirement</a:t>
            </a:r>
            <a:r>
              <a:rPr sz="2000" spc="-49" dirty="0">
                <a:solidFill>
                  <a:prstClr val="black"/>
                </a:solidFill>
                <a:latin typeface="Calibri"/>
                <a:cs typeface="Calibri"/>
              </a:rPr>
              <a:t> </a:t>
            </a:r>
            <a:r>
              <a:rPr sz="2000" spc="-4" dirty="0">
                <a:solidFill>
                  <a:prstClr val="black"/>
                </a:solidFill>
                <a:latin typeface="Calibri"/>
                <a:cs typeface="Calibri"/>
              </a:rPr>
              <a:t>Counseling</a:t>
            </a:r>
            <a:endParaRPr sz="2000" dirty="0">
              <a:solidFill>
                <a:prstClr val="black"/>
              </a:solidFill>
              <a:latin typeface="Calibri"/>
              <a:cs typeface="Calibri"/>
            </a:endParaRPr>
          </a:p>
          <a:p>
            <a:pPr marL="395764" lvl="1" indent="-129540">
              <a:spcBef>
                <a:spcPts val="90"/>
              </a:spcBef>
              <a:buFont typeface="Arial"/>
              <a:buChar char="•"/>
              <a:tabLst>
                <a:tab pos="396240" algn="l"/>
              </a:tabLst>
            </a:pPr>
            <a:r>
              <a:rPr lang="en-US" sz="2000" spc="-4" dirty="0">
                <a:solidFill>
                  <a:prstClr val="black"/>
                </a:solidFill>
                <a:latin typeface="Calibri"/>
                <a:cs typeface="Calibri"/>
              </a:rPr>
              <a:t>20-year</a:t>
            </a:r>
            <a:r>
              <a:rPr sz="2000" spc="-34" dirty="0">
                <a:solidFill>
                  <a:prstClr val="black"/>
                </a:solidFill>
                <a:latin typeface="Calibri"/>
                <a:cs typeface="Calibri"/>
              </a:rPr>
              <a:t> </a:t>
            </a:r>
            <a:r>
              <a:rPr sz="2000" spc="-11" dirty="0">
                <a:solidFill>
                  <a:prstClr val="black"/>
                </a:solidFill>
                <a:latin typeface="Calibri"/>
                <a:cs typeface="Calibri"/>
              </a:rPr>
              <a:t>Letter </a:t>
            </a:r>
            <a:r>
              <a:rPr sz="2000" dirty="0">
                <a:solidFill>
                  <a:prstClr val="black"/>
                </a:solidFill>
                <a:latin typeface="Calibri"/>
                <a:cs typeface="Calibri"/>
              </a:rPr>
              <a:t>and</a:t>
            </a:r>
            <a:r>
              <a:rPr sz="2000" spc="19" dirty="0">
                <a:solidFill>
                  <a:prstClr val="black"/>
                </a:solidFill>
                <a:latin typeface="Calibri"/>
                <a:cs typeface="Calibri"/>
              </a:rPr>
              <a:t> </a:t>
            </a:r>
            <a:r>
              <a:rPr sz="2000" spc="-4" dirty="0">
                <a:solidFill>
                  <a:prstClr val="black"/>
                </a:solidFill>
                <a:latin typeface="Calibri"/>
                <a:cs typeface="Calibri"/>
              </a:rPr>
              <a:t>RC</a:t>
            </a:r>
            <a:r>
              <a:rPr lang="en-US" sz="2000" spc="-4" dirty="0">
                <a:solidFill>
                  <a:prstClr val="black"/>
                </a:solidFill>
                <a:latin typeface="Calibri"/>
                <a:cs typeface="Calibri"/>
              </a:rPr>
              <a:t>-</a:t>
            </a:r>
            <a:r>
              <a:rPr sz="2000" spc="-4" dirty="0">
                <a:solidFill>
                  <a:prstClr val="black"/>
                </a:solidFill>
                <a:latin typeface="Calibri"/>
                <a:cs typeface="Calibri"/>
              </a:rPr>
              <a:t>SBP</a:t>
            </a:r>
            <a:endParaRPr sz="2000" dirty="0">
              <a:solidFill>
                <a:prstClr val="black"/>
              </a:solidFill>
              <a:latin typeface="Calibri"/>
              <a:cs typeface="Calibri"/>
            </a:endParaRPr>
          </a:p>
          <a:p>
            <a:pPr marL="138589" indent="-129540">
              <a:spcBef>
                <a:spcPts val="379"/>
              </a:spcBef>
              <a:buFont typeface="Arial"/>
              <a:buChar char="•"/>
              <a:tabLst>
                <a:tab pos="139065" algn="l"/>
              </a:tabLst>
            </a:pPr>
            <a:r>
              <a:rPr sz="2000" spc="-8" dirty="0">
                <a:solidFill>
                  <a:prstClr val="black"/>
                </a:solidFill>
                <a:latin typeface="Calibri"/>
                <a:cs typeface="Calibri"/>
              </a:rPr>
              <a:t>Order </a:t>
            </a:r>
            <a:r>
              <a:rPr sz="2000" dirty="0">
                <a:solidFill>
                  <a:prstClr val="black"/>
                </a:solidFill>
                <a:latin typeface="Calibri"/>
                <a:cs typeface="Calibri"/>
              </a:rPr>
              <a:t>is cut </a:t>
            </a:r>
            <a:r>
              <a:rPr sz="2000" spc="-11" dirty="0">
                <a:solidFill>
                  <a:prstClr val="black"/>
                </a:solidFill>
                <a:latin typeface="Calibri"/>
                <a:cs typeface="Calibri"/>
              </a:rPr>
              <a:t>at</a:t>
            </a:r>
            <a:r>
              <a:rPr sz="2000" spc="-30" dirty="0">
                <a:solidFill>
                  <a:prstClr val="black"/>
                </a:solidFill>
                <a:latin typeface="Calibri"/>
                <a:cs typeface="Calibri"/>
              </a:rPr>
              <a:t> </a:t>
            </a:r>
            <a:r>
              <a:rPr sz="2000" spc="-4" dirty="0">
                <a:solidFill>
                  <a:prstClr val="black"/>
                </a:solidFill>
                <a:latin typeface="Calibri"/>
                <a:cs typeface="Calibri"/>
              </a:rPr>
              <a:t>G1</a:t>
            </a:r>
            <a:r>
              <a:rPr lang="en-US" sz="2000" spc="-4" dirty="0">
                <a:solidFill>
                  <a:prstClr val="black"/>
                </a:solidFill>
                <a:latin typeface="Calibri"/>
                <a:cs typeface="Calibri"/>
              </a:rPr>
              <a:t> </a:t>
            </a:r>
            <a:endParaRPr sz="2000" dirty="0">
              <a:solidFill>
                <a:prstClr val="black"/>
              </a:solidFill>
              <a:latin typeface="Calibri"/>
              <a:cs typeface="Calibri"/>
            </a:endParaRPr>
          </a:p>
          <a:p>
            <a:pPr marL="138589" indent="-129540">
              <a:spcBef>
                <a:spcPts val="386"/>
              </a:spcBef>
              <a:buFont typeface="Arial"/>
              <a:buChar char="•"/>
              <a:tabLst>
                <a:tab pos="139065" algn="l"/>
              </a:tabLst>
            </a:pPr>
            <a:r>
              <a:rPr sz="2000" spc="-8" dirty="0">
                <a:solidFill>
                  <a:prstClr val="black"/>
                </a:solidFill>
                <a:latin typeface="Calibri"/>
                <a:cs typeface="Calibri"/>
              </a:rPr>
              <a:t>Request can</a:t>
            </a:r>
            <a:r>
              <a:rPr lang="en-US" sz="2000" spc="-8" dirty="0">
                <a:solidFill>
                  <a:prstClr val="black"/>
                </a:solidFill>
                <a:latin typeface="Calibri"/>
                <a:cs typeface="Calibri"/>
              </a:rPr>
              <a:t>/should</a:t>
            </a:r>
            <a:r>
              <a:rPr sz="2000" spc="-8" dirty="0">
                <a:solidFill>
                  <a:prstClr val="black"/>
                </a:solidFill>
                <a:latin typeface="Calibri"/>
                <a:cs typeface="Calibri"/>
              </a:rPr>
              <a:t> </a:t>
            </a:r>
            <a:r>
              <a:rPr sz="2000" spc="-4" dirty="0">
                <a:solidFill>
                  <a:prstClr val="black"/>
                </a:solidFill>
                <a:latin typeface="Calibri"/>
                <a:cs typeface="Calibri"/>
              </a:rPr>
              <a:t>be made up </a:t>
            </a:r>
            <a:r>
              <a:rPr sz="2000" spc="-11" dirty="0">
                <a:solidFill>
                  <a:prstClr val="black"/>
                </a:solidFill>
                <a:latin typeface="Calibri"/>
                <a:cs typeface="Calibri"/>
              </a:rPr>
              <a:t>to </a:t>
            </a:r>
            <a:r>
              <a:rPr sz="2000" spc="-4" dirty="0">
                <a:solidFill>
                  <a:prstClr val="black"/>
                </a:solidFill>
                <a:latin typeface="Calibri"/>
                <a:cs typeface="Calibri"/>
              </a:rPr>
              <a:t>one year</a:t>
            </a:r>
            <a:r>
              <a:rPr sz="2000" spc="-30" dirty="0">
                <a:solidFill>
                  <a:prstClr val="black"/>
                </a:solidFill>
                <a:latin typeface="Calibri"/>
                <a:cs typeface="Calibri"/>
              </a:rPr>
              <a:t> </a:t>
            </a:r>
            <a:r>
              <a:rPr sz="2000" spc="-8" dirty="0">
                <a:solidFill>
                  <a:prstClr val="black"/>
                </a:solidFill>
                <a:latin typeface="Calibri"/>
                <a:cs typeface="Calibri"/>
              </a:rPr>
              <a:t>out</a:t>
            </a:r>
            <a:endParaRPr sz="2000" dirty="0">
              <a:solidFill>
                <a:prstClr val="black"/>
              </a:solidFill>
              <a:latin typeface="Calibri"/>
              <a:cs typeface="Calibri"/>
            </a:endParaRPr>
          </a:p>
          <a:p>
            <a:pPr marL="138589" marR="709136" indent="-129540">
              <a:lnSpc>
                <a:spcPts val="1943"/>
              </a:lnSpc>
              <a:spcBef>
                <a:spcPts val="633"/>
              </a:spcBef>
              <a:buFont typeface="Arial"/>
              <a:buChar char="•"/>
              <a:tabLst>
                <a:tab pos="139065" algn="l"/>
              </a:tabLst>
            </a:pPr>
            <a:r>
              <a:rPr sz="2000" spc="-15" dirty="0">
                <a:solidFill>
                  <a:prstClr val="black"/>
                </a:solidFill>
                <a:latin typeface="Calibri"/>
                <a:cs typeface="Calibri"/>
              </a:rPr>
              <a:t>Packets </a:t>
            </a:r>
            <a:r>
              <a:rPr sz="2000" u="sng" dirty="0">
                <a:solidFill>
                  <a:prstClr val="black"/>
                </a:solidFill>
                <a:latin typeface="Calibri"/>
                <a:cs typeface="Calibri"/>
              </a:rPr>
              <a:t>need</a:t>
            </a:r>
            <a:r>
              <a:rPr sz="2000" dirty="0">
                <a:solidFill>
                  <a:prstClr val="black"/>
                </a:solidFill>
                <a:latin typeface="Calibri"/>
                <a:cs typeface="Calibri"/>
              </a:rPr>
              <a:t> </a:t>
            </a:r>
            <a:r>
              <a:rPr sz="2000" spc="-11" dirty="0">
                <a:solidFill>
                  <a:prstClr val="black"/>
                </a:solidFill>
                <a:latin typeface="Calibri"/>
                <a:cs typeface="Calibri"/>
              </a:rPr>
              <a:t>to </a:t>
            </a:r>
            <a:r>
              <a:rPr sz="2000" spc="-4" dirty="0">
                <a:solidFill>
                  <a:prstClr val="black"/>
                </a:solidFill>
                <a:latin typeface="Calibri"/>
                <a:cs typeface="Calibri"/>
              </a:rPr>
              <a:t>be </a:t>
            </a:r>
            <a:r>
              <a:rPr sz="2000" spc="-8" dirty="0">
                <a:solidFill>
                  <a:prstClr val="black"/>
                </a:solidFill>
                <a:latin typeface="Calibri"/>
                <a:cs typeface="Calibri"/>
              </a:rPr>
              <a:t>complete </a:t>
            </a:r>
            <a:r>
              <a:rPr sz="2000" spc="-49" dirty="0">
                <a:solidFill>
                  <a:prstClr val="black"/>
                </a:solidFill>
                <a:latin typeface="Calibri"/>
                <a:cs typeface="Calibri"/>
              </a:rPr>
              <a:t>NLT </a:t>
            </a:r>
            <a:r>
              <a:rPr sz="2000" spc="-4" dirty="0">
                <a:solidFill>
                  <a:prstClr val="black"/>
                </a:solidFill>
                <a:latin typeface="Calibri"/>
                <a:cs typeface="Calibri"/>
              </a:rPr>
              <a:t>90 </a:t>
            </a:r>
            <a:r>
              <a:rPr sz="2000" spc="-15" dirty="0">
                <a:solidFill>
                  <a:prstClr val="black"/>
                </a:solidFill>
                <a:latin typeface="Calibri"/>
                <a:cs typeface="Calibri"/>
              </a:rPr>
              <a:t>days </a:t>
            </a:r>
            <a:r>
              <a:rPr sz="2000" spc="-4" dirty="0">
                <a:solidFill>
                  <a:prstClr val="black"/>
                </a:solidFill>
                <a:latin typeface="Calibri"/>
                <a:cs typeface="Calibri"/>
              </a:rPr>
              <a:t>out </a:t>
            </a:r>
            <a:r>
              <a:rPr sz="2000" spc="-11" dirty="0">
                <a:solidFill>
                  <a:prstClr val="black"/>
                </a:solidFill>
                <a:latin typeface="Calibri"/>
                <a:cs typeface="Calibri"/>
              </a:rPr>
              <a:t>from </a:t>
            </a:r>
            <a:r>
              <a:rPr sz="2000" spc="-8" dirty="0">
                <a:solidFill>
                  <a:prstClr val="black"/>
                </a:solidFill>
                <a:latin typeface="Calibri"/>
                <a:cs typeface="Calibri"/>
              </a:rPr>
              <a:t>retirement</a:t>
            </a:r>
            <a:endParaRPr sz="2000" dirty="0">
              <a:solidFill>
                <a:prstClr val="black"/>
              </a:solidFill>
              <a:latin typeface="Calibri"/>
              <a:cs typeface="Calibri"/>
            </a:endParaRPr>
          </a:p>
        </p:txBody>
      </p:sp>
    </p:spTree>
    <p:extLst>
      <p:ext uri="{BB962C8B-B14F-4D97-AF65-F5344CB8AC3E}">
        <p14:creationId xmlns:p14="http://schemas.microsoft.com/office/powerpoint/2010/main" val="3231866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450" y="244159"/>
            <a:ext cx="7886700" cy="952343"/>
          </a:xfrm>
        </p:spPr>
        <p:txBody>
          <a:bodyPr>
            <a:normAutofit/>
          </a:bodyPr>
          <a:lstStyle/>
          <a:p>
            <a:pPr algn="ctr"/>
            <a:r>
              <a:rPr lang="en-US" sz="3200" b="1" dirty="0">
                <a:latin typeface="Calibri"/>
                <a:ea typeface="Calibri"/>
                <a:cs typeface="Calibri"/>
              </a:rPr>
              <a:t>Military Service Obligations</a:t>
            </a:r>
          </a:p>
        </p:txBody>
      </p:sp>
      <p:sp>
        <p:nvSpPr>
          <p:cNvPr id="3" name="Content Placeholder 2"/>
          <p:cNvSpPr>
            <a:spLocks noGrp="1"/>
          </p:cNvSpPr>
          <p:nvPr>
            <p:ph idx="1"/>
          </p:nvPr>
        </p:nvSpPr>
        <p:spPr>
          <a:xfrm>
            <a:off x="2152650" y="1478604"/>
            <a:ext cx="7886700" cy="4839854"/>
          </a:xfrm>
        </p:spPr>
        <p:txBody>
          <a:bodyPr vert="horz" lIns="91440" tIns="45720" rIns="91440" bIns="45720" rtlCol="0" anchor="t">
            <a:normAutofit fontScale="70000" lnSpcReduction="20000"/>
          </a:bodyPr>
          <a:lstStyle/>
          <a:p>
            <a:r>
              <a:rPr lang="en-US" sz="2300" dirty="0">
                <a:latin typeface="Calibri"/>
                <a:ea typeface="Calibri"/>
                <a:cs typeface="Calibri"/>
              </a:rPr>
              <a:t>Officers &amp; Warrant Officers Service obligation</a:t>
            </a:r>
          </a:p>
          <a:p>
            <a:pPr lvl="1"/>
            <a:r>
              <a:rPr lang="en-US" sz="2300" dirty="0">
                <a:latin typeface="Calibri"/>
                <a:ea typeface="Calibri"/>
                <a:cs typeface="Calibri"/>
              </a:rPr>
              <a:t>Military funded school attendance (ILE, ROTC/OCS,IPAP, </a:t>
            </a:r>
            <a:r>
              <a:rPr lang="en-US" sz="2300" dirty="0" err="1">
                <a:latin typeface="Calibri"/>
                <a:ea typeface="Calibri"/>
                <a:cs typeface="Calibri"/>
              </a:rPr>
              <a:t>SSC,etc</a:t>
            </a:r>
            <a:r>
              <a:rPr lang="en-US" sz="2300" dirty="0">
                <a:latin typeface="Calibri"/>
                <a:ea typeface="Calibri"/>
                <a:cs typeface="Calibri"/>
              </a:rPr>
              <a:t>)</a:t>
            </a:r>
          </a:p>
          <a:p>
            <a:pPr lvl="1"/>
            <a:r>
              <a:rPr lang="en-US" sz="2300" dirty="0">
                <a:latin typeface="Calibri"/>
                <a:ea typeface="Calibri"/>
                <a:cs typeface="Calibri"/>
              </a:rPr>
              <a:t>Fed TA</a:t>
            </a:r>
          </a:p>
          <a:p>
            <a:pPr lvl="1"/>
            <a:r>
              <a:rPr lang="en-US" sz="2300" dirty="0">
                <a:latin typeface="Calibri"/>
                <a:ea typeface="Calibri"/>
                <a:cs typeface="Calibri"/>
              </a:rPr>
              <a:t>Post 9/11 Transfer of Educational Benefits (4 yrs)</a:t>
            </a:r>
          </a:p>
          <a:p>
            <a:r>
              <a:rPr lang="en-US" sz="2300" dirty="0">
                <a:latin typeface="Calibri"/>
                <a:ea typeface="Calibri"/>
                <a:cs typeface="Calibri"/>
              </a:rPr>
              <a:t>Enlisted Service obligation</a:t>
            </a:r>
          </a:p>
          <a:p>
            <a:pPr lvl="1"/>
            <a:r>
              <a:rPr lang="en-US" sz="2300" dirty="0">
                <a:latin typeface="Calibri"/>
                <a:ea typeface="Calibri"/>
                <a:cs typeface="Calibri"/>
              </a:rPr>
              <a:t>Military funded school attendance (Sergeant Major Academy, Battle Staff, </a:t>
            </a:r>
            <a:r>
              <a:rPr lang="en-US" sz="2300" dirty="0" err="1">
                <a:latin typeface="Calibri"/>
                <a:ea typeface="Calibri"/>
                <a:cs typeface="Calibri"/>
              </a:rPr>
              <a:t>etc</a:t>
            </a:r>
            <a:r>
              <a:rPr lang="en-US" sz="2300" dirty="0">
                <a:latin typeface="Calibri"/>
                <a:ea typeface="Calibri"/>
                <a:cs typeface="Calibri"/>
              </a:rPr>
              <a:t>)</a:t>
            </a:r>
          </a:p>
          <a:p>
            <a:pPr lvl="1"/>
            <a:r>
              <a:rPr lang="en-US" sz="2300" dirty="0">
                <a:latin typeface="Calibri"/>
                <a:ea typeface="Calibri"/>
                <a:cs typeface="Calibri"/>
              </a:rPr>
              <a:t>Post 9/11 Transfer of Educational Benefits (4 yrs)</a:t>
            </a:r>
          </a:p>
          <a:p>
            <a:endParaRPr lang="en-US" sz="2300" dirty="0">
              <a:latin typeface="Calibri"/>
              <a:ea typeface="Calibri"/>
              <a:cs typeface="Calibri"/>
            </a:endParaRPr>
          </a:p>
          <a:p>
            <a:r>
              <a:rPr lang="en-US" sz="2300" dirty="0">
                <a:latin typeface="Calibri"/>
                <a:ea typeface="Calibri"/>
                <a:cs typeface="Calibri"/>
              </a:rPr>
              <a:t>Retired Grade (grade in retired reserves)</a:t>
            </a:r>
          </a:p>
          <a:p>
            <a:pPr lvl="1"/>
            <a:r>
              <a:rPr lang="en-US" sz="2300" dirty="0">
                <a:latin typeface="Calibri"/>
                <a:ea typeface="Calibri"/>
                <a:cs typeface="Calibri"/>
              </a:rPr>
              <a:t>Officer highest grade held satisfactorily (T10 USC 1370a)</a:t>
            </a:r>
          </a:p>
          <a:p>
            <a:pPr lvl="2"/>
            <a:r>
              <a:rPr lang="en-US" sz="2300" dirty="0">
                <a:latin typeface="Calibri"/>
                <a:ea typeface="Calibri"/>
                <a:cs typeface="Calibri"/>
              </a:rPr>
              <a:t>O1-O4: 6 months TIG</a:t>
            </a:r>
          </a:p>
          <a:p>
            <a:pPr lvl="2"/>
            <a:r>
              <a:rPr lang="en-US" sz="2300" dirty="0">
                <a:latin typeface="Calibri"/>
                <a:ea typeface="Calibri"/>
                <a:cs typeface="Calibri"/>
              </a:rPr>
              <a:t>O5 and higher: 3 Years</a:t>
            </a:r>
          </a:p>
          <a:p>
            <a:pPr lvl="2"/>
            <a:r>
              <a:rPr lang="en-US" sz="2300" dirty="0">
                <a:latin typeface="Calibri"/>
                <a:ea typeface="Calibri"/>
                <a:cs typeface="Calibri"/>
              </a:rPr>
              <a:t>Warrants: 31 days</a:t>
            </a:r>
          </a:p>
          <a:p>
            <a:pPr lvl="1"/>
            <a:r>
              <a:rPr lang="en-US" sz="2300" b="1" dirty="0">
                <a:latin typeface="Calibri"/>
                <a:ea typeface="Calibri"/>
                <a:cs typeface="Calibri"/>
              </a:rPr>
              <a:t>Enlisted promotion triggers service remaining obligation (3 years E7 and above)</a:t>
            </a:r>
          </a:p>
          <a:p>
            <a:pPr lvl="2"/>
            <a:r>
              <a:rPr lang="en-US" sz="2300" dirty="0">
                <a:latin typeface="Calibri"/>
                <a:ea typeface="Calibri"/>
                <a:cs typeface="Calibri"/>
              </a:rPr>
              <a:t>Voluntary retirement with in the 3 years would require a reduction or waiver at retirement</a:t>
            </a:r>
          </a:p>
          <a:p>
            <a:pPr marL="685800" lvl="2" indent="0">
              <a:buNone/>
            </a:pPr>
            <a:r>
              <a:rPr lang="en-US" sz="2300" b="1" dirty="0">
                <a:latin typeface="Calibri"/>
                <a:ea typeface="Calibri"/>
                <a:cs typeface="Calibri"/>
              </a:rPr>
              <a:t>****Submission of a wavier does not mean that it will be approved****</a:t>
            </a:r>
          </a:p>
          <a:p>
            <a:pPr lvl="1"/>
            <a:endParaRPr lang="en-US" dirty="0">
              <a:latin typeface="Calibri"/>
              <a:ea typeface="Calibri"/>
              <a:cs typeface="Calibri"/>
            </a:endParaRPr>
          </a:p>
          <a:p>
            <a:endParaRPr lang="en-US" dirty="0"/>
          </a:p>
          <a:p>
            <a:pPr lvl="1"/>
            <a:endParaRPr lang="en-US" dirty="0"/>
          </a:p>
          <a:p>
            <a:pPr marL="342900" lvl="1" indent="0">
              <a:buNone/>
            </a:pPr>
            <a:endParaRPr lang="en-US" dirty="0"/>
          </a:p>
        </p:txBody>
      </p:sp>
    </p:spTree>
    <p:extLst>
      <p:ext uri="{BB962C8B-B14F-4D97-AF65-F5344CB8AC3E}">
        <p14:creationId xmlns:p14="http://schemas.microsoft.com/office/powerpoint/2010/main" val="3292817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54013" y="1667300"/>
            <a:ext cx="6789683" cy="3523400"/>
          </a:xfrm>
          <a:prstGeom prst="rect">
            <a:avLst/>
          </a:prstGeom>
        </p:spPr>
        <p:txBody>
          <a:bodyPr vert="horz" wrap="square" lIns="0" tIns="9525" rIns="0" bIns="0" rtlCol="0">
            <a:spAutoFit/>
          </a:bodyPr>
          <a:lstStyle/>
          <a:p>
            <a:pPr marL="395764" lvl="1" indent="-129540">
              <a:spcBef>
                <a:spcPts val="90"/>
              </a:spcBef>
              <a:buFont typeface="Arial"/>
              <a:buChar char="•"/>
              <a:tabLst>
                <a:tab pos="396240" algn="l"/>
              </a:tabLst>
            </a:pPr>
            <a:r>
              <a:rPr sz="2000" spc="-8" dirty="0">
                <a:solidFill>
                  <a:prstClr val="black"/>
                </a:solidFill>
                <a:latin typeface="Calibri"/>
                <a:cs typeface="Calibri"/>
              </a:rPr>
              <a:t>Retirement </a:t>
            </a:r>
            <a:r>
              <a:rPr sz="2000" spc="-11" dirty="0">
                <a:solidFill>
                  <a:prstClr val="black"/>
                </a:solidFill>
                <a:latin typeface="Calibri"/>
                <a:cs typeface="Calibri"/>
              </a:rPr>
              <a:t>Ceremony </a:t>
            </a:r>
            <a:r>
              <a:rPr sz="2000" dirty="0">
                <a:solidFill>
                  <a:prstClr val="black"/>
                </a:solidFill>
                <a:latin typeface="Calibri"/>
                <a:cs typeface="Calibri"/>
              </a:rPr>
              <a:t>– </a:t>
            </a:r>
            <a:r>
              <a:rPr sz="2000" spc="-4" dirty="0">
                <a:solidFill>
                  <a:prstClr val="black"/>
                </a:solidFill>
                <a:latin typeface="Calibri"/>
                <a:cs typeface="Calibri"/>
              </a:rPr>
              <a:t>5x</a:t>
            </a:r>
            <a:r>
              <a:rPr sz="2000" spc="-26" dirty="0">
                <a:solidFill>
                  <a:prstClr val="black"/>
                </a:solidFill>
                <a:latin typeface="Calibri"/>
                <a:cs typeface="Calibri"/>
              </a:rPr>
              <a:t> </a:t>
            </a:r>
            <a:r>
              <a:rPr sz="2000" spc="-34" dirty="0">
                <a:solidFill>
                  <a:prstClr val="black"/>
                </a:solidFill>
                <a:latin typeface="Calibri"/>
                <a:cs typeface="Calibri"/>
              </a:rPr>
              <a:t>W’s</a:t>
            </a:r>
            <a:endParaRPr sz="2000" dirty="0">
              <a:solidFill>
                <a:prstClr val="black"/>
              </a:solidFill>
              <a:latin typeface="Calibri"/>
              <a:cs typeface="Calibri"/>
            </a:endParaRPr>
          </a:p>
          <a:p>
            <a:pPr marL="395764" lvl="1" indent="-129540">
              <a:spcBef>
                <a:spcPts val="79"/>
              </a:spcBef>
              <a:buFont typeface="Arial"/>
              <a:buChar char="•"/>
              <a:tabLst>
                <a:tab pos="396240" algn="l"/>
              </a:tabLst>
            </a:pPr>
            <a:r>
              <a:rPr sz="2000" spc="-8" dirty="0">
                <a:solidFill>
                  <a:prstClr val="black"/>
                </a:solidFill>
                <a:latin typeface="Calibri"/>
                <a:cs typeface="Calibri"/>
              </a:rPr>
              <a:t>Retirement </a:t>
            </a:r>
            <a:r>
              <a:rPr sz="2000" spc="-11" dirty="0">
                <a:solidFill>
                  <a:prstClr val="black"/>
                </a:solidFill>
                <a:latin typeface="Calibri"/>
                <a:cs typeface="Calibri"/>
              </a:rPr>
              <a:t>Awards </a:t>
            </a:r>
            <a:r>
              <a:rPr sz="2000" spc="-38" dirty="0">
                <a:solidFill>
                  <a:prstClr val="black"/>
                </a:solidFill>
                <a:latin typeface="Calibri"/>
                <a:cs typeface="Calibri"/>
              </a:rPr>
              <a:t>(You </a:t>
            </a:r>
            <a:r>
              <a:rPr sz="2000" spc="-4" dirty="0">
                <a:solidFill>
                  <a:prstClr val="black"/>
                </a:solidFill>
                <a:latin typeface="Calibri"/>
                <a:cs typeface="Calibri"/>
              </a:rPr>
              <a:t>and </a:t>
            </a:r>
            <a:r>
              <a:rPr sz="2000" spc="-8" dirty="0">
                <a:solidFill>
                  <a:prstClr val="black"/>
                </a:solidFill>
                <a:latin typeface="Calibri"/>
                <a:cs typeface="Calibri"/>
              </a:rPr>
              <a:t>your</a:t>
            </a:r>
            <a:r>
              <a:rPr sz="2000" dirty="0">
                <a:solidFill>
                  <a:prstClr val="black"/>
                </a:solidFill>
                <a:latin typeface="Calibri"/>
                <a:cs typeface="Calibri"/>
              </a:rPr>
              <a:t> </a:t>
            </a:r>
            <a:r>
              <a:rPr sz="2000" spc="-4" dirty="0">
                <a:solidFill>
                  <a:prstClr val="black"/>
                </a:solidFill>
                <a:latin typeface="Calibri"/>
                <a:cs typeface="Calibri"/>
              </a:rPr>
              <a:t>spouse)</a:t>
            </a:r>
            <a:endParaRPr sz="2000" dirty="0">
              <a:solidFill>
                <a:prstClr val="black"/>
              </a:solidFill>
              <a:latin typeface="Calibri"/>
              <a:cs typeface="Calibri"/>
            </a:endParaRPr>
          </a:p>
          <a:p>
            <a:pPr marL="395764" lvl="1" indent="-129540">
              <a:spcBef>
                <a:spcPts val="83"/>
              </a:spcBef>
              <a:buFont typeface="Arial"/>
              <a:buChar char="•"/>
              <a:tabLst>
                <a:tab pos="396240" algn="l"/>
              </a:tabLst>
            </a:pPr>
            <a:r>
              <a:rPr sz="2000" spc="-8" dirty="0">
                <a:latin typeface="Calibri"/>
                <a:cs typeface="Calibri"/>
              </a:rPr>
              <a:t>Presidential </a:t>
            </a:r>
            <a:r>
              <a:rPr sz="2000" spc="-11" dirty="0">
                <a:latin typeface="Calibri"/>
                <a:cs typeface="Calibri"/>
              </a:rPr>
              <a:t>Letter </a:t>
            </a:r>
            <a:r>
              <a:rPr sz="2000" spc="-8" dirty="0">
                <a:latin typeface="Calibri"/>
                <a:cs typeface="Calibri"/>
              </a:rPr>
              <a:t>Requests</a:t>
            </a:r>
            <a:r>
              <a:rPr lang="en-US" sz="2000" spc="-8" dirty="0">
                <a:latin typeface="Calibri"/>
                <a:cs typeface="Calibri"/>
              </a:rPr>
              <a:t> </a:t>
            </a:r>
            <a:endParaRPr lang="en-US" sz="2000" dirty="0">
              <a:latin typeface="Calibri"/>
              <a:cs typeface="Calibri"/>
            </a:endParaRPr>
          </a:p>
          <a:p>
            <a:pPr marL="652939" lvl="2" indent="-129540">
              <a:spcBef>
                <a:spcPts val="90"/>
              </a:spcBef>
              <a:buFont typeface="Arial"/>
              <a:buChar char="•"/>
              <a:tabLst>
                <a:tab pos="653414" algn="l"/>
              </a:tabLst>
            </a:pPr>
            <a:r>
              <a:rPr lang="en-US" sz="2000" spc="-4" dirty="0">
                <a:latin typeface="Calibri"/>
                <a:cs typeface="Calibri"/>
              </a:rPr>
              <a:t>30+ </a:t>
            </a:r>
            <a:r>
              <a:rPr lang="en-US" sz="2000" spc="-8" dirty="0">
                <a:latin typeface="Calibri"/>
                <a:cs typeface="Calibri"/>
              </a:rPr>
              <a:t>years </a:t>
            </a:r>
            <a:r>
              <a:rPr lang="en-US" sz="2000" spc="-4" dirty="0">
                <a:latin typeface="Calibri"/>
                <a:cs typeface="Calibri"/>
              </a:rPr>
              <a:t>of </a:t>
            </a:r>
            <a:r>
              <a:rPr lang="en-US" sz="2000" dirty="0">
                <a:latin typeface="Calibri"/>
                <a:cs typeface="Calibri"/>
              </a:rPr>
              <a:t>service </a:t>
            </a:r>
            <a:r>
              <a:rPr lang="en-US" sz="2000" spc="-11" dirty="0">
                <a:latin typeface="Calibri"/>
                <a:cs typeface="Calibri"/>
              </a:rPr>
              <a:t>are</a:t>
            </a:r>
            <a:r>
              <a:rPr lang="en-US" sz="2000" spc="-15" dirty="0">
                <a:latin typeface="Calibri"/>
                <a:cs typeface="Calibri"/>
              </a:rPr>
              <a:t> </a:t>
            </a:r>
            <a:r>
              <a:rPr lang="en-US" sz="2000" spc="-4" dirty="0">
                <a:latin typeface="Calibri"/>
                <a:cs typeface="Calibri"/>
              </a:rPr>
              <a:t>eligible</a:t>
            </a:r>
            <a:endParaRPr lang="en-US" sz="2000" dirty="0">
              <a:latin typeface="Calibri"/>
              <a:cs typeface="Calibri"/>
            </a:endParaRPr>
          </a:p>
          <a:p>
            <a:pPr marL="652939" lvl="2" indent="-129540">
              <a:spcBef>
                <a:spcPts val="79"/>
              </a:spcBef>
              <a:buFont typeface="Arial"/>
              <a:buChar char="•"/>
              <a:tabLst>
                <a:tab pos="653414" algn="l"/>
              </a:tabLst>
            </a:pPr>
            <a:r>
              <a:rPr lang="en-US" sz="2000" dirty="0">
                <a:latin typeface="Calibri"/>
                <a:cs typeface="Calibri"/>
              </a:rPr>
              <a:t>9-month</a:t>
            </a:r>
            <a:r>
              <a:rPr sz="2000" spc="-8" dirty="0">
                <a:latin typeface="Calibri"/>
                <a:cs typeface="Calibri"/>
              </a:rPr>
              <a:t> request</a:t>
            </a:r>
            <a:r>
              <a:rPr sz="2000" spc="-19" dirty="0">
                <a:latin typeface="Calibri"/>
                <a:cs typeface="Calibri"/>
              </a:rPr>
              <a:t> </a:t>
            </a:r>
            <a:r>
              <a:rPr sz="2000" spc="-8" dirty="0">
                <a:latin typeface="Calibri"/>
                <a:cs typeface="Calibri"/>
              </a:rPr>
              <a:t>process</a:t>
            </a:r>
            <a:endParaRPr sz="2000" dirty="0">
              <a:latin typeface="Calibri"/>
              <a:cs typeface="Calibri"/>
            </a:endParaRPr>
          </a:p>
          <a:p>
            <a:pPr marL="395764" lvl="1" indent="-129540">
              <a:spcBef>
                <a:spcPts val="83"/>
              </a:spcBef>
              <a:buFont typeface="Arial"/>
              <a:buChar char="•"/>
              <a:tabLst>
                <a:tab pos="396240" algn="l"/>
              </a:tabLst>
            </a:pPr>
            <a:r>
              <a:rPr sz="2000" spc="-8" dirty="0">
                <a:solidFill>
                  <a:prstClr val="black"/>
                </a:solidFill>
                <a:latin typeface="Calibri"/>
                <a:cs typeface="Calibri"/>
              </a:rPr>
              <a:t>Change </a:t>
            </a:r>
            <a:r>
              <a:rPr sz="2000" spc="-4" dirty="0">
                <a:solidFill>
                  <a:prstClr val="black"/>
                </a:solidFill>
                <a:latin typeface="Calibri"/>
                <a:cs typeface="Calibri"/>
              </a:rPr>
              <a:t>of Command/Responsibility</a:t>
            </a:r>
            <a:r>
              <a:rPr sz="2000" spc="-30" dirty="0">
                <a:solidFill>
                  <a:prstClr val="black"/>
                </a:solidFill>
                <a:latin typeface="Calibri"/>
                <a:cs typeface="Calibri"/>
              </a:rPr>
              <a:t> </a:t>
            </a:r>
            <a:r>
              <a:rPr sz="2000" dirty="0">
                <a:solidFill>
                  <a:prstClr val="black"/>
                </a:solidFill>
                <a:latin typeface="Calibri"/>
                <a:cs typeface="Calibri"/>
              </a:rPr>
              <a:t>timelines</a:t>
            </a:r>
          </a:p>
          <a:p>
            <a:pPr marL="395764" lvl="1" indent="-129540">
              <a:spcBef>
                <a:spcPts val="90"/>
              </a:spcBef>
              <a:buFont typeface="Arial"/>
              <a:buChar char="•"/>
              <a:tabLst>
                <a:tab pos="396240" algn="l"/>
              </a:tabLst>
            </a:pPr>
            <a:r>
              <a:rPr sz="2000" spc="-8" dirty="0">
                <a:solidFill>
                  <a:prstClr val="black"/>
                </a:solidFill>
                <a:latin typeface="Calibri"/>
                <a:cs typeface="Calibri"/>
              </a:rPr>
              <a:t>Administrative </a:t>
            </a:r>
            <a:r>
              <a:rPr sz="2000" spc="-4" dirty="0">
                <a:solidFill>
                  <a:prstClr val="black"/>
                </a:solidFill>
                <a:latin typeface="Calibri"/>
                <a:cs typeface="Calibri"/>
              </a:rPr>
              <a:t>Responsibilities prior </a:t>
            </a:r>
            <a:r>
              <a:rPr sz="2000" spc="-11" dirty="0">
                <a:solidFill>
                  <a:prstClr val="black"/>
                </a:solidFill>
                <a:latin typeface="Calibri"/>
                <a:cs typeface="Calibri"/>
              </a:rPr>
              <a:t>to</a:t>
            </a:r>
            <a:r>
              <a:rPr sz="2000" spc="-79" dirty="0">
                <a:solidFill>
                  <a:prstClr val="black"/>
                </a:solidFill>
                <a:latin typeface="Calibri"/>
                <a:cs typeface="Calibri"/>
              </a:rPr>
              <a:t> </a:t>
            </a:r>
            <a:r>
              <a:rPr sz="2000" spc="-8" dirty="0">
                <a:solidFill>
                  <a:prstClr val="black"/>
                </a:solidFill>
                <a:latin typeface="Calibri"/>
                <a:cs typeface="Calibri"/>
              </a:rPr>
              <a:t>retirement</a:t>
            </a:r>
            <a:endParaRPr lang="en-US" sz="2000" spc="-8" dirty="0">
              <a:solidFill>
                <a:prstClr val="black"/>
              </a:solidFill>
              <a:latin typeface="Calibri"/>
              <a:cs typeface="Calibri"/>
            </a:endParaRPr>
          </a:p>
          <a:p>
            <a:pPr marL="738664" lvl="2" indent="-129540">
              <a:spcBef>
                <a:spcPts val="90"/>
              </a:spcBef>
              <a:buFont typeface="Arial"/>
              <a:buChar char="•"/>
              <a:tabLst>
                <a:tab pos="396240" algn="l"/>
              </a:tabLst>
            </a:pPr>
            <a:r>
              <a:rPr lang="en-US" sz="2000" spc="-8" dirty="0">
                <a:solidFill>
                  <a:prstClr val="black"/>
                </a:solidFill>
                <a:latin typeface="Calibri"/>
                <a:cs typeface="Calibri"/>
              </a:rPr>
              <a:t>NCOER/OER completion(s)</a:t>
            </a:r>
          </a:p>
          <a:p>
            <a:pPr marL="738664" lvl="2" indent="-129540">
              <a:spcBef>
                <a:spcPts val="90"/>
              </a:spcBef>
              <a:buFont typeface="Arial"/>
              <a:buChar char="•"/>
              <a:tabLst>
                <a:tab pos="396240" algn="l"/>
              </a:tabLst>
            </a:pPr>
            <a:r>
              <a:rPr lang="en-US" sz="2000" spc="-8" dirty="0">
                <a:solidFill>
                  <a:prstClr val="black"/>
                </a:solidFill>
                <a:latin typeface="Calibri"/>
                <a:cs typeface="Calibri"/>
              </a:rPr>
              <a:t>Hand receipt transitions</a:t>
            </a:r>
          </a:p>
          <a:p>
            <a:pPr marL="738664" lvl="2" indent="-129540">
              <a:spcBef>
                <a:spcPts val="90"/>
              </a:spcBef>
              <a:buFont typeface="Arial"/>
              <a:buChar char="•"/>
              <a:tabLst>
                <a:tab pos="396240" algn="l"/>
              </a:tabLst>
            </a:pPr>
            <a:r>
              <a:rPr lang="en-US" sz="2000" spc="-8" dirty="0">
                <a:solidFill>
                  <a:prstClr val="black"/>
                </a:solidFill>
                <a:latin typeface="Calibri"/>
                <a:cs typeface="Calibri"/>
              </a:rPr>
              <a:t>Administrative records review </a:t>
            </a:r>
          </a:p>
          <a:p>
            <a:pPr marL="738664" lvl="2" indent="-129540">
              <a:spcBef>
                <a:spcPts val="90"/>
              </a:spcBef>
              <a:buFont typeface="Arial"/>
              <a:buChar char="•"/>
              <a:tabLst>
                <a:tab pos="396240" algn="l"/>
              </a:tabLst>
            </a:pPr>
            <a:r>
              <a:rPr lang="en-US" sz="2000" spc="-8" dirty="0">
                <a:solidFill>
                  <a:prstClr val="black"/>
                </a:solidFill>
                <a:latin typeface="Calibri"/>
                <a:cs typeface="Calibri"/>
              </a:rPr>
              <a:t>Medical record review </a:t>
            </a:r>
          </a:p>
        </p:txBody>
      </p:sp>
      <p:sp>
        <p:nvSpPr>
          <p:cNvPr id="3" name="TextBox 2"/>
          <p:cNvSpPr txBox="1"/>
          <p:nvPr/>
        </p:nvSpPr>
        <p:spPr>
          <a:xfrm>
            <a:off x="3202822" y="482176"/>
            <a:ext cx="5492063" cy="584775"/>
          </a:xfrm>
          <a:prstGeom prst="rect">
            <a:avLst/>
          </a:prstGeom>
          <a:noFill/>
        </p:spPr>
        <p:txBody>
          <a:bodyPr wrap="square" lIns="91440" tIns="45720" rIns="91440" bIns="45720" rtlCol="0" anchor="t">
            <a:spAutoFit/>
          </a:bodyPr>
          <a:lstStyle/>
          <a:p>
            <a:pPr algn="ctr"/>
            <a:r>
              <a:rPr lang="en-US" sz="3200" b="1" spc="-4" dirty="0">
                <a:solidFill>
                  <a:prstClr val="black"/>
                </a:solidFill>
                <a:latin typeface="Calibri"/>
                <a:cs typeface="Calibri"/>
              </a:rPr>
              <a:t>Additional</a:t>
            </a:r>
            <a:r>
              <a:rPr lang="en-US" sz="3200" b="1" spc="-15" dirty="0">
                <a:solidFill>
                  <a:prstClr val="black"/>
                </a:solidFill>
                <a:latin typeface="Calibri"/>
                <a:cs typeface="Calibri"/>
              </a:rPr>
              <a:t> </a:t>
            </a:r>
            <a:r>
              <a:rPr lang="en-US" sz="3200" b="1" spc="-8" dirty="0">
                <a:solidFill>
                  <a:prstClr val="black"/>
                </a:solidFill>
                <a:latin typeface="Calibri"/>
                <a:cs typeface="Calibri"/>
              </a:rPr>
              <a:t>Considerations</a:t>
            </a:r>
            <a:endParaRPr lang="en-US" sz="3200" b="1" dirty="0">
              <a:solidFill>
                <a:prstClr val="black"/>
              </a:solidFill>
              <a:latin typeface="Calibri"/>
              <a:ea typeface="Calibri"/>
              <a:cs typeface="Calibri"/>
            </a:endParaRPr>
          </a:p>
        </p:txBody>
      </p:sp>
    </p:spTree>
    <p:extLst>
      <p:ext uri="{BB962C8B-B14F-4D97-AF65-F5344CB8AC3E}">
        <p14:creationId xmlns:p14="http://schemas.microsoft.com/office/powerpoint/2010/main" val="642184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0531B-9694-9EF7-E0C4-E04EEFAADC9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6B910A8-A46E-D0E9-883A-F152EDA61686}"/>
              </a:ext>
            </a:extLst>
          </p:cNvPr>
          <p:cNvSpPr txBox="1"/>
          <p:nvPr/>
        </p:nvSpPr>
        <p:spPr>
          <a:xfrm>
            <a:off x="2434260" y="2180260"/>
            <a:ext cx="7136740" cy="2497479"/>
          </a:xfrm>
          <a:prstGeom prst="rect">
            <a:avLst/>
          </a:prstGeom>
        </p:spPr>
        <p:txBody>
          <a:bodyPr vert="horz" wrap="square" lIns="0" tIns="9525" rIns="0" bIns="0" rtlCol="0">
            <a:spAutoFit/>
          </a:bodyPr>
          <a:lstStyle/>
          <a:p>
            <a:pPr marL="395764" lvl="1" indent="-129540">
              <a:spcBef>
                <a:spcPts val="90"/>
              </a:spcBef>
              <a:buFont typeface="Arial"/>
              <a:buChar char="•"/>
              <a:tabLst>
                <a:tab pos="396240" algn="l"/>
              </a:tabLst>
            </a:pPr>
            <a:r>
              <a:rPr lang="en-US" sz="2000" spc="-8" dirty="0">
                <a:solidFill>
                  <a:prstClr val="black"/>
                </a:solidFill>
                <a:latin typeface="Calibri"/>
                <a:cs typeface="Calibri"/>
              </a:rPr>
              <a:t>If you are going to be age 60, be at your reduced retirement pay eligibility date or are a technician that will be able to draw a technician retirement right after your separation date, please make sure your unit is aware and ask them to include a comment on the separation portal entry</a:t>
            </a:r>
          </a:p>
          <a:p>
            <a:pPr marL="266224" lvl="1">
              <a:spcBef>
                <a:spcPts val="90"/>
              </a:spcBef>
              <a:tabLst>
                <a:tab pos="396240" algn="l"/>
              </a:tabLst>
            </a:pPr>
            <a:endParaRPr lang="en-US" sz="2000" spc="-8" dirty="0">
              <a:solidFill>
                <a:prstClr val="black"/>
              </a:solidFill>
              <a:latin typeface="Calibri"/>
              <a:cs typeface="Calibri"/>
            </a:endParaRPr>
          </a:p>
          <a:p>
            <a:pPr marL="395764" lvl="1" indent="-129540">
              <a:spcBef>
                <a:spcPts val="90"/>
              </a:spcBef>
              <a:buFont typeface="Arial"/>
              <a:buChar char="•"/>
              <a:tabLst>
                <a:tab pos="396240" algn="l"/>
              </a:tabLst>
            </a:pPr>
            <a:r>
              <a:rPr lang="en-US" sz="2000" spc="-8" dirty="0">
                <a:solidFill>
                  <a:prstClr val="black"/>
                </a:solidFill>
                <a:latin typeface="Calibri"/>
                <a:cs typeface="Calibri"/>
              </a:rPr>
              <a:t>DD 214-1’s are replacing NGB 22’s. DD 214-1’s are being completed at the same time the G1 produces the Discharge Order</a:t>
            </a:r>
          </a:p>
        </p:txBody>
      </p:sp>
      <p:sp>
        <p:nvSpPr>
          <p:cNvPr id="3" name="TextBox 2">
            <a:extLst>
              <a:ext uri="{FF2B5EF4-FFF2-40B4-BE49-F238E27FC236}">
                <a16:creationId xmlns:a16="http://schemas.microsoft.com/office/drawing/2014/main" id="{59155C21-ADCC-3DC5-D0AB-9739C7F0B440}"/>
              </a:ext>
            </a:extLst>
          </p:cNvPr>
          <p:cNvSpPr txBox="1"/>
          <p:nvPr/>
        </p:nvSpPr>
        <p:spPr>
          <a:xfrm>
            <a:off x="3266896" y="293889"/>
            <a:ext cx="5471468" cy="584775"/>
          </a:xfrm>
          <a:prstGeom prst="rect">
            <a:avLst/>
          </a:prstGeom>
          <a:noFill/>
        </p:spPr>
        <p:txBody>
          <a:bodyPr wrap="square" lIns="91440" tIns="45720" rIns="91440" bIns="45720" rtlCol="0" anchor="t">
            <a:spAutoFit/>
          </a:bodyPr>
          <a:lstStyle/>
          <a:p>
            <a:pPr algn="ctr"/>
            <a:r>
              <a:rPr lang="en-US" sz="3200" b="1" spc="-4" dirty="0">
                <a:solidFill>
                  <a:prstClr val="black"/>
                </a:solidFill>
                <a:latin typeface="Calibri"/>
                <a:cs typeface="Calibri"/>
              </a:rPr>
              <a:t>Additional</a:t>
            </a:r>
            <a:r>
              <a:rPr lang="en-US" sz="3200" b="1" spc="-15" dirty="0">
                <a:solidFill>
                  <a:prstClr val="black"/>
                </a:solidFill>
                <a:latin typeface="Calibri"/>
                <a:cs typeface="Calibri"/>
              </a:rPr>
              <a:t> </a:t>
            </a:r>
            <a:r>
              <a:rPr lang="en-US" sz="3200" b="1" spc="-8" dirty="0">
                <a:solidFill>
                  <a:prstClr val="black"/>
                </a:solidFill>
                <a:latin typeface="Calibri"/>
                <a:cs typeface="Calibri"/>
              </a:rPr>
              <a:t>Considerations</a:t>
            </a:r>
            <a:endParaRPr lang="en-US" sz="3200" b="1" dirty="0">
              <a:solidFill>
                <a:prstClr val="black"/>
              </a:solidFill>
              <a:latin typeface="Calibri"/>
              <a:ea typeface="Calibri"/>
              <a:cs typeface="Calibri"/>
            </a:endParaRPr>
          </a:p>
        </p:txBody>
      </p:sp>
    </p:spTree>
    <p:extLst>
      <p:ext uri="{BB962C8B-B14F-4D97-AF65-F5344CB8AC3E}">
        <p14:creationId xmlns:p14="http://schemas.microsoft.com/office/powerpoint/2010/main" val="208296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D9F51-6069-9939-B0AA-616CF8EDA7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007E25F-82AA-67B5-D7CF-89724167EC88}"/>
              </a:ext>
            </a:extLst>
          </p:cNvPr>
          <p:cNvSpPr/>
          <p:nvPr/>
        </p:nvSpPr>
        <p:spPr>
          <a:xfrm>
            <a:off x="1211826" y="3429000"/>
            <a:ext cx="5092721" cy="204416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13481A-C09F-1EA7-76AF-8F116F7E8275}"/>
              </a:ext>
            </a:extLst>
          </p:cNvPr>
          <p:cNvSpPr/>
          <p:nvPr/>
        </p:nvSpPr>
        <p:spPr>
          <a:xfrm>
            <a:off x="1211826" y="1384838"/>
            <a:ext cx="5092721" cy="189123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a:extLst>
              <a:ext uri="{FF2B5EF4-FFF2-40B4-BE49-F238E27FC236}">
                <a16:creationId xmlns:a16="http://schemas.microsoft.com/office/drawing/2014/main" id="{418F3717-A01B-F2FC-F820-E5DCCFF1CDF9}"/>
              </a:ext>
            </a:extLst>
          </p:cNvPr>
          <p:cNvSpPr txBox="1">
            <a:spLocks noGrp="1"/>
          </p:cNvSpPr>
          <p:nvPr>
            <p:ph type="title"/>
          </p:nvPr>
        </p:nvSpPr>
        <p:spPr>
          <a:xfrm>
            <a:off x="838200" y="183657"/>
            <a:ext cx="10515600" cy="622767"/>
          </a:xfrm>
          <a:prstGeom prst="rect">
            <a:avLst/>
          </a:prstGeom>
        </p:spPr>
        <p:txBody>
          <a:bodyPr vert="horz" wrap="square" lIns="0" tIns="7144" rIns="0" bIns="0" rtlCol="0" anchor="ctr">
            <a:spAutoFit/>
          </a:bodyPr>
          <a:lstStyle/>
          <a:p>
            <a:pPr marL="7144" algn="ctr">
              <a:lnSpc>
                <a:spcPct val="100000"/>
              </a:lnSpc>
              <a:spcBef>
                <a:spcPts val="56"/>
              </a:spcBef>
            </a:pPr>
            <a:r>
              <a:rPr lang="en-US" sz="4000" dirty="0">
                <a:latin typeface=" Arial"/>
                <a:cs typeface="Times New Roman" panose="02020603050405020304" pitchFamily="18" charset="0"/>
              </a:rPr>
              <a:t>Records Request</a:t>
            </a:r>
            <a:endParaRPr sz="4000" dirty="0">
              <a:latin typeface=" Arial"/>
              <a:cs typeface="Times New Roman" panose="02020603050405020304" pitchFamily="18" charset="0"/>
            </a:endParaRPr>
          </a:p>
        </p:txBody>
      </p:sp>
      <p:sp>
        <p:nvSpPr>
          <p:cNvPr id="4" name="Content Placeholder 3">
            <a:extLst>
              <a:ext uri="{FF2B5EF4-FFF2-40B4-BE49-F238E27FC236}">
                <a16:creationId xmlns:a16="http://schemas.microsoft.com/office/drawing/2014/main" id="{54FF9A47-609B-F16E-5F1E-245E810F435C}"/>
              </a:ext>
            </a:extLst>
          </p:cNvPr>
          <p:cNvSpPr>
            <a:spLocks noGrp="1"/>
          </p:cNvSpPr>
          <p:nvPr>
            <p:ph idx="1"/>
          </p:nvPr>
        </p:nvSpPr>
        <p:spPr>
          <a:xfrm>
            <a:off x="1211826" y="3581925"/>
            <a:ext cx="5903068" cy="3015474"/>
          </a:xfrm>
        </p:spPr>
        <p:txBody>
          <a:bodyPr>
            <a:normAutofit/>
          </a:bodyPr>
          <a:lstStyle/>
          <a:p>
            <a:pPr marL="0" indent="0">
              <a:buNone/>
            </a:pPr>
            <a:r>
              <a:rPr lang="en-US" sz="1500" dirty="0"/>
              <a:t>To request records: Must fill out a SF 180.</a:t>
            </a:r>
          </a:p>
          <a:p>
            <a:pPr marL="0" indent="0">
              <a:buNone/>
            </a:pPr>
            <a:endParaRPr lang="en-US" sz="1500" dirty="0"/>
          </a:p>
          <a:p>
            <a:pPr marL="0" indent="0">
              <a:buNone/>
            </a:pPr>
            <a:r>
              <a:rPr lang="en-US" sz="1500" dirty="0"/>
              <a:t>Email: </a:t>
            </a:r>
            <a:r>
              <a:rPr lang="en-US" sz="1500" u="sng" dirty="0">
                <a:hlinkClick r:id="rId2"/>
              </a:rPr>
              <a:t>ng.ia.iaarng.mbx.retirement-servies@army.mil</a:t>
            </a:r>
            <a:endParaRPr lang="en-US" sz="1500" dirty="0"/>
          </a:p>
          <a:p>
            <a:pPr marL="0" indent="0">
              <a:buNone/>
            </a:pPr>
            <a:r>
              <a:rPr lang="en-US" sz="1500" dirty="0"/>
              <a:t>Phone: (515) 252-4380 or (515) 252-4671</a:t>
            </a:r>
          </a:p>
          <a:p>
            <a:pPr marL="0" indent="0">
              <a:buNone/>
            </a:pPr>
            <a:endParaRPr lang="en-US" sz="1500" dirty="0"/>
          </a:p>
          <a:p>
            <a:pPr marL="0" indent="0">
              <a:buNone/>
            </a:pPr>
            <a:endParaRPr lang="en-US" sz="1500" dirty="0"/>
          </a:p>
        </p:txBody>
      </p:sp>
      <p:sp>
        <p:nvSpPr>
          <p:cNvPr id="3" name="object 3">
            <a:extLst>
              <a:ext uri="{FF2B5EF4-FFF2-40B4-BE49-F238E27FC236}">
                <a16:creationId xmlns:a16="http://schemas.microsoft.com/office/drawing/2014/main" id="{DFC4C268-9175-9880-2174-83C5D5344EA6}"/>
              </a:ext>
            </a:extLst>
          </p:cNvPr>
          <p:cNvSpPr txBox="1"/>
          <p:nvPr/>
        </p:nvSpPr>
        <p:spPr>
          <a:xfrm>
            <a:off x="1301464" y="1384838"/>
            <a:ext cx="5813430" cy="2217074"/>
          </a:xfrm>
          <a:prstGeom prst="rect">
            <a:avLst/>
          </a:prstGeom>
        </p:spPr>
        <p:txBody>
          <a:bodyPr vert="horz" wrap="square" lIns="0" tIns="23932" rIns="0" bIns="0" rtlCol="0">
            <a:spAutoFit/>
          </a:bodyPr>
          <a:lstStyle/>
          <a:p>
            <a:pPr marL="6787" defTabSz="514337">
              <a:spcBef>
                <a:spcPts val="188"/>
              </a:spcBef>
              <a:tabLst>
                <a:tab pos="104297" algn="l"/>
              </a:tabLst>
              <a:defRPr/>
            </a:pPr>
            <a:r>
              <a:rPr lang="en-US" sz="1500" spc="-6" dirty="0">
                <a:solidFill>
                  <a:prstClr val="black"/>
                </a:solidFill>
                <a:cs typeface="Times New Roman" panose="02020603050405020304" pitchFamily="18" charset="0"/>
              </a:rPr>
              <a:t>Download your iPERMS Record *While still in uniform</a:t>
            </a:r>
          </a:p>
          <a:p>
            <a:pPr marL="6787" defTabSz="514337">
              <a:spcBef>
                <a:spcPts val="188"/>
              </a:spcBef>
              <a:tabLst>
                <a:tab pos="104297" algn="l"/>
              </a:tabLst>
              <a:defRPr/>
            </a:pPr>
            <a:endParaRPr sz="1500" dirty="0">
              <a:solidFill>
                <a:prstClr val="black"/>
              </a:solidFill>
              <a:cs typeface="Times New Roman" panose="02020603050405020304" pitchFamily="18" charset="0"/>
            </a:endParaRPr>
          </a:p>
          <a:p>
            <a:pPr marL="199663" lvl="1" defTabSz="514337">
              <a:spcBef>
                <a:spcPts val="115"/>
              </a:spcBef>
              <a:tabLst>
                <a:tab pos="297173" algn="l"/>
              </a:tabLst>
              <a:defRPr/>
            </a:pPr>
            <a:r>
              <a:rPr sz="1500" spc="-3" dirty="0">
                <a:solidFill>
                  <a:prstClr val="black"/>
                </a:solidFill>
                <a:cs typeface="Times New Roman" panose="02020603050405020304" pitchFamily="18" charset="0"/>
              </a:rPr>
              <a:t>1. Log </a:t>
            </a:r>
            <a:r>
              <a:rPr sz="1500" spc="-6" dirty="0">
                <a:solidFill>
                  <a:prstClr val="black"/>
                </a:solidFill>
                <a:cs typeface="Times New Roman" panose="02020603050405020304" pitchFamily="18" charset="0"/>
              </a:rPr>
              <a:t>into iPERMS</a:t>
            </a:r>
            <a:r>
              <a:rPr sz="1500" spc="11" dirty="0">
                <a:solidFill>
                  <a:prstClr val="black"/>
                </a:solidFill>
                <a:cs typeface="Times New Roman" panose="02020603050405020304" pitchFamily="18" charset="0"/>
              </a:rPr>
              <a:t> </a:t>
            </a:r>
            <a:r>
              <a:rPr sz="1500" spc="-6" dirty="0">
                <a:solidFill>
                  <a:prstClr val="black"/>
                </a:solidFill>
                <a:cs typeface="Times New Roman" panose="02020603050405020304" pitchFamily="18" charset="0"/>
              </a:rPr>
              <a:t>(</a:t>
            </a:r>
            <a:r>
              <a:rPr sz="1500" u="heavy" spc="-6" dirty="0">
                <a:solidFill>
                  <a:srgbClr val="0562C1"/>
                </a:solidFill>
                <a:uFill>
                  <a:solidFill>
                    <a:srgbClr val="0562C1"/>
                  </a:solidFill>
                </a:uFill>
                <a:cs typeface="Times New Roman" panose="02020603050405020304" pitchFamily="18" charset="0"/>
                <a:hlinkClick r:id="rId3"/>
              </a:rPr>
              <a:t>https://iperms-ia.hrc.army.mil/</a:t>
            </a:r>
            <a:r>
              <a:rPr sz="1500" spc="-6" dirty="0">
                <a:solidFill>
                  <a:prstClr val="black"/>
                </a:solidFill>
                <a:cs typeface="Times New Roman" panose="02020603050405020304" pitchFamily="18" charset="0"/>
              </a:rPr>
              <a:t>)</a:t>
            </a:r>
            <a:endParaRPr lang="en-US" sz="1500" spc="-6" dirty="0">
              <a:solidFill>
                <a:prstClr val="black"/>
              </a:solidFill>
              <a:cs typeface="Times New Roman" panose="02020603050405020304" pitchFamily="18" charset="0"/>
            </a:endParaRPr>
          </a:p>
          <a:p>
            <a:pPr marL="199663" lvl="1" defTabSz="514337">
              <a:spcBef>
                <a:spcPts val="115"/>
              </a:spcBef>
              <a:tabLst>
                <a:tab pos="297173" algn="l"/>
              </a:tabLst>
              <a:defRPr/>
            </a:pPr>
            <a:endParaRPr sz="1500" dirty="0">
              <a:solidFill>
                <a:prstClr val="black"/>
              </a:solidFill>
              <a:cs typeface="Times New Roman" panose="02020603050405020304" pitchFamily="18" charset="0"/>
            </a:endParaRPr>
          </a:p>
          <a:p>
            <a:pPr marL="199663" lvl="1" defTabSz="514337">
              <a:spcBef>
                <a:spcPts val="101"/>
              </a:spcBef>
              <a:tabLst>
                <a:tab pos="297173" algn="l"/>
              </a:tabLst>
              <a:defRPr/>
            </a:pPr>
            <a:r>
              <a:rPr sz="1500" spc="-3" dirty="0">
                <a:solidFill>
                  <a:prstClr val="black"/>
                </a:solidFill>
                <a:cs typeface="Times New Roman" panose="02020603050405020304" pitchFamily="18" charset="0"/>
              </a:rPr>
              <a:t>2. Click </a:t>
            </a:r>
            <a:r>
              <a:rPr lang="en-US" sz="1500" spc="-3" dirty="0">
                <a:solidFill>
                  <a:prstClr val="black"/>
                </a:solidFill>
                <a:cs typeface="Times New Roman" panose="02020603050405020304" pitchFamily="18" charset="0"/>
              </a:rPr>
              <a:t>the </a:t>
            </a:r>
            <a:r>
              <a:rPr sz="1500" spc="-3" dirty="0">
                <a:solidFill>
                  <a:prstClr val="black"/>
                </a:solidFill>
                <a:cs typeface="Times New Roman" panose="02020603050405020304" pitchFamily="18" charset="0"/>
              </a:rPr>
              <a:t>“D</a:t>
            </a:r>
            <a:r>
              <a:rPr lang="en-US" sz="1500" spc="-3" dirty="0">
                <a:solidFill>
                  <a:prstClr val="black"/>
                </a:solidFill>
                <a:cs typeface="Times New Roman" panose="02020603050405020304" pitchFamily="18" charset="0"/>
              </a:rPr>
              <a:t>ocuments</a:t>
            </a:r>
            <a:r>
              <a:rPr sz="1500" spc="-3" dirty="0">
                <a:solidFill>
                  <a:prstClr val="black"/>
                </a:solidFill>
                <a:cs typeface="Times New Roman" panose="02020603050405020304" pitchFamily="18" charset="0"/>
              </a:rPr>
              <a:t>”</a:t>
            </a:r>
            <a:r>
              <a:rPr lang="en-US" sz="1500" spc="-3" dirty="0">
                <a:solidFill>
                  <a:prstClr val="black"/>
                </a:solidFill>
                <a:cs typeface="Times New Roman" panose="02020603050405020304" pitchFamily="18" charset="0"/>
              </a:rPr>
              <a:t> tab</a:t>
            </a:r>
            <a:r>
              <a:rPr sz="1500" spc="-3" dirty="0">
                <a:solidFill>
                  <a:prstClr val="black"/>
                </a:solidFill>
                <a:cs typeface="Times New Roman" panose="02020603050405020304" pitchFamily="18" charset="0"/>
              </a:rPr>
              <a:t> in </a:t>
            </a:r>
            <a:r>
              <a:rPr sz="1500" dirty="0">
                <a:solidFill>
                  <a:prstClr val="black"/>
                </a:solidFill>
                <a:cs typeface="Times New Roman" panose="02020603050405020304" pitchFamily="18" charset="0"/>
              </a:rPr>
              <a:t>upper </a:t>
            </a:r>
            <a:r>
              <a:rPr lang="en-US" sz="1500" dirty="0">
                <a:solidFill>
                  <a:prstClr val="black"/>
                </a:solidFill>
                <a:cs typeface="Times New Roman" panose="02020603050405020304" pitchFamily="18" charset="0"/>
              </a:rPr>
              <a:t>left</a:t>
            </a:r>
            <a:r>
              <a:rPr lang="en-US" sz="1500" spc="-3" dirty="0">
                <a:solidFill>
                  <a:prstClr val="black"/>
                </a:solidFill>
                <a:cs typeface="Times New Roman" panose="02020603050405020304" pitchFamily="18" charset="0"/>
              </a:rPr>
              <a:t>-</a:t>
            </a:r>
            <a:r>
              <a:rPr sz="1500" dirty="0">
                <a:solidFill>
                  <a:prstClr val="black"/>
                </a:solidFill>
                <a:cs typeface="Times New Roman" panose="02020603050405020304" pitchFamily="18" charset="0"/>
              </a:rPr>
              <a:t>hand</a:t>
            </a:r>
            <a:r>
              <a:rPr sz="1500" spc="26" dirty="0">
                <a:solidFill>
                  <a:prstClr val="black"/>
                </a:solidFill>
                <a:cs typeface="Times New Roman" panose="02020603050405020304" pitchFamily="18" charset="0"/>
              </a:rPr>
              <a:t> </a:t>
            </a:r>
            <a:r>
              <a:rPr sz="1500" spc="-3" dirty="0">
                <a:solidFill>
                  <a:prstClr val="black"/>
                </a:solidFill>
                <a:cs typeface="Times New Roman" panose="02020603050405020304" pitchFamily="18" charset="0"/>
              </a:rPr>
              <a:t>corner</a:t>
            </a:r>
            <a:endParaRPr lang="en-US" sz="1500" spc="-3" dirty="0">
              <a:solidFill>
                <a:prstClr val="black"/>
              </a:solidFill>
              <a:cs typeface="Times New Roman" panose="02020603050405020304" pitchFamily="18" charset="0"/>
            </a:endParaRPr>
          </a:p>
          <a:p>
            <a:pPr marL="199663" lvl="1" defTabSz="514337">
              <a:spcBef>
                <a:spcPts val="101"/>
              </a:spcBef>
              <a:tabLst>
                <a:tab pos="297173" algn="l"/>
              </a:tabLst>
              <a:defRPr/>
            </a:pPr>
            <a:endParaRPr lang="en-US" sz="1500" spc="-3" dirty="0">
              <a:solidFill>
                <a:prstClr val="black"/>
              </a:solidFill>
              <a:cs typeface="Times New Roman" panose="02020603050405020304" pitchFamily="18" charset="0"/>
            </a:endParaRPr>
          </a:p>
          <a:p>
            <a:pPr marL="199663" lvl="1" defTabSz="514337">
              <a:spcBef>
                <a:spcPts val="101"/>
              </a:spcBef>
              <a:tabLst>
                <a:tab pos="297173" algn="l"/>
              </a:tabLst>
              <a:defRPr/>
            </a:pPr>
            <a:r>
              <a:rPr lang="en-US" sz="1500" spc="-3" dirty="0">
                <a:solidFill>
                  <a:prstClr val="black"/>
                </a:solidFill>
                <a:cs typeface="Times New Roman" panose="02020603050405020304" pitchFamily="18" charset="0"/>
              </a:rPr>
              <a:t>3. Click “Download” on the lower left-hand side</a:t>
            </a:r>
            <a:endParaRPr sz="1500" dirty="0">
              <a:solidFill>
                <a:prstClr val="black"/>
              </a:solidFill>
              <a:cs typeface="Times New Roman" panose="02020603050405020304" pitchFamily="18" charset="0"/>
            </a:endParaRPr>
          </a:p>
          <a:p>
            <a:pPr marL="199663" lvl="1" defTabSz="514337">
              <a:spcBef>
                <a:spcPts val="101"/>
              </a:spcBef>
              <a:tabLst>
                <a:tab pos="297173" algn="l"/>
              </a:tabLst>
              <a:defRPr/>
            </a:pPr>
            <a:endParaRPr lang="en-US" sz="1500" spc="-3" dirty="0">
              <a:solidFill>
                <a:prstClr val="black"/>
              </a:solidFill>
              <a:latin typeface="Times New Roman" panose="02020603050405020304" pitchFamily="18" charset="0"/>
              <a:cs typeface="Times New Roman" panose="02020603050405020304" pitchFamily="18" charset="0"/>
            </a:endParaRPr>
          </a:p>
          <a:p>
            <a:pPr marL="199663" lvl="1" defTabSz="514337">
              <a:spcBef>
                <a:spcPts val="101"/>
              </a:spcBef>
              <a:tabLst>
                <a:tab pos="297173" algn="l"/>
              </a:tabLst>
              <a:defRPr/>
            </a:pPr>
            <a:endParaRPr sz="1500" dirty="0">
              <a:solidFill>
                <a:prstClr val="black"/>
              </a:solidFill>
              <a:latin typeface="Times New Roman" panose="02020603050405020304" pitchFamily="18" charset="0"/>
              <a:cs typeface="Times New Roman" panose="02020603050405020304" pitchFamily="18" charset="0"/>
            </a:endParaRP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031AB21F-1268-2D1C-DF25-77411921B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192" y="1384838"/>
            <a:ext cx="3736310" cy="4088324"/>
          </a:xfrm>
          <a:prstGeom prst="rect">
            <a:avLst/>
          </a:prstGeom>
        </p:spPr>
      </p:pic>
    </p:spTree>
    <p:extLst>
      <p:ext uri="{BB962C8B-B14F-4D97-AF65-F5344CB8AC3E}">
        <p14:creationId xmlns:p14="http://schemas.microsoft.com/office/powerpoint/2010/main" val="3382990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7100" y="454432"/>
            <a:ext cx="4400550" cy="584775"/>
          </a:xfrm>
          <a:prstGeom prst="rect">
            <a:avLst/>
          </a:prstGeom>
          <a:noFill/>
        </p:spPr>
        <p:txBody>
          <a:bodyPr wrap="square" lIns="91440" tIns="45720" rIns="91440" bIns="45720" rtlCol="0" anchor="t">
            <a:spAutoFit/>
          </a:bodyPr>
          <a:lstStyle/>
          <a:p>
            <a:pPr algn="ctr"/>
            <a:r>
              <a:rPr lang="en-US" sz="3200" b="1" spc="-4" dirty="0">
                <a:solidFill>
                  <a:prstClr val="black"/>
                </a:solidFill>
                <a:latin typeface="Calibri"/>
                <a:cs typeface="Calibri"/>
              </a:rPr>
              <a:t>Retirement Checklist</a:t>
            </a:r>
            <a:endParaRPr lang="en-US" sz="3200" b="1" spc="-4" dirty="0">
              <a:solidFill>
                <a:prstClr val="black"/>
              </a:solidFill>
              <a:latin typeface="Calibri"/>
              <a:ea typeface="Calibri"/>
              <a:cs typeface="Calibri"/>
            </a:endParaRPr>
          </a:p>
        </p:txBody>
      </p:sp>
      <p:sp>
        <p:nvSpPr>
          <p:cNvPr id="2" name="TextBox 1"/>
          <p:cNvSpPr txBox="1"/>
          <p:nvPr/>
        </p:nvSpPr>
        <p:spPr>
          <a:xfrm>
            <a:off x="3067050" y="1828801"/>
            <a:ext cx="2800350" cy="4524315"/>
          </a:xfrm>
          <a:prstGeom prst="rect">
            <a:avLst/>
          </a:prstGeom>
          <a:noFill/>
        </p:spPr>
        <p:txBody>
          <a:bodyPr wrap="square" rtlCol="0">
            <a:spAutoFit/>
          </a:bodyPr>
          <a:lstStyle/>
          <a:p>
            <a:pPr marL="214313" indent="-214313">
              <a:buFont typeface="Wingdings" panose="05000000000000000000" pitchFamily="2" charset="2"/>
              <a:buChar char="q"/>
            </a:pPr>
            <a:r>
              <a:rPr lang="en-US" sz="1600" dirty="0">
                <a:solidFill>
                  <a:prstClr val="black"/>
                </a:solidFill>
                <a:latin typeface="Calibri"/>
              </a:rPr>
              <a:t>Attend Pre-Retirement brief prior to reaching 20-years of service</a:t>
            </a:r>
          </a:p>
          <a:p>
            <a:pPr marL="214313" indent="-214313">
              <a:buFont typeface="Wingdings" panose="05000000000000000000" pitchFamily="2" charset="2"/>
              <a:buChar char="q"/>
            </a:pPr>
            <a:r>
              <a:rPr lang="en-US" sz="1600" dirty="0">
                <a:solidFill>
                  <a:prstClr val="black"/>
                </a:solidFill>
                <a:latin typeface="Calibri"/>
              </a:rPr>
              <a:t>Receive 20-year letter &amp; immediately complete SBP actions</a:t>
            </a:r>
          </a:p>
          <a:p>
            <a:pPr marL="214313" indent="-214313">
              <a:buFont typeface="Wingdings" panose="05000000000000000000" pitchFamily="2" charset="2"/>
              <a:buChar char="q"/>
            </a:pPr>
            <a:r>
              <a:rPr lang="en-US" sz="1600" dirty="0">
                <a:solidFill>
                  <a:prstClr val="black"/>
                </a:solidFill>
                <a:latin typeface="Calibri"/>
              </a:rPr>
              <a:t>Request retirement thru unit 9 – 12 months prior to requested effective date</a:t>
            </a:r>
          </a:p>
          <a:p>
            <a:pPr marL="214313" indent="-214313">
              <a:buFont typeface="Wingdings" panose="05000000000000000000" pitchFamily="2" charset="2"/>
              <a:buChar char="q"/>
            </a:pPr>
            <a:r>
              <a:rPr lang="en-US" sz="1600" dirty="0">
                <a:solidFill>
                  <a:prstClr val="black"/>
                </a:solidFill>
                <a:latin typeface="Calibri"/>
              </a:rPr>
              <a:t>Plan retirement ceremony</a:t>
            </a:r>
          </a:p>
          <a:p>
            <a:pPr marL="214313" indent="-214313">
              <a:buFont typeface="Wingdings" panose="05000000000000000000" pitchFamily="2" charset="2"/>
              <a:buChar char="q"/>
            </a:pPr>
            <a:r>
              <a:rPr lang="en-US" sz="1600" dirty="0">
                <a:solidFill>
                  <a:prstClr val="black"/>
                </a:solidFill>
                <a:latin typeface="Calibri"/>
              </a:rPr>
              <a:t>Close out evaluation(s)</a:t>
            </a:r>
          </a:p>
          <a:p>
            <a:pPr marL="214313" indent="-214313">
              <a:buFont typeface="Wingdings" panose="05000000000000000000" pitchFamily="2" charset="2"/>
              <a:buChar char="q"/>
            </a:pPr>
            <a:r>
              <a:rPr lang="en-US" sz="1600" dirty="0">
                <a:solidFill>
                  <a:prstClr val="black"/>
                </a:solidFill>
                <a:latin typeface="Calibri"/>
              </a:rPr>
              <a:t>Complete Sub-Hand receipt actions</a:t>
            </a:r>
          </a:p>
          <a:p>
            <a:pPr marL="214313" indent="-214313">
              <a:buFont typeface="Wingdings" panose="05000000000000000000" pitchFamily="2" charset="2"/>
              <a:buChar char="q"/>
            </a:pPr>
            <a:r>
              <a:rPr lang="en-US" sz="1600" dirty="0">
                <a:solidFill>
                  <a:prstClr val="black"/>
                </a:solidFill>
                <a:latin typeface="Calibri"/>
              </a:rPr>
              <a:t>Complete BMR &amp; PHA</a:t>
            </a:r>
          </a:p>
          <a:p>
            <a:pPr marL="214313" indent="-214313">
              <a:buFont typeface="Wingdings" panose="05000000000000000000" pitchFamily="2" charset="2"/>
              <a:buChar char="q"/>
            </a:pPr>
            <a:r>
              <a:rPr lang="en-US" sz="1600" dirty="0">
                <a:solidFill>
                  <a:prstClr val="black"/>
                </a:solidFill>
                <a:latin typeface="Calibri"/>
              </a:rPr>
              <a:t>Obtain iPERMS download</a:t>
            </a:r>
          </a:p>
          <a:p>
            <a:pPr marL="214313" indent="-214313">
              <a:buFont typeface="Wingdings" panose="05000000000000000000" pitchFamily="2" charset="2"/>
              <a:buChar char="q"/>
            </a:pPr>
            <a:r>
              <a:rPr lang="en-US" sz="1600" dirty="0">
                <a:solidFill>
                  <a:prstClr val="black"/>
                </a:solidFill>
                <a:latin typeface="Calibri"/>
              </a:rPr>
              <a:t>Obtain copies of all medical records</a:t>
            </a:r>
          </a:p>
          <a:p>
            <a:pPr marL="214313" indent="-214313">
              <a:buFont typeface="Wingdings" panose="05000000000000000000" pitchFamily="2" charset="2"/>
              <a:buChar char="q"/>
            </a:pPr>
            <a:r>
              <a:rPr lang="en-US" sz="1600" dirty="0">
                <a:solidFill>
                  <a:prstClr val="black"/>
                </a:solidFill>
                <a:latin typeface="Calibri"/>
              </a:rPr>
              <a:t>20-year ring (if eligible)</a:t>
            </a:r>
          </a:p>
        </p:txBody>
      </p:sp>
      <p:sp>
        <p:nvSpPr>
          <p:cNvPr id="4" name="TextBox 3"/>
          <p:cNvSpPr txBox="1"/>
          <p:nvPr/>
        </p:nvSpPr>
        <p:spPr>
          <a:xfrm>
            <a:off x="6096000" y="1828800"/>
            <a:ext cx="3005959" cy="3785652"/>
          </a:xfrm>
          <a:prstGeom prst="rect">
            <a:avLst/>
          </a:prstGeom>
          <a:noFill/>
        </p:spPr>
        <p:txBody>
          <a:bodyPr wrap="square" rtlCol="0">
            <a:spAutoFit/>
          </a:bodyPr>
          <a:lstStyle/>
          <a:p>
            <a:pPr marL="214313" indent="-214313">
              <a:buFont typeface="Wingdings" panose="05000000000000000000" pitchFamily="2" charset="2"/>
              <a:buChar char="q"/>
            </a:pPr>
            <a:r>
              <a:rPr lang="en-US" sz="1600" dirty="0">
                <a:solidFill>
                  <a:prstClr val="black"/>
                </a:solidFill>
                <a:latin typeface="Calibri"/>
              </a:rPr>
              <a:t>Retirement Award</a:t>
            </a:r>
          </a:p>
          <a:p>
            <a:pPr marL="214313" indent="-214313">
              <a:buFont typeface="Wingdings" panose="05000000000000000000" pitchFamily="2" charset="2"/>
              <a:buChar char="q"/>
            </a:pPr>
            <a:r>
              <a:rPr lang="en-US" sz="1600" dirty="0">
                <a:solidFill>
                  <a:prstClr val="black"/>
                </a:solidFill>
                <a:latin typeface="Calibri"/>
              </a:rPr>
              <a:t>Retirement Packet completion, with emphasis on remaining service obligation review </a:t>
            </a:r>
          </a:p>
          <a:p>
            <a:pPr marL="214313" indent="-214313">
              <a:buFont typeface="Wingdings" panose="05000000000000000000" pitchFamily="2" charset="2"/>
              <a:buChar char="q"/>
            </a:pPr>
            <a:r>
              <a:rPr lang="en-US" sz="1600" dirty="0">
                <a:solidFill>
                  <a:prstClr val="black"/>
                </a:solidFill>
                <a:latin typeface="Calibri"/>
              </a:rPr>
              <a:t>Rating Scheme review/update</a:t>
            </a:r>
          </a:p>
          <a:p>
            <a:pPr marL="214313" indent="-214313">
              <a:buFont typeface="Wingdings" panose="05000000000000000000" pitchFamily="2" charset="2"/>
              <a:buChar char="q"/>
            </a:pPr>
            <a:r>
              <a:rPr lang="en-US" sz="1600" dirty="0">
                <a:solidFill>
                  <a:prstClr val="black"/>
                </a:solidFill>
                <a:latin typeface="Calibri"/>
              </a:rPr>
              <a:t>Ceremony coordination/assistance</a:t>
            </a:r>
          </a:p>
          <a:p>
            <a:pPr marL="214313" indent="-214313">
              <a:buFont typeface="Wingdings" panose="05000000000000000000" pitchFamily="2" charset="2"/>
              <a:buChar char="q"/>
            </a:pPr>
            <a:r>
              <a:rPr lang="en-US" sz="1600" dirty="0">
                <a:solidFill>
                  <a:prstClr val="black"/>
                </a:solidFill>
                <a:latin typeface="Calibri"/>
              </a:rPr>
              <a:t>OCIE turn-in scheduled</a:t>
            </a:r>
          </a:p>
          <a:p>
            <a:pPr marL="214313" indent="-214313">
              <a:buFont typeface="Wingdings" panose="05000000000000000000" pitchFamily="2" charset="2"/>
              <a:buChar char="q"/>
            </a:pPr>
            <a:r>
              <a:rPr lang="en-US" sz="1600" dirty="0">
                <a:solidFill>
                  <a:prstClr val="black"/>
                </a:solidFill>
                <a:latin typeface="Calibri"/>
              </a:rPr>
              <a:t>Clear hand receipts</a:t>
            </a:r>
          </a:p>
          <a:p>
            <a:pPr marL="214313" indent="-214313">
              <a:buFont typeface="Wingdings" panose="05000000000000000000" pitchFamily="2" charset="2"/>
              <a:buChar char="q"/>
            </a:pPr>
            <a:r>
              <a:rPr lang="en-US" sz="1600" dirty="0">
                <a:solidFill>
                  <a:prstClr val="black"/>
                </a:solidFill>
                <a:latin typeface="Calibri"/>
              </a:rPr>
              <a:t>Schedule final PHA</a:t>
            </a:r>
          </a:p>
          <a:p>
            <a:pPr marL="214313" indent="-214313">
              <a:buFont typeface="Wingdings" panose="05000000000000000000" pitchFamily="2" charset="2"/>
              <a:buChar char="q"/>
            </a:pPr>
            <a:r>
              <a:rPr lang="en-US" sz="1600" dirty="0">
                <a:solidFill>
                  <a:prstClr val="black"/>
                </a:solidFill>
                <a:latin typeface="Calibri"/>
              </a:rPr>
              <a:t>Complete final PHA</a:t>
            </a:r>
          </a:p>
          <a:p>
            <a:pPr marL="214313" indent="-214313">
              <a:buFont typeface="Wingdings" panose="05000000000000000000" pitchFamily="2" charset="2"/>
              <a:buChar char="q"/>
            </a:pPr>
            <a:r>
              <a:rPr lang="en-US" sz="1600" dirty="0">
                <a:solidFill>
                  <a:prstClr val="black"/>
                </a:solidFill>
                <a:latin typeface="Calibri"/>
              </a:rPr>
              <a:t>Provide disk of iPERMS records to Soldier</a:t>
            </a:r>
          </a:p>
          <a:p>
            <a:pPr marL="214313" indent="-214313">
              <a:buFont typeface="Wingdings" panose="05000000000000000000" pitchFamily="2" charset="2"/>
              <a:buChar char="q"/>
            </a:pPr>
            <a:r>
              <a:rPr lang="en-US" sz="1600" dirty="0">
                <a:solidFill>
                  <a:prstClr val="black"/>
                </a:solidFill>
                <a:latin typeface="Calibri"/>
              </a:rPr>
              <a:t>Update trackers accordingly</a:t>
            </a:r>
          </a:p>
          <a:p>
            <a:pPr marL="214313" indent="-214313">
              <a:buFont typeface="Wingdings" panose="05000000000000000000" pitchFamily="2" charset="2"/>
              <a:buChar char="q"/>
            </a:pPr>
            <a:endParaRPr lang="en-US" sz="1600" dirty="0">
              <a:solidFill>
                <a:prstClr val="black"/>
              </a:solidFill>
              <a:latin typeface="Calibri"/>
            </a:endParaRPr>
          </a:p>
        </p:txBody>
      </p:sp>
      <p:sp>
        <p:nvSpPr>
          <p:cNvPr id="5" name="TextBox 4"/>
          <p:cNvSpPr txBox="1"/>
          <p:nvPr/>
        </p:nvSpPr>
        <p:spPr>
          <a:xfrm>
            <a:off x="3343072" y="1250592"/>
            <a:ext cx="2057400" cy="400110"/>
          </a:xfrm>
          <a:prstGeom prst="rect">
            <a:avLst/>
          </a:prstGeom>
          <a:noFill/>
        </p:spPr>
        <p:txBody>
          <a:bodyPr wrap="square" rtlCol="0">
            <a:spAutoFit/>
          </a:bodyPr>
          <a:lstStyle/>
          <a:p>
            <a:pPr algn="ctr"/>
            <a:r>
              <a:rPr lang="en-US" sz="2000">
                <a:solidFill>
                  <a:prstClr val="black"/>
                </a:solidFill>
                <a:latin typeface="Calibri"/>
              </a:rPr>
              <a:t>Soldier Actions</a:t>
            </a:r>
          </a:p>
        </p:txBody>
      </p:sp>
      <p:sp>
        <p:nvSpPr>
          <p:cNvPr id="6" name="TextBox 5"/>
          <p:cNvSpPr txBox="1"/>
          <p:nvPr/>
        </p:nvSpPr>
        <p:spPr>
          <a:xfrm>
            <a:off x="6082030" y="1250592"/>
            <a:ext cx="2057400" cy="400110"/>
          </a:xfrm>
          <a:prstGeom prst="rect">
            <a:avLst/>
          </a:prstGeom>
          <a:noFill/>
        </p:spPr>
        <p:txBody>
          <a:bodyPr wrap="square" rtlCol="0">
            <a:spAutoFit/>
          </a:bodyPr>
          <a:lstStyle/>
          <a:p>
            <a:pPr algn="ctr"/>
            <a:r>
              <a:rPr lang="en-US" sz="2000" dirty="0">
                <a:solidFill>
                  <a:prstClr val="black"/>
                </a:solidFill>
                <a:latin typeface="Calibri"/>
              </a:rPr>
              <a:t>Unit Actions</a:t>
            </a:r>
          </a:p>
        </p:txBody>
      </p:sp>
      <p:sp>
        <p:nvSpPr>
          <p:cNvPr id="7" name="TextBox 6">
            <a:extLst>
              <a:ext uri="{FF2B5EF4-FFF2-40B4-BE49-F238E27FC236}">
                <a16:creationId xmlns:a16="http://schemas.microsoft.com/office/drawing/2014/main" id="{FCC58EA6-59A7-8311-5F5F-1FEE4671DE1A}"/>
              </a:ext>
            </a:extLst>
          </p:cNvPr>
          <p:cNvSpPr txBox="1"/>
          <p:nvPr/>
        </p:nvSpPr>
        <p:spPr>
          <a:xfrm>
            <a:off x="6082030" y="5664904"/>
            <a:ext cx="4084320" cy="738664"/>
          </a:xfrm>
          <a:prstGeom prst="rect">
            <a:avLst/>
          </a:prstGeom>
          <a:noFill/>
        </p:spPr>
        <p:txBody>
          <a:bodyPr wrap="square" rtlCol="0">
            <a:spAutoFit/>
          </a:bodyPr>
          <a:lstStyle/>
          <a:p>
            <a:r>
              <a:rPr lang="en-US" sz="1400" dirty="0">
                <a:solidFill>
                  <a:srgbClr val="FF0000"/>
                </a:solidFill>
              </a:rPr>
              <a:t>** Reminder contact your unit/RSO if you have had any life altering events (birth of a child, marriage/divorce) to update your RCSBP elections </a:t>
            </a:r>
          </a:p>
        </p:txBody>
      </p:sp>
    </p:spTree>
    <p:extLst>
      <p:ext uri="{BB962C8B-B14F-4D97-AF65-F5344CB8AC3E}">
        <p14:creationId xmlns:p14="http://schemas.microsoft.com/office/powerpoint/2010/main" val="5579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001" y="4972051"/>
            <a:ext cx="1001327" cy="1007432"/>
          </a:xfrm>
          <a:prstGeom prst="rect">
            <a:avLst/>
          </a:prstGeom>
        </p:spPr>
      </p:pic>
      <p:cxnSp>
        <p:nvCxnSpPr>
          <p:cNvPr id="6" name="Straight Connector 5"/>
          <p:cNvCxnSpPr/>
          <p:nvPr/>
        </p:nvCxnSpPr>
        <p:spPr>
          <a:xfrm flipV="1">
            <a:off x="3369681" y="1525819"/>
            <a:ext cx="3566249" cy="34462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933332" y="1525817"/>
            <a:ext cx="699653" cy="4460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369680" y="4765892"/>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55306" y="4650476"/>
            <a:ext cx="714375" cy="253916"/>
          </a:xfrm>
          <a:prstGeom prst="rect">
            <a:avLst/>
          </a:prstGeom>
          <a:noFill/>
        </p:spPr>
        <p:txBody>
          <a:bodyPr wrap="square" rtlCol="0">
            <a:spAutoFit/>
          </a:bodyPr>
          <a:lstStyle/>
          <a:p>
            <a:r>
              <a:rPr lang="en-US" sz="1050">
                <a:solidFill>
                  <a:prstClr val="black"/>
                </a:solidFill>
                <a:latin typeface="Calibri"/>
              </a:rPr>
              <a:t>18 yrs svc</a:t>
            </a:r>
          </a:p>
        </p:txBody>
      </p:sp>
      <p:sp>
        <p:nvSpPr>
          <p:cNvPr id="15" name="TextBox 14"/>
          <p:cNvSpPr txBox="1"/>
          <p:nvPr/>
        </p:nvSpPr>
        <p:spPr>
          <a:xfrm>
            <a:off x="4398381" y="4651746"/>
            <a:ext cx="2317173" cy="253916"/>
          </a:xfrm>
          <a:prstGeom prst="rect">
            <a:avLst/>
          </a:prstGeom>
          <a:noFill/>
        </p:spPr>
        <p:txBody>
          <a:bodyPr wrap="square" rtlCol="0">
            <a:spAutoFit/>
          </a:bodyPr>
          <a:lstStyle/>
          <a:p>
            <a:r>
              <a:rPr lang="en-US" sz="1050" dirty="0">
                <a:solidFill>
                  <a:prstClr val="black"/>
                </a:solidFill>
                <a:latin typeface="Calibri"/>
              </a:rPr>
              <a:t>Pick a retirement seminar to attend</a:t>
            </a:r>
          </a:p>
        </p:txBody>
      </p:sp>
      <p:sp>
        <p:nvSpPr>
          <p:cNvPr id="18" name="TextBox 17"/>
          <p:cNvSpPr txBox="1"/>
          <p:nvPr/>
        </p:nvSpPr>
        <p:spPr>
          <a:xfrm>
            <a:off x="3668326" y="5257802"/>
            <a:ext cx="1799024" cy="507831"/>
          </a:xfrm>
          <a:prstGeom prst="rect">
            <a:avLst/>
          </a:prstGeom>
          <a:noFill/>
        </p:spPr>
        <p:txBody>
          <a:bodyPr wrap="square" rtlCol="0">
            <a:spAutoFit/>
          </a:bodyPr>
          <a:lstStyle/>
          <a:p>
            <a:pPr algn="ctr"/>
            <a:r>
              <a:rPr lang="en-US" sz="1350" dirty="0">
                <a:solidFill>
                  <a:prstClr val="black"/>
                </a:solidFill>
                <a:latin typeface="Calibri"/>
              </a:rPr>
              <a:t>Time to start thinking about retirement</a:t>
            </a:r>
          </a:p>
        </p:txBody>
      </p:sp>
      <p:cxnSp>
        <p:nvCxnSpPr>
          <p:cNvPr id="19" name="Straight Connector 18"/>
          <p:cNvCxnSpPr/>
          <p:nvPr/>
        </p:nvCxnSpPr>
        <p:spPr>
          <a:xfrm flipH="1">
            <a:off x="3707606" y="4286249"/>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180931" y="3854499"/>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695281" y="3371850"/>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953000" y="3006327"/>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12493" y="4170833"/>
            <a:ext cx="726498" cy="253916"/>
          </a:xfrm>
          <a:prstGeom prst="rect">
            <a:avLst/>
          </a:prstGeom>
          <a:noFill/>
        </p:spPr>
        <p:txBody>
          <a:bodyPr wrap="square" rtlCol="0">
            <a:spAutoFit/>
          </a:bodyPr>
          <a:lstStyle/>
          <a:p>
            <a:r>
              <a:rPr lang="en-US" sz="1050">
                <a:solidFill>
                  <a:prstClr val="black"/>
                </a:solidFill>
                <a:latin typeface="Calibri"/>
              </a:rPr>
              <a:t>19 yrs svc</a:t>
            </a:r>
          </a:p>
        </p:txBody>
      </p:sp>
      <p:sp>
        <p:nvSpPr>
          <p:cNvPr id="24" name="TextBox 23"/>
          <p:cNvSpPr txBox="1"/>
          <p:nvPr/>
        </p:nvSpPr>
        <p:spPr>
          <a:xfrm>
            <a:off x="4803842" y="4009250"/>
            <a:ext cx="4374573" cy="577081"/>
          </a:xfrm>
          <a:prstGeom prst="rect">
            <a:avLst/>
          </a:prstGeom>
          <a:noFill/>
        </p:spPr>
        <p:txBody>
          <a:bodyPr wrap="square" rtlCol="0">
            <a:spAutoFit/>
          </a:bodyPr>
          <a:lstStyle/>
          <a:p>
            <a:r>
              <a:rPr lang="en-US" sz="1050">
                <a:solidFill>
                  <a:prstClr val="black"/>
                </a:solidFill>
                <a:latin typeface="Calibri"/>
              </a:rPr>
              <a:t>Meet with unit Retention NCO to verify RPAM statement/eligibility to retire and determine when fully eligible. Complete full Birth month review with emphasis on ERB validation.  </a:t>
            </a:r>
          </a:p>
        </p:txBody>
      </p:sp>
      <p:sp>
        <p:nvSpPr>
          <p:cNvPr id="25" name="TextBox 24"/>
          <p:cNvSpPr txBox="1"/>
          <p:nvPr/>
        </p:nvSpPr>
        <p:spPr>
          <a:xfrm>
            <a:off x="5784703" y="3180745"/>
            <a:ext cx="3371850" cy="415498"/>
          </a:xfrm>
          <a:prstGeom prst="rect">
            <a:avLst/>
          </a:prstGeom>
          <a:noFill/>
        </p:spPr>
        <p:txBody>
          <a:bodyPr wrap="square" rtlCol="0">
            <a:spAutoFit/>
          </a:bodyPr>
          <a:lstStyle/>
          <a:p>
            <a:r>
              <a:rPr lang="en-US" sz="1050">
                <a:solidFill>
                  <a:prstClr val="black"/>
                </a:solidFill>
                <a:latin typeface="Calibri"/>
              </a:rPr>
              <a:t>Pick a date to retire and initiate the packet with your unit retention NCO (Unit responsibilities start here)</a:t>
            </a:r>
          </a:p>
        </p:txBody>
      </p:sp>
      <p:sp>
        <p:nvSpPr>
          <p:cNvPr id="26" name="TextBox 25"/>
          <p:cNvSpPr txBox="1"/>
          <p:nvPr/>
        </p:nvSpPr>
        <p:spPr>
          <a:xfrm>
            <a:off x="2934783" y="3739083"/>
            <a:ext cx="1278414" cy="253916"/>
          </a:xfrm>
          <a:prstGeom prst="rect">
            <a:avLst/>
          </a:prstGeom>
          <a:noFill/>
        </p:spPr>
        <p:txBody>
          <a:bodyPr wrap="square" rtlCol="0">
            <a:spAutoFit/>
          </a:bodyPr>
          <a:lstStyle/>
          <a:p>
            <a:r>
              <a:rPr lang="en-US" sz="1050">
                <a:solidFill>
                  <a:prstClr val="black"/>
                </a:solidFill>
                <a:latin typeface="Calibri"/>
              </a:rPr>
              <a:t>20 yrs, 1 month svc</a:t>
            </a:r>
          </a:p>
        </p:txBody>
      </p:sp>
      <p:sp>
        <p:nvSpPr>
          <p:cNvPr id="27" name="TextBox 26"/>
          <p:cNvSpPr txBox="1"/>
          <p:nvPr/>
        </p:nvSpPr>
        <p:spPr>
          <a:xfrm>
            <a:off x="5247404" y="3741440"/>
            <a:ext cx="3371850" cy="253916"/>
          </a:xfrm>
          <a:prstGeom prst="rect">
            <a:avLst/>
          </a:prstGeom>
          <a:noFill/>
        </p:spPr>
        <p:txBody>
          <a:bodyPr wrap="square" rtlCol="0">
            <a:spAutoFit/>
          </a:bodyPr>
          <a:lstStyle/>
          <a:p>
            <a:r>
              <a:rPr lang="en-US" sz="1050">
                <a:solidFill>
                  <a:prstClr val="black"/>
                </a:solidFill>
                <a:latin typeface="Calibri"/>
              </a:rPr>
              <a:t>Receive Notice of Eligibility (NOE) to Retire</a:t>
            </a:r>
          </a:p>
        </p:txBody>
      </p:sp>
      <p:sp>
        <p:nvSpPr>
          <p:cNvPr id="28" name="TextBox 27"/>
          <p:cNvSpPr txBox="1"/>
          <p:nvPr/>
        </p:nvSpPr>
        <p:spPr>
          <a:xfrm>
            <a:off x="2707913" y="3099586"/>
            <a:ext cx="2197782" cy="577081"/>
          </a:xfrm>
          <a:prstGeom prst="rect">
            <a:avLst/>
          </a:prstGeom>
          <a:noFill/>
        </p:spPr>
        <p:txBody>
          <a:bodyPr wrap="square" rtlCol="0">
            <a:spAutoFit/>
          </a:bodyPr>
          <a:lstStyle/>
          <a:p>
            <a:r>
              <a:rPr lang="en-US" sz="1050">
                <a:solidFill>
                  <a:prstClr val="black"/>
                </a:solidFill>
                <a:latin typeface="Calibri"/>
              </a:rPr>
              <a:t>At any point in time between receipt of NOE and age 60, but at least 9 months prior to effective date</a:t>
            </a:r>
          </a:p>
        </p:txBody>
      </p:sp>
      <p:cxnSp>
        <p:nvCxnSpPr>
          <p:cNvPr id="29" name="Straight Connector 28"/>
          <p:cNvCxnSpPr/>
          <p:nvPr/>
        </p:nvCxnSpPr>
        <p:spPr>
          <a:xfrm flipH="1">
            <a:off x="5097923" y="2795240"/>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24251" y="2886568"/>
            <a:ext cx="1447367" cy="253916"/>
          </a:xfrm>
          <a:prstGeom prst="rect">
            <a:avLst/>
          </a:prstGeom>
          <a:noFill/>
        </p:spPr>
        <p:txBody>
          <a:bodyPr wrap="square" rtlCol="0">
            <a:spAutoFit/>
          </a:bodyPr>
          <a:lstStyle/>
          <a:p>
            <a:r>
              <a:rPr lang="en-US" sz="1050" dirty="0">
                <a:solidFill>
                  <a:prstClr val="black"/>
                </a:solidFill>
                <a:latin typeface="Calibri"/>
              </a:rPr>
              <a:t>Retirement – 6 months</a:t>
            </a:r>
          </a:p>
        </p:txBody>
      </p:sp>
      <p:sp>
        <p:nvSpPr>
          <p:cNvPr id="33" name="TextBox 32"/>
          <p:cNvSpPr txBox="1"/>
          <p:nvPr/>
        </p:nvSpPr>
        <p:spPr>
          <a:xfrm>
            <a:off x="5999337" y="2881871"/>
            <a:ext cx="2182741" cy="253916"/>
          </a:xfrm>
          <a:prstGeom prst="rect">
            <a:avLst/>
          </a:prstGeom>
          <a:noFill/>
        </p:spPr>
        <p:txBody>
          <a:bodyPr wrap="square" rtlCol="0">
            <a:spAutoFit/>
          </a:bodyPr>
          <a:lstStyle/>
          <a:p>
            <a:r>
              <a:rPr lang="en-US" sz="1050">
                <a:solidFill>
                  <a:prstClr val="black"/>
                </a:solidFill>
                <a:latin typeface="Calibri"/>
              </a:rPr>
              <a:t>Ceremony planned / announced</a:t>
            </a:r>
          </a:p>
        </p:txBody>
      </p:sp>
      <p:sp>
        <p:nvSpPr>
          <p:cNvPr id="34" name="TextBox 33"/>
          <p:cNvSpPr txBox="1"/>
          <p:nvPr/>
        </p:nvSpPr>
        <p:spPr>
          <a:xfrm>
            <a:off x="3574040" y="2682167"/>
            <a:ext cx="1447367" cy="253916"/>
          </a:xfrm>
          <a:prstGeom prst="rect">
            <a:avLst/>
          </a:prstGeom>
          <a:noFill/>
        </p:spPr>
        <p:txBody>
          <a:bodyPr wrap="square" rtlCol="0">
            <a:spAutoFit/>
          </a:bodyPr>
          <a:lstStyle/>
          <a:p>
            <a:r>
              <a:rPr lang="en-US" sz="1050" dirty="0">
                <a:solidFill>
                  <a:prstClr val="black"/>
                </a:solidFill>
                <a:latin typeface="Calibri"/>
              </a:rPr>
              <a:t>Retirement – 3 months</a:t>
            </a:r>
          </a:p>
        </p:txBody>
      </p:sp>
      <p:sp>
        <p:nvSpPr>
          <p:cNvPr id="35" name="TextBox 34"/>
          <p:cNvSpPr txBox="1"/>
          <p:nvPr/>
        </p:nvSpPr>
        <p:spPr>
          <a:xfrm>
            <a:off x="6237541" y="2614510"/>
            <a:ext cx="2856200" cy="253916"/>
          </a:xfrm>
          <a:prstGeom prst="rect">
            <a:avLst/>
          </a:prstGeom>
          <a:noFill/>
        </p:spPr>
        <p:txBody>
          <a:bodyPr wrap="square" rtlCol="0">
            <a:spAutoFit/>
          </a:bodyPr>
          <a:lstStyle/>
          <a:p>
            <a:r>
              <a:rPr lang="en-US" sz="1050">
                <a:solidFill>
                  <a:prstClr val="black"/>
                </a:solidFill>
                <a:latin typeface="Calibri"/>
              </a:rPr>
              <a:t>Retrieve copies of personnel and medical records</a:t>
            </a:r>
          </a:p>
        </p:txBody>
      </p:sp>
      <p:pic>
        <p:nvPicPr>
          <p:cNvPr id="40" name="Picture 3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90006" y="1079284"/>
            <a:ext cx="2134994" cy="1562816"/>
          </a:xfrm>
          <a:prstGeom prst="rect">
            <a:avLst/>
          </a:prstGeom>
        </p:spPr>
      </p:pic>
      <p:sp>
        <p:nvSpPr>
          <p:cNvPr id="41" name="TextBox 40"/>
          <p:cNvSpPr txBox="1"/>
          <p:nvPr/>
        </p:nvSpPr>
        <p:spPr>
          <a:xfrm>
            <a:off x="6396033" y="1242299"/>
            <a:ext cx="1074596" cy="300082"/>
          </a:xfrm>
          <a:prstGeom prst="rect">
            <a:avLst/>
          </a:prstGeom>
          <a:noFill/>
        </p:spPr>
        <p:txBody>
          <a:bodyPr wrap="square" rtlCol="0">
            <a:spAutoFit/>
          </a:bodyPr>
          <a:lstStyle/>
          <a:p>
            <a:r>
              <a:rPr lang="en-US" sz="1350" dirty="0">
                <a:solidFill>
                  <a:prstClr val="black"/>
                </a:solidFill>
                <a:latin typeface="Calibri"/>
              </a:rPr>
              <a:t>Retirement!</a:t>
            </a:r>
          </a:p>
        </p:txBody>
      </p:sp>
      <p:cxnSp>
        <p:nvCxnSpPr>
          <p:cNvPr id="42" name="Straight Connector 41"/>
          <p:cNvCxnSpPr/>
          <p:nvPr/>
        </p:nvCxnSpPr>
        <p:spPr>
          <a:xfrm flipH="1">
            <a:off x="5367332" y="2400300"/>
            <a:ext cx="1028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547746" y="2289254"/>
            <a:ext cx="818729" cy="253916"/>
          </a:xfrm>
          <a:prstGeom prst="rect">
            <a:avLst/>
          </a:prstGeom>
          <a:noFill/>
        </p:spPr>
        <p:txBody>
          <a:bodyPr wrap="square" rtlCol="0">
            <a:spAutoFit/>
          </a:bodyPr>
          <a:lstStyle/>
          <a:p>
            <a:r>
              <a:rPr lang="en-US" sz="1050">
                <a:solidFill>
                  <a:prstClr val="black"/>
                </a:solidFill>
                <a:latin typeface="Calibri"/>
              </a:rPr>
              <a:t>Last Drill !</a:t>
            </a:r>
          </a:p>
        </p:txBody>
      </p:sp>
      <p:sp>
        <p:nvSpPr>
          <p:cNvPr id="44" name="TextBox 43"/>
          <p:cNvSpPr txBox="1"/>
          <p:nvPr/>
        </p:nvSpPr>
        <p:spPr>
          <a:xfrm>
            <a:off x="6427530" y="2206347"/>
            <a:ext cx="865587" cy="415498"/>
          </a:xfrm>
          <a:prstGeom prst="rect">
            <a:avLst/>
          </a:prstGeom>
          <a:noFill/>
        </p:spPr>
        <p:txBody>
          <a:bodyPr wrap="square" rtlCol="0">
            <a:spAutoFit/>
          </a:bodyPr>
          <a:lstStyle/>
          <a:p>
            <a:r>
              <a:rPr lang="en-US" sz="1050" dirty="0">
                <a:solidFill>
                  <a:prstClr val="black"/>
                </a:solidFill>
                <a:latin typeface="Calibri"/>
              </a:rPr>
              <a:t>Retirement Ceremony</a:t>
            </a:r>
          </a:p>
        </p:txBody>
      </p:sp>
    </p:spTree>
    <p:extLst>
      <p:ext uri="{BB962C8B-B14F-4D97-AF65-F5344CB8AC3E}">
        <p14:creationId xmlns:p14="http://schemas.microsoft.com/office/powerpoint/2010/main" val="1630240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42687" y="1648160"/>
            <a:ext cx="7170820" cy="632866"/>
          </a:xfrm>
          <a:prstGeom prst="rect">
            <a:avLst/>
          </a:prstGeom>
        </p:spPr>
        <p:txBody>
          <a:bodyPr vert="horz" wrap="square" lIns="0" tIns="9525" rIns="0" bIns="0" rtlCol="0" anchor="ctr">
            <a:spAutoFit/>
          </a:bodyPr>
          <a:lstStyle/>
          <a:p>
            <a:pPr marL="12383" algn="ctr">
              <a:spcBef>
                <a:spcPts val="75"/>
              </a:spcBef>
            </a:pPr>
            <a:r>
              <a:rPr kumimoji="0" lang="en-US" sz="4500" b="0" i="0" u="none" strike="noStrike" kern="1200" cap="none" spc="-30" normalizeH="0" baseline="0" noProof="0" dirty="0">
                <a:ln>
                  <a:noFill/>
                </a:ln>
                <a:solidFill>
                  <a:srgbClr val="000000"/>
                </a:solidFill>
                <a:effectLst/>
                <a:uLnTx/>
                <a:uFillTx/>
                <a:latin typeface="Calibri body"/>
                <a:ea typeface="+mj-ea"/>
                <a:cs typeface="Calibri Light"/>
              </a:rPr>
              <a:t>Questions?</a:t>
            </a:r>
            <a:endParaRPr sz="4500" spc="-30" dirty="0"/>
          </a:p>
        </p:txBody>
      </p:sp>
      <p:sp>
        <p:nvSpPr>
          <p:cNvPr id="3" name="object 3"/>
          <p:cNvSpPr txBox="1"/>
          <p:nvPr/>
        </p:nvSpPr>
        <p:spPr>
          <a:xfrm>
            <a:off x="3145149" y="3523945"/>
            <a:ext cx="5901702" cy="637995"/>
          </a:xfrm>
          <a:prstGeom prst="rect">
            <a:avLst/>
          </a:prstGeom>
        </p:spPr>
        <p:txBody>
          <a:bodyPr vert="horz" wrap="square" lIns="0" tIns="9525" rIns="0" bIns="0" rtlCol="0" anchor="t">
            <a:spAutoFit/>
          </a:bodyPr>
          <a:lstStyle/>
          <a:p>
            <a:pPr marL="9525" algn="ctr">
              <a:spcBef>
                <a:spcPts val="75"/>
              </a:spcBef>
            </a:pPr>
            <a:r>
              <a:rPr lang="en-US" sz="2000" dirty="0">
                <a:solidFill>
                  <a:prstClr val="black"/>
                </a:solidFill>
                <a:latin typeface="Calibri"/>
                <a:cs typeface="Calibri"/>
              </a:rPr>
              <a:t>SFC Joshua Cross - G1</a:t>
            </a:r>
            <a:r>
              <a:rPr sz="2000" dirty="0">
                <a:solidFill>
                  <a:prstClr val="black"/>
                </a:solidFill>
                <a:latin typeface="Calibri"/>
                <a:cs typeface="Calibri"/>
              </a:rPr>
              <a:t> </a:t>
            </a:r>
            <a:r>
              <a:rPr lang="en-US" sz="2000" spc="-8" dirty="0">
                <a:solidFill>
                  <a:prstClr val="black"/>
                </a:solidFill>
                <a:latin typeface="Calibri"/>
                <a:cs typeface="Calibri"/>
              </a:rPr>
              <a:t>Strength Branch NCOIC</a:t>
            </a:r>
            <a:endParaRPr lang="en-US" sz="2000" spc="-4" dirty="0">
              <a:solidFill>
                <a:prstClr val="black"/>
              </a:solidFill>
              <a:latin typeface="Calibri"/>
              <a:ea typeface="Calibri"/>
              <a:cs typeface="Calibri"/>
            </a:endParaRPr>
          </a:p>
          <a:p>
            <a:pPr marL="9525" algn="ctr">
              <a:spcBef>
                <a:spcPts val="75"/>
              </a:spcBef>
            </a:pPr>
            <a:r>
              <a:rPr sz="2000" spc="-4" dirty="0">
                <a:solidFill>
                  <a:prstClr val="black"/>
                </a:solidFill>
                <a:latin typeface="Calibri"/>
                <a:cs typeface="Calibri"/>
              </a:rPr>
              <a:t>(515)</a:t>
            </a:r>
            <a:r>
              <a:rPr lang="en-US" sz="2000" spc="-4" dirty="0">
                <a:solidFill>
                  <a:prstClr val="black"/>
                </a:solidFill>
                <a:latin typeface="Calibri"/>
                <a:cs typeface="Calibri"/>
              </a:rPr>
              <a:t> 252-4526</a:t>
            </a:r>
          </a:p>
        </p:txBody>
      </p:sp>
    </p:spTree>
    <p:extLst>
      <p:ext uri="{BB962C8B-B14F-4D97-AF65-F5344CB8AC3E}">
        <p14:creationId xmlns:p14="http://schemas.microsoft.com/office/powerpoint/2010/main" val="81849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E4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AI-generated content may be incorrect.">
            <a:extLst>
              <a:ext uri="{FF2B5EF4-FFF2-40B4-BE49-F238E27FC236}">
                <a16:creationId xmlns:a16="http://schemas.microsoft.com/office/drawing/2014/main" id="{6C832736-E48C-329E-4CDD-CB59E2F11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62" y="1559294"/>
            <a:ext cx="2772240" cy="3801978"/>
          </a:xfrm>
          <a:prstGeom prst="rect">
            <a:avLst/>
          </a:prstGeom>
        </p:spPr>
      </p:pic>
      <p:sp>
        <p:nvSpPr>
          <p:cNvPr id="2" name="TextBox 1">
            <a:extLst>
              <a:ext uri="{FF2B5EF4-FFF2-40B4-BE49-F238E27FC236}">
                <a16:creationId xmlns:a16="http://schemas.microsoft.com/office/drawing/2014/main" id="{8CCF8EB9-80C1-9E1F-65AA-A24639821BC4}"/>
              </a:ext>
            </a:extLst>
          </p:cNvPr>
          <p:cNvSpPr txBox="1"/>
          <p:nvPr/>
        </p:nvSpPr>
        <p:spPr>
          <a:xfrm>
            <a:off x="3777752" y="4710828"/>
            <a:ext cx="7189908" cy="1200329"/>
          </a:xfrm>
          <a:prstGeom prst="rect">
            <a:avLst/>
          </a:prstGeom>
          <a:noFill/>
          <a:ln>
            <a:solidFill>
              <a:schemeClr val="tx1"/>
            </a:solidFill>
          </a:ln>
        </p:spPr>
        <p:txBody>
          <a:bodyPr wrap="square" rtlCol="0">
            <a:spAutoFit/>
          </a:bodyPr>
          <a:lstStyle/>
          <a:p>
            <a:pPr algn="ctr"/>
            <a:r>
              <a:rPr lang="en-US" b="1" dirty="0"/>
              <a:t>Resources: </a:t>
            </a:r>
            <a:endParaRPr lang="en-US" dirty="0"/>
          </a:p>
          <a:p>
            <a:pPr algn="ctr"/>
            <a:r>
              <a:rPr lang="en-US" dirty="0"/>
              <a:t>TSP.gov</a:t>
            </a:r>
          </a:p>
          <a:p>
            <a:pPr algn="ctr"/>
            <a:r>
              <a:rPr lang="en-US" dirty="0"/>
              <a:t>SEC.gov</a:t>
            </a:r>
          </a:p>
          <a:p>
            <a:pPr algn="ctr"/>
            <a:r>
              <a:rPr lang="en-US" dirty="0"/>
              <a:t>FINRA.gov</a:t>
            </a:r>
          </a:p>
        </p:txBody>
      </p:sp>
      <p:sp>
        <p:nvSpPr>
          <p:cNvPr id="3" name="Content Placeholder 2">
            <a:extLst>
              <a:ext uri="{FF2B5EF4-FFF2-40B4-BE49-F238E27FC236}">
                <a16:creationId xmlns:a16="http://schemas.microsoft.com/office/drawing/2014/main" id="{E6F3A620-61D3-CCCA-4E3A-04A72A6452B5}"/>
              </a:ext>
            </a:extLst>
          </p:cNvPr>
          <p:cNvSpPr>
            <a:spLocks noGrp="1"/>
          </p:cNvSpPr>
          <p:nvPr/>
        </p:nvSpPr>
        <p:spPr>
          <a:xfrm>
            <a:off x="3777752" y="946843"/>
            <a:ext cx="7189908" cy="3089710"/>
          </a:xfrm>
          <a:prstGeom prst="rect">
            <a:avLst/>
          </a:prstGeom>
          <a:ln>
            <a:solidFill>
              <a:schemeClr val="tx1"/>
            </a:solidFill>
          </a:ln>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a:t>Q:  What do you do with your TSP when you retire from uniformed service?</a:t>
            </a:r>
          </a:p>
          <a:p>
            <a:pPr marL="0" indent="0">
              <a:buNone/>
            </a:pPr>
            <a:r>
              <a:rPr lang="en-US" sz="1600" dirty="0"/>
              <a:t>	A: Nothing, unless you’re 1) age 59 ½ or older 2) changing address</a:t>
            </a:r>
          </a:p>
          <a:p>
            <a:pPr marL="0" indent="0">
              <a:buNone/>
            </a:pPr>
            <a:endParaRPr lang="en-US" sz="1600" dirty="0"/>
          </a:p>
          <a:p>
            <a:pPr marL="0" indent="0">
              <a:buNone/>
            </a:pPr>
            <a:r>
              <a:rPr lang="en-US" sz="1600" dirty="0"/>
              <a:t>Q: Can you contribute to TSP after military retirement?</a:t>
            </a:r>
          </a:p>
          <a:p>
            <a:pPr marL="0" indent="0">
              <a:buNone/>
            </a:pPr>
            <a:r>
              <a:rPr lang="en-US" sz="1600" dirty="0"/>
              <a:t>	A: Not as a payroll deduction, but can consolidate other IRA’s into the TSP if applicable (uniformed service only)</a:t>
            </a:r>
          </a:p>
          <a:p>
            <a:pPr marL="0" indent="0">
              <a:buNone/>
            </a:pPr>
            <a:endParaRPr lang="en-US" sz="1600" dirty="0"/>
          </a:p>
          <a:p>
            <a:pPr marL="0" indent="0">
              <a:buNone/>
            </a:pPr>
            <a:r>
              <a:rPr lang="en-US" sz="1600" dirty="0"/>
              <a:t>Q: Are there any important timelines affiliated with TSP?</a:t>
            </a:r>
          </a:p>
          <a:p>
            <a:pPr marL="0" indent="0">
              <a:buNone/>
            </a:pPr>
            <a:r>
              <a:rPr lang="en-US" sz="1600" dirty="0"/>
              <a:t>	A: TSP will send a congratulatory letter when notified of retirement with some information for your consideration (ensure address is correct), and another letter when approaching 72 years old. Collection has to begin at age 72, if not started earlier.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63246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bject 2"/>
          <p:cNvSpPr txBox="1"/>
          <p:nvPr/>
        </p:nvSpPr>
        <p:spPr>
          <a:xfrm>
            <a:off x="1363683" y="1441938"/>
            <a:ext cx="9464633"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500" spc="-42" dirty="0">
                <a:solidFill>
                  <a:schemeClr val="bg1">
                    <a:lumMod val="95000"/>
                    <a:lumOff val="5000"/>
                  </a:schemeClr>
                </a:solidFill>
                <a:latin typeface="+mj-lt"/>
                <a:ea typeface="+mj-ea"/>
                <a:cs typeface="+mj-cs"/>
              </a:rPr>
              <a:t>SS</a:t>
            </a:r>
            <a:r>
              <a:rPr lang="en-US" sz="4500" spc="-34" dirty="0">
                <a:solidFill>
                  <a:schemeClr val="bg1">
                    <a:lumMod val="95000"/>
                    <a:lumOff val="5000"/>
                  </a:schemeClr>
                </a:solidFill>
                <a:latin typeface="+mj-lt"/>
                <a:ea typeface="+mj-ea"/>
                <a:cs typeface="+mj-cs"/>
              </a:rPr>
              <a:t>L</a:t>
            </a:r>
            <a:r>
              <a:rPr lang="en-US" sz="4500" spc="-23" dirty="0">
                <a:solidFill>
                  <a:schemeClr val="bg1">
                    <a:lumMod val="95000"/>
                    <a:lumOff val="5000"/>
                  </a:schemeClr>
                </a:solidFill>
                <a:latin typeface="+mj-lt"/>
                <a:ea typeface="+mj-ea"/>
                <a:cs typeface="+mj-cs"/>
              </a:rPr>
              <a:t>I</a:t>
            </a:r>
            <a:r>
              <a:rPr lang="en-US" sz="4500" spc="-34" dirty="0">
                <a:solidFill>
                  <a:schemeClr val="bg1">
                    <a:lumMod val="95000"/>
                    <a:lumOff val="5000"/>
                  </a:schemeClr>
                </a:solidFill>
                <a:latin typeface="+mj-lt"/>
                <a:ea typeface="+mj-ea"/>
                <a:cs typeface="+mj-cs"/>
              </a:rPr>
              <a:t>/</a:t>
            </a:r>
            <a:r>
              <a:rPr lang="en-US" sz="4500" spc="-48" dirty="0">
                <a:solidFill>
                  <a:schemeClr val="bg1">
                    <a:lumMod val="95000"/>
                    <a:lumOff val="5000"/>
                  </a:schemeClr>
                </a:solidFill>
                <a:latin typeface="+mj-lt"/>
                <a:ea typeface="+mj-ea"/>
                <a:cs typeface="+mj-cs"/>
              </a:rPr>
              <a:t>S</a:t>
            </a:r>
            <a:r>
              <a:rPr lang="en-US" sz="4500" spc="-62" dirty="0">
                <a:solidFill>
                  <a:schemeClr val="bg1">
                    <a:lumMod val="95000"/>
                    <a:lumOff val="5000"/>
                  </a:schemeClr>
                </a:solidFill>
                <a:latin typeface="+mj-lt"/>
                <a:ea typeface="+mj-ea"/>
                <a:cs typeface="+mj-cs"/>
              </a:rPr>
              <a:t>G</a:t>
            </a:r>
            <a:r>
              <a:rPr lang="en-US" sz="4500" spc="-45" dirty="0">
                <a:solidFill>
                  <a:schemeClr val="bg1">
                    <a:lumMod val="95000"/>
                    <a:lumOff val="5000"/>
                  </a:schemeClr>
                </a:solidFill>
                <a:latin typeface="+mj-lt"/>
                <a:ea typeface="+mj-ea"/>
                <a:cs typeface="+mj-cs"/>
              </a:rPr>
              <a:t>LI</a:t>
            </a:r>
          </a:p>
          <a:p>
            <a:pPr algn="ctr">
              <a:lnSpc>
                <a:spcPct val="90000"/>
              </a:lnSpc>
              <a:spcBef>
                <a:spcPct val="0"/>
              </a:spcBef>
              <a:spcAft>
                <a:spcPts val="600"/>
              </a:spcAft>
            </a:pPr>
            <a:endParaRPr lang="en-US" sz="4500" dirty="0">
              <a:solidFill>
                <a:schemeClr val="bg1">
                  <a:lumMod val="95000"/>
                  <a:lumOff val="5000"/>
                </a:schemeClr>
              </a:solidFill>
              <a:latin typeface="+mj-lt"/>
              <a:ea typeface="+mj-ea"/>
              <a:cs typeface="+mj-cs"/>
            </a:endParaRPr>
          </a:p>
          <a:p>
            <a:pPr marL="3929" algn="ctr">
              <a:lnSpc>
                <a:spcPct val="90000"/>
              </a:lnSpc>
              <a:spcBef>
                <a:spcPct val="0"/>
              </a:spcBef>
              <a:spcAft>
                <a:spcPts val="600"/>
              </a:spcAft>
            </a:pPr>
            <a:r>
              <a:rPr lang="en-US" sz="4500" spc="-8" dirty="0">
                <a:solidFill>
                  <a:schemeClr val="bg1">
                    <a:lumMod val="95000"/>
                    <a:lumOff val="5000"/>
                  </a:schemeClr>
                </a:solidFill>
                <a:latin typeface="+mj-lt"/>
                <a:ea typeface="+mj-ea"/>
                <a:cs typeface="+mj-cs"/>
              </a:rPr>
              <a:t>IOWA </a:t>
            </a:r>
            <a:r>
              <a:rPr lang="en-US" sz="4500" spc="-11" dirty="0">
                <a:solidFill>
                  <a:schemeClr val="bg1">
                    <a:lumMod val="95000"/>
                    <a:lumOff val="5000"/>
                  </a:schemeClr>
                </a:solidFill>
                <a:latin typeface="+mj-lt"/>
                <a:ea typeface="+mj-ea"/>
                <a:cs typeface="+mj-cs"/>
              </a:rPr>
              <a:t>NATIONAL </a:t>
            </a:r>
            <a:r>
              <a:rPr lang="en-US" sz="4500" spc="-8" dirty="0">
                <a:solidFill>
                  <a:schemeClr val="bg1">
                    <a:lumMod val="95000"/>
                    <a:lumOff val="5000"/>
                  </a:schemeClr>
                </a:solidFill>
                <a:latin typeface="+mj-lt"/>
                <a:ea typeface="+mj-ea"/>
                <a:cs typeface="+mj-cs"/>
              </a:rPr>
              <a:t>GUARD</a:t>
            </a:r>
            <a:r>
              <a:rPr lang="en-US" sz="4500" spc="-85" dirty="0">
                <a:solidFill>
                  <a:schemeClr val="bg1">
                    <a:lumMod val="95000"/>
                    <a:lumOff val="5000"/>
                  </a:schemeClr>
                </a:solidFill>
                <a:latin typeface="+mj-lt"/>
                <a:ea typeface="+mj-ea"/>
                <a:cs typeface="+mj-cs"/>
              </a:rPr>
              <a:t> </a:t>
            </a:r>
            <a:r>
              <a:rPr lang="en-US" sz="4500" spc="-11" dirty="0">
                <a:solidFill>
                  <a:schemeClr val="bg1">
                    <a:lumMod val="95000"/>
                    <a:lumOff val="5000"/>
                  </a:schemeClr>
                </a:solidFill>
                <a:latin typeface="+mj-lt"/>
                <a:ea typeface="+mj-ea"/>
                <a:cs typeface="+mj-cs"/>
              </a:rPr>
              <a:t>ASSOCIATIONS</a:t>
            </a:r>
            <a:endParaRPr lang="en-US" sz="4500" dirty="0">
              <a:solidFill>
                <a:schemeClr val="bg1">
                  <a:lumMod val="95000"/>
                  <a:lumOff val="5000"/>
                </a:schemeClr>
              </a:solidFill>
              <a:latin typeface="+mj-lt"/>
              <a:ea typeface="+mj-ea"/>
              <a:cs typeface="+mj-cs"/>
            </a:endParaRPr>
          </a:p>
        </p:txBody>
      </p:sp>
    </p:spTree>
    <p:extLst>
      <p:ext uri="{BB962C8B-B14F-4D97-AF65-F5344CB8AC3E}">
        <p14:creationId xmlns:p14="http://schemas.microsoft.com/office/powerpoint/2010/main" val="947887567"/>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1524000" y="-10530"/>
            <a:ext cx="9144000" cy="1931550"/>
            <a:chOff x="0" y="0"/>
            <a:chExt cx="9144000" cy="1271588"/>
          </a:xfrm>
        </p:grpSpPr>
        <p:pic>
          <p:nvPicPr>
            <p:cNvPr id="9" name="Picture 10"/>
            <p:cNvPicPr>
              <a:picLocks noChangeAspect="1" noChangeArrowheads="1"/>
            </p:cNvPicPr>
            <p:nvPr/>
          </p:nvPicPr>
          <p:blipFill>
            <a:blip r:embed="rId3" cstate="print"/>
            <a:srcRect l="15833" r="11667"/>
            <a:stretch>
              <a:fillRect/>
            </a:stretch>
          </p:blipFill>
          <p:spPr bwMode="auto">
            <a:xfrm>
              <a:off x="2514600" y="0"/>
              <a:ext cx="6629400" cy="1271588"/>
            </a:xfrm>
            <a:prstGeom prst="rect">
              <a:avLst/>
            </a:prstGeom>
            <a:noFill/>
            <a:ln w="9525">
              <a:noFill/>
              <a:miter lim="800000"/>
              <a:headEnd/>
              <a:tailEnd/>
            </a:ln>
          </p:spPr>
        </p:pic>
        <p:pic>
          <p:nvPicPr>
            <p:cNvPr id="10" name="Picture 10"/>
            <p:cNvPicPr>
              <a:picLocks noChangeAspect="1" noChangeArrowheads="1"/>
            </p:cNvPicPr>
            <p:nvPr/>
          </p:nvPicPr>
          <p:blipFill>
            <a:blip r:embed="rId3" cstate="print"/>
            <a:srcRect l="15833" r="11667"/>
            <a:stretch>
              <a:fillRect/>
            </a:stretch>
          </p:blipFill>
          <p:spPr bwMode="auto">
            <a:xfrm>
              <a:off x="0" y="0"/>
              <a:ext cx="6629400" cy="1271588"/>
            </a:xfrm>
            <a:prstGeom prst="rect">
              <a:avLst/>
            </a:prstGeom>
            <a:noFill/>
            <a:ln w="9525">
              <a:noFill/>
              <a:miter lim="800000"/>
              <a:headEnd/>
              <a:tailEnd/>
            </a:ln>
          </p:spPr>
        </p:pic>
        <p:pic>
          <p:nvPicPr>
            <p:cNvPr id="11" name="Picture 10"/>
            <p:cNvPicPr>
              <a:picLocks noChangeAspect="1" noChangeArrowheads="1"/>
            </p:cNvPicPr>
            <p:nvPr/>
          </p:nvPicPr>
          <p:blipFill>
            <a:blip r:embed="rId3" cstate="print"/>
            <a:srcRect l="15833" r="11667"/>
            <a:stretch>
              <a:fillRect/>
            </a:stretch>
          </p:blipFill>
          <p:spPr bwMode="auto">
            <a:xfrm>
              <a:off x="1447800" y="0"/>
              <a:ext cx="6629400" cy="1271588"/>
            </a:xfrm>
            <a:prstGeom prst="rect">
              <a:avLst/>
            </a:prstGeom>
            <a:noFill/>
            <a:ln w="9525">
              <a:noFill/>
              <a:miter lim="800000"/>
              <a:headEnd/>
              <a:tailEnd/>
            </a:ln>
          </p:spPr>
        </p:pic>
      </p:grpSp>
      <p:sp>
        <p:nvSpPr>
          <p:cNvPr id="27" name="TextBox 12"/>
          <p:cNvSpPr txBox="1">
            <a:spLocks noChangeArrowheads="1"/>
          </p:cNvSpPr>
          <p:nvPr/>
        </p:nvSpPr>
        <p:spPr bwMode="auto">
          <a:xfrm>
            <a:off x="8017221" y="3156332"/>
            <a:ext cx="2825922" cy="276999"/>
          </a:xfrm>
          <a:prstGeom prst="rect">
            <a:avLst/>
          </a:prstGeom>
          <a:noFill/>
          <a:ln w="9525">
            <a:noFill/>
            <a:miter lim="800000"/>
            <a:headEnd/>
            <a:tailEnd/>
          </a:ln>
        </p:spPr>
        <p:txBody>
          <a:bodyPr wrap="square">
            <a:spAutoFit/>
          </a:bodyPr>
          <a:lstStyle/>
          <a:p>
            <a:endParaRPr lang="en-US" sz="1200" dirty="0">
              <a:solidFill>
                <a:prstClr val="black"/>
              </a:solidFill>
              <a:latin typeface="Arial" panose="020B0604020202020204" pitchFamily="34" charset="0"/>
              <a:cs typeface="Arial" panose="020B0604020202020204" pitchFamily="34" charset="0"/>
            </a:endParaRPr>
          </a:p>
        </p:txBody>
      </p:sp>
      <p:pic>
        <p:nvPicPr>
          <p:cNvPr id="15" name="Picture 1" descr="C:\Users\Jakin.Waldock\Desktop\Seals, Logos and Videos\Strategic Direction Version 28.jpg"/>
          <p:cNvPicPr>
            <a:picLocks noChangeAspect="1" noChangeArrowheads="1"/>
          </p:cNvPicPr>
          <p:nvPr/>
        </p:nvPicPr>
        <p:blipFill>
          <a:blip r:embed="rId4" cstate="print">
            <a:clrChange>
              <a:clrFrom>
                <a:srgbClr val="FFFFF4"/>
              </a:clrFrom>
              <a:clrTo>
                <a:srgbClr val="FFFFF4">
                  <a:alpha val="0"/>
                </a:srgbClr>
              </a:clrTo>
            </a:clrChange>
          </a:blip>
          <a:srcRect l="7252" t="16544" r="7252" b="16544"/>
          <a:stretch>
            <a:fillRect/>
          </a:stretch>
        </p:blipFill>
        <p:spPr bwMode="auto">
          <a:xfrm>
            <a:off x="1752601" y="67417"/>
            <a:ext cx="1219199" cy="1172497"/>
          </a:xfrm>
          <a:prstGeom prst="rect">
            <a:avLst/>
          </a:prstGeom>
        </p:spPr>
      </p:pic>
      <p:sp>
        <p:nvSpPr>
          <p:cNvPr id="19" name="Rectangle 18"/>
          <p:cNvSpPr/>
          <p:nvPr/>
        </p:nvSpPr>
        <p:spPr>
          <a:xfrm>
            <a:off x="2694709" y="352829"/>
            <a:ext cx="6858000" cy="1261884"/>
          </a:xfrm>
          <a:prstGeom prst="rect">
            <a:avLst/>
          </a:prstGeom>
        </p:spPr>
        <p:txBody>
          <a:bodyPr wrap="square" lIns="91440" tIns="45720" rIns="91440" bIns="45720" anchor="t">
            <a:spAutoFit/>
          </a:bodyPr>
          <a:lstStyle/>
          <a:p>
            <a:pPr algn="ctr"/>
            <a:r>
              <a:rPr lang="en-US" sz="3800" u="sng" dirty="0">
                <a:ln w="9525">
                  <a:noFill/>
                </a:ln>
                <a:effectLst>
                  <a:innerShdw blurRad="114300">
                    <a:prstClr val="black"/>
                  </a:innerShdw>
                </a:effectLst>
                <a:latin typeface="Stencil"/>
              </a:rPr>
              <a:t>GESAC: Continue to stay involved</a:t>
            </a:r>
          </a:p>
        </p:txBody>
      </p:sp>
      <p:pic>
        <p:nvPicPr>
          <p:cNvPr id="25" name="Picture 24" descr="TAG Seal.png"/>
          <p:cNvPicPr>
            <a:picLocks noChangeAspect="1"/>
          </p:cNvPicPr>
          <p:nvPr/>
        </p:nvPicPr>
        <p:blipFill>
          <a:blip r:embed="rId5" cstate="print"/>
          <a:stretch>
            <a:fillRect/>
          </a:stretch>
        </p:blipFill>
        <p:spPr>
          <a:xfrm>
            <a:off x="9295669" y="75881"/>
            <a:ext cx="1136803" cy="1164032"/>
          </a:xfrm>
          <a:prstGeom prst="rect">
            <a:avLst/>
          </a:prstGeom>
        </p:spPr>
      </p:pic>
      <p:sp>
        <p:nvSpPr>
          <p:cNvPr id="3" name="Footer Placeholder 2"/>
          <p:cNvSpPr>
            <a:spLocks noGrp="1"/>
          </p:cNvSpPr>
          <p:nvPr>
            <p:ph type="ftr" sz="quarter" idx="11"/>
          </p:nvPr>
        </p:nvSpPr>
        <p:spPr/>
        <p:txBody>
          <a:bodyPr/>
          <a:lstStyle/>
          <a:p>
            <a:r>
              <a:rPr lang="en-US"/>
              <a:t>UNCLASSIFIED</a:t>
            </a:r>
          </a:p>
        </p:txBody>
      </p:sp>
      <p:sp>
        <p:nvSpPr>
          <p:cNvPr id="18" name="Rectangle 17"/>
          <p:cNvSpPr/>
          <p:nvPr/>
        </p:nvSpPr>
        <p:spPr>
          <a:xfrm rot="18952691">
            <a:off x="7400643" y="5099155"/>
            <a:ext cx="248786" cy="400110"/>
          </a:xfrm>
          <a:prstGeom prst="rect">
            <a:avLst/>
          </a:prstGeom>
          <a:noFill/>
        </p:spPr>
        <p:txBody>
          <a:bodyPr wrap="none" lIns="91440" tIns="45720" rIns="91440" bIns="45720">
            <a:spAutoFit/>
          </a:bodyPr>
          <a:lstStyle/>
          <a:p>
            <a:pPr algn="ctr"/>
            <a:r>
              <a:rPr lang="en-US" sz="2000" b="1" spc="50" dirty="0">
                <a:ln w="0"/>
                <a:solidFill>
                  <a:schemeClr val="bg2"/>
                </a:solidFill>
                <a:effectLst>
                  <a:innerShdw blurRad="63500" dist="50800" dir="13500000">
                    <a:srgbClr val="000000">
                      <a:alpha val="50000"/>
                    </a:srgbClr>
                  </a:innerShdw>
                </a:effectLst>
              </a:rPr>
              <a:t> </a:t>
            </a:r>
          </a:p>
        </p:txBody>
      </p:sp>
      <p:sp>
        <p:nvSpPr>
          <p:cNvPr id="21" name="Rectangle 20"/>
          <p:cNvSpPr/>
          <p:nvPr/>
        </p:nvSpPr>
        <p:spPr>
          <a:xfrm rot="18954166">
            <a:off x="7385202" y="5032316"/>
            <a:ext cx="184730" cy="400110"/>
          </a:xfrm>
          <a:prstGeom prst="rect">
            <a:avLst/>
          </a:prstGeom>
          <a:noFill/>
        </p:spPr>
        <p:txBody>
          <a:bodyPr wrap="none" lIns="91440" tIns="45720" rIns="91440" bIns="45720">
            <a:spAutoFit/>
          </a:bodyPr>
          <a:lstStyle/>
          <a:p>
            <a:pPr algn="ctr"/>
            <a:endParaRPr lang="en-US" sz="2000" b="1" spc="50" dirty="0">
              <a:ln w="0"/>
              <a:solidFill>
                <a:schemeClr val="bg2"/>
              </a:solidFill>
              <a:effectLst>
                <a:innerShdw blurRad="63500" dist="50800" dir="13500000">
                  <a:srgbClr val="000000">
                    <a:alpha val="50000"/>
                  </a:srgbClr>
                </a:innerShdw>
              </a:effectLst>
            </a:endParaRPr>
          </a:p>
        </p:txBody>
      </p:sp>
      <p:sp>
        <p:nvSpPr>
          <p:cNvPr id="22" name="Rectangle 21"/>
          <p:cNvSpPr/>
          <p:nvPr/>
        </p:nvSpPr>
        <p:spPr>
          <a:xfrm rot="2577864">
            <a:off x="4565391" y="5051156"/>
            <a:ext cx="184731" cy="523220"/>
          </a:xfrm>
          <a:prstGeom prst="rect">
            <a:avLst/>
          </a:prstGeom>
          <a:noFill/>
        </p:spPr>
        <p:txBody>
          <a:bodyPr wrap="none" lIns="91440" tIns="45720" rIns="91440" bIns="45720">
            <a:spAutoFit/>
          </a:bodyPr>
          <a:lstStyle/>
          <a:p>
            <a:pPr algn="ctr"/>
            <a:endParaRPr lang="en-US" sz="2800" b="1" spc="50" dirty="0">
              <a:ln w="0"/>
              <a:solidFill>
                <a:schemeClr val="bg2"/>
              </a:solidFill>
              <a:effectLst>
                <a:innerShdw blurRad="63500" dist="50800" dir="13500000">
                  <a:srgbClr val="000000">
                    <a:alpha val="50000"/>
                  </a:srgbClr>
                </a:innerShdw>
              </a:effectLst>
            </a:endParaRPr>
          </a:p>
        </p:txBody>
      </p:sp>
      <p:sp>
        <p:nvSpPr>
          <p:cNvPr id="29" name="TextBox 28">
            <a:extLst>
              <a:ext uri="{FF2B5EF4-FFF2-40B4-BE49-F238E27FC236}">
                <a16:creationId xmlns:a16="http://schemas.microsoft.com/office/drawing/2014/main" id="{CF3F45C1-1437-47CB-8571-27E7CE455050}"/>
              </a:ext>
            </a:extLst>
          </p:cNvPr>
          <p:cNvSpPr txBox="1"/>
          <p:nvPr/>
        </p:nvSpPr>
        <p:spPr>
          <a:xfrm>
            <a:off x="1752601" y="1789005"/>
            <a:ext cx="8679870" cy="403187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dirty="0">
                <a:latin typeface="Arial"/>
                <a:ea typeface="Tahoma"/>
                <a:cs typeface="Arial"/>
              </a:rPr>
              <a:t>IANG Support to Civil Authorities is a "no fail" mission</a:t>
            </a:r>
          </a:p>
          <a:p>
            <a:pPr marL="342900" indent="-342900">
              <a:buFont typeface="Arial" panose="020B0604020202020204" pitchFamily="34" charset="0"/>
              <a:buChar char="•"/>
            </a:pPr>
            <a:endParaRPr lang="en-US" sz="2400" dirty="0">
              <a:latin typeface="Arial"/>
              <a:ea typeface="Tahoma"/>
              <a:cs typeface="Arial"/>
            </a:endParaRPr>
          </a:p>
          <a:p>
            <a:pPr marL="342900" indent="-342900">
              <a:buFont typeface="Arial" panose="020B0604020202020204" pitchFamily="34" charset="0"/>
              <a:buChar char="•"/>
            </a:pPr>
            <a:r>
              <a:rPr lang="en-US" sz="2400" dirty="0">
                <a:latin typeface="Arial"/>
                <a:ea typeface="Tahoma"/>
                <a:cs typeface="Arial"/>
              </a:rPr>
              <a:t>Retired NGIA</a:t>
            </a:r>
            <a:endParaRPr lang="en-US" sz="2400" dirty="0">
              <a:latin typeface="Arial" panose="020B0604020202020204" pitchFamily="34" charset="0"/>
              <a:ea typeface="Tahoma" panose="020B0604030504040204" pitchFamily="34" charset="0"/>
              <a:cs typeface="Arial" panose="020B0604020202020204" pitchFamily="34" charset="0"/>
            </a:endParaRPr>
          </a:p>
          <a:p>
            <a:pPr marL="800100" lvl="1" indent="-342900">
              <a:buFont typeface="Arial" panose="020B0604020202020204" pitchFamily="34" charset="0"/>
              <a:buChar char="•"/>
            </a:pPr>
            <a:r>
              <a:rPr lang="en-US" sz="2000" dirty="0">
                <a:latin typeface="Arial"/>
                <a:ea typeface="Tahoma"/>
                <a:cs typeface="Arial"/>
              </a:rPr>
              <a:t>Desire to stay in contact with the IANG</a:t>
            </a:r>
          </a:p>
          <a:p>
            <a:pPr marL="800100" lvl="1" indent="-342900">
              <a:buFont typeface="Arial" panose="020B0604020202020204" pitchFamily="34" charset="0"/>
              <a:buChar char="•"/>
            </a:pPr>
            <a:r>
              <a:rPr lang="en-US" sz="2000" dirty="0">
                <a:latin typeface="Arial"/>
                <a:ea typeface="Tahoma"/>
                <a:cs typeface="Arial"/>
              </a:rPr>
              <a:t>Interested in supporting County of residence and/or adjacent counties</a:t>
            </a:r>
          </a:p>
          <a:p>
            <a:pPr marL="800100" lvl="1" indent="-342900">
              <a:buFont typeface="Arial" panose="020B0604020202020204" pitchFamily="34" charset="0"/>
              <a:buChar char="•"/>
            </a:pPr>
            <a:r>
              <a:rPr lang="en-US" sz="2000" dirty="0">
                <a:latin typeface="Arial"/>
                <a:ea typeface="Tahoma"/>
                <a:cs typeface="Arial"/>
              </a:rPr>
              <a:t>Willingness to be called upon during a domestic emergency</a:t>
            </a:r>
          </a:p>
          <a:p>
            <a:pPr marL="800100" lvl="1" indent="-342900">
              <a:buFont typeface="Arial" panose="020B0604020202020204" pitchFamily="34" charset="0"/>
              <a:buChar char="•"/>
            </a:pPr>
            <a:endParaRPr lang="en-US" sz="2000" dirty="0">
              <a:latin typeface="Arial"/>
              <a:ea typeface="Tahoma"/>
              <a:cs typeface="Arial"/>
            </a:endParaRPr>
          </a:p>
          <a:p>
            <a:pPr marL="342900" indent="-342900">
              <a:buFont typeface="Arial" panose="020B0604020202020204" pitchFamily="34" charset="0"/>
              <a:buChar char="•"/>
            </a:pPr>
            <a:r>
              <a:rPr lang="en-US" sz="2400" dirty="0">
                <a:latin typeface="Arial"/>
                <a:ea typeface="Tahoma"/>
                <a:cs typeface="Arial"/>
              </a:rPr>
              <a:t>Vital IANG Mission, Especially During High OPTEMPO</a:t>
            </a:r>
          </a:p>
          <a:p>
            <a:pPr marL="800100" lvl="1" indent="-342900">
              <a:buFont typeface="Arial" panose="020B0604020202020204" pitchFamily="34" charset="0"/>
              <a:buChar char="•"/>
            </a:pPr>
            <a:r>
              <a:rPr lang="en-US" sz="2000" dirty="0">
                <a:latin typeface="Arial"/>
                <a:ea typeface="Tahoma"/>
                <a:cs typeface="Arial"/>
              </a:rPr>
              <a:t>Initial eyes and ears of the NGIA in the local community</a:t>
            </a:r>
          </a:p>
          <a:p>
            <a:pPr marL="800100" lvl="1" indent="-342900">
              <a:buFont typeface="Arial" panose="020B0604020202020204" pitchFamily="34" charset="0"/>
              <a:buChar char="•"/>
            </a:pPr>
            <a:r>
              <a:rPr lang="en-US" sz="2000" dirty="0">
                <a:latin typeface="Arial"/>
                <a:ea typeface="Tahoma"/>
                <a:cs typeface="Arial"/>
              </a:rPr>
              <a:t>Provide critical information to the Joint Task Force – Iowa (JTF-IA) </a:t>
            </a:r>
          </a:p>
          <a:p>
            <a:pPr marL="800100" lvl="1" indent="-342900">
              <a:buFont typeface="Arial" panose="020B0604020202020204" pitchFamily="34" charset="0"/>
              <a:buChar char="•"/>
            </a:pPr>
            <a:r>
              <a:rPr lang="en-US" sz="2000" dirty="0">
                <a:latin typeface="Arial"/>
                <a:ea typeface="Tahoma"/>
                <a:cs typeface="Arial"/>
              </a:rPr>
              <a:t>Help Ensure NGIA’s timely response and effectiveness</a:t>
            </a:r>
          </a:p>
        </p:txBody>
      </p:sp>
    </p:spTree>
    <p:extLst>
      <p:ext uri="{BB962C8B-B14F-4D97-AF65-F5344CB8AC3E}">
        <p14:creationId xmlns:p14="http://schemas.microsoft.com/office/powerpoint/2010/main" val="157594181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1"/>
          <p:cNvSpPr>
            <a:spLocks noChangeArrowheads="1"/>
          </p:cNvSpPr>
          <p:nvPr/>
        </p:nvSpPr>
        <p:spPr bwMode="auto">
          <a:xfrm>
            <a:off x="3124201" y="4171951"/>
            <a:ext cx="2717006" cy="1345406"/>
          </a:xfrm>
          <a:prstGeom prst="rect">
            <a:avLst/>
          </a:prstGeom>
          <a:noFill/>
          <a:ln w="12700">
            <a:noFill/>
            <a:miter lim="800000"/>
            <a:headEnd/>
            <a:tailEnd/>
          </a:ln>
        </p:spPr>
        <p:txBody>
          <a:bodyPr wrap="none" anchor="ctr"/>
          <a:lstStyle/>
          <a:p>
            <a:pPr fontAlgn="base">
              <a:spcBef>
                <a:spcPct val="0"/>
              </a:spcBef>
              <a:spcAft>
                <a:spcPct val="0"/>
              </a:spcAft>
            </a:pPr>
            <a:endParaRPr lang="en-US" sz="1350" dirty="0">
              <a:solidFill>
                <a:srgbClr val="000000"/>
              </a:solidFill>
              <a:sym typeface="Arial" pitchFamily="34" charset="0"/>
            </a:endParaRPr>
          </a:p>
        </p:txBody>
      </p:sp>
      <p:sp>
        <p:nvSpPr>
          <p:cNvPr id="6148" name="Text Box 65"/>
          <p:cNvSpPr txBox="1">
            <a:spLocks noChangeArrowheads="1"/>
          </p:cNvSpPr>
          <p:nvPr/>
        </p:nvSpPr>
        <p:spPr bwMode="auto">
          <a:xfrm>
            <a:off x="2244436" y="2057400"/>
            <a:ext cx="7661564" cy="1714500"/>
          </a:xfrm>
          <a:prstGeom prst="rect">
            <a:avLst/>
          </a:prstGeom>
          <a:noFill/>
          <a:ln w="9525">
            <a:noFill/>
            <a:miter lim="800000"/>
            <a:headEnd/>
            <a:tailEnd/>
          </a:ln>
        </p:spPr>
        <p:txBody>
          <a:bodyPr/>
          <a:lstStyle/>
          <a:p>
            <a:pPr algn="ctr" fontAlgn="base">
              <a:spcBef>
                <a:spcPct val="50000"/>
              </a:spcBef>
              <a:spcAft>
                <a:spcPct val="0"/>
              </a:spcAft>
            </a:pPr>
            <a:r>
              <a:rPr lang="en-US" sz="5000" b="1" dirty="0">
                <a:solidFill>
                  <a:srgbClr val="000000"/>
                </a:solidFill>
                <a:sym typeface="Arial" pitchFamily="34" charset="0"/>
              </a:rPr>
              <a:t>Line Of Duty</a:t>
            </a:r>
          </a:p>
          <a:p>
            <a:pPr algn="ctr" fontAlgn="base">
              <a:spcBef>
                <a:spcPct val="50000"/>
              </a:spcBef>
              <a:spcAft>
                <a:spcPct val="0"/>
              </a:spcAft>
            </a:pPr>
            <a:r>
              <a:rPr lang="en-US" sz="5000" b="1" dirty="0">
                <a:solidFill>
                  <a:srgbClr val="000000"/>
                </a:solidFill>
                <a:sym typeface="Arial" pitchFamily="34" charset="0"/>
              </a:rPr>
              <a:t>Health System Services</a:t>
            </a:r>
          </a:p>
          <a:p>
            <a:pPr algn="ctr" fontAlgn="base">
              <a:spcBef>
                <a:spcPct val="50000"/>
              </a:spcBef>
              <a:spcAft>
                <a:spcPct val="0"/>
              </a:spcAft>
            </a:pPr>
            <a:endParaRPr lang="en-US" sz="3750" b="1" dirty="0">
              <a:solidFill>
                <a:srgbClr val="000000"/>
              </a:solidFill>
              <a:sym typeface="Arial" pitchFamily="34" charset="0"/>
            </a:endParaRPr>
          </a:p>
          <a:p>
            <a:pPr algn="ctr" fontAlgn="base">
              <a:spcBef>
                <a:spcPct val="50000"/>
              </a:spcBef>
              <a:spcAft>
                <a:spcPct val="0"/>
              </a:spcAft>
            </a:pPr>
            <a:endParaRPr lang="en-US" sz="3300" b="1" dirty="0">
              <a:solidFill>
                <a:srgbClr val="000000"/>
              </a:solidFill>
              <a:sym typeface="Arial" pitchFamily="34" charset="0"/>
            </a:endParaRPr>
          </a:p>
          <a:p>
            <a:pPr algn="ctr" fontAlgn="base">
              <a:spcBef>
                <a:spcPct val="50000"/>
              </a:spcBef>
              <a:spcAft>
                <a:spcPct val="0"/>
              </a:spcAft>
            </a:pPr>
            <a:endParaRPr lang="en-US" sz="1050" b="1" dirty="0">
              <a:solidFill>
                <a:srgbClr val="000000"/>
              </a:solidFill>
              <a:sym typeface="Arial" pitchFamily="34" charset="0"/>
            </a:endParaRPr>
          </a:p>
          <a:p>
            <a:pPr algn="ctr" fontAlgn="base">
              <a:spcBef>
                <a:spcPct val="50000"/>
              </a:spcBef>
              <a:spcAft>
                <a:spcPct val="0"/>
              </a:spcAft>
            </a:pPr>
            <a:endParaRPr lang="en-US" sz="3300" b="1" dirty="0">
              <a:solidFill>
                <a:srgbClr val="000000"/>
              </a:solidFill>
              <a:sym typeface="Arial" pitchFamily="34" charset="0"/>
            </a:endParaRPr>
          </a:p>
        </p:txBody>
      </p:sp>
    </p:spTree>
    <p:extLst>
      <p:ext uri="{BB962C8B-B14F-4D97-AF65-F5344CB8AC3E}">
        <p14:creationId xmlns:p14="http://schemas.microsoft.com/office/powerpoint/2010/main" val="399138071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1"/>
          <p:cNvSpPr>
            <a:spLocks noChangeArrowheads="1"/>
          </p:cNvSpPr>
          <p:nvPr/>
        </p:nvSpPr>
        <p:spPr bwMode="auto">
          <a:xfrm>
            <a:off x="3124201" y="4171951"/>
            <a:ext cx="2717006" cy="1345406"/>
          </a:xfrm>
          <a:prstGeom prst="rect">
            <a:avLst/>
          </a:prstGeom>
          <a:noFill/>
          <a:ln w="12700">
            <a:noFill/>
            <a:miter lim="800000"/>
            <a:headEnd/>
            <a:tailEnd/>
          </a:ln>
        </p:spPr>
        <p:txBody>
          <a:bodyPr wrap="none" anchor="ctr"/>
          <a:lstStyle/>
          <a:p>
            <a:pPr fontAlgn="base">
              <a:spcBef>
                <a:spcPct val="0"/>
              </a:spcBef>
              <a:spcAft>
                <a:spcPct val="0"/>
              </a:spcAft>
            </a:pPr>
            <a:endParaRPr lang="en-US" sz="1350" dirty="0">
              <a:solidFill>
                <a:srgbClr val="000000"/>
              </a:solidFill>
              <a:sym typeface="Arial" pitchFamily="34" charset="0"/>
            </a:endParaRPr>
          </a:p>
        </p:txBody>
      </p:sp>
      <p:pic>
        <p:nvPicPr>
          <p:cNvPr id="4" name="Picture 3">
            <a:extLst>
              <a:ext uri="{FF2B5EF4-FFF2-40B4-BE49-F238E27FC236}">
                <a16:creationId xmlns:a16="http://schemas.microsoft.com/office/drawing/2014/main" id="{188E037F-8FAE-C5E7-96E6-64D2B4691B2D}"/>
              </a:ext>
            </a:extLst>
          </p:cNvPr>
          <p:cNvPicPr>
            <a:picLocks noChangeAspect="1"/>
          </p:cNvPicPr>
          <p:nvPr/>
        </p:nvPicPr>
        <p:blipFill>
          <a:blip r:embed="rId3"/>
          <a:stretch>
            <a:fillRect/>
          </a:stretch>
        </p:blipFill>
        <p:spPr>
          <a:xfrm>
            <a:off x="4310979" y="590771"/>
            <a:ext cx="3060457" cy="749873"/>
          </a:xfrm>
          <a:prstGeom prst="rect">
            <a:avLst/>
          </a:prstGeom>
        </p:spPr>
      </p:pic>
      <p:sp>
        <p:nvSpPr>
          <p:cNvPr id="5" name="Rectangle 3">
            <a:extLst>
              <a:ext uri="{FF2B5EF4-FFF2-40B4-BE49-F238E27FC236}">
                <a16:creationId xmlns:a16="http://schemas.microsoft.com/office/drawing/2014/main" id="{4DEE3173-DC81-5812-9D8E-6623D46C260F}"/>
              </a:ext>
            </a:extLst>
          </p:cNvPr>
          <p:cNvSpPr>
            <a:spLocks noChangeArrowheads="1"/>
          </p:cNvSpPr>
          <p:nvPr/>
        </p:nvSpPr>
        <p:spPr bwMode="auto">
          <a:xfrm>
            <a:off x="2195431" y="1527922"/>
            <a:ext cx="8092440" cy="4278094"/>
          </a:xfrm>
          <a:prstGeom prst="rect">
            <a:avLst/>
          </a:prstGeom>
          <a:noFill/>
          <a:ln w="12700">
            <a:noFill/>
            <a:miter lim="800000"/>
            <a:headEnd/>
            <a:tailEnd/>
          </a:ln>
        </p:spPr>
        <p:txBody>
          <a:bodyPr wrap="square">
            <a:spAutoFit/>
          </a:bodyPr>
          <a:lstStyle/>
          <a:p>
            <a:pPr eaLnBrk="0" hangingPunct="0">
              <a:buFont typeface="Wingdings" pitchFamily="2" charset="2"/>
              <a:buChar char="§"/>
              <a:defRPr/>
            </a:pPr>
            <a:r>
              <a:rPr lang="en-US" sz="1700" dirty="0">
                <a:solidFill>
                  <a:srgbClr val="FF0000"/>
                </a:solidFill>
              </a:rPr>
              <a:t> </a:t>
            </a:r>
            <a:r>
              <a:rPr lang="en-US" sz="1700" b="1" dirty="0">
                <a:solidFill>
                  <a:srgbClr val="FF0000"/>
                </a:solidFill>
              </a:rPr>
              <a:t>AR 600-8-4 Line of Duty Policy, Procedures and Investigations</a:t>
            </a:r>
            <a:r>
              <a:rPr lang="en-US" sz="1700" dirty="0">
                <a:solidFill>
                  <a:srgbClr val="FF0000"/>
                </a:solidFill>
              </a:rPr>
              <a:t> </a:t>
            </a:r>
          </a:p>
          <a:p>
            <a:pPr eaLnBrk="0" hangingPunct="0">
              <a:defRPr/>
            </a:pPr>
            <a:r>
              <a:rPr lang="en-US" sz="1700" dirty="0">
                <a:solidFill>
                  <a:srgbClr val="FF0000"/>
                </a:solidFill>
              </a:rPr>
              <a:t>   12 November 2020</a:t>
            </a:r>
          </a:p>
          <a:p>
            <a:pPr marL="285750" indent="-285750" eaLnBrk="0" hangingPunct="0">
              <a:buFont typeface="Arial" panose="020B0604020202020204" pitchFamily="34" charset="0"/>
              <a:buChar char="•"/>
              <a:defRPr/>
            </a:pPr>
            <a:r>
              <a:rPr lang="en-US" sz="1700" b="1" dirty="0">
                <a:solidFill>
                  <a:srgbClr val="FF0000"/>
                </a:solidFill>
              </a:rPr>
              <a:t>AD 2022-04 Sexual Assault Line of Duty Determinations and Reporting, February 2022</a:t>
            </a:r>
          </a:p>
          <a:p>
            <a:pPr marL="285750" indent="-285750" eaLnBrk="0" hangingPunct="0">
              <a:buFont typeface="Arial" panose="020B0604020202020204" pitchFamily="34" charset="0"/>
              <a:buChar char="•"/>
              <a:defRPr/>
            </a:pPr>
            <a:r>
              <a:rPr lang="en-US" sz="1700" b="1" dirty="0">
                <a:solidFill>
                  <a:srgbClr val="FF0000"/>
                </a:solidFill>
              </a:rPr>
              <a:t>ALARACT 021/2022 Line of Duty Requirements and Integrated Disability Evaluation System Referral Memorandum</a:t>
            </a:r>
          </a:p>
          <a:p>
            <a:pPr marL="128588" indent="-128588" eaLnBrk="0" hangingPunct="0">
              <a:buFont typeface="Wingdings" pitchFamily="2" charset="2"/>
              <a:buChar char="§"/>
              <a:defRPr/>
            </a:pPr>
            <a:r>
              <a:rPr lang="en-US" sz="1700" b="1" dirty="0"/>
              <a:t>AR 135-381</a:t>
            </a:r>
            <a:r>
              <a:rPr lang="en-US" sz="1700" dirty="0"/>
              <a:t> Incapacitation of Reserve Component Soldiers 3 January 2021</a:t>
            </a:r>
          </a:p>
          <a:p>
            <a:pPr marL="128588" indent="-128588" eaLnBrk="0" hangingPunct="0">
              <a:buFont typeface="Wingdings" pitchFamily="2" charset="2"/>
              <a:buChar char="§"/>
              <a:defRPr/>
            </a:pPr>
            <a:r>
              <a:rPr lang="en-US" sz="1700" b="1" dirty="0"/>
              <a:t>DA PAM 135-381 </a:t>
            </a:r>
            <a:r>
              <a:rPr lang="en-US" sz="1700" dirty="0"/>
              <a:t>Incapacitation of Reserve Component Soldiers Processing Procedures 3 January 2021</a:t>
            </a:r>
            <a:endParaRPr lang="en-US" sz="1700" b="1" dirty="0"/>
          </a:p>
          <a:p>
            <a:pPr marL="128588" indent="-128588" eaLnBrk="0" hangingPunct="0">
              <a:buFont typeface="Wingdings" pitchFamily="2" charset="2"/>
              <a:buChar char="§"/>
              <a:defRPr/>
            </a:pPr>
            <a:r>
              <a:rPr lang="en-US" sz="1700" b="1" dirty="0"/>
              <a:t>DODI 1241.01</a:t>
            </a:r>
            <a:r>
              <a:rPr lang="en-US" sz="1700" dirty="0"/>
              <a:t> Reserve Component Medical Care and Incapacitation Pay for Line of Duty Conditions  </a:t>
            </a:r>
          </a:p>
          <a:p>
            <a:pPr eaLnBrk="0" hangingPunct="0">
              <a:buFont typeface="Wingdings" pitchFamily="2" charset="2"/>
              <a:buChar char="§"/>
              <a:defRPr/>
            </a:pPr>
            <a:r>
              <a:rPr lang="en-US" sz="1700" dirty="0"/>
              <a:t> </a:t>
            </a:r>
            <a:r>
              <a:rPr lang="en-US" sz="1700" b="1" dirty="0"/>
              <a:t>DODI 1241.2</a:t>
            </a:r>
            <a:r>
              <a:rPr lang="en-US" sz="1700" dirty="0"/>
              <a:t> Reserve Component Incapacitation System Management</a:t>
            </a:r>
          </a:p>
          <a:p>
            <a:pPr eaLnBrk="0" hangingPunct="0">
              <a:buFont typeface="Wingdings" pitchFamily="2" charset="2"/>
              <a:buChar char="§"/>
              <a:defRPr/>
            </a:pPr>
            <a:r>
              <a:rPr lang="en-US" sz="1700" dirty="0"/>
              <a:t> </a:t>
            </a:r>
            <a:r>
              <a:rPr lang="en-US" sz="1700" b="1" dirty="0"/>
              <a:t>AR 40-3</a:t>
            </a:r>
            <a:r>
              <a:rPr lang="en-US" sz="1700" dirty="0"/>
              <a:t> Medical, Dental and Vet Care</a:t>
            </a:r>
          </a:p>
          <a:p>
            <a:pPr eaLnBrk="0" hangingPunct="0">
              <a:buFont typeface="Wingdings" pitchFamily="2" charset="2"/>
              <a:buChar char="§"/>
              <a:defRPr/>
            </a:pPr>
            <a:r>
              <a:rPr lang="en-US" sz="1700" dirty="0"/>
              <a:t> </a:t>
            </a:r>
            <a:r>
              <a:rPr lang="en-US" sz="1700" b="1" dirty="0"/>
              <a:t>AR 40-501</a:t>
            </a:r>
            <a:r>
              <a:rPr lang="en-US" sz="1700" dirty="0"/>
              <a:t> Standards of Medical Fitness</a:t>
            </a:r>
          </a:p>
          <a:p>
            <a:pPr eaLnBrk="0" hangingPunct="0">
              <a:buFont typeface="Wingdings" pitchFamily="2" charset="2"/>
              <a:buChar char="§"/>
              <a:defRPr/>
            </a:pPr>
            <a:r>
              <a:rPr lang="en-US" sz="1700" dirty="0"/>
              <a:t> </a:t>
            </a:r>
            <a:r>
              <a:rPr lang="en-US" sz="1700" b="1" dirty="0"/>
              <a:t>AR 635-40</a:t>
            </a:r>
            <a:r>
              <a:rPr lang="en-US" sz="1700" dirty="0"/>
              <a:t> Personnel Separations, Physical Evaluation for Retention</a:t>
            </a:r>
          </a:p>
          <a:p>
            <a:pPr eaLnBrk="0" hangingPunct="0">
              <a:buFont typeface="Wingdings" pitchFamily="2" charset="2"/>
              <a:buChar char="§"/>
              <a:defRPr/>
            </a:pPr>
            <a:r>
              <a:rPr lang="en-US" sz="1700" dirty="0"/>
              <a:t> </a:t>
            </a:r>
            <a:r>
              <a:rPr lang="en-US" sz="1700" b="1" dirty="0"/>
              <a:t>AR 15-6</a:t>
            </a:r>
            <a:r>
              <a:rPr lang="en-US" sz="1700" dirty="0"/>
              <a:t> Procedures for Investigating Officers and Boards of Officers</a:t>
            </a:r>
          </a:p>
        </p:txBody>
      </p:sp>
    </p:spTree>
    <p:extLst>
      <p:ext uri="{BB962C8B-B14F-4D97-AF65-F5344CB8AC3E}">
        <p14:creationId xmlns:p14="http://schemas.microsoft.com/office/powerpoint/2010/main" val="16227194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8FF634-48BF-3034-6679-B75807A358EC}"/>
              </a:ext>
            </a:extLst>
          </p:cNvPr>
          <p:cNvPicPr>
            <a:picLocks noGrp="1" noChangeAspect="1"/>
          </p:cNvPicPr>
          <p:nvPr>
            <p:ph/>
          </p:nvPr>
        </p:nvPicPr>
        <p:blipFill>
          <a:blip r:embed="rId2"/>
          <a:stretch>
            <a:fillRect/>
          </a:stretch>
        </p:blipFill>
        <p:spPr>
          <a:xfrm>
            <a:off x="3447059" y="438872"/>
            <a:ext cx="5297883" cy="963251"/>
          </a:xfrm>
        </p:spPr>
      </p:pic>
      <p:sp>
        <p:nvSpPr>
          <p:cNvPr id="3" name="Slide Number Placeholder 2">
            <a:extLst>
              <a:ext uri="{FF2B5EF4-FFF2-40B4-BE49-F238E27FC236}">
                <a16:creationId xmlns:a16="http://schemas.microsoft.com/office/drawing/2014/main" id="{67A2277A-F0FD-0450-6C30-C6A6F7476E68}"/>
              </a:ext>
            </a:extLst>
          </p:cNvPr>
          <p:cNvSpPr>
            <a:spLocks noGrp="1"/>
          </p:cNvSpPr>
          <p:nvPr>
            <p:ph type="sldNum" sz="quarter" idx="11"/>
          </p:nvPr>
        </p:nvSpPr>
        <p:spPr/>
        <p:txBody>
          <a:bodyPr/>
          <a:lstStyle/>
          <a:p>
            <a:fld id="{D4F11B0E-336C-4EDA-B500-11D6EB3A3936}" type="slidenum">
              <a:rPr lang="en-US" smtClean="0"/>
              <a:pPr/>
              <a:t>68</a:t>
            </a:fld>
            <a:endParaRPr lang="en-US"/>
          </a:p>
        </p:txBody>
      </p:sp>
      <p:sp>
        <p:nvSpPr>
          <p:cNvPr id="6" name="Content Placeholder 2">
            <a:extLst>
              <a:ext uri="{FF2B5EF4-FFF2-40B4-BE49-F238E27FC236}">
                <a16:creationId xmlns:a16="http://schemas.microsoft.com/office/drawing/2014/main" id="{20AF7232-8A7D-58C0-110E-5ADE0103B1DE}"/>
              </a:ext>
            </a:extLst>
          </p:cNvPr>
          <p:cNvSpPr txBox="1">
            <a:spLocks/>
          </p:cNvSpPr>
          <p:nvPr/>
        </p:nvSpPr>
        <p:spPr>
          <a:xfrm>
            <a:off x="1524000" y="1402122"/>
            <a:ext cx="9144000" cy="2754086"/>
          </a:xfrm>
          <a:prstGeom prst="rect">
            <a:avLst/>
          </a:prstGeom>
        </p:spPr>
        <p:txBody>
          <a:bodyPr/>
          <a:lstStyle>
            <a:lvl1pPr marL="286941" indent="-257175" algn="l" rtl="0" eaLnBrk="0" fontAlgn="base" hangingPunct="0">
              <a:spcBef>
                <a:spcPts val="525"/>
              </a:spcBef>
              <a:spcAft>
                <a:spcPct val="0"/>
              </a:spcAft>
              <a:buSzPct val="100000"/>
              <a:buFont typeface="Lucida Grande"/>
              <a:buChar char="•"/>
              <a:defRPr>
                <a:solidFill>
                  <a:schemeClr val="tx1"/>
                </a:solidFill>
                <a:latin typeface="+mn-lt"/>
                <a:ea typeface="+mn-ea"/>
                <a:cs typeface="+mn-cs"/>
                <a:sym typeface="Arial" pitchFamily="34" charset="0"/>
              </a:defRPr>
            </a:lvl1pPr>
            <a:lvl2pPr marL="548879" indent="-214313" algn="l" rtl="0" eaLnBrk="0" fontAlgn="base" hangingPunct="0">
              <a:spcBef>
                <a:spcPts val="450"/>
              </a:spcBef>
              <a:spcAft>
                <a:spcPct val="0"/>
              </a:spcAft>
              <a:buSzPct val="100000"/>
              <a:buFont typeface="Lucida Grande"/>
              <a:buChar char="–"/>
              <a:defRPr sz="2100">
                <a:solidFill>
                  <a:schemeClr val="tx1"/>
                </a:solidFill>
                <a:latin typeface="+mn-lt"/>
                <a:ea typeface="+mn-ea"/>
                <a:cs typeface="+mn-cs"/>
                <a:sym typeface="Arial" pitchFamily="34" charset="0"/>
              </a:defRPr>
            </a:lvl2pPr>
            <a:lvl3pPr marL="848916" indent="-171450" algn="l" rtl="0" eaLnBrk="0" fontAlgn="base" hangingPunct="0">
              <a:spcBef>
                <a:spcPts val="450"/>
              </a:spcBef>
              <a:spcAft>
                <a:spcPct val="0"/>
              </a:spcAft>
              <a:buSzPct val="100000"/>
              <a:buFont typeface="Lucida Grande"/>
              <a:buChar char="•"/>
              <a:defRPr sz="1800">
                <a:solidFill>
                  <a:schemeClr val="tx1"/>
                </a:solidFill>
                <a:latin typeface="+mn-lt"/>
                <a:ea typeface="+mn-ea"/>
                <a:cs typeface="+mn-cs"/>
                <a:sym typeface="Arial" pitchFamily="34" charset="0"/>
              </a:defRPr>
            </a:lvl3pPr>
            <a:lvl4pPr marL="1191816" indent="-171450" algn="l" rtl="0" eaLnBrk="0" fontAlgn="base" hangingPunct="0">
              <a:spcBef>
                <a:spcPts val="375"/>
              </a:spcBef>
              <a:spcAft>
                <a:spcPct val="0"/>
              </a:spcAft>
              <a:buSzPct val="100000"/>
              <a:buFont typeface="Lucida Grande"/>
              <a:buChar char="–"/>
              <a:defRPr sz="1500">
                <a:solidFill>
                  <a:schemeClr val="tx1"/>
                </a:solidFill>
                <a:latin typeface="+mn-lt"/>
                <a:ea typeface="+mn-ea"/>
                <a:cs typeface="+mn-cs"/>
                <a:sym typeface="Arial" pitchFamily="34" charset="0"/>
              </a:defRPr>
            </a:lvl4pPr>
            <a:lvl5pPr marL="1534716" indent="-171450" algn="l" rtl="0" eaLnBrk="0" fontAlgn="base" hangingPunct="0">
              <a:spcBef>
                <a:spcPts val="375"/>
              </a:spcBef>
              <a:spcAft>
                <a:spcPct val="0"/>
              </a:spcAft>
              <a:buSzPct val="100000"/>
              <a:buFont typeface="Lucida Grande"/>
              <a:buChar char="»"/>
              <a:defRPr sz="1500">
                <a:solidFill>
                  <a:schemeClr val="tx1"/>
                </a:solidFill>
                <a:latin typeface="+mn-lt"/>
                <a:ea typeface="+mn-ea"/>
                <a:cs typeface="+mn-cs"/>
                <a:sym typeface="Arial" pitchFamily="34" charset="0"/>
              </a:defRPr>
            </a:lvl5pPr>
            <a:lvl6pPr marL="1877616" indent="-171450" algn="l" rtl="0" fontAlgn="base">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6pPr>
            <a:lvl7pPr marL="2220516" indent="-171450" algn="l" rtl="0" fontAlgn="base">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7pPr>
            <a:lvl8pPr marL="2563416" indent="-171450" algn="l" rtl="0" fontAlgn="base">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8pPr>
            <a:lvl9pPr marL="2906316" indent="-171450" algn="l" rtl="0" fontAlgn="base">
              <a:spcBef>
                <a:spcPts val="375"/>
              </a:spcBef>
              <a:spcAft>
                <a:spcPct val="0"/>
              </a:spcAft>
              <a:buSzPct val="100000"/>
              <a:buFont typeface="Lucida Grande" pitchFamily="112" charset="0"/>
              <a:buChar char="»"/>
              <a:defRPr sz="1500">
                <a:solidFill>
                  <a:schemeClr val="tx1"/>
                </a:solidFill>
                <a:latin typeface="+mn-lt"/>
                <a:ea typeface="+mn-ea"/>
                <a:cs typeface="+mn-cs"/>
                <a:sym typeface="Arial" pitchFamily="34" charset="0"/>
              </a:defRPr>
            </a:lvl9pPr>
          </a:lstStyle>
          <a:p>
            <a:r>
              <a:rPr lang="en-US" sz="2400" kern="0" dirty="0"/>
              <a:t>The Army LOD Program is a commander’s program which essentially protects the interest of both the Soldier and the U.S. Government in the event service is interrupted by injury, illness, disease, or death.</a:t>
            </a:r>
          </a:p>
        </p:txBody>
      </p:sp>
    </p:spTree>
    <p:extLst>
      <p:ext uri="{BB962C8B-B14F-4D97-AF65-F5344CB8AC3E}">
        <p14:creationId xmlns:p14="http://schemas.microsoft.com/office/powerpoint/2010/main" val="1642210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997529" y="1591435"/>
            <a:ext cx="7858777" cy="4524315"/>
          </a:xfrm>
          <a:prstGeom prst="rect">
            <a:avLst/>
          </a:prstGeom>
          <a:noFill/>
          <a:ln w="12700">
            <a:noFill/>
            <a:miter lim="800000"/>
            <a:headEnd/>
            <a:tailEnd/>
          </a:ln>
        </p:spPr>
        <p:txBody>
          <a:bodyPr wrap="square">
            <a:spAutoFit/>
          </a:bodyPr>
          <a:lstStyle/>
          <a:p>
            <a:pPr eaLnBrk="0" hangingPunct="0">
              <a:buFont typeface="Wingdings" pitchFamily="2" charset="2"/>
              <a:buChar char="§"/>
            </a:pPr>
            <a:r>
              <a:rPr lang="en-US" dirty="0"/>
              <a:t> Protects Soldiers’ interest</a:t>
            </a:r>
          </a:p>
          <a:p>
            <a:pPr eaLnBrk="0" hangingPunct="0"/>
            <a:endParaRPr lang="en-US" dirty="0"/>
          </a:p>
          <a:p>
            <a:pPr eaLnBrk="0" hangingPunct="0">
              <a:buFont typeface="Wingdings" pitchFamily="2" charset="2"/>
              <a:buChar char="§"/>
            </a:pPr>
            <a:r>
              <a:rPr lang="en-US" dirty="0"/>
              <a:t> Protects Government’s interest</a:t>
            </a:r>
          </a:p>
          <a:p>
            <a:pPr eaLnBrk="0" hangingPunct="0"/>
            <a:endParaRPr lang="en-US" dirty="0"/>
          </a:p>
          <a:p>
            <a:pPr eaLnBrk="0" hangingPunct="0">
              <a:buFont typeface="Wingdings" pitchFamily="2" charset="2"/>
              <a:buChar char="§"/>
            </a:pPr>
            <a:r>
              <a:rPr lang="en-US" dirty="0"/>
              <a:t> Documents condition for Medical Evaluation Board/Physical Evaluation     Board (MEB/PEB) processing if permanent disability results</a:t>
            </a:r>
          </a:p>
          <a:p>
            <a:pPr eaLnBrk="0" hangingPunct="0">
              <a:buFont typeface="Wingdings" pitchFamily="2" charset="2"/>
              <a:buNone/>
            </a:pPr>
            <a:endParaRPr lang="en-US" dirty="0"/>
          </a:p>
          <a:p>
            <a:pPr eaLnBrk="0" hangingPunct="0">
              <a:buFont typeface="Wingdings" pitchFamily="2" charset="2"/>
              <a:buChar char="§"/>
            </a:pPr>
            <a:r>
              <a:rPr lang="en-US" dirty="0"/>
              <a:t> Documents “service incurred or aggravated” for Veterans </a:t>
            </a:r>
            <a:endParaRPr lang="en-US" dirty="0">
              <a:solidFill>
                <a:srgbClr val="FF0000"/>
              </a:solidFill>
            </a:endParaRPr>
          </a:p>
          <a:p>
            <a:pPr eaLnBrk="0" hangingPunct="0"/>
            <a:endParaRPr lang="en-US" dirty="0"/>
          </a:p>
          <a:p>
            <a:pPr eaLnBrk="0" hangingPunct="0">
              <a:buFont typeface="Wingdings" pitchFamily="2" charset="2"/>
              <a:buChar char="§"/>
            </a:pPr>
            <a:r>
              <a:rPr lang="en-US" dirty="0"/>
              <a:t> Administration benefits</a:t>
            </a:r>
          </a:p>
          <a:p>
            <a:pPr eaLnBrk="0" hangingPunct="0"/>
            <a:endParaRPr lang="en-US" dirty="0"/>
          </a:p>
          <a:p>
            <a:pPr eaLnBrk="0" hangingPunct="0">
              <a:buFont typeface="Wingdings" pitchFamily="2" charset="2"/>
              <a:buChar char="§"/>
            </a:pPr>
            <a:r>
              <a:rPr lang="en-US" dirty="0"/>
              <a:t> Payment of incapacitation pay</a:t>
            </a:r>
          </a:p>
          <a:p>
            <a:pPr eaLnBrk="0" hangingPunct="0"/>
            <a:endParaRPr lang="en-US" dirty="0"/>
          </a:p>
          <a:p>
            <a:pPr eaLnBrk="0" hangingPunct="0">
              <a:buFont typeface="Wingdings" pitchFamily="2" charset="2"/>
              <a:buChar char="§"/>
            </a:pPr>
            <a:r>
              <a:rPr lang="en-US" dirty="0"/>
              <a:t> Payment of authorized medical/dental bills</a:t>
            </a:r>
          </a:p>
          <a:p>
            <a:pPr eaLnBrk="0" hangingPunct="0"/>
            <a:endParaRPr lang="en-US" dirty="0"/>
          </a:p>
          <a:p>
            <a:pPr eaLnBrk="0" hangingPunct="0">
              <a:buFont typeface="Wingdings" pitchFamily="2" charset="2"/>
              <a:buChar char="§"/>
            </a:pPr>
            <a:r>
              <a:rPr lang="en-US" dirty="0"/>
              <a:t> Authorization of emergency care/military care</a:t>
            </a:r>
          </a:p>
        </p:txBody>
      </p:sp>
      <p:sp>
        <p:nvSpPr>
          <p:cNvPr id="18435" name="Rectangle 3"/>
          <p:cNvSpPr>
            <a:spLocks noChangeArrowheads="1"/>
          </p:cNvSpPr>
          <p:nvPr/>
        </p:nvSpPr>
        <p:spPr bwMode="auto">
          <a:xfrm>
            <a:off x="2106386" y="549574"/>
            <a:ext cx="9144000" cy="523220"/>
          </a:xfrm>
          <a:prstGeom prst="rect">
            <a:avLst/>
          </a:prstGeom>
          <a:noFill/>
          <a:ln w="12700">
            <a:noFill/>
            <a:miter lim="800000"/>
            <a:headEnd/>
            <a:tailEnd/>
          </a:ln>
        </p:spPr>
        <p:txBody>
          <a:bodyPr wrap="square">
            <a:spAutoFit/>
          </a:bodyPr>
          <a:lstStyle/>
          <a:p>
            <a:pPr algn="ctr" eaLnBrk="0" hangingPunct="0"/>
            <a:r>
              <a:rPr lang="en-US" sz="2800" b="1" dirty="0">
                <a:latin typeface="+mj-lt"/>
              </a:rPr>
              <a:t>Purpose of Line of Duty Investigations</a:t>
            </a:r>
          </a:p>
        </p:txBody>
      </p:sp>
      <p:sp>
        <p:nvSpPr>
          <p:cNvPr id="3" name="Slide Number Placeholder 2"/>
          <p:cNvSpPr>
            <a:spLocks noGrp="1"/>
          </p:cNvSpPr>
          <p:nvPr>
            <p:ph type="sldNum" sz="quarter" idx="11"/>
          </p:nvPr>
        </p:nvSpPr>
        <p:spPr/>
        <p:txBody>
          <a:bodyPr/>
          <a:lstStyle/>
          <a:p>
            <a:fld id="{D4F11B0E-336C-4EDA-B500-11D6EB3A3936}" type="slidenum">
              <a:rPr lang="en-US" smtClean="0"/>
              <a:pPr/>
              <a:t>69</a:t>
            </a:fld>
            <a:endParaRPr lang="en-US"/>
          </a:p>
        </p:txBody>
      </p:sp>
    </p:spTree>
    <p:extLst>
      <p:ext uri="{BB962C8B-B14F-4D97-AF65-F5344CB8AC3E}">
        <p14:creationId xmlns:p14="http://schemas.microsoft.com/office/powerpoint/2010/main" val="18004593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056A87D-B259-2382-321F-195E9BE5A6C7}"/>
              </a:ext>
            </a:extLst>
          </p:cNvPr>
          <p:cNvSpPr>
            <a:spLocks noGrp="1"/>
          </p:cNvSpPr>
          <p:nvPr>
            <p:ph type="subTitle" idx="1"/>
          </p:nvPr>
        </p:nvSpPr>
        <p:spPr>
          <a:xfrm>
            <a:off x="1524000" y="2768008"/>
            <a:ext cx="9144000" cy="869655"/>
          </a:xfrm>
        </p:spPr>
        <p:txBody>
          <a:bodyPr>
            <a:noAutofit/>
          </a:bodyPr>
          <a:lstStyle/>
          <a:p>
            <a:r>
              <a:rPr lang="en-US"/>
              <a:t>Reserve Component Survivor Benefit Plan (RCSBP) </a:t>
            </a:r>
          </a:p>
          <a:p>
            <a:r>
              <a:rPr lang="en-US"/>
              <a:t>Mandatory Brief</a:t>
            </a:r>
          </a:p>
        </p:txBody>
      </p:sp>
      <p:sp>
        <p:nvSpPr>
          <p:cNvPr id="5" name="Text Placeholder 4">
            <a:extLst>
              <a:ext uri="{FF2B5EF4-FFF2-40B4-BE49-F238E27FC236}">
                <a16:creationId xmlns:a16="http://schemas.microsoft.com/office/drawing/2014/main" id="{79587492-8835-D945-5344-5D1F534F2E1D}"/>
              </a:ext>
            </a:extLst>
          </p:cNvPr>
          <p:cNvSpPr>
            <a:spLocks noGrp="1"/>
          </p:cNvSpPr>
          <p:nvPr>
            <p:ph type="body" sz="quarter" idx="10"/>
          </p:nvPr>
        </p:nvSpPr>
        <p:spPr>
          <a:xfrm>
            <a:off x="1524000" y="3686430"/>
            <a:ext cx="9143999" cy="316902"/>
          </a:xfrm>
        </p:spPr>
        <p:txBody>
          <a:bodyPr/>
          <a:lstStyle/>
          <a:p>
            <a:r>
              <a:rPr lang="en-US"/>
              <a:t>30 April 2024</a:t>
            </a:r>
          </a:p>
        </p:txBody>
      </p:sp>
    </p:spTree>
    <p:extLst>
      <p:ext uri="{BB962C8B-B14F-4D97-AF65-F5344CB8AC3E}">
        <p14:creationId xmlns:p14="http://schemas.microsoft.com/office/powerpoint/2010/main" val="321162232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4"/>
          <p:cNvSpPr txBox="1">
            <a:spLocks noChangeArrowheads="1"/>
          </p:cNvSpPr>
          <p:nvPr/>
        </p:nvSpPr>
        <p:spPr bwMode="auto">
          <a:xfrm>
            <a:off x="2852057" y="542925"/>
            <a:ext cx="6858000" cy="523220"/>
          </a:xfrm>
          <a:prstGeom prst="rect">
            <a:avLst/>
          </a:prstGeom>
          <a:noFill/>
          <a:ln w="12700">
            <a:noFill/>
            <a:miter lim="800000"/>
            <a:headEnd/>
            <a:tailEnd/>
          </a:ln>
        </p:spPr>
        <p:txBody>
          <a:bodyPr>
            <a:spAutoFit/>
          </a:bodyPr>
          <a:lstStyle/>
          <a:p>
            <a:pPr algn="ctr" eaLnBrk="0" hangingPunct="0"/>
            <a:r>
              <a:rPr lang="en-US" sz="2800" dirty="0">
                <a:latin typeface="+mj-lt"/>
              </a:rPr>
              <a:t>WHEN IS AN LOD REQUIRED?</a:t>
            </a:r>
          </a:p>
        </p:txBody>
      </p:sp>
      <p:sp>
        <p:nvSpPr>
          <p:cNvPr id="2" name="Slide Number Placeholder 1"/>
          <p:cNvSpPr>
            <a:spLocks noGrp="1"/>
          </p:cNvSpPr>
          <p:nvPr>
            <p:ph type="sldNum" sz="quarter" idx="11"/>
          </p:nvPr>
        </p:nvSpPr>
        <p:spPr/>
        <p:txBody>
          <a:bodyPr/>
          <a:lstStyle/>
          <a:p>
            <a:fld id="{D4F11B0E-336C-4EDA-B500-11D6EB3A3936}" type="slidenum">
              <a:rPr lang="en-US" smtClean="0"/>
              <a:pPr/>
              <a:t>70</a:t>
            </a:fld>
            <a:endParaRPr lang="en-US"/>
          </a:p>
        </p:txBody>
      </p:sp>
      <p:sp>
        <p:nvSpPr>
          <p:cNvPr id="3" name="Rectangle 2"/>
          <p:cNvSpPr/>
          <p:nvPr/>
        </p:nvSpPr>
        <p:spPr>
          <a:xfrm>
            <a:off x="1638300" y="1566952"/>
            <a:ext cx="9029700" cy="3724096"/>
          </a:xfrm>
          <a:prstGeom prst="rect">
            <a:avLst/>
          </a:prstGeom>
        </p:spPr>
        <p:txBody>
          <a:bodyPr wrap="square">
            <a:spAutoFit/>
          </a:bodyPr>
          <a:lstStyle/>
          <a:p>
            <a:r>
              <a:rPr lang="en-US" b="1" dirty="0"/>
              <a:t>AR 600-8-4, 2–2. Requirements for line of duty investigations</a:t>
            </a:r>
          </a:p>
          <a:p>
            <a:endParaRPr lang="en-US" dirty="0"/>
          </a:p>
          <a:p>
            <a:r>
              <a:rPr lang="en-US" sz="2000" dirty="0"/>
              <a:t>An LOD investigation will be conducted for </a:t>
            </a:r>
            <a:r>
              <a:rPr lang="en-US" sz="2000" b="1" dirty="0"/>
              <a:t>all Soldiers, regardless of Component if the Soldier experiences a loss of duty time for a period of more than 24 hours </a:t>
            </a:r>
            <a:r>
              <a:rPr lang="en-US" sz="2000" dirty="0"/>
              <a:t>and—</a:t>
            </a:r>
          </a:p>
          <a:p>
            <a:r>
              <a:rPr lang="en-US" sz="2000" dirty="0"/>
              <a:t>(1) The injury, illness, or disease is of lasting significance (to be determined by a physician, physician assistant, or nurse practitioner) (see para 5–4b for other guidance);</a:t>
            </a:r>
          </a:p>
          <a:p>
            <a:r>
              <a:rPr lang="en-US" sz="2000" dirty="0"/>
              <a:t>(2) There is a likelihood that the injury, illness, or disease will result in a permanent disability;</a:t>
            </a:r>
          </a:p>
          <a:p>
            <a:r>
              <a:rPr lang="en-US" sz="2000" dirty="0"/>
              <a:t>(3) If an RC Soldier requires follow-on care for an injury, illness, or disease incurred during a period of active duty.</a:t>
            </a:r>
          </a:p>
        </p:txBody>
      </p:sp>
    </p:spTree>
    <p:extLst>
      <p:ext uri="{BB962C8B-B14F-4D97-AF65-F5344CB8AC3E}">
        <p14:creationId xmlns:p14="http://schemas.microsoft.com/office/powerpoint/2010/main" val="303681770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630018" y="1460566"/>
            <a:ext cx="7894983" cy="4708981"/>
          </a:xfrm>
          <a:prstGeom prst="rect">
            <a:avLst/>
          </a:prstGeom>
          <a:noFill/>
          <a:ln w="12700">
            <a:noFill/>
            <a:miter lim="800000"/>
            <a:headEnd/>
            <a:tailEnd/>
          </a:ln>
        </p:spPr>
        <p:txBody>
          <a:bodyPr wrap="square">
            <a:spAutoFit/>
          </a:bodyPr>
          <a:lstStyle/>
          <a:p>
            <a:pPr eaLnBrk="0" hangingPunct="0">
              <a:buFont typeface="Wingdings" pitchFamily="2" charset="2"/>
              <a:buChar char="§"/>
              <a:defRPr/>
            </a:pPr>
            <a:r>
              <a:rPr lang="en-US" dirty="0"/>
              <a:t> </a:t>
            </a:r>
            <a:r>
              <a:rPr lang="en-US" sz="2000" dirty="0"/>
              <a:t>Whenever healthcare is needed for a condition incurred while in a duty status </a:t>
            </a:r>
          </a:p>
          <a:p>
            <a:pPr eaLnBrk="0" hangingPunct="0">
              <a:defRPr/>
            </a:pPr>
            <a:endParaRPr lang="en-US" sz="2000" dirty="0"/>
          </a:p>
          <a:p>
            <a:pPr eaLnBrk="0" hangingPunct="0">
              <a:buFont typeface="Wingdings" pitchFamily="2" charset="2"/>
              <a:buChar char="§"/>
              <a:defRPr/>
            </a:pPr>
            <a:r>
              <a:rPr lang="en-US" sz="2000" dirty="0"/>
              <a:t> Injuries from motor vehicle accidents (MVA)</a:t>
            </a:r>
          </a:p>
          <a:p>
            <a:pPr eaLnBrk="0" hangingPunct="0">
              <a:defRPr/>
            </a:pPr>
            <a:endParaRPr lang="en-US" sz="2000" dirty="0"/>
          </a:p>
          <a:p>
            <a:pPr eaLnBrk="0" hangingPunct="0">
              <a:buFont typeface="Wingdings" pitchFamily="2" charset="2"/>
              <a:buChar char="§"/>
              <a:defRPr/>
            </a:pPr>
            <a:r>
              <a:rPr lang="en-US" sz="2000" dirty="0"/>
              <a:t> Hospitalizations</a:t>
            </a:r>
          </a:p>
          <a:p>
            <a:pPr eaLnBrk="0" hangingPunct="0">
              <a:defRPr/>
            </a:pPr>
            <a:endParaRPr lang="en-US" sz="2000" dirty="0"/>
          </a:p>
          <a:p>
            <a:pPr eaLnBrk="0" hangingPunct="0">
              <a:buFont typeface="Wingdings" pitchFamily="2" charset="2"/>
              <a:buChar char="§"/>
              <a:defRPr/>
            </a:pPr>
            <a:r>
              <a:rPr lang="en-US" sz="2000" dirty="0"/>
              <a:t> Fractures (ex. ankle, finger, wrist, hand)</a:t>
            </a:r>
          </a:p>
          <a:p>
            <a:pPr eaLnBrk="0" hangingPunct="0">
              <a:defRPr/>
            </a:pPr>
            <a:endParaRPr lang="en-US" sz="2000" dirty="0"/>
          </a:p>
          <a:p>
            <a:pPr eaLnBrk="0" hangingPunct="0">
              <a:buFont typeface="Wingdings" pitchFamily="2" charset="2"/>
              <a:buChar char="§"/>
              <a:defRPr/>
            </a:pPr>
            <a:r>
              <a:rPr lang="en-US" sz="2000" dirty="0"/>
              <a:t> Head injuries (ex. concussion, migraine, traumatic brain injury (TBI))</a:t>
            </a:r>
          </a:p>
          <a:p>
            <a:pPr eaLnBrk="0" hangingPunct="0">
              <a:defRPr/>
            </a:pPr>
            <a:endParaRPr lang="en-US" sz="2000" dirty="0"/>
          </a:p>
          <a:p>
            <a:pPr marL="171450" indent="-171450" eaLnBrk="0" hangingPunct="0">
              <a:buFont typeface="Wingdings" pitchFamily="2" charset="2"/>
              <a:buChar char="§"/>
              <a:defRPr/>
            </a:pPr>
            <a:r>
              <a:rPr lang="en-US" sz="2000" dirty="0"/>
              <a:t>Any injury, illness or disease requiring care AFTER the end of the training period</a:t>
            </a:r>
          </a:p>
          <a:p>
            <a:pPr marL="171450" indent="-171450" eaLnBrk="0" hangingPunct="0">
              <a:defRPr/>
            </a:pPr>
            <a:endParaRPr lang="en-US" sz="2000" dirty="0"/>
          </a:p>
          <a:p>
            <a:pPr marL="171450" indent="-171450" eaLnBrk="0" hangingPunct="0">
              <a:buFont typeface="Wingdings" pitchFamily="2" charset="2"/>
              <a:buChar char="§"/>
              <a:defRPr/>
            </a:pPr>
            <a:r>
              <a:rPr lang="en-US" sz="2000" dirty="0"/>
              <a:t>AGR Soldier</a:t>
            </a:r>
          </a:p>
        </p:txBody>
      </p:sp>
      <p:sp>
        <p:nvSpPr>
          <p:cNvPr id="1028" name="Text Box 4"/>
          <p:cNvSpPr txBox="1">
            <a:spLocks noChangeArrowheads="1"/>
          </p:cNvSpPr>
          <p:nvPr/>
        </p:nvSpPr>
        <p:spPr bwMode="auto">
          <a:xfrm>
            <a:off x="2852057" y="542925"/>
            <a:ext cx="6858000" cy="523220"/>
          </a:xfrm>
          <a:prstGeom prst="rect">
            <a:avLst/>
          </a:prstGeom>
          <a:noFill/>
          <a:ln w="12700">
            <a:noFill/>
            <a:miter lim="800000"/>
            <a:headEnd/>
            <a:tailEnd/>
          </a:ln>
        </p:spPr>
        <p:txBody>
          <a:bodyPr>
            <a:spAutoFit/>
          </a:bodyPr>
          <a:lstStyle/>
          <a:p>
            <a:pPr algn="ctr" eaLnBrk="0" hangingPunct="0"/>
            <a:r>
              <a:rPr lang="en-US" sz="2800" dirty="0">
                <a:latin typeface="+mj-lt"/>
              </a:rPr>
              <a:t>WHEN IS AN LODI REQUIRED?</a:t>
            </a:r>
          </a:p>
        </p:txBody>
      </p:sp>
      <p:graphicFrame>
        <p:nvGraphicFramePr>
          <p:cNvPr id="1026" name="Object 6"/>
          <p:cNvGraphicFramePr>
            <a:graphicFrameLocks noChangeAspect="1"/>
          </p:cNvGraphicFramePr>
          <p:nvPr/>
        </p:nvGraphicFramePr>
        <p:xfrm>
          <a:off x="8761477" y="2048977"/>
          <a:ext cx="1527047" cy="1907981"/>
        </p:xfrm>
        <a:graphic>
          <a:graphicData uri="http://schemas.openxmlformats.org/presentationml/2006/ole">
            <mc:AlternateContent xmlns:mc="http://schemas.openxmlformats.org/markup-compatibility/2006">
              <mc:Choice xmlns:v="urn:schemas-microsoft-com:vml" Requires="v">
                <p:oleObj name="Clip" r:id="rId3" imgW="1063467" imgH="2287818" progId="">
                  <p:embed/>
                </p:oleObj>
              </mc:Choice>
              <mc:Fallback>
                <p:oleObj name="Clip" r:id="rId3" imgW="1063467" imgH="2287818" progId="">
                  <p:embed/>
                  <p:pic>
                    <p:nvPicPr>
                      <p:cNvPr id="102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1477" y="2048977"/>
                        <a:ext cx="1527047" cy="1907981"/>
                      </a:xfrm>
                      <a:prstGeom prst="rect">
                        <a:avLst/>
                      </a:prstGeom>
                      <a:noFill/>
                    </p:spPr>
                  </p:pic>
                </p:oleObj>
              </mc:Fallback>
            </mc:AlternateContent>
          </a:graphicData>
        </a:graphic>
      </p:graphicFrame>
      <p:sp>
        <p:nvSpPr>
          <p:cNvPr id="2" name="Slide Number Placeholder 1"/>
          <p:cNvSpPr>
            <a:spLocks noGrp="1"/>
          </p:cNvSpPr>
          <p:nvPr>
            <p:ph type="sldNum" sz="quarter" idx="11"/>
          </p:nvPr>
        </p:nvSpPr>
        <p:spPr/>
        <p:txBody>
          <a:bodyPr/>
          <a:lstStyle/>
          <a:p>
            <a:fld id="{D4F11B0E-336C-4EDA-B500-11D6EB3A3936}" type="slidenum">
              <a:rPr lang="en-US" smtClean="0"/>
              <a:pPr/>
              <a:t>71</a:t>
            </a:fld>
            <a:endParaRPr lang="en-US"/>
          </a:p>
        </p:txBody>
      </p:sp>
    </p:spTree>
    <p:extLst>
      <p:ext uri="{BB962C8B-B14F-4D97-AF65-F5344CB8AC3E}">
        <p14:creationId xmlns:p14="http://schemas.microsoft.com/office/powerpoint/2010/main" val="181696691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2971800" y="532040"/>
            <a:ext cx="6858000" cy="523220"/>
          </a:xfrm>
          <a:prstGeom prst="rect">
            <a:avLst/>
          </a:prstGeom>
          <a:noFill/>
          <a:ln w="12700">
            <a:noFill/>
            <a:miter lim="800000"/>
            <a:headEnd/>
            <a:tailEnd/>
          </a:ln>
        </p:spPr>
        <p:txBody>
          <a:bodyPr>
            <a:spAutoFit/>
          </a:bodyPr>
          <a:lstStyle/>
          <a:p>
            <a:pPr algn="ctr" eaLnBrk="0" hangingPunct="0"/>
            <a:r>
              <a:rPr lang="en-US" sz="2800" dirty="0">
                <a:latin typeface="+mj-lt"/>
              </a:rPr>
              <a:t>WHEN IS AN LODI REQUIRED?</a:t>
            </a:r>
          </a:p>
        </p:txBody>
      </p:sp>
      <p:sp>
        <p:nvSpPr>
          <p:cNvPr id="2052" name="Rectangle 3"/>
          <p:cNvSpPr>
            <a:spLocks noChangeArrowheads="1"/>
          </p:cNvSpPr>
          <p:nvPr/>
        </p:nvSpPr>
        <p:spPr bwMode="auto">
          <a:xfrm>
            <a:off x="1524001" y="1577055"/>
            <a:ext cx="7646504" cy="3785652"/>
          </a:xfrm>
          <a:prstGeom prst="rect">
            <a:avLst/>
          </a:prstGeom>
          <a:noFill/>
          <a:ln w="12700">
            <a:noFill/>
            <a:miter lim="800000"/>
            <a:headEnd/>
            <a:tailEnd/>
          </a:ln>
        </p:spPr>
        <p:txBody>
          <a:bodyPr wrap="square">
            <a:spAutoFit/>
          </a:bodyPr>
          <a:lstStyle/>
          <a:p>
            <a:pPr eaLnBrk="0" hangingPunct="0">
              <a:buFont typeface="Wingdings" pitchFamily="2" charset="2"/>
              <a:buChar char="§"/>
              <a:defRPr/>
            </a:pPr>
            <a:r>
              <a:rPr lang="en-US" dirty="0"/>
              <a:t> </a:t>
            </a:r>
            <a:r>
              <a:rPr lang="en-US" sz="2000" dirty="0"/>
              <a:t>Diseases</a:t>
            </a:r>
          </a:p>
          <a:p>
            <a:pPr eaLnBrk="0" hangingPunct="0">
              <a:defRPr/>
            </a:pPr>
            <a:endParaRPr lang="en-US" sz="2000" dirty="0"/>
          </a:p>
          <a:p>
            <a:pPr marL="171450" indent="-171450" eaLnBrk="0" hangingPunct="0">
              <a:buFont typeface="Wingdings" pitchFamily="2" charset="2"/>
              <a:buChar char="§"/>
              <a:defRPr/>
            </a:pPr>
            <a:r>
              <a:rPr lang="en-US" sz="2000" dirty="0"/>
              <a:t>Existed Prior to Service (EPTS) conditions (peptic ulcer disease, kidney stones, asthma,  hypertension, diabetes, diverticulitis, leukemia, cysts)</a:t>
            </a:r>
          </a:p>
          <a:p>
            <a:pPr eaLnBrk="0" hangingPunct="0">
              <a:defRPr/>
            </a:pPr>
            <a:endParaRPr lang="en-US" sz="2000" dirty="0"/>
          </a:p>
          <a:p>
            <a:pPr eaLnBrk="0" hangingPunct="0">
              <a:buFont typeface="Wingdings" pitchFamily="2" charset="2"/>
              <a:buChar char="§"/>
              <a:defRPr/>
            </a:pPr>
            <a:r>
              <a:rPr lang="en-US" sz="2000" dirty="0"/>
              <a:t> Joint injuries (hip, knee, shoulder)</a:t>
            </a:r>
          </a:p>
          <a:p>
            <a:pPr eaLnBrk="0" hangingPunct="0">
              <a:defRPr/>
            </a:pPr>
            <a:endParaRPr lang="en-US" sz="2000" dirty="0"/>
          </a:p>
          <a:p>
            <a:pPr eaLnBrk="0" hangingPunct="0">
              <a:buFont typeface="Wingdings" pitchFamily="2" charset="2"/>
              <a:buChar char="§"/>
              <a:defRPr/>
            </a:pPr>
            <a:r>
              <a:rPr lang="en-US" sz="2000" dirty="0"/>
              <a:t> Allergic reactions that require follow on care or has lasting significance</a:t>
            </a:r>
          </a:p>
          <a:p>
            <a:pPr eaLnBrk="0" hangingPunct="0">
              <a:buFont typeface="Wingdings" pitchFamily="2" charset="2"/>
              <a:buChar char="§"/>
              <a:defRPr/>
            </a:pPr>
            <a:endParaRPr lang="en-US" sz="2000" dirty="0"/>
          </a:p>
          <a:p>
            <a:pPr eaLnBrk="0" hangingPunct="0">
              <a:buFont typeface="Wingdings" pitchFamily="2" charset="2"/>
              <a:buChar char="§"/>
              <a:defRPr/>
            </a:pPr>
            <a:r>
              <a:rPr lang="en-US" sz="2000" dirty="0"/>
              <a:t> When directed or requested</a:t>
            </a:r>
          </a:p>
        </p:txBody>
      </p:sp>
      <p:graphicFrame>
        <p:nvGraphicFramePr>
          <p:cNvPr id="2050" name="Object 4"/>
          <p:cNvGraphicFramePr>
            <a:graphicFrameLocks noChangeAspect="1"/>
          </p:cNvGraphicFramePr>
          <p:nvPr/>
        </p:nvGraphicFramePr>
        <p:xfrm>
          <a:off x="8612886" y="3637026"/>
          <a:ext cx="1597914" cy="1736863"/>
        </p:xfrm>
        <a:graphic>
          <a:graphicData uri="http://schemas.openxmlformats.org/presentationml/2006/ole">
            <mc:AlternateContent xmlns:mc="http://schemas.openxmlformats.org/markup-compatibility/2006">
              <mc:Choice xmlns:v="urn:schemas-microsoft-com:vml" Requires="v">
                <p:oleObj name="Clip" r:id="rId3" imgW="943062" imgH="2287387" progId="">
                  <p:embed/>
                </p:oleObj>
              </mc:Choice>
              <mc:Fallback>
                <p:oleObj name="Clip" r:id="rId3" imgW="943062" imgH="2287387" progId="">
                  <p:embed/>
                  <p:pic>
                    <p:nvPicPr>
                      <p:cNvPr id="205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886" y="3637026"/>
                        <a:ext cx="1597914" cy="1736863"/>
                      </a:xfrm>
                      <a:prstGeom prst="rect">
                        <a:avLst/>
                      </a:prstGeom>
                      <a:noFill/>
                    </p:spPr>
                  </p:pic>
                </p:oleObj>
              </mc:Fallback>
            </mc:AlternateContent>
          </a:graphicData>
        </a:graphic>
      </p:graphicFrame>
      <p:sp>
        <p:nvSpPr>
          <p:cNvPr id="2" name="Slide Number Placeholder 1"/>
          <p:cNvSpPr>
            <a:spLocks noGrp="1"/>
          </p:cNvSpPr>
          <p:nvPr>
            <p:ph type="sldNum" sz="quarter" idx="11"/>
          </p:nvPr>
        </p:nvSpPr>
        <p:spPr/>
        <p:txBody>
          <a:bodyPr/>
          <a:lstStyle/>
          <a:p>
            <a:fld id="{D4F11B0E-336C-4EDA-B500-11D6EB3A3936}" type="slidenum">
              <a:rPr lang="en-US" smtClean="0"/>
              <a:pPr/>
              <a:t>72</a:t>
            </a:fld>
            <a:endParaRPr lang="en-US"/>
          </a:p>
        </p:txBody>
      </p:sp>
    </p:spTree>
    <p:extLst>
      <p:ext uri="{BB962C8B-B14F-4D97-AF65-F5344CB8AC3E}">
        <p14:creationId xmlns:p14="http://schemas.microsoft.com/office/powerpoint/2010/main" val="128600427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D4F11B0E-336C-4EDA-B500-11D6EB3A3936}" type="slidenum">
              <a:rPr lang="en-US" smtClean="0"/>
              <a:pPr/>
              <a:t>73</a:t>
            </a:fld>
            <a:endParaRPr lang="en-US"/>
          </a:p>
        </p:txBody>
      </p:sp>
      <p:sp>
        <p:nvSpPr>
          <p:cNvPr id="3" name="Title 2"/>
          <p:cNvSpPr>
            <a:spLocks noGrp="1"/>
          </p:cNvSpPr>
          <p:nvPr>
            <p:ph type="title"/>
          </p:nvPr>
        </p:nvSpPr>
        <p:spPr>
          <a:xfrm>
            <a:off x="2339748" y="486227"/>
            <a:ext cx="7620000" cy="749300"/>
          </a:xfrm>
        </p:spPr>
        <p:txBody>
          <a:bodyPr/>
          <a:lstStyle/>
          <a:p>
            <a:r>
              <a:rPr lang="en-US" sz="2800" dirty="0">
                <a:cs typeface="Times New Roman" panose="02020603050405020304" pitchFamily="18" charset="0"/>
              </a:rPr>
              <a:t>LINE OF DUTY POLICY UPDATE</a:t>
            </a:r>
          </a:p>
        </p:txBody>
      </p:sp>
      <p:sp>
        <p:nvSpPr>
          <p:cNvPr id="4" name="TextBox 3"/>
          <p:cNvSpPr txBox="1"/>
          <p:nvPr/>
        </p:nvSpPr>
        <p:spPr>
          <a:xfrm>
            <a:off x="1524002" y="1235527"/>
            <a:ext cx="9143999" cy="6463308"/>
          </a:xfrm>
          <a:prstGeom prst="rect">
            <a:avLst/>
          </a:prstGeom>
          <a:noFill/>
        </p:spPr>
        <p:txBody>
          <a:bodyPr wrap="square" rtlCol="0">
            <a:spAutoFit/>
          </a:bodyPr>
          <a:lstStyle/>
          <a:p>
            <a:endParaRPr lang="en-US" b="1" dirty="0">
              <a:solidFill>
                <a:srgbClr val="FF0000"/>
              </a:solidFill>
            </a:endParaRPr>
          </a:p>
          <a:p>
            <a:pPr marL="285750" indent="-285750">
              <a:buFont typeface="Arial" panose="020B0604020202020204" pitchFamily="34" charset="0"/>
              <a:buChar char="•"/>
            </a:pPr>
            <a:r>
              <a:rPr lang="en-US" b="1" dirty="0"/>
              <a:t>Effective 15 April 2019</a:t>
            </a:r>
            <a:r>
              <a:rPr lang="en-US" dirty="0"/>
              <a:t>, Soldiers will have up to 180 days following the completion of their qualified duty to request consideration for a line of duty determination, absent special circumstances. Special circumstances are those in which the covered condition pre-dates the 180 day period, for example, latent onset symptoms of post-traumatic stress and unreported Sexual Assault in accordance with AR 600–8–4, paragraph 4–4c. (AR 600-8-4, 5-4)</a:t>
            </a:r>
          </a:p>
          <a:p>
            <a:pPr marL="285750" indent="-285750">
              <a:buFont typeface="Arial" panose="020B0604020202020204" pitchFamily="34" charset="0"/>
              <a:buChar char="•"/>
            </a:pPr>
            <a:r>
              <a:rPr lang="en-US" dirty="0"/>
              <a:t>Applies to all Soldiers regardless of RC status, M-Day, Title 10 and Title 32 AGR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LODs for injuries, illnesses, or diseases that has no lasting effect on Soldier’s overall health (defined as not requiring follow-up care) or military career, will not be accepted</a:t>
            </a:r>
          </a:p>
          <a:p>
            <a:endParaRPr lang="en-US" dirty="0"/>
          </a:p>
          <a:p>
            <a:pPr marL="285750" indent="-285750">
              <a:buFont typeface="Arial" panose="020B0604020202020204" pitchFamily="34" charset="0"/>
              <a:buChar char="•"/>
            </a:pPr>
            <a:r>
              <a:rPr lang="en-US" dirty="0"/>
              <a:t> LOD  Approval Authority will change to:</a:t>
            </a:r>
          </a:p>
          <a:p>
            <a:r>
              <a:rPr lang="en-US" dirty="0"/>
              <a:t>              - Title 32 LOD – NGB Approval Authority</a:t>
            </a:r>
          </a:p>
          <a:p>
            <a:r>
              <a:rPr lang="en-US" dirty="0"/>
              <a:t>              - All  T-10, Formal LOD – NGB Approval Authority</a:t>
            </a:r>
          </a:p>
          <a:p>
            <a:endParaRPr lang="en-US" dirty="0"/>
          </a:p>
          <a:p>
            <a:pPr marL="285750" indent="-285750">
              <a:buFont typeface="Arial" panose="020B0604020202020204" pitchFamily="34" charset="0"/>
              <a:buChar char="•"/>
            </a:pPr>
            <a:r>
              <a:rPr lang="en-US" dirty="0" err="1"/>
              <a:t>eMMPS</a:t>
            </a:r>
            <a:r>
              <a:rPr lang="en-US" dirty="0"/>
              <a:t> to reflect PPOM Implementation July 2017</a:t>
            </a:r>
          </a:p>
          <a:p>
            <a:pPr marL="285750" indent="-285750">
              <a:buFont typeface="Arial" panose="020B0604020202020204" pitchFamily="34" charset="0"/>
              <a:buChar char="•"/>
            </a:pPr>
            <a:endParaRPr lang="en-US" dirty="0"/>
          </a:p>
          <a:p>
            <a:endParaRPr lang="en-US" dirty="0"/>
          </a:p>
          <a:p>
            <a:r>
              <a:rPr lang="en-US" dirty="0"/>
              <a:t>        </a:t>
            </a:r>
          </a:p>
          <a:p>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2883830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D4F11B0E-336C-4EDA-B500-11D6EB3A3936}" type="slidenum">
              <a:rPr lang="en-US" smtClean="0"/>
              <a:pPr/>
              <a:t>74</a:t>
            </a:fld>
            <a:endParaRPr lang="en-US"/>
          </a:p>
        </p:txBody>
      </p:sp>
      <p:sp>
        <p:nvSpPr>
          <p:cNvPr id="3" name="Title 2"/>
          <p:cNvSpPr>
            <a:spLocks noGrp="1"/>
          </p:cNvSpPr>
          <p:nvPr>
            <p:ph type="title"/>
          </p:nvPr>
        </p:nvSpPr>
        <p:spPr>
          <a:xfrm>
            <a:off x="2376715" y="518002"/>
            <a:ext cx="7620000" cy="749300"/>
          </a:xfrm>
        </p:spPr>
        <p:txBody>
          <a:bodyPr/>
          <a:lstStyle/>
          <a:p>
            <a:r>
              <a:rPr lang="en-US" sz="2800" dirty="0">
                <a:cs typeface="Times New Roman" panose="02020603050405020304" pitchFamily="18" charset="0"/>
              </a:rPr>
              <a:t>LINE OF DUTY POLICY UPDATE</a:t>
            </a:r>
          </a:p>
        </p:txBody>
      </p:sp>
      <p:sp>
        <p:nvSpPr>
          <p:cNvPr id="4" name="Rectangle 3"/>
          <p:cNvSpPr/>
          <p:nvPr/>
        </p:nvSpPr>
        <p:spPr>
          <a:xfrm>
            <a:off x="1643270" y="1658779"/>
            <a:ext cx="8926758" cy="3724096"/>
          </a:xfrm>
          <a:prstGeom prst="rect">
            <a:avLst/>
          </a:prstGeom>
        </p:spPr>
        <p:txBody>
          <a:bodyPr wrap="square">
            <a:spAutoFit/>
          </a:bodyPr>
          <a:lstStyle/>
          <a:p>
            <a:pPr marL="285750" indent="-285750">
              <a:buFont typeface="Arial" panose="020B0604020202020204" pitchFamily="34" charset="0"/>
              <a:buChar char="•"/>
            </a:pPr>
            <a:r>
              <a:rPr lang="en-US" sz="2000" dirty="0"/>
              <a:t>Exceptions to Policy for LOD submissions</a:t>
            </a:r>
          </a:p>
          <a:p>
            <a:endParaRPr lang="en-US" sz="2000" dirty="0"/>
          </a:p>
          <a:p>
            <a:r>
              <a:rPr lang="en-US" sz="2000" dirty="0"/>
              <a:t>      - Behavioral Health </a:t>
            </a:r>
          </a:p>
          <a:p>
            <a:r>
              <a:rPr lang="en-US" sz="2000" dirty="0"/>
              <a:t>      - Sexual Assault </a:t>
            </a:r>
          </a:p>
          <a:p>
            <a:r>
              <a:rPr lang="en-US" sz="2000" dirty="0"/>
              <a:t>      - At not fault of the soldier (Proof on soldier)</a:t>
            </a:r>
          </a:p>
          <a:p>
            <a:r>
              <a:rPr lang="en-US" sz="2000" dirty="0"/>
              <a:t>      - Soldier who are enrolled in DES and LOD is directed by the HRC</a:t>
            </a:r>
          </a:p>
          <a:p>
            <a:endParaRPr lang="en-US" sz="2000" dirty="0"/>
          </a:p>
          <a:p>
            <a:pPr marL="285750" indent="-285750">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An ETP can only be approved by HRC</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endParaRPr lang="en-US" sz="20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4073679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34392" y="500742"/>
            <a:ext cx="6858000" cy="628650"/>
          </a:xfrm>
        </p:spPr>
        <p:txBody>
          <a:bodyPr/>
          <a:lstStyle/>
          <a:p>
            <a:pPr eaLnBrk="1" hangingPunct="1"/>
            <a:r>
              <a:rPr lang="en-US" sz="2800" dirty="0"/>
              <a:t>LINE OF DUTY DETERMINATIONS</a:t>
            </a:r>
          </a:p>
        </p:txBody>
      </p:sp>
      <p:sp>
        <p:nvSpPr>
          <p:cNvPr id="31747" name="Rectangle 3"/>
          <p:cNvSpPr>
            <a:spLocks noGrp="1" noChangeArrowheads="1"/>
          </p:cNvSpPr>
          <p:nvPr>
            <p:ph idx="1"/>
          </p:nvPr>
        </p:nvSpPr>
        <p:spPr bwMode="auto">
          <a:xfrm>
            <a:off x="1997528" y="1543502"/>
            <a:ext cx="8286424" cy="3051572"/>
          </a:xfrm>
          <a:noFill/>
          <a:ln>
            <a:miter lim="800000"/>
            <a:headEnd/>
            <a:tailEnd/>
          </a:ln>
        </p:spPr>
        <p:txBody>
          <a:bodyPr vert="horz" wrap="square" lIns="68580" tIns="34290" rIns="68580" bIns="34290" numCol="1" rtlCol="0" anchor="t" anchorCtr="0" compatLnSpc="1">
            <a:prstTxWarp prst="textNoShape">
              <a:avLst/>
            </a:prstTxWarp>
            <a:normAutofit fontScale="92500" lnSpcReduction="10000"/>
          </a:bodyPr>
          <a:lstStyle/>
          <a:p>
            <a:pPr lvl="1" eaLnBrk="1" hangingPunct="1">
              <a:buFont typeface="Wingdings" pitchFamily="2" charset="2"/>
              <a:buChar char="§"/>
            </a:pPr>
            <a:r>
              <a:rPr lang="en-US" sz="1800" dirty="0"/>
              <a:t>IN LINE OF DUTY (ILD)</a:t>
            </a:r>
          </a:p>
          <a:p>
            <a:pPr lvl="1" eaLnBrk="1" hangingPunct="1">
              <a:buFont typeface="Wingdings" pitchFamily="2" charset="2"/>
              <a:buChar char="§"/>
            </a:pPr>
            <a:r>
              <a:rPr lang="en-US" sz="1800" dirty="0"/>
              <a:t>IN LINE OF DUTY-Existed Prior to Service, Service Aggravations (ILD-EPTS-SA)</a:t>
            </a:r>
          </a:p>
          <a:p>
            <a:pPr lvl="1" eaLnBrk="1" hangingPunct="1">
              <a:buFont typeface="Wingdings" pitchFamily="2" charset="2"/>
              <a:buChar char="§"/>
            </a:pPr>
            <a:r>
              <a:rPr lang="en-US" sz="1800" dirty="0"/>
              <a:t> IN LINE OF DUTY- THIS EPISODE ONLY (ILD-This Episode Only)  </a:t>
            </a:r>
          </a:p>
          <a:p>
            <a:pPr lvl="1" eaLnBrk="1" hangingPunct="1">
              <a:buFont typeface="Wingdings" pitchFamily="2" charset="2"/>
              <a:buChar char="§"/>
            </a:pPr>
            <a:r>
              <a:rPr lang="en-US" sz="1800" dirty="0"/>
              <a:t>NOT IN LINE OF DUTY-NOT DUE TO OWN MISCONDUCT  (NLD-NDOM)</a:t>
            </a:r>
          </a:p>
          <a:p>
            <a:pPr lvl="1" eaLnBrk="1" hangingPunct="1">
              <a:buFont typeface="Wingdings" pitchFamily="2" charset="2"/>
              <a:buChar char="§"/>
            </a:pPr>
            <a:r>
              <a:rPr lang="en-US" sz="1800" dirty="0"/>
              <a:t>NOT IN LINE OF DUTY-DUE TO OWN  MISCONDUCT</a:t>
            </a:r>
          </a:p>
          <a:p>
            <a:pPr marL="334566" lvl="1" indent="0">
              <a:buNone/>
            </a:pPr>
            <a:r>
              <a:rPr lang="en-US" sz="1800" dirty="0"/>
              <a:t>  (NLD-DOM)</a:t>
            </a:r>
          </a:p>
          <a:p>
            <a:pPr lvl="1" eaLnBrk="1" hangingPunct="1">
              <a:buFont typeface="Wingdings" pitchFamily="2" charset="2"/>
              <a:buChar char="§"/>
            </a:pPr>
            <a:r>
              <a:rPr lang="en-US" sz="1800" dirty="0"/>
              <a:t> NOT IN LINE OF Duty – EPTS –No Service Aggravations  (NLD-EPTS-NSA)</a:t>
            </a:r>
          </a:p>
          <a:p>
            <a:pPr lvl="1" eaLnBrk="1" hangingPunct="1">
              <a:buFont typeface="Wingdings" pitchFamily="2" charset="2"/>
              <a:buChar char="§"/>
            </a:pPr>
            <a:r>
              <a:rPr lang="en-US" sz="1800" dirty="0"/>
              <a:t>Presumptive In Line of Duty (Reserve for HRC Only)</a:t>
            </a:r>
          </a:p>
          <a:p>
            <a:pPr lvl="1" eaLnBrk="1" hangingPunct="1">
              <a:buFont typeface="Wingdings" pitchFamily="2" charset="2"/>
              <a:buChar char="§"/>
            </a:pPr>
            <a:r>
              <a:rPr lang="en-US" sz="1800" dirty="0"/>
              <a:t>LOD- No Findings  (Reserved for HRC Only)</a:t>
            </a:r>
          </a:p>
          <a:p>
            <a:pPr lvl="1" eaLnBrk="1" hangingPunct="1">
              <a:buFont typeface="Wingdings" pitchFamily="2" charset="2"/>
              <a:buChar char="§"/>
            </a:pPr>
            <a:endParaRPr lang="en-US" sz="1800" dirty="0"/>
          </a:p>
          <a:p>
            <a:pPr marL="334566" lvl="1" indent="0">
              <a:buNone/>
            </a:pPr>
            <a:endParaRPr lang="en-US" sz="1800" dirty="0"/>
          </a:p>
        </p:txBody>
      </p:sp>
      <p:sp>
        <p:nvSpPr>
          <p:cNvPr id="2" name="Slide Number Placeholder 1"/>
          <p:cNvSpPr>
            <a:spLocks noGrp="1"/>
          </p:cNvSpPr>
          <p:nvPr>
            <p:ph type="sldNum" sz="quarter" idx="12"/>
          </p:nvPr>
        </p:nvSpPr>
        <p:spPr/>
        <p:txBody>
          <a:bodyPr/>
          <a:lstStyle/>
          <a:p>
            <a:fld id="{D4F11B0E-336C-4EDA-B500-11D6EB3A3936}" type="slidenum">
              <a:rPr lang="en-US" smtClean="0"/>
              <a:pPr/>
              <a:t>75</a:t>
            </a:fld>
            <a:endParaRPr lang="en-US"/>
          </a:p>
        </p:txBody>
      </p:sp>
    </p:spTree>
    <p:extLst>
      <p:ext uri="{BB962C8B-B14F-4D97-AF65-F5344CB8AC3E}">
        <p14:creationId xmlns:p14="http://schemas.microsoft.com/office/powerpoint/2010/main" val="37637523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65665" y="579556"/>
            <a:ext cx="6858000" cy="628650"/>
          </a:xfrm>
        </p:spPr>
        <p:txBody>
          <a:bodyPr/>
          <a:lstStyle/>
          <a:p>
            <a:pPr eaLnBrk="1" hangingPunct="1"/>
            <a:r>
              <a:rPr lang="en-US" sz="2800" dirty="0"/>
              <a:t>TWO TYPE OF LINE OF DUTY</a:t>
            </a:r>
          </a:p>
        </p:txBody>
      </p:sp>
      <p:sp>
        <p:nvSpPr>
          <p:cNvPr id="27651" name="Rectangle 3"/>
          <p:cNvSpPr>
            <a:spLocks noGrp="1" noChangeArrowheads="1"/>
          </p:cNvSpPr>
          <p:nvPr>
            <p:ph idx="1"/>
          </p:nvPr>
        </p:nvSpPr>
        <p:spPr bwMode="auto">
          <a:xfrm>
            <a:off x="2210671" y="1610977"/>
            <a:ext cx="7607808" cy="4543424"/>
          </a:xfrm>
          <a:noFill/>
          <a:ln>
            <a:miter lim="800000"/>
            <a:headEnd/>
            <a:tailEnd/>
          </a:ln>
        </p:spPr>
        <p:txBody>
          <a:bodyPr vert="horz" wrap="square" lIns="68580" tIns="34290" rIns="68580" bIns="34290" numCol="1" rtlCol="0" anchor="t" anchorCtr="0" compatLnSpc="1">
            <a:prstTxWarp prst="textNoShape">
              <a:avLst/>
            </a:prstTxWarp>
            <a:normAutofit/>
          </a:bodyPr>
          <a:lstStyle/>
          <a:p>
            <a:pPr eaLnBrk="1" hangingPunct="1">
              <a:lnSpc>
                <a:spcPct val="90000"/>
              </a:lnSpc>
              <a:buFontTx/>
              <a:buNone/>
            </a:pPr>
            <a:r>
              <a:rPr lang="en-US" sz="2400" b="1" dirty="0"/>
              <a:t>INFORMAL LINE OF DUTY</a:t>
            </a:r>
          </a:p>
          <a:p>
            <a:pPr eaLnBrk="1" hangingPunct="1">
              <a:lnSpc>
                <a:spcPct val="90000"/>
              </a:lnSpc>
              <a:buFontTx/>
              <a:buNone/>
            </a:pPr>
            <a:r>
              <a:rPr lang="en-US" sz="2000" b="1" dirty="0"/>
              <a:t>	</a:t>
            </a:r>
            <a:r>
              <a:rPr lang="en-US" sz="2200" dirty="0">
                <a:solidFill>
                  <a:schemeClr val="accent2"/>
                </a:solidFill>
              </a:rPr>
              <a:t>Title 10 				NGB Approved</a:t>
            </a:r>
          </a:p>
          <a:p>
            <a:pPr eaLnBrk="1" hangingPunct="1">
              <a:lnSpc>
                <a:spcPct val="90000"/>
              </a:lnSpc>
              <a:buFontTx/>
              <a:buNone/>
            </a:pPr>
            <a:r>
              <a:rPr lang="en-US" sz="2200" dirty="0">
                <a:solidFill>
                  <a:schemeClr val="accent2"/>
                </a:solidFill>
              </a:rPr>
              <a:t>	OCONUS				NGB Approved</a:t>
            </a:r>
          </a:p>
          <a:p>
            <a:pPr eaLnBrk="1" hangingPunct="1">
              <a:lnSpc>
                <a:spcPct val="90000"/>
              </a:lnSpc>
              <a:buFontTx/>
              <a:buNone/>
            </a:pPr>
            <a:r>
              <a:rPr lang="en-US" sz="2200" dirty="0">
                <a:solidFill>
                  <a:schemeClr val="accent2"/>
                </a:solidFill>
              </a:rPr>
              <a:t>	</a:t>
            </a:r>
            <a:r>
              <a:rPr lang="en-US" sz="2200" dirty="0">
                <a:solidFill>
                  <a:srgbClr val="FF0000"/>
                </a:solidFill>
              </a:rPr>
              <a:t>Assault (Restricted/Unrestricted)	NGB Approved</a:t>
            </a:r>
          </a:p>
          <a:p>
            <a:pPr eaLnBrk="1" hangingPunct="1">
              <a:lnSpc>
                <a:spcPct val="90000"/>
              </a:lnSpc>
              <a:buFontTx/>
              <a:buNone/>
            </a:pPr>
            <a:r>
              <a:rPr lang="en-US" sz="2200" dirty="0">
                <a:solidFill>
                  <a:schemeClr val="accent2"/>
                </a:solidFill>
              </a:rPr>
              <a:t>	Title 32				NGB Approved</a:t>
            </a:r>
          </a:p>
          <a:p>
            <a:pPr eaLnBrk="1" hangingPunct="1">
              <a:lnSpc>
                <a:spcPct val="90000"/>
              </a:lnSpc>
              <a:buFontTx/>
              <a:buNone/>
            </a:pPr>
            <a:r>
              <a:rPr lang="en-US" sz="2200" dirty="0">
                <a:solidFill>
                  <a:schemeClr val="accent2"/>
                </a:solidFill>
              </a:rPr>
              <a:t>	M – Day				NGB Approved</a:t>
            </a:r>
          </a:p>
          <a:p>
            <a:pPr eaLnBrk="1" hangingPunct="1">
              <a:lnSpc>
                <a:spcPct val="90000"/>
              </a:lnSpc>
              <a:buFontTx/>
              <a:buNone/>
            </a:pPr>
            <a:r>
              <a:rPr lang="en-US" sz="2000" b="1" dirty="0"/>
              <a:t>	</a:t>
            </a:r>
          </a:p>
          <a:p>
            <a:pPr eaLnBrk="1" hangingPunct="1">
              <a:lnSpc>
                <a:spcPct val="90000"/>
              </a:lnSpc>
              <a:buFontTx/>
              <a:buNone/>
            </a:pPr>
            <a:r>
              <a:rPr lang="en-US" sz="2400" b="1" dirty="0"/>
              <a:t>FORMAL LINE OF DUTY</a:t>
            </a:r>
          </a:p>
          <a:p>
            <a:pPr eaLnBrk="1" hangingPunct="1">
              <a:lnSpc>
                <a:spcPct val="90000"/>
              </a:lnSpc>
              <a:buFontTx/>
              <a:buNone/>
            </a:pPr>
            <a:r>
              <a:rPr lang="en-US" sz="2000" dirty="0"/>
              <a:t>	</a:t>
            </a:r>
            <a:r>
              <a:rPr lang="en-US" sz="2200" dirty="0">
                <a:solidFill>
                  <a:srgbClr val="000099"/>
                </a:solidFill>
              </a:rPr>
              <a:t>Title 10				NGB Approved</a:t>
            </a:r>
          </a:p>
          <a:p>
            <a:pPr eaLnBrk="1" hangingPunct="1">
              <a:lnSpc>
                <a:spcPct val="90000"/>
              </a:lnSpc>
              <a:buFontTx/>
              <a:buNone/>
            </a:pPr>
            <a:r>
              <a:rPr lang="en-US" sz="2200" dirty="0">
                <a:solidFill>
                  <a:srgbClr val="000099"/>
                </a:solidFill>
              </a:rPr>
              <a:t>	OCONUS				NGB Approved</a:t>
            </a:r>
          </a:p>
          <a:p>
            <a:pPr eaLnBrk="1" hangingPunct="1">
              <a:lnSpc>
                <a:spcPct val="90000"/>
              </a:lnSpc>
              <a:buFontTx/>
              <a:buNone/>
            </a:pPr>
            <a:r>
              <a:rPr lang="en-US" sz="2200" dirty="0">
                <a:solidFill>
                  <a:srgbClr val="000099"/>
                </a:solidFill>
              </a:rPr>
              <a:t>	Title 32				NGB Approved</a:t>
            </a:r>
          </a:p>
          <a:p>
            <a:pPr eaLnBrk="1" hangingPunct="1">
              <a:lnSpc>
                <a:spcPct val="90000"/>
              </a:lnSpc>
              <a:buFontTx/>
              <a:buNone/>
            </a:pPr>
            <a:r>
              <a:rPr lang="en-US" sz="2200" dirty="0">
                <a:solidFill>
                  <a:srgbClr val="000099"/>
                </a:solidFill>
              </a:rPr>
              <a:t>	M – Day				NGB Approved</a:t>
            </a:r>
            <a:endParaRPr lang="en-US" sz="2200" dirty="0"/>
          </a:p>
        </p:txBody>
      </p:sp>
      <p:sp>
        <p:nvSpPr>
          <p:cNvPr id="2" name="Slide Number Placeholder 1"/>
          <p:cNvSpPr>
            <a:spLocks noGrp="1"/>
          </p:cNvSpPr>
          <p:nvPr>
            <p:ph type="sldNum" sz="quarter" idx="12"/>
          </p:nvPr>
        </p:nvSpPr>
        <p:spPr/>
        <p:txBody>
          <a:bodyPr/>
          <a:lstStyle/>
          <a:p>
            <a:fld id="{D4F11B0E-336C-4EDA-B500-11D6EB3A3936}" type="slidenum">
              <a:rPr lang="en-US" smtClean="0"/>
              <a:pPr/>
              <a:t>76</a:t>
            </a:fld>
            <a:endParaRPr lang="en-US"/>
          </a:p>
        </p:txBody>
      </p:sp>
    </p:spTree>
    <p:extLst>
      <p:ext uri="{BB962C8B-B14F-4D97-AF65-F5344CB8AC3E}">
        <p14:creationId xmlns:p14="http://schemas.microsoft.com/office/powerpoint/2010/main" val="3306276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80D5A4C-E2C1-A958-A6D8-7A3D8CC81E5A}"/>
              </a:ext>
            </a:extLst>
          </p:cNvPr>
          <p:cNvSpPr>
            <a:spLocks noGrp="1" noChangeArrowheads="1"/>
          </p:cNvSpPr>
          <p:nvPr>
            <p:ph type="title"/>
          </p:nvPr>
        </p:nvSpPr>
        <p:spPr>
          <a:xfrm>
            <a:off x="2865665" y="579556"/>
            <a:ext cx="6858000" cy="628650"/>
          </a:xfrm>
        </p:spPr>
        <p:txBody>
          <a:bodyPr/>
          <a:lstStyle/>
          <a:p>
            <a:pPr eaLnBrk="1" hangingPunct="1"/>
            <a:r>
              <a:rPr lang="en-US" sz="2800" dirty="0"/>
              <a:t>HSS Staff</a:t>
            </a:r>
          </a:p>
        </p:txBody>
      </p:sp>
      <p:sp>
        <p:nvSpPr>
          <p:cNvPr id="4" name="Slide Number Placeholder 3">
            <a:extLst>
              <a:ext uri="{FF2B5EF4-FFF2-40B4-BE49-F238E27FC236}">
                <a16:creationId xmlns:a16="http://schemas.microsoft.com/office/drawing/2014/main" id="{5473DC0F-B11D-CF3A-C732-948750414C43}"/>
              </a:ext>
            </a:extLst>
          </p:cNvPr>
          <p:cNvSpPr>
            <a:spLocks noGrp="1"/>
          </p:cNvSpPr>
          <p:nvPr>
            <p:ph type="sldNum" sz="quarter" idx="12"/>
          </p:nvPr>
        </p:nvSpPr>
        <p:spPr/>
        <p:txBody>
          <a:bodyPr/>
          <a:lstStyle/>
          <a:p>
            <a:fld id="{D4F11B0E-336C-4EDA-B500-11D6EB3A3936}" type="slidenum">
              <a:rPr lang="en-US" smtClean="0"/>
              <a:pPr/>
              <a:t>77</a:t>
            </a:fld>
            <a:endParaRPr lang="en-US"/>
          </a:p>
        </p:txBody>
      </p:sp>
      <p:sp>
        <p:nvSpPr>
          <p:cNvPr id="10" name="TextBox 9">
            <a:extLst>
              <a:ext uri="{FF2B5EF4-FFF2-40B4-BE49-F238E27FC236}">
                <a16:creationId xmlns:a16="http://schemas.microsoft.com/office/drawing/2014/main" id="{BC59A74C-F228-21A3-1F30-0F3A0F8657DC}"/>
              </a:ext>
            </a:extLst>
          </p:cNvPr>
          <p:cNvSpPr txBox="1"/>
          <p:nvPr/>
        </p:nvSpPr>
        <p:spPr>
          <a:xfrm>
            <a:off x="2128058" y="1609029"/>
            <a:ext cx="7217664" cy="2031325"/>
          </a:xfrm>
          <a:prstGeom prst="rect">
            <a:avLst/>
          </a:prstGeom>
          <a:noFill/>
        </p:spPr>
        <p:txBody>
          <a:bodyPr wrap="square">
            <a:spAutoFit/>
          </a:bodyPr>
          <a:lstStyle/>
          <a:p>
            <a:pPr algn="l"/>
            <a:endParaRPr lang="en-US" sz="1400" dirty="0">
              <a:solidFill>
                <a:srgbClr val="444444"/>
              </a:solidFill>
            </a:endParaRPr>
          </a:p>
          <a:p>
            <a:pPr algn="l"/>
            <a:r>
              <a:rPr lang="en-US" sz="1400" dirty="0">
                <a:solidFill>
                  <a:srgbClr val="444444"/>
                </a:solidFill>
              </a:rPr>
              <a:t>CW3 Tyson Brian, HSS OIC - ​</a:t>
            </a:r>
            <a:r>
              <a:rPr lang="en-US" sz="1400" dirty="0">
                <a:solidFill>
                  <a:srgbClr val="0072C6"/>
                </a:solidFill>
                <a:hlinkClick r:id="rId2"/>
              </a:rPr>
              <a:t>tyson.w.brian.mil@army.mil</a:t>
            </a:r>
            <a:r>
              <a:rPr lang="en-US" sz="1400" dirty="0">
                <a:solidFill>
                  <a:srgbClr val="444444"/>
                </a:solidFill>
              </a:rPr>
              <a:t>, 515-334-2879</a:t>
            </a:r>
          </a:p>
          <a:p>
            <a:pPr algn="l"/>
            <a:endParaRPr lang="en-US" sz="1400" dirty="0">
              <a:solidFill>
                <a:srgbClr val="444444"/>
              </a:solidFill>
            </a:endParaRPr>
          </a:p>
          <a:p>
            <a:r>
              <a:rPr lang="en-US" sz="1400" dirty="0">
                <a:solidFill>
                  <a:srgbClr val="444444"/>
                </a:solidFill>
              </a:rPr>
              <a:t>SFC Brandi Millikan - </a:t>
            </a:r>
            <a:r>
              <a:rPr lang="en-US" sz="1400" dirty="0">
                <a:solidFill>
                  <a:srgbClr val="0072C6"/>
                </a:solidFill>
                <a:hlinkClick r:id="rId3"/>
              </a:rPr>
              <a:t>brandi.l.millikan.mil@army.mil</a:t>
            </a:r>
            <a:r>
              <a:rPr lang="en-US" sz="1400" dirty="0">
                <a:solidFill>
                  <a:srgbClr val="444444"/>
                </a:solidFill>
              </a:rPr>
              <a:t>, 515-334-2891 </a:t>
            </a:r>
            <a:r>
              <a:rPr lang="en-US" sz="1400" dirty="0">
                <a:solidFill>
                  <a:srgbClr val="000000"/>
                </a:solidFill>
              </a:rPr>
              <a:t> </a:t>
            </a:r>
          </a:p>
          <a:p>
            <a:endParaRPr lang="en-US" sz="1400" dirty="0">
              <a:solidFill>
                <a:srgbClr val="444444"/>
              </a:solidFill>
            </a:endParaRPr>
          </a:p>
          <a:p>
            <a:r>
              <a:rPr lang="en-US" sz="1400" dirty="0">
                <a:solidFill>
                  <a:srgbClr val="444444"/>
                </a:solidFill>
              </a:rPr>
              <a:t>SGT Kylie Clark - </a:t>
            </a:r>
            <a:r>
              <a:rPr lang="en-US" sz="1400" dirty="0">
                <a:solidFill>
                  <a:srgbClr val="444444"/>
                </a:solidFill>
                <a:hlinkClick r:id="rId4"/>
              </a:rPr>
              <a:t>kylie.m.clark3.mil@army.mil</a:t>
            </a:r>
            <a:r>
              <a:rPr lang="en-US" sz="1400" dirty="0">
                <a:solidFill>
                  <a:srgbClr val="444444"/>
                </a:solidFill>
              </a:rPr>
              <a:t> , 515-252-4628</a:t>
            </a:r>
          </a:p>
          <a:p>
            <a:pPr algn="l"/>
            <a:endParaRPr lang="en-US" sz="1400" dirty="0">
              <a:solidFill>
                <a:srgbClr val="444444"/>
              </a:solidFill>
            </a:endParaRPr>
          </a:p>
          <a:p>
            <a:pPr algn="l"/>
            <a:endParaRPr lang="en-US" sz="1400" dirty="0">
              <a:solidFill>
                <a:srgbClr val="444444"/>
              </a:solidFill>
            </a:endParaRPr>
          </a:p>
          <a:p>
            <a:pPr algn="l"/>
            <a:endParaRPr lang="en-US" sz="1400" dirty="0">
              <a:solidFill>
                <a:srgbClr val="000000"/>
              </a:solidFill>
            </a:endParaRPr>
          </a:p>
        </p:txBody>
      </p:sp>
    </p:spTree>
    <p:extLst>
      <p:ext uri="{BB962C8B-B14F-4D97-AF65-F5344CB8AC3E}">
        <p14:creationId xmlns:p14="http://schemas.microsoft.com/office/powerpoint/2010/main" val="1024430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E1FB4-6F82-574B-5757-D1D04DF6F49F}"/>
            </a:ext>
          </a:extLst>
        </p:cNvPr>
        <p:cNvGrpSpPr/>
        <p:nvPr/>
      </p:nvGrpSpPr>
      <p:grpSpPr>
        <a:xfrm>
          <a:off x="0" y="0"/>
          <a:ext cx="0" cy="0"/>
          <a:chOff x="0" y="0"/>
          <a:chExt cx="0" cy="0"/>
        </a:xfrm>
      </p:grpSpPr>
      <p:sp>
        <p:nvSpPr>
          <p:cNvPr id="8" name="Rectangle 2">
            <a:extLst>
              <a:ext uri="{FF2B5EF4-FFF2-40B4-BE49-F238E27FC236}">
                <a16:creationId xmlns:a16="http://schemas.microsoft.com/office/drawing/2014/main" id="{1881E7F3-8968-E4AA-9064-E2B75D859283}"/>
              </a:ext>
            </a:extLst>
          </p:cNvPr>
          <p:cNvSpPr>
            <a:spLocks noGrp="1" noChangeArrowheads="1"/>
          </p:cNvSpPr>
          <p:nvPr>
            <p:ph type="title"/>
          </p:nvPr>
        </p:nvSpPr>
        <p:spPr>
          <a:xfrm>
            <a:off x="2865665" y="579556"/>
            <a:ext cx="6858000" cy="628650"/>
          </a:xfrm>
        </p:spPr>
        <p:txBody>
          <a:bodyPr/>
          <a:lstStyle/>
          <a:p>
            <a:pPr eaLnBrk="1" hangingPunct="1"/>
            <a:r>
              <a:rPr lang="en-US" sz="2800" dirty="0"/>
              <a:t>Medical Records Staff</a:t>
            </a:r>
          </a:p>
        </p:txBody>
      </p:sp>
      <p:sp>
        <p:nvSpPr>
          <p:cNvPr id="4" name="Slide Number Placeholder 3">
            <a:extLst>
              <a:ext uri="{FF2B5EF4-FFF2-40B4-BE49-F238E27FC236}">
                <a16:creationId xmlns:a16="http://schemas.microsoft.com/office/drawing/2014/main" id="{A7A39759-13F7-098F-51B3-EBD60E17C02B}"/>
              </a:ext>
            </a:extLst>
          </p:cNvPr>
          <p:cNvSpPr>
            <a:spLocks noGrp="1"/>
          </p:cNvSpPr>
          <p:nvPr>
            <p:ph type="sldNum" sz="quarter" idx="12"/>
          </p:nvPr>
        </p:nvSpPr>
        <p:spPr/>
        <p:txBody>
          <a:bodyPr/>
          <a:lstStyle/>
          <a:p>
            <a:fld id="{D4F11B0E-336C-4EDA-B500-11D6EB3A3936}" type="slidenum">
              <a:rPr lang="en-US" smtClean="0"/>
              <a:pPr/>
              <a:t>78</a:t>
            </a:fld>
            <a:endParaRPr lang="en-US"/>
          </a:p>
        </p:txBody>
      </p:sp>
      <p:sp>
        <p:nvSpPr>
          <p:cNvPr id="10" name="TextBox 9">
            <a:extLst>
              <a:ext uri="{FF2B5EF4-FFF2-40B4-BE49-F238E27FC236}">
                <a16:creationId xmlns:a16="http://schemas.microsoft.com/office/drawing/2014/main" id="{B65E22DA-A578-CCAC-2A6E-05C59108D4A8}"/>
              </a:ext>
            </a:extLst>
          </p:cNvPr>
          <p:cNvSpPr txBox="1"/>
          <p:nvPr/>
        </p:nvSpPr>
        <p:spPr>
          <a:xfrm>
            <a:off x="2151809" y="1478401"/>
            <a:ext cx="7217664" cy="1384995"/>
          </a:xfrm>
          <a:prstGeom prst="rect">
            <a:avLst/>
          </a:prstGeom>
          <a:noFill/>
        </p:spPr>
        <p:txBody>
          <a:bodyPr wrap="square">
            <a:spAutoFit/>
          </a:bodyPr>
          <a:lstStyle/>
          <a:p>
            <a:pPr algn="l"/>
            <a:endParaRPr lang="en-US" sz="1400" dirty="0">
              <a:solidFill>
                <a:srgbClr val="444444"/>
              </a:solidFill>
            </a:endParaRPr>
          </a:p>
          <a:p>
            <a:pPr algn="l"/>
            <a:r>
              <a:rPr lang="en-US" sz="1400" dirty="0">
                <a:solidFill>
                  <a:srgbClr val="444444"/>
                </a:solidFill>
              </a:rPr>
              <a:t>SFC Ramsey, Joshua - ​</a:t>
            </a:r>
            <a:r>
              <a:rPr lang="en-US" sz="1400" dirty="0">
                <a:solidFill>
                  <a:srgbClr val="0072C6"/>
                </a:solidFill>
              </a:rPr>
              <a:t>joshua.e.ramsey.mil@army.mil</a:t>
            </a:r>
            <a:r>
              <a:rPr lang="en-US" sz="1400" dirty="0">
                <a:solidFill>
                  <a:srgbClr val="444444"/>
                </a:solidFill>
              </a:rPr>
              <a:t>, 515-252-4982</a:t>
            </a:r>
          </a:p>
          <a:p>
            <a:pPr algn="l"/>
            <a:endParaRPr lang="en-US" sz="1400" dirty="0">
              <a:solidFill>
                <a:srgbClr val="444444"/>
              </a:solidFill>
            </a:endParaRPr>
          </a:p>
          <a:p>
            <a:pPr algn="l"/>
            <a:endParaRPr lang="en-US" sz="1400" dirty="0">
              <a:solidFill>
                <a:srgbClr val="444444"/>
              </a:solidFill>
            </a:endParaRPr>
          </a:p>
          <a:p>
            <a:pPr algn="l"/>
            <a:endParaRPr lang="en-US" sz="1400" dirty="0">
              <a:solidFill>
                <a:srgbClr val="444444"/>
              </a:solidFill>
            </a:endParaRPr>
          </a:p>
          <a:p>
            <a:pPr algn="l"/>
            <a:endParaRPr lang="en-US" sz="1400" dirty="0">
              <a:solidFill>
                <a:srgbClr val="000000"/>
              </a:solidFill>
            </a:endParaRPr>
          </a:p>
        </p:txBody>
      </p:sp>
    </p:spTree>
    <p:extLst>
      <p:ext uri="{BB962C8B-B14F-4D97-AF65-F5344CB8AC3E}">
        <p14:creationId xmlns:p14="http://schemas.microsoft.com/office/powerpoint/2010/main" val="19090809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WordArt 2"/>
          <p:cNvSpPr>
            <a:spLocks noChangeArrowheads="1" noChangeShapeType="1" noTextEdit="1"/>
          </p:cNvSpPr>
          <p:nvPr/>
        </p:nvSpPr>
        <p:spPr bwMode="auto">
          <a:xfrm>
            <a:off x="2959608" y="1828800"/>
            <a:ext cx="6528816" cy="3236976"/>
          </a:xfrm>
          <a:prstGeom prst="rect">
            <a:avLst/>
          </a:prstGeom>
        </p:spPr>
        <p:txBody>
          <a:bodyPr wrap="none" fromWordArt="1">
            <a:prstTxWarp prst="textSlantUp">
              <a:avLst>
                <a:gd name="adj" fmla="val 55556"/>
              </a:avLst>
            </a:prstTxWarp>
          </a:bodyPr>
          <a:lstStyle/>
          <a:p>
            <a:pPr algn="ctr"/>
            <a:r>
              <a:rPr lang="en-US" sz="2700" kern="10" dirty="0">
                <a:ln w="9525">
                  <a:solidFill>
                    <a:srgbClr val="000000"/>
                  </a:solidFill>
                  <a:round/>
                  <a:headEnd/>
                  <a:tailEnd/>
                </a:ln>
                <a:solidFill>
                  <a:srgbClr val="000000"/>
                </a:solidFill>
                <a:latin typeface="Arial Black"/>
              </a:rPr>
              <a:t>QUESTIONS</a:t>
            </a:r>
          </a:p>
        </p:txBody>
      </p:sp>
      <p:sp>
        <p:nvSpPr>
          <p:cNvPr id="2" name="Slide Number Placeholder 1"/>
          <p:cNvSpPr>
            <a:spLocks noGrp="1"/>
          </p:cNvSpPr>
          <p:nvPr>
            <p:ph type="sldNum" sz="quarter" idx="11"/>
          </p:nvPr>
        </p:nvSpPr>
        <p:spPr/>
        <p:txBody>
          <a:bodyPr/>
          <a:lstStyle/>
          <a:p>
            <a:fld id="{D4F11B0E-336C-4EDA-B500-11D6EB3A3936}" type="slidenum">
              <a:rPr lang="en-US" smtClean="0"/>
              <a:pPr/>
              <a:t>79</a:t>
            </a:fld>
            <a:endParaRPr lang="en-US"/>
          </a:p>
        </p:txBody>
      </p:sp>
    </p:spTree>
    <p:extLst>
      <p:ext uri="{BB962C8B-B14F-4D97-AF65-F5344CB8AC3E}">
        <p14:creationId xmlns:p14="http://schemas.microsoft.com/office/powerpoint/2010/main" val="18672306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b="1" dirty="0">
                <a:solidFill>
                  <a:schemeClr val="tx1"/>
                </a:solidFill>
              </a:rPr>
              <a:t>Our Goal</a:t>
            </a:r>
          </a:p>
        </p:txBody>
      </p:sp>
      <p:sp>
        <p:nvSpPr>
          <p:cNvPr id="4" name="Content Placeholder 3"/>
          <p:cNvSpPr>
            <a:spLocks noGrp="1"/>
          </p:cNvSpPr>
          <p:nvPr>
            <p:ph idx="1"/>
          </p:nvPr>
        </p:nvSpPr>
        <p:spPr/>
        <p:txBody>
          <a:bodyPr>
            <a:normAutofit/>
          </a:bodyPr>
          <a:lstStyle/>
          <a:p>
            <a:pPr>
              <a:lnSpc>
                <a:spcPct val="100000"/>
              </a:lnSpc>
            </a:pPr>
            <a:r>
              <a:rPr lang="en-US" sz="2400"/>
              <a:t>Provide you with the facts so you can make an informed decision</a:t>
            </a:r>
          </a:p>
          <a:p>
            <a:pPr>
              <a:lnSpc>
                <a:spcPct val="100000"/>
              </a:lnSpc>
            </a:pPr>
            <a:endParaRPr lang="en-US" sz="2400"/>
          </a:p>
          <a:p>
            <a:pPr>
              <a:lnSpc>
                <a:spcPct val="100000"/>
              </a:lnSpc>
            </a:pPr>
            <a:r>
              <a:rPr lang="en-US" sz="2400"/>
              <a:t>Correct misinformation</a:t>
            </a:r>
          </a:p>
        </p:txBody>
      </p:sp>
    </p:spTree>
    <p:extLst>
      <p:ext uri="{BB962C8B-B14F-4D97-AF65-F5344CB8AC3E}">
        <p14:creationId xmlns:p14="http://schemas.microsoft.com/office/powerpoint/2010/main" val="5946377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1411-D7B8-8932-8297-01F6BFFA5DA4}"/>
              </a:ext>
            </a:extLst>
          </p:cNvPr>
          <p:cNvSpPr>
            <a:spLocks noGrp="1"/>
          </p:cNvSpPr>
          <p:nvPr>
            <p:ph type="title"/>
          </p:nvPr>
        </p:nvSpPr>
        <p:spPr/>
        <p:txBody>
          <a:bodyPr>
            <a:normAutofit/>
          </a:bodyPr>
          <a:lstStyle/>
          <a:p>
            <a:pPr algn="ctr"/>
            <a:r>
              <a:rPr lang="en-US" sz="6500" b="1" dirty="0"/>
              <a:t>Veteran Affairs</a:t>
            </a:r>
          </a:p>
        </p:txBody>
      </p:sp>
      <p:sp>
        <p:nvSpPr>
          <p:cNvPr id="3" name="Content Placeholder 2">
            <a:extLst>
              <a:ext uri="{FF2B5EF4-FFF2-40B4-BE49-F238E27FC236}">
                <a16:creationId xmlns:a16="http://schemas.microsoft.com/office/drawing/2014/main" id="{FBA8E13D-6962-039B-CBB7-320EDAA224BB}"/>
              </a:ext>
            </a:extLst>
          </p:cNvPr>
          <p:cNvSpPr>
            <a:spLocks noGrp="1"/>
          </p:cNvSpPr>
          <p:nvPr>
            <p:ph idx="1"/>
          </p:nvPr>
        </p:nvSpPr>
        <p:spPr>
          <a:xfrm>
            <a:off x="838200" y="1825625"/>
            <a:ext cx="10515600" cy="460375"/>
          </a:xfrm>
        </p:spPr>
        <p:txBody>
          <a:bodyPr>
            <a:normAutofit lnSpcReduction="10000"/>
          </a:bodyPr>
          <a:lstStyle/>
          <a:p>
            <a:pPr marL="0" indent="0" algn="ctr">
              <a:buNone/>
            </a:pPr>
            <a:r>
              <a:rPr lang="en-US" dirty="0"/>
              <a:t>Gavin Sandvig</a:t>
            </a:r>
          </a:p>
        </p:txBody>
      </p:sp>
    </p:spTree>
    <p:extLst>
      <p:ext uri="{BB962C8B-B14F-4D97-AF65-F5344CB8AC3E}">
        <p14:creationId xmlns:p14="http://schemas.microsoft.com/office/powerpoint/2010/main" val="6075295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5BE6D20-FC1E-4E32-823B-6082D2AA9191}"/>
              </a:ext>
            </a:extLst>
          </p:cNvPr>
          <p:cNvGrpSpPr/>
          <p:nvPr/>
        </p:nvGrpSpPr>
        <p:grpSpPr>
          <a:xfrm>
            <a:off x="4635912" y="2411164"/>
            <a:ext cx="2920181" cy="1235403"/>
            <a:chOff x="1612490" y="1801568"/>
            <a:chExt cx="5191432" cy="2196269"/>
          </a:xfrm>
        </p:grpSpPr>
        <p:sp>
          <p:nvSpPr>
            <p:cNvPr id="7" name="TextBox 6">
              <a:extLst>
                <a:ext uri="{FF2B5EF4-FFF2-40B4-BE49-F238E27FC236}">
                  <a16:creationId xmlns:a16="http://schemas.microsoft.com/office/drawing/2014/main" id="{D7EBAC57-1A29-4DDF-B8D8-482136449D2E}"/>
                </a:ext>
              </a:extLst>
            </p:cNvPr>
            <p:cNvSpPr txBox="1"/>
            <p:nvPr/>
          </p:nvSpPr>
          <p:spPr>
            <a:xfrm>
              <a:off x="1612490" y="1801568"/>
              <a:ext cx="5191432" cy="2196269"/>
            </a:xfrm>
            <a:prstGeom prst="rect">
              <a:avLst/>
            </a:prstGeom>
            <a:noFill/>
          </p:spPr>
          <p:txBody>
            <a:bodyPr wrap="square" rtlCol="0">
              <a:spAutoFit/>
            </a:bodyPr>
            <a:lstStyle/>
            <a:p>
              <a:pPr defTabSz="257168">
                <a:defRPr/>
              </a:pPr>
              <a:endParaRPr lang="en-US" sz="1013" kern="0" dirty="0">
                <a:solidFill>
                  <a:prstClr val="black"/>
                </a:solidFill>
                <a:latin typeface="Rockwell" panose="02060603020205020403"/>
              </a:endParaRPr>
            </a:p>
            <a:p>
              <a:pPr defTabSz="257168">
                <a:defRPr/>
              </a:pPr>
              <a:r>
                <a:rPr lang="en-US" sz="1013" kern="0" dirty="0">
                  <a:solidFill>
                    <a:prstClr val="black"/>
                  </a:solidFill>
                  <a:latin typeface="Rockwell" panose="02060603020205020403"/>
                </a:rPr>
                <a:t>		</a:t>
              </a:r>
              <a:r>
                <a:rPr lang="en-US" sz="1069" kern="0" dirty="0">
                  <a:solidFill>
                    <a:prstClr val="black"/>
                  </a:solidFill>
                  <a:latin typeface="Rockwell" panose="02060603020205020403"/>
                </a:rPr>
                <a:t>Iowa Veterans Benefits (IVB)</a:t>
              </a:r>
            </a:p>
            <a:p>
              <a:pPr defTabSz="257168">
                <a:defRPr/>
              </a:pPr>
              <a:r>
                <a:rPr lang="en-US" sz="1069" kern="0" dirty="0">
                  <a:solidFill>
                    <a:prstClr val="black"/>
                  </a:solidFill>
                  <a:latin typeface="Rockwell" panose="02060603020205020403"/>
                </a:rPr>
                <a:t>			Camp Dodge</a:t>
              </a:r>
            </a:p>
            <a:p>
              <a:pPr defTabSz="257168">
                <a:defRPr/>
              </a:pPr>
              <a:r>
                <a:rPr lang="en-US" sz="1069" kern="0" dirty="0">
                  <a:solidFill>
                    <a:prstClr val="black"/>
                  </a:solidFill>
                  <a:latin typeface="Rockwell" panose="02060603020205020403"/>
                </a:rPr>
                <a:t>		Iowa Veterans Home (IVH)</a:t>
              </a:r>
            </a:p>
            <a:p>
              <a:pPr defTabSz="257168">
                <a:defRPr/>
              </a:pPr>
              <a:r>
                <a:rPr lang="en-US" sz="1069" kern="0" dirty="0">
                  <a:solidFill>
                    <a:prstClr val="black"/>
                  </a:solidFill>
                  <a:latin typeface="Rockwell" panose="02060603020205020403"/>
                </a:rPr>
                <a:t>			Marshalltown</a:t>
              </a:r>
            </a:p>
            <a:p>
              <a:pPr defTabSz="257168">
                <a:defRPr/>
              </a:pPr>
              <a:r>
                <a:rPr lang="en-US" sz="1069" kern="0" dirty="0">
                  <a:solidFill>
                    <a:prstClr val="black"/>
                  </a:solidFill>
                  <a:latin typeface="Rockwell" panose="02060603020205020403"/>
                </a:rPr>
                <a:t>		Iowa Veterans Cemetery (IVC)</a:t>
              </a:r>
            </a:p>
            <a:p>
              <a:pPr defTabSz="257168">
                <a:defRPr/>
              </a:pPr>
              <a:r>
                <a:rPr lang="en-US" sz="1069" kern="0" dirty="0">
                  <a:solidFill>
                    <a:prstClr val="black"/>
                  </a:solidFill>
                  <a:latin typeface="Rockwell" panose="02060603020205020403"/>
                </a:rPr>
                <a:t>			Van Meter</a:t>
              </a:r>
            </a:p>
          </p:txBody>
        </p:sp>
        <p:sp>
          <p:nvSpPr>
            <p:cNvPr id="8" name="5-Point Star 11">
              <a:extLst>
                <a:ext uri="{FF2B5EF4-FFF2-40B4-BE49-F238E27FC236}">
                  <a16:creationId xmlns:a16="http://schemas.microsoft.com/office/drawing/2014/main" id="{2B60278B-AB7C-426D-BA7C-1E0EB33A8140}"/>
                </a:ext>
              </a:extLst>
            </p:cNvPr>
            <p:cNvSpPr/>
            <p:nvPr/>
          </p:nvSpPr>
          <p:spPr>
            <a:xfrm>
              <a:off x="4624313" y="2442198"/>
              <a:ext cx="272706" cy="246185"/>
            </a:xfrm>
            <a:prstGeom prst="star5">
              <a:avLst>
                <a:gd name="adj" fmla="val 33548"/>
                <a:gd name="hf" fmla="val 105146"/>
                <a:gd name="vf" fmla="val 110557"/>
              </a:avLst>
            </a:prstGeom>
            <a:solidFill>
              <a:srgbClr val="D34817"/>
            </a:solidFill>
            <a:ln w="12700" cap="flat" cmpd="sng" algn="ctr">
              <a:solidFill>
                <a:srgbClr val="D34817">
                  <a:shade val="50000"/>
                </a:srgbClr>
              </a:solidFill>
              <a:prstDash val="solid"/>
            </a:ln>
            <a:effectLst/>
          </p:spPr>
          <p:txBody>
            <a:bodyPr rtlCol="0" anchor="ctr"/>
            <a:lstStyle/>
            <a:p>
              <a:pPr algn="ctr" defTabSz="257168">
                <a:defRPr/>
              </a:pPr>
              <a:endParaRPr lang="en-US" sz="1013" kern="0">
                <a:solidFill>
                  <a:prstClr val="white"/>
                </a:solidFill>
                <a:latin typeface="Rockwell" panose="02060603020205020403"/>
              </a:endParaRPr>
            </a:p>
          </p:txBody>
        </p:sp>
        <p:sp>
          <p:nvSpPr>
            <p:cNvPr id="9" name="4-Point Star 15">
              <a:extLst>
                <a:ext uri="{FF2B5EF4-FFF2-40B4-BE49-F238E27FC236}">
                  <a16:creationId xmlns:a16="http://schemas.microsoft.com/office/drawing/2014/main" id="{140BCF3F-214E-4777-9263-01BE4D3098EB}"/>
                </a:ext>
              </a:extLst>
            </p:cNvPr>
            <p:cNvSpPr/>
            <p:nvPr/>
          </p:nvSpPr>
          <p:spPr>
            <a:xfrm>
              <a:off x="4625419" y="3619986"/>
              <a:ext cx="228600" cy="211016"/>
            </a:xfrm>
            <a:prstGeom prst="star4">
              <a:avLst/>
            </a:prstGeom>
            <a:solidFill>
              <a:srgbClr val="D34817"/>
            </a:solidFill>
            <a:ln w="12700" cap="flat" cmpd="sng" algn="ctr">
              <a:solidFill>
                <a:srgbClr val="D34817">
                  <a:shade val="50000"/>
                </a:srgbClr>
              </a:solidFill>
              <a:prstDash val="solid"/>
            </a:ln>
            <a:effectLst/>
          </p:spPr>
          <p:txBody>
            <a:bodyPr rtlCol="0" anchor="ctr"/>
            <a:lstStyle/>
            <a:p>
              <a:pPr algn="ctr" defTabSz="257168">
                <a:defRPr/>
              </a:pPr>
              <a:endParaRPr lang="en-US" sz="1013" kern="0">
                <a:solidFill>
                  <a:prstClr val="white"/>
                </a:solidFill>
                <a:latin typeface="Rockwell" panose="02060603020205020403"/>
              </a:endParaRPr>
            </a:p>
          </p:txBody>
        </p:sp>
        <p:pic>
          <p:nvPicPr>
            <p:cNvPr id="10" name="Picture 9">
              <a:extLst>
                <a:ext uri="{FF2B5EF4-FFF2-40B4-BE49-F238E27FC236}">
                  <a16:creationId xmlns:a16="http://schemas.microsoft.com/office/drawing/2014/main" id="{A1A41CC3-5699-4E7B-8F72-CE032CB0D76B}"/>
                </a:ext>
              </a:extLst>
            </p:cNvPr>
            <p:cNvPicPr>
              <a:picLocks noChangeAspect="1"/>
            </p:cNvPicPr>
            <p:nvPr/>
          </p:nvPicPr>
          <p:blipFill>
            <a:blip r:embed="rId2"/>
            <a:stretch>
              <a:fillRect/>
            </a:stretch>
          </p:blipFill>
          <p:spPr>
            <a:xfrm>
              <a:off x="4655770" y="3037481"/>
              <a:ext cx="225572" cy="231668"/>
            </a:xfrm>
            <a:prstGeom prst="rect">
              <a:avLst/>
            </a:prstGeom>
          </p:spPr>
        </p:pic>
      </p:grpSp>
      <p:grpSp>
        <p:nvGrpSpPr>
          <p:cNvPr id="11" name="Group 10">
            <a:extLst>
              <a:ext uri="{FF2B5EF4-FFF2-40B4-BE49-F238E27FC236}">
                <a16:creationId xmlns:a16="http://schemas.microsoft.com/office/drawing/2014/main" id="{0D849BC2-410A-465F-984C-3BD024059396}"/>
              </a:ext>
            </a:extLst>
          </p:cNvPr>
          <p:cNvGrpSpPr/>
          <p:nvPr/>
        </p:nvGrpSpPr>
        <p:grpSpPr>
          <a:xfrm>
            <a:off x="4784326" y="3710697"/>
            <a:ext cx="2920181" cy="1576498"/>
            <a:chOff x="2756815" y="4202970"/>
            <a:chExt cx="3446585" cy="2381629"/>
          </a:xfrm>
        </p:grpSpPr>
        <p:pic>
          <p:nvPicPr>
            <p:cNvPr id="12" name="Picture 11">
              <a:extLst>
                <a:ext uri="{FF2B5EF4-FFF2-40B4-BE49-F238E27FC236}">
                  <a16:creationId xmlns:a16="http://schemas.microsoft.com/office/drawing/2014/main" id="{ED05DBBC-B137-4927-9504-0C01E21FEDA5}"/>
                </a:ext>
              </a:extLst>
            </p:cNvPr>
            <p:cNvPicPr>
              <a:picLocks noChangeAspect="1"/>
            </p:cNvPicPr>
            <p:nvPr/>
          </p:nvPicPr>
          <p:blipFill>
            <a:blip r:embed="rId3"/>
            <a:stretch>
              <a:fillRect/>
            </a:stretch>
          </p:blipFill>
          <p:spPr>
            <a:xfrm>
              <a:off x="2756815" y="4202970"/>
              <a:ext cx="3446585" cy="2381629"/>
            </a:xfrm>
            <a:prstGeom prst="rect">
              <a:avLst/>
            </a:prstGeom>
          </p:spPr>
        </p:pic>
        <p:pic>
          <p:nvPicPr>
            <p:cNvPr id="13" name="Picture 12">
              <a:extLst>
                <a:ext uri="{FF2B5EF4-FFF2-40B4-BE49-F238E27FC236}">
                  <a16:creationId xmlns:a16="http://schemas.microsoft.com/office/drawing/2014/main" id="{F9D0B579-57EA-49A6-8899-F71A819A4AB6}"/>
                </a:ext>
              </a:extLst>
            </p:cNvPr>
            <p:cNvPicPr>
              <a:picLocks noChangeAspect="1"/>
            </p:cNvPicPr>
            <p:nvPr/>
          </p:nvPicPr>
          <p:blipFill>
            <a:blip r:embed="rId4"/>
            <a:stretch>
              <a:fillRect/>
            </a:stretch>
          </p:blipFill>
          <p:spPr>
            <a:xfrm>
              <a:off x="4258602" y="5469129"/>
              <a:ext cx="246431" cy="222736"/>
            </a:xfrm>
            <a:prstGeom prst="rect">
              <a:avLst/>
            </a:prstGeom>
          </p:spPr>
        </p:pic>
        <p:pic>
          <p:nvPicPr>
            <p:cNvPr id="14" name="Picture 13">
              <a:extLst>
                <a:ext uri="{FF2B5EF4-FFF2-40B4-BE49-F238E27FC236}">
                  <a16:creationId xmlns:a16="http://schemas.microsoft.com/office/drawing/2014/main" id="{6B790D20-C483-43B1-989E-37985C01C051}"/>
                </a:ext>
              </a:extLst>
            </p:cNvPr>
            <p:cNvPicPr>
              <a:picLocks noChangeAspect="1"/>
            </p:cNvPicPr>
            <p:nvPr/>
          </p:nvPicPr>
          <p:blipFill>
            <a:blip r:embed="rId5"/>
            <a:stretch>
              <a:fillRect/>
            </a:stretch>
          </p:blipFill>
          <p:spPr>
            <a:xfrm>
              <a:off x="3967051" y="5445586"/>
              <a:ext cx="298730" cy="274344"/>
            </a:xfrm>
            <a:prstGeom prst="rect">
              <a:avLst/>
            </a:prstGeom>
          </p:spPr>
        </p:pic>
        <p:sp>
          <p:nvSpPr>
            <p:cNvPr id="15" name="Cross 14">
              <a:extLst>
                <a:ext uri="{FF2B5EF4-FFF2-40B4-BE49-F238E27FC236}">
                  <a16:creationId xmlns:a16="http://schemas.microsoft.com/office/drawing/2014/main" id="{63E73537-676C-4CD0-A540-2794AA159BFF}"/>
                </a:ext>
              </a:extLst>
            </p:cNvPr>
            <p:cNvSpPr/>
            <p:nvPr/>
          </p:nvSpPr>
          <p:spPr>
            <a:xfrm>
              <a:off x="4528058" y="5221891"/>
              <a:ext cx="216638" cy="222736"/>
            </a:xfrm>
            <a:prstGeom prst="plus">
              <a:avLst/>
            </a:prstGeom>
            <a:solidFill>
              <a:srgbClr val="D34817"/>
            </a:solidFill>
            <a:ln w="12700" cap="flat" cmpd="sng" algn="ctr">
              <a:solidFill>
                <a:srgbClr val="D34817">
                  <a:shade val="50000"/>
                </a:srgbClr>
              </a:solidFill>
              <a:prstDash val="solid"/>
            </a:ln>
            <a:effectLst/>
          </p:spPr>
          <p:txBody>
            <a:bodyPr rtlCol="0" anchor="ctr"/>
            <a:lstStyle/>
            <a:p>
              <a:pPr algn="ctr" defTabSz="257168">
                <a:defRPr/>
              </a:pPr>
              <a:endParaRPr lang="en-US" sz="1013" kern="0">
                <a:solidFill>
                  <a:prstClr val="white"/>
                </a:solidFill>
                <a:latin typeface="Rockwell" panose="02060603020205020403"/>
              </a:endParaRPr>
            </a:p>
          </p:txBody>
        </p:sp>
      </p:grpSp>
      <p:sp>
        <p:nvSpPr>
          <p:cNvPr id="16" name="TextBox 15">
            <a:extLst>
              <a:ext uri="{FF2B5EF4-FFF2-40B4-BE49-F238E27FC236}">
                <a16:creationId xmlns:a16="http://schemas.microsoft.com/office/drawing/2014/main" id="{4FD6983C-0836-4F0F-A54A-459C1003D3B0}"/>
              </a:ext>
            </a:extLst>
          </p:cNvPr>
          <p:cNvSpPr txBox="1"/>
          <p:nvPr/>
        </p:nvSpPr>
        <p:spPr>
          <a:xfrm>
            <a:off x="1673157" y="4923636"/>
            <a:ext cx="3111169" cy="553998"/>
          </a:xfrm>
          <a:prstGeom prst="rect">
            <a:avLst/>
          </a:prstGeom>
          <a:noFill/>
        </p:spPr>
        <p:txBody>
          <a:bodyPr wrap="square" rtlCol="0">
            <a:spAutoFit/>
          </a:bodyPr>
          <a:lstStyle/>
          <a:p>
            <a:pPr defTabSz="257168"/>
            <a:r>
              <a:rPr lang="en-US" sz="1500" b="1" dirty="0">
                <a:solidFill>
                  <a:prstClr val="black"/>
                </a:solidFill>
                <a:latin typeface="Rockwell" panose="02060603020205020403"/>
              </a:rPr>
              <a:t>IDVA Website:  </a:t>
            </a:r>
          </a:p>
          <a:p>
            <a:pPr defTabSz="257168"/>
            <a:r>
              <a:rPr lang="en-US" sz="1500" dirty="0">
                <a:solidFill>
                  <a:prstClr val="black"/>
                </a:solidFill>
                <a:latin typeface="Rockwell" panose="02060603020205020403"/>
              </a:rPr>
              <a:t>https://dva.iowa.gov</a:t>
            </a:r>
          </a:p>
        </p:txBody>
      </p:sp>
      <p:sp>
        <p:nvSpPr>
          <p:cNvPr id="17" name="Slide Number Placeholder 16">
            <a:extLst>
              <a:ext uri="{FF2B5EF4-FFF2-40B4-BE49-F238E27FC236}">
                <a16:creationId xmlns:a16="http://schemas.microsoft.com/office/drawing/2014/main" id="{7AFC2183-9DF0-4370-A469-D80458E4D4F7}"/>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81</a:t>
            </a:fld>
            <a:endParaRPr lang="en-US">
              <a:solidFill>
                <a:prstClr val="black">
                  <a:tint val="75000"/>
                </a:prstClr>
              </a:solidFill>
              <a:latin typeface="Calibri" panose="020F0502020204030204"/>
            </a:endParaRPr>
          </a:p>
        </p:txBody>
      </p:sp>
      <p:pic>
        <p:nvPicPr>
          <p:cNvPr id="2" name="Picture 2" descr="https://ci3.googleusercontent.com/mail-sig/AIorK4y_xy2fXccbgE9YqA3NaDkQWZa-jUPz6kZF2zEilVFiNRMHVlswFgJBESKl6PlLWVOQtkSwIzc">
            <a:extLst>
              <a:ext uri="{FF2B5EF4-FFF2-40B4-BE49-F238E27FC236}">
                <a16:creationId xmlns:a16="http://schemas.microsoft.com/office/drawing/2014/main" id="{9EFDDBCB-8286-3284-971A-B15C63498BC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680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174537-B117-4B26-A42E-3D269EE3BE6F}"/>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82</a:t>
            </a:fld>
            <a:endParaRPr lang="en-US">
              <a:solidFill>
                <a:prstClr val="black">
                  <a:tint val="75000"/>
                </a:prstClr>
              </a:solidFill>
              <a:latin typeface="Calibri" panose="020F0502020204030204"/>
            </a:endParaRPr>
          </a:p>
        </p:txBody>
      </p:sp>
      <p:sp>
        <p:nvSpPr>
          <p:cNvPr id="5" name="object 3">
            <a:extLst>
              <a:ext uri="{FF2B5EF4-FFF2-40B4-BE49-F238E27FC236}">
                <a16:creationId xmlns:a16="http://schemas.microsoft.com/office/drawing/2014/main" id="{5B3941B7-5074-460A-98CD-97DF329778A7}"/>
              </a:ext>
            </a:extLst>
          </p:cNvPr>
          <p:cNvSpPr txBox="1"/>
          <p:nvPr/>
        </p:nvSpPr>
        <p:spPr>
          <a:xfrm>
            <a:off x="2937552" y="2734780"/>
            <a:ext cx="6316896" cy="2812333"/>
          </a:xfrm>
          <a:prstGeom prst="rect">
            <a:avLst/>
          </a:prstGeom>
        </p:spPr>
        <p:txBody>
          <a:bodyPr vert="horz" lIns="51435" tIns="25718" rIns="51435" bIns="25718" rtlCol="0" anchor="ctr">
            <a:normAutofit/>
          </a:bodyPr>
          <a:lstStyle/>
          <a:p>
            <a:pPr marR="531214" defTabSz="514337">
              <a:lnSpc>
                <a:spcPct val="90000"/>
              </a:lnSpc>
              <a:spcBef>
                <a:spcPts val="42"/>
              </a:spcBef>
              <a:buClr>
                <a:srgbClr val="D34817">
                  <a:lumMod val="75000"/>
                </a:srgbClr>
              </a:buClr>
              <a:buSzPct val="85000"/>
            </a:pPr>
            <a:r>
              <a:rPr lang="en-US" sz="1500" b="1" spc="-5" dirty="0">
                <a:solidFill>
                  <a:prstClr val="black"/>
                </a:solidFill>
                <a:latin typeface="Rockwell" panose="02060603020205020403"/>
              </a:rPr>
              <a:t>Todd Jacobus</a:t>
            </a:r>
          </a:p>
          <a:p>
            <a:pPr defTabSz="257168"/>
            <a:r>
              <a:rPr lang="en-US" sz="1500" spc="-5" dirty="0">
                <a:solidFill>
                  <a:prstClr val="black"/>
                </a:solidFill>
                <a:latin typeface="Rockwell" panose="02060603020205020403"/>
              </a:rPr>
              <a:t>Commandant, Iowa Department of Veterans Affairs (IDVA)</a:t>
            </a:r>
          </a:p>
          <a:p>
            <a:pPr defTabSz="257168"/>
            <a:r>
              <a:rPr lang="en-US" sz="1500" spc="-5" dirty="0">
                <a:solidFill>
                  <a:prstClr val="black"/>
                </a:solidFill>
                <a:latin typeface="Rockwell" panose="02060603020205020403"/>
              </a:rPr>
              <a:t>1301 Summit Street, Marshalltown, Iowa</a:t>
            </a:r>
          </a:p>
          <a:p>
            <a:pPr defTabSz="257168"/>
            <a:r>
              <a:rPr lang="en-US" sz="1500" spc="-5" dirty="0">
                <a:solidFill>
                  <a:srgbClr val="0070C0"/>
                </a:solidFill>
                <a:latin typeface="Rockwell" panose="02060603020205020403"/>
                <a:hlinkClick r:id="rId2"/>
              </a:rPr>
              <a:t>todd.jacobus@ivh.state.ia.us</a:t>
            </a:r>
            <a:r>
              <a:rPr lang="en-US" sz="1500" spc="-5" dirty="0">
                <a:solidFill>
                  <a:srgbClr val="0070C0"/>
                </a:solidFill>
                <a:latin typeface="Rockwell" panose="02060603020205020403"/>
              </a:rPr>
              <a:t> </a:t>
            </a:r>
          </a:p>
          <a:p>
            <a:pPr marR="531214" defTabSz="514337">
              <a:lnSpc>
                <a:spcPct val="90000"/>
              </a:lnSpc>
              <a:spcBef>
                <a:spcPts val="42"/>
              </a:spcBef>
              <a:buClr>
                <a:srgbClr val="D34817">
                  <a:lumMod val="75000"/>
                </a:srgbClr>
              </a:buClr>
              <a:buSzPct val="85000"/>
            </a:pPr>
            <a:endParaRPr lang="en-US" sz="1500" b="1" spc="-5" dirty="0">
              <a:solidFill>
                <a:prstClr val="black"/>
              </a:solidFill>
              <a:latin typeface="Rockwell" panose="02060603020205020403"/>
            </a:endParaRPr>
          </a:p>
          <a:p>
            <a:pPr marR="531214" defTabSz="514337">
              <a:lnSpc>
                <a:spcPct val="90000"/>
              </a:lnSpc>
              <a:spcBef>
                <a:spcPts val="42"/>
              </a:spcBef>
              <a:buClr>
                <a:srgbClr val="D34817">
                  <a:lumMod val="75000"/>
                </a:srgbClr>
              </a:buClr>
              <a:buSzPct val="85000"/>
            </a:pPr>
            <a:r>
              <a:rPr lang="en-US" sz="1500" b="1" spc="-5" dirty="0">
                <a:solidFill>
                  <a:prstClr val="black"/>
                </a:solidFill>
                <a:latin typeface="Rockwell" panose="02060603020205020403"/>
              </a:rPr>
              <a:t>Gavin Sandvig</a:t>
            </a:r>
          </a:p>
          <a:p>
            <a:pPr defTabSz="514337"/>
            <a:r>
              <a:rPr lang="en-US" sz="1500" spc="-5" dirty="0">
                <a:solidFill>
                  <a:prstClr val="black"/>
                </a:solidFill>
                <a:latin typeface="Rockwell" panose="02060603020205020403"/>
              </a:rPr>
              <a:t>Bureau Chief, Veterans Benefits &amp; Veterans Cemetery, IDVA </a:t>
            </a:r>
            <a:r>
              <a:rPr lang="en-US" sz="1500" spc="-5" dirty="0">
                <a:solidFill>
                  <a:srgbClr val="0070C0"/>
                </a:solidFill>
                <a:latin typeface="Rockwell" panose="02060603020205020403"/>
              </a:rPr>
              <a:t> </a:t>
            </a:r>
          </a:p>
          <a:p>
            <a:pPr defTabSz="514337">
              <a:lnSpc>
                <a:spcPct val="90000"/>
              </a:lnSpc>
              <a:spcBef>
                <a:spcPts val="213"/>
              </a:spcBef>
              <a:buClr>
                <a:srgbClr val="D34817">
                  <a:lumMod val="75000"/>
                </a:srgbClr>
              </a:buClr>
              <a:buSzPct val="85000"/>
            </a:pPr>
            <a:r>
              <a:rPr lang="en-US" sz="1500" dirty="0">
                <a:solidFill>
                  <a:prstClr val="black"/>
                </a:solidFill>
                <a:latin typeface="Rockwell" panose="02060603020205020403"/>
              </a:rPr>
              <a:t>Camp </a:t>
            </a:r>
            <a:r>
              <a:rPr lang="en-US" sz="1500" spc="-5" dirty="0">
                <a:solidFill>
                  <a:prstClr val="black"/>
                </a:solidFill>
                <a:latin typeface="Rockwell" panose="02060603020205020403"/>
              </a:rPr>
              <a:t>Dodge, </a:t>
            </a:r>
            <a:r>
              <a:rPr lang="en-US" sz="1500" dirty="0">
                <a:solidFill>
                  <a:prstClr val="black"/>
                </a:solidFill>
                <a:latin typeface="Rockwell" panose="02060603020205020403"/>
              </a:rPr>
              <a:t>Bldg.</a:t>
            </a:r>
            <a:r>
              <a:rPr lang="en-US" sz="1500" spc="-38" dirty="0">
                <a:solidFill>
                  <a:prstClr val="black"/>
                </a:solidFill>
                <a:latin typeface="Rockwell" panose="02060603020205020403"/>
              </a:rPr>
              <a:t> </a:t>
            </a:r>
            <a:r>
              <a:rPr lang="en-US" sz="1500" spc="-2" dirty="0">
                <a:solidFill>
                  <a:prstClr val="black"/>
                </a:solidFill>
                <a:latin typeface="Rockwell" panose="02060603020205020403"/>
              </a:rPr>
              <a:t>W41/3465  </a:t>
            </a:r>
          </a:p>
          <a:p>
            <a:pPr defTabSz="514337">
              <a:lnSpc>
                <a:spcPct val="90000"/>
              </a:lnSpc>
              <a:spcBef>
                <a:spcPts val="213"/>
              </a:spcBef>
              <a:buClr>
                <a:srgbClr val="D34817">
                  <a:lumMod val="75000"/>
                </a:srgbClr>
              </a:buClr>
              <a:buSzPct val="85000"/>
            </a:pPr>
            <a:r>
              <a:rPr lang="en-US" sz="1500" spc="-2" dirty="0">
                <a:solidFill>
                  <a:prstClr val="black"/>
                </a:solidFill>
                <a:latin typeface="Rockwell" panose="02060603020205020403"/>
              </a:rPr>
              <a:t>7105 NW 70</a:t>
            </a:r>
            <a:r>
              <a:rPr lang="en-US" sz="1500" spc="-3" baseline="24305" dirty="0">
                <a:solidFill>
                  <a:prstClr val="black"/>
                </a:solidFill>
                <a:latin typeface="Rockwell" panose="02060603020205020403"/>
              </a:rPr>
              <a:t>th </a:t>
            </a:r>
            <a:r>
              <a:rPr lang="en-US" sz="1500" spc="-6" dirty="0">
                <a:solidFill>
                  <a:prstClr val="black"/>
                </a:solidFill>
                <a:latin typeface="Rockwell" panose="02060603020205020403"/>
              </a:rPr>
              <a:t>Avenue  </a:t>
            </a:r>
          </a:p>
          <a:p>
            <a:pPr defTabSz="514337">
              <a:lnSpc>
                <a:spcPct val="90000"/>
              </a:lnSpc>
              <a:spcBef>
                <a:spcPts val="213"/>
              </a:spcBef>
              <a:buClr>
                <a:srgbClr val="D34817">
                  <a:lumMod val="75000"/>
                </a:srgbClr>
              </a:buClr>
              <a:buSzPct val="85000"/>
            </a:pPr>
            <a:r>
              <a:rPr lang="en-US" sz="1500" spc="-5" dirty="0">
                <a:solidFill>
                  <a:prstClr val="black"/>
                </a:solidFill>
                <a:latin typeface="Rockwell" panose="02060603020205020403"/>
              </a:rPr>
              <a:t>Johnston, </a:t>
            </a:r>
            <a:r>
              <a:rPr lang="en-US" sz="1500" spc="-2" dirty="0">
                <a:solidFill>
                  <a:prstClr val="black"/>
                </a:solidFill>
                <a:latin typeface="Rockwell" panose="02060603020205020403"/>
              </a:rPr>
              <a:t>Iowa</a:t>
            </a:r>
            <a:r>
              <a:rPr lang="en-US" sz="1500" spc="-13" dirty="0">
                <a:solidFill>
                  <a:prstClr val="black"/>
                </a:solidFill>
                <a:latin typeface="Rockwell" panose="02060603020205020403"/>
              </a:rPr>
              <a:t> </a:t>
            </a:r>
            <a:r>
              <a:rPr lang="en-US" sz="1500" spc="-2" dirty="0">
                <a:solidFill>
                  <a:prstClr val="black"/>
                </a:solidFill>
                <a:latin typeface="Rockwell" panose="02060603020205020403"/>
              </a:rPr>
              <a:t>50131-1824</a:t>
            </a:r>
          </a:p>
          <a:p>
            <a:pPr defTabSz="514337">
              <a:lnSpc>
                <a:spcPct val="90000"/>
              </a:lnSpc>
              <a:spcBef>
                <a:spcPts val="213"/>
              </a:spcBef>
              <a:buClr>
                <a:srgbClr val="D34817">
                  <a:lumMod val="75000"/>
                </a:srgbClr>
              </a:buClr>
              <a:buSzPct val="85000"/>
            </a:pPr>
            <a:r>
              <a:rPr lang="en-US" sz="1500" spc="-5" dirty="0">
                <a:solidFill>
                  <a:srgbClr val="0070C0"/>
                </a:solidFill>
                <a:latin typeface="Rockwell" panose="02060603020205020403"/>
                <a:hlinkClick r:id="rId3"/>
              </a:rPr>
              <a:t>gavin.sandvig@iowa.gov</a:t>
            </a:r>
            <a:r>
              <a:rPr lang="en-US" sz="1500" spc="-5" dirty="0">
                <a:solidFill>
                  <a:srgbClr val="0070C0"/>
                </a:solidFill>
                <a:latin typeface="Rockwell" panose="02060603020205020403"/>
              </a:rPr>
              <a:t> </a:t>
            </a:r>
            <a:endParaRPr lang="en-US" sz="1500" spc="-2" dirty="0">
              <a:solidFill>
                <a:srgbClr val="0070C0"/>
              </a:solidFill>
              <a:latin typeface="Rockwell" panose="02060603020205020403"/>
            </a:endParaRPr>
          </a:p>
          <a:p>
            <a:pPr defTabSz="514337">
              <a:lnSpc>
                <a:spcPct val="90000"/>
              </a:lnSpc>
              <a:spcBef>
                <a:spcPts val="213"/>
              </a:spcBef>
              <a:buClr>
                <a:srgbClr val="D34817">
                  <a:lumMod val="75000"/>
                </a:srgbClr>
              </a:buClr>
              <a:buSzPct val="85000"/>
            </a:pPr>
            <a:r>
              <a:rPr lang="en-US" sz="1500" spc="-2" dirty="0">
                <a:solidFill>
                  <a:prstClr val="black"/>
                </a:solidFill>
                <a:latin typeface="Rockwell" panose="02060603020205020403"/>
              </a:rPr>
              <a:t>Office: 800-838-4692 or </a:t>
            </a:r>
            <a:r>
              <a:rPr lang="en-US" sz="1500" spc="-13" dirty="0">
                <a:solidFill>
                  <a:prstClr val="black"/>
                </a:solidFill>
                <a:latin typeface="Rockwell" panose="02060603020205020403"/>
              </a:rPr>
              <a:t>Mobile: 641-758-5318</a:t>
            </a:r>
            <a:endParaRPr lang="en-US" sz="1500" spc="-2" dirty="0">
              <a:solidFill>
                <a:prstClr val="black"/>
              </a:solidFill>
              <a:latin typeface="Rockwell" panose="02060603020205020403"/>
            </a:endParaRPr>
          </a:p>
        </p:txBody>
      </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5760A16D-9842-FD46-42E1-7EB155053C1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29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i3.googleusercontent.com/mail-sig/AIorK4y_xy2fXccbgE9YqA3NaDkQWZa-jUPz6kZF2zEilVFiNRMHVlswFgJBESKl6PlLWVOQtkSwIzc">
            <a:extLst>
              <a:ext uri="{FF2B5EF4-FFF2-40B4-BE49-F238E27FC236}">
                <a16:creationId xmlns:a16="http://schemas.microsoft.com/office/drawing/2014/main" id="{FBEFF069-329F-4EE1-B0C2-5360B5DE9CD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01A1001-4F29-4546-A23E-653F492AB257}"/>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83</a:t>
            </a:fld>
            <a:endParaRPr lang="en-US">
              <a:solidFill>
                <a:prstClr val="black">
                  <a:tint val="75000"/>
                </a:prstClr>
              </a:solidFill>
              <a:latin typeface="Calibri" panose="020F0502020204030204"/>
            </a:endParaRPr>
          </a:p>
        </p:txBody>
      </p:sp>
      <p:sp>
        <p:nvSpPr>
          <p:cNvPr id="5" name="object 3">
            <a:extLst>
              <a:ext uri="{FF2B5EF4-FFF2-40B4-BE49-F238E27FC236}">
                <a16:creationId xmlns:a16="http://schemas.microsoft.com/office/drawing/2014/main" id="{AEE53FB4-F369-49F9-9EFC-0E27B343A682}"/>
              </a:ext>
            </a:extLst>
          </p:cNvPr>
          <p:cNvSpPr txBox="1"/>
          <p:nvPr/>
        </p:nvSpPr>
        <p:spPr>
          <a:xfrm>
            <a:off x="2896861" y="2553023"/>
            <a:ext cx="6376025" cy="2794255"/>
          </a:xfrm>
          <a:prstGeom prst="rect">
            <a:avLst/>
          </a:prstGeom>
        </p:spPr>
        <p:txBody>
          <a:bodyPr vert="horz" lIns="51435" tIns="25718" rIns="51435" bIns="25718" rtlCol="0" anchor="ctr">
            <a:noAutofit/>
          </a:bodyPr>
          <a:lstStyle/>
          <a:p>
            <a:pPr marL="160731" marR="2144" indent="-160731" defTabSz="514337">
              <a:lnSpc>
                <a:spcPct val="110000"/>
              </a:lnSpc>
              <a:spcBef>
                <a:spcPts val="563"/>
              </a:spcBef>
              <a:buClr>
                <a:srgbClr val="D34817">
                  <a:lumMod val="75000"/>
                </a:srgbClr>
              </a:buClr>
              <a:buSzPct val="85000"/>
              <a:buFont typeface="Wingdings" panose="05000000000000000000" pitchFamily="2" charset="2"/>
              <a:buChar char="§"/>
              <a:tabLst>
                <a:tab pos="789455" algn="l"/>
              </a:tabLst>
            </a:pPr>
            <a:r>
              <a:rPr lang="en-US" sz="1200" b="1" spc="-6" dirty="0">
                <a:solidFill>
                  <a:prstClr val="black"/>
                </a:solidFill>
                <a:latin typeface="Rockwell" panose="02060603020205020403"/>
              </a:rPr>
              <a:t>Iowa </a:t>
            </a:r>
            <a:r>
              <a:rPr lang="en-US" sz="1200" b="1" spc="-13" dirty="0">
                <a:solidFill>
                  <a:prstClr val="black"/>
                </a:solidFill>
                <a:latin typeface="Rockwell" panose="02060603020205020403"/>
              </a:rPr>
              <a:t>Veterans </a:t>
            </a:r>
            <a:r>
              <a:rPr lang="en-US" sz="1200" b="1" spc="-6" dirty="0">
                <a:solidFill>
                  <a:prstClr val="black"/>
                </a:solidFill>
                <a:latin typeface="Rockwell" panose="02060603020205020403"/>
              </a:rPr>
              <a:t>Benefits (IVB)</a:t>
            </a:r>
          </a:p>
          <a:p>
            <a:pPr defTabSz="257168"/>
            <a:r>
              <a:rPr lang="en-US" sz="1200" dirty="0">
                <a:solidFill>
                  <a:prstClr val="black"/>
                </a:solidFill>
                <a:latin typeface="Rockwell" panose="02060603020205020403"/>
              </a:rPr>
              <a:t>		Camp Dodge, Bldg. #3465</a:t>
            </a:r>
          </a:p>
          <a:p>
            <a:pPr defTabSz="257168"/>
            <a:r>
              <a:rPr lang="en-US" sz="1200" dirty="0">
                <a:solidFill>
                  <a:prstClr val="black"/>
                </a:solidFill>
                <a:latin typeface="Rockwell" panose="02060603020205020403"/>
              </a:rPr>
              <a:t>		7105 NW 70</a:t>
            </a:r>
            <a:r>
              <a:rPr lang="en-US" sz="1200" baseline="30000" dirty="0">
                <a:solidFill>
                  <a:prstClr val="black"/>
                </a:solidFill>
                <a:latin typeface="Rockwell" panose="02060603020205020403"/>
              </a:rPr>
              <a:t>th</a:t>
            </a:r>
            <a:r>
              <a:rPr lang="en-US" sz="1200" dirty="0">
                <a:solidFill>
                  <a:prstClr val="black"/>
                </a:solidFill>
                <a:latin typeface="Rockwell" panose="02060603020205020403"/>
              </a:rPr>
              <a:t> Avenue</a:t>
            </a:r>
          </a:p>
          <a:p>
            <a:pPr defTabSz="257168"/>
            <a:r>
              <a:rPr lang="en-US" sz="1200" dirty="0">
                <a:solidFill>
                  <a:prstClr val="black"/>
                </a:solidFill>
                <a:latin typeface="Rockwell" panose="02060603020205020403"/>
              </a:rPr>
              <a:t>		Johnston, IA  50131-1824</a:t>
            </a:r>
          </a:p>
          <a:p>
            <a:pPr defTabSz="257168"/>
            <a:r>
              <a:rPr lang="en-US" sz="1200" spc="-8" dirty="0">
                <a:solidFill>
                  <a:prstClr val="black"/>
                </a:solidFill>
                <a:latin typeface="Rockwell" panose="02060603020205020403"/>
              </a:rPr>
              <a:t>		</a:t>
            </a:r>
            <a:r>
              <a:rPr lang="en-US" sz="1200" spc="-2" dirty="0">
                <a:solidFill>
                  <a:prstClr val="black"/>
                </a:solidFill>
                <a:latin typeface="Rockwell" panose="02060603020205020403"/>
              </a:rPr>
              <a:t>Office Phone: 800-838-4692, 515-252-4698 or </a:t>
            </a:r>
            <a:r>
              <a:rPr lang="en-US" sz="1200" spc="-13" dirty="0">
                <a:solidFill>
                  <a:prstClr val="black"/>
                </a:solidFill>
                <a:latin typeface="Rockwell" panose="02060603020205020403"/>
              </a:rPr>
              <a:t>Fax</a:t>
            </a:r>
            <a:r>
              <a:rPr lang="en-US" sz="1200" spc="-2" dirty="0">
                <a:solidFill>
                  <a:prstClr val="black"/>
                </a:solidFill>
                <a:latin typeface="Rockwell" panose="02060603020205020403"/>
              </a:rPr>
              <a:t> 515-727-3713</a:t>
            </a:r>
            <a:endParaRPr lang="en-US" sz="1200" spc="-8" dirty="0">
              <a:solidFill>
                <a:prstClr val="black"/>
              </a:solidFill>
              <a:latin typeface="Rockwell" panose="02060603020205020403"/>
            </a:endParaRPr>
          </a:p>
          <a:p>
            <a:pPr marL="160731" marR="2144" indent="-160731" defTabSz="514337">
              <a:lnSpc>
                <a:spcPct val="110000"/>
              </a:lnSpc>
              <a:spcBef>
                <a:spcPts val="563"/>
              </a:spcBef>
              <a:buClr>
                <a:srgbClr val="D34817">
                  <a:lumMod val="75000"/>
                </a:srgbClr>
              </a:buClr>
              <a:buSzPct val="85000"/>
              <a:buFont typeface="Wingdings" panose="05000000000000000000" pitchFamily="2" charset="2"/>
              <a:buChar char="§"/>
              <a:tabLst>
                <a:tab pos="789455" algn="l"/>
              </a:tabLst>
            </a:pPr>
            <a:r>
              <a:rPr lang="en-US" sz="1200" b="1" spc="-6" dirty="0">
                <a:solidFill>
                  <a:prstClr val="black"/>
                </a:solidFill>
                <a:latin typeface="Rockwell" panose="02060603020205020403"/>
              </a:rPr>
              <a:t>Iowa </a:t>
            </a:r>
            <a:r>
              <a:rPr lang="en-US" sz="1200" b="1" spc="-13" dirty="0">
                <a:solidFill>
                  <a:prstClr val="black"/>
                </a:solidFill>
                <a:latin typeface="Rockwell" panose="02060603020205020403"/>
              </a:rPr>
              <a:t>Veterans </a:t>
            </a:r>
            <a:r>
              <a:rPr lang="en-US" sz="1200" b="1" spc="-2" dirty="0">
                <a:solidFill>
                  <a:prstClr val="black"/>
                </a:solidFill>
                <a:latin typeface="Rockwell" panose="02060603020205020403"/>
              </a:rPr>
              <a:t>Home (IVH)</a:t>
            </a:r>
          </a:p>
          <a:p>
            <a:pPr defTabSz="257168"/>
            <a:r>
              <a:rPr lang="en-US" sz="1200" spc="-2" dirty="0">
                <a:solidFill>
                  <a:prstClr val="black"/>
                </a:solidFill>
                <a:latin typeface="Rockwell" panose="02060603020205020403"/>
              </a:rPr>
              <a:t> 		</a:t>
            </a:r>
            <a:r>
              <a:rPr lang="en-US" sz="1200" dirty="0">
                <a:solidFill>
                  <a:prstClr val="black"/>
                </a:solidFill>
                <a:latin typeface="Rockwell" panose="02060603020205020403"/>
              </a:rPr>
              <a:t>1301 Summit St.</a:t>
            </a:r>
          </a:p>
          <a:p>
            <a:pPr defTabSz="257168"/>
            <a:r>
              <a:rPr lang="en-US" sz="1200" dirty="0">
                <a:solidFill>
                  <a:prstClr val="black"/>
                </a:solidFill>
                <a:latin typeface="Rockwell" panose="02060603020205020403"/>
              </a:rPr>
              <a:t>		Marshalltown, IA  50158-5485 </a:t>
            </a:r>
          </a:p>
          <a:p>
            <a:pPr defTabSz="257168"/>
            <a:r>
              <a:rPr lang="en-US" sz="1200" dirty="0">
                <a:solidFill>
                  <a:prstClr val="black"/>
                </a:solidFill>
                <a:latin typeface="Rockwell" panose="02060603020205020403"/>
              </a:rPr>
              <a:t>		</a:t>
            </a:r>
            <a:r>
              <a:rPr lang="en-US" sz="1200" spc="-2" dirty="0">
                <a:solidFill>
                  <a:prstClr val="black"/>
                </a:solidFill>
                <a:latin typeface="Rockwell" panose="02060603020205020403"/>
              </a:rPr>
              <a:t>Office Phone: 800-645-4591, 641-752-1501 or </a:t>
            </a:r>
            <a:r>
              <a:rPr lang="en-US" sz="1200" spc="-13" dirty="0">
                <a:solidFill>
                  <a:prstClr val="black"/>
                </a:solidFill>
                <a:latin typeface="Rockwell" panose="02060603020205020403"/>
              </a:rPr>
              <a:t>Fax</a:t>
            </a:r>
            <a:r>
              <a:rPr lang="en-US" sz="1200" spc="-2" dirty="0">
                <a:solidFill>
                  <a:prstClr val="black"/>
                </a:solidFill>
                <a:latin typeface="Rockwell" panose="02060603020205020403"/>
              </a:rPr>
              <a:t> 6415-753-4278</a:t>
            </a:r>
            <a:endParaRPr lang="en-US" sz="1200" dirty="0">
              <a:solidFill>
                <a:prstClr val="black"/>
              </a:solidFill>
              <a:latin typeface="Rockwell" panose="02060603020205020403"/>
            </a:endParaRPr>
          </a:p>
          <a:p>
            <a:pPr marL="160731" marR="2144" indent="-160731" defTabSz="514337">
              <a:lnSpc>
                <a:spcPct val="110000"/>
              </a:lnSpc>
              <a:spcBef>
                <a:spcPts val="563"/>
              </a:spcBef>
              <a:buClr>
                <a:srgbClr val="D34817">
                  <a:lumMod val="75000"/>
                </a:srgbClr>
              </a:buClr>
              <a:buSzPct val="85000"/>
              <a:buFont typeface="Wingdings" panose="05000000000000000000" pitchFamily="2" charset="2"/>
              <a:buChar char="§"/>
              <a:tabLst>
                <a:tab pos="789455" algn="l"/>
              </a:tabLst>
            </a:pPr>
            <a:r>
              <a:rPr lang="en-US" sz="1200" b="1" spc="-6" dirty="0">
                <a:solidFill>
                  <a:prstClr val="black"/>
                </a:solidFill>
                <a:latin typeface="Rockwell" panose="02060603020205020403"/>
              </a:rPr>
              <a:t>Iowa </a:t>
            </a:r>
            <a:r>
              <a:rPr lang="en-US" sz="1200" b="1" spc="-13" dirty="0">
                <a:solidFill>
                  <a:prstClr val="black"/>
                </a:solidFill>
                <a:latin typeface="Rockwell" panose="02060603020205020403"/>
              </a:rPr>
              <a:t>Veterans </a:t>
            </a:r>
            <a:r>
              <a:rPr lang="en-US" sz="1200" b="1" spc="-8" dirty="0">
                <a:solidFill>
                  <a:prstClr val="black"/>
                </a:solidFill>
                <a:latin typeface="Rockwell" panose="02060603020205020403"/>
              </a:rPr>
              <a:t>Cemetery (IVC)</a:t>
            </a:r>
          </a:p>
          <a:p>
            <a:pPr defTabSz="257168"/>
            <a:r>
              <a:rPr lang="en-US" sz="1200" dirty="0">
                <a:solidFill>
                  <a:prstClr val="black"/>
                </a:solidFill>
                <a:latin typeface="Rockwell" panose="02060603020205020403"/>
              </a:rPr>
              <a:t>		34024 Veterans Memorial Drive</a:t>
            </a:r>
          </a:p>
          <a:p>
            <a:pPr defTabSz="257168"/>
            <a:r>
              <a:rPr lang="en-US" sz="1200" dirty="0">
                <a:solidFill>
                  <a:prstClr val="black"/>
                </a:solidFill>
                <a:latin typeface="Rockwell" panose="02060603020205020403"/>
              </a:rPr>
              <a:t>		Adel, Iowa  50003</a:t>
            </a:r>
          </a:p>
          <a:p>
            <a:pPr defTabSz="257168"/>
            <a:r>
              <a:rPr lang="en-US" sz="1200" spc="-2" dirty="0">
                <a:solidFill>
                  <a:prstClr val="black"/>
                </a:solidFill>
                <a:latin typeface="Rockwell" panose="02060603020205020403"/>
              </a:rPr>
              <a:t>		</a:t>
            </a:r>
            <a:r>
              <a:rPr lang="en-US" sz="1200" dirty="0">
                <a:solidFill>
                  <a:prstClr val="black"/>
                </a:solidFill>
                <a:latin typeface="Rockwell" panose="02060603020205020403"/>
              </a:rPr>
              <a:t>Office: 515-996-9048 Fax: 515-996-9102 </a:t>
            </a:r>
          </a:p>
          <a:p>
            <a:pPr defTabSz="257168"/>
            <a:endParaRPr lang="en-US" sz="1013" spc="-2" dirty="0">
              <a:solidFill>
                <a:prstClr val="black"/>
              </a:solidFill>
              <a:latin typeface="Rockwell" panose="02060603020205020403"/>
            </a:endParaRPr>
          </a:p>
          <a:p>
            <a:pPr marL="519695" marR="2144" lvl="2" indent="-102868" defTabSz="514337">
              <a:lnSpc>
                <a:spcPct val="110000"/>
              </a:lnSpc>
              <a:spcBef>
                <a:spcPts val="563"/>
              </a:spcBef>
              <a:buClr>
                <a:srgbClr val="D34817">
                  <a:lumMod val="75000"/>
                </a:srgbClr>
              </a:buClr>
              <a:buSzPct val="85000"/>
              <a:buFont typeface="Wingdings" pitchFamily="2" charset="2"/>
              <a:buChar char="§"/>
              <a:tabLst>
                <a:tab pos="789455" algn="l"/>
              </a:tabLst>
            </a:pPr>
            <a:endParaRPr lang="en-US" sz="1013" spc="-8" dirty="0">
              <a:solidFill>
                <a:prstClr val="black"/>
              </a:solidFill>
              <a:latin typeface="Rockwell" panose="02060603020205020403"/>
            </a:endParaRPr>
          </a:p>
        </p:txBody>
      </p:sp>
    </p:spTree>
    <p:extLst>
      <p:ext uri="{BB962C8B-B14F-4D97-AF65-F5344CB8AC3E}">
        <p14:creationId xmlns:p14="http://schemas.microsoft.com/office/powerpoint/2010/main" val="2394673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6EE2B6-E214-432A-BE4E-9D2F2313BAB7}"/>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84</a:t>
            </a:fld>
            <a:endParaRPr lang="en-US">
              <a:solidFill>
                <a:prstClr val="black">
                  <a:tint val="75000"/>
                </a:prstClr>
              </a:solidFill>
              <a:latin typeface="Calibri" panose="020F0502020204030204"/>
            </a:endParaRPr>
          </a:p>
        </p:txBody>
      </p:sp>
      <p:sp>
        <p:nvSpPr>
          <p:cNvPr id="5" name="object 3">
            <a:extLst>
              <a:ext uri="{FF2B5EF4-FFF2-40B4-BE49-F238E27FC236}">
                <a16:creationId xmlns:a16="http://schemas.microsoft.com/office/drawing/2014/main" id="{929139B0-9B2C-4447-B84B-4E13896145D6}"/>
              </a:ext>
            </a:extLst>
          </p:cNvPr>
          <p:cNvSpPr txBox="1"/>
          <p:nvPr/>
        </p:nvSpPr>
        <p:spPr>
          <a:xfrm>
            <a:off x="2875859" y="2684093"/>
            <a:ext cx="6440282" cy="2574899"/>
          </a:xfrm>
          <a:prstGeom prst="rect">
            <a:avLst/>
          </a:prstGeom>
        </p:spPr>
        <p:txBody>
          <a:bodyPr vert="horz" lIns="51435" tIns="25718" rIns="51435" bIns="25718" rtlCol="0" anchor="ctr">
            <a:noAutofit/>
          </a:bodyPr>
          <a:lstStyle/>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County </a:t>
            </a:r>
            <a:r>
              <a:rPr lang="en-US" sz="1200" spc="-15" dirty="0">
                <a:solidFill>
                  <a:prstClr val="black"/>
                </a:solidFill>
                <a:latin typeface="Rockwell" panose="02060603020205020403"/>
              </a:rPr>
              <a:t>Veterans Service Officers</a:t>
            </a:r>
          </a:p>
          <a:p>
            <a:pPr marL="262526" marR="2144" lvl="1"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b="1" spc="-15" dirty="0">
                <a:solidFill>
                  <a:prstClr val="black"/>
                </a:solidFill>
                <a:latin typeface="Rockwell" panose="02060603020205020403"/>
              </a:rPr>
              <a:t>YOUR PRIMARY Point of Contact for benefits</a:t>
            </a:r>
          </a:p>
          <a:p>
            <a:pPr marL="262526" marR="2144" lvl="1"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15" dirty="0">
                <a:solidFill>
                  <a:prstClr val="black"/>
                </a:solidFill>
                <a:latin typeface="Rockwell" panose="02060603020205020403"/>
              </a:rPr>
              <a:t>Visit</a:t>
            </a:r>
            <a:r>
              <a:rPr lang="en-US" sz="1200" b="1" spc="-15" dirty="0">
                <a:solidFill>
                  <a:prstClr val="black"/>
                </a:solidFill>
                <a:latin typeface="Rockwell" panose="02060603020205020403"/>
              </a:rPr>
              <a:t> </a:t>
            </a:r>
            <a:r>
              <a:rPr lang="en-US" sz="1200" spc="-15" dirty="0">
                <a:solidFill>
                  <a:prstClr val="black"/>
                </a:solidFill>
                <a:latin typeface="Rockwell" panose="02060603020205020403"/>
              </a:rPr>
              <a:t>https://dva.iowa.gov/county-veteran-service-offices</a:t>
            </a:r>
          </a:p>
          <a:p>
            <a:pPr marL="159659" marR="2144" lvl="1" defTabSz="514337">
              <a:lnSpc>
                <a:spcPct val="110000"/>
              </a:lnSpc>
              <a:spcBef>
                <a:spcPts val="563"/>
              </a:spcBef>
              <a:buClr>
                <a:srgbClr val="D34817">
                  <a:lumMod val="75000"/>
                </a:srgbClr>
              </a:buClr>
              <a:buSzPct val="85000"/>
              <a:tabLst>
                <a:tab pos="789455" algn="l"/>
              </a:tabLst>
            </a:pPr>
            <a:r>
              <a:rPr lang="en-US" sz="1200" spc="-15" dirty="0">
                <a:solidFill>
                  <a:prstClr val="black"/>
                </a:solidFill>
                <a:latin typeface="Rockwell" panose="02060603020205020403"/>
              </a:rPr>
              <a:t> </a:t>
            </a:r>
            <a:endParaRPr lang="en-US" sz="1200" b="1" spc="-15" dirty="0">
              <a:solidFill>
                <a:prstClr val="black"/>
              </a:solidFill>
              <a:latin typeface="Rockwell" panose="02060603020205020403"/>
            </a:endParaRPr>
          </a:p>
          <a:p>
            <a:pPr marL="5358" marR="2144" lvl="1"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State of Iowa Code</a:t>
            </a:r>
          </a:p>
          <a:p>
            <a:pPr marL="262526" marR="2144" lvl="2"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Chapter 35.1.  Definition of a Veteran</a:t>
            </a:r>
          </a:p>
          <a:p>
            <a:pPr marL="159659" marR="2144" lvl="2" defTabSz="514337">
              <a:lnSpc>
                <a:spcPct val="110000"/>
              </a:lnSpc>
              <a:spcBef>
                <a:spcPts val="563"/>
              </a:spcBef>
              <a:buClr>
                <a:srgbClr val="D34817">
                  <a:lumMod val="75000"/>
                </a:srgbClr>
              </a:buClr>
              <a:buSzPct val="85000"/>
              <a:tabLst>
                <a:tab pos="789455" algn="l"/>
              </a:tabLst>
            </a:pPr>
            <a:endParaRPr lang="en-US" sz="1200" spc="-5" dirty="0">
              <a:solidFill>
                <a:prstClr val="black"/>
              </a:solidFill>
              <a:latin typeface="Rockwell" panose="02060603020205020403"/>
            </a:endParaRPr>
          </a:p>
          <a:p>
            <a:pPr marL="5358" marR="2144" lvl="1"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Assistance with Federal VA Programs and Services</a:t>
            </a:r>
          </a:p>
          <a:p>
            <a:pPr marL="262526" marR="2144" lvl="2"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Visit https://www.va.gov/</a:t>
            </a:r>
          </a:p>
          <a:p>
            <a:pPr marL="159659" marR="2144" lvl="1" defTabSz="514337">
              <a:lnSpc>
                <a:spcPct val="110000"/>
              </a:lnSpc>
              <a:spcBef>
                <a:spcPts val="563"/>
              </a:spcBef>
              <a:buClr>
                <a:srgbClr val="D34817">
                  <a:lumMod val="75000"/>
                </a:srgbClr>
              </a:buClr>
              <a:buSzPct val="85000"/>
              <a:tabLst>
                <a:tab pos="789455" algn="l"/>
              </a:tabLst>
            </a:pPr>
            <a:endParaRPr lang="en-US" sz="1013" b="1" spc="-15" dirty="0">
              <a:solidFill>
                <a:prstClr val="black"/>
              </a:solidFill>
              <a:latin typeface="Rockwell" panose="02060603020205020403"/>
            </a:endParaRPr>
          </a:p>
          <a:p>
            <a:pPr marL="262526" marR="2144" lvl="1" indent="-102868" defTabSz="514337">
              <a:lnSpc>
                <a:spcPct val="110000"/>
              </a:lnSpc>
              <a:spcBef>
                <a:spcPts val="563"/>
              </a:spcBef>
              <a:buClr>
                <a:srgbClr val="D34817">
                  <a:lumMod val="75000"/>
                </a:srgbClr>
              </a:buClr>
              <a:buSzPct val="85000"/>
              <a:buFont typeface="Wingdings" pitchFamily="2" charset="2"/>
              <a:buChar char="§"/>
              <a:tabLst>
                <a:tab pos="789455" algn="l"/>
              </a:tabLst>
            </a:pPr>
            <a:endParaRPr lang="en-US" sz="1013" b="1" spc="-15" dirty="0">
              <a:solidFill>
                <a:prstClr val="black"/>
              </a:solidFill>
              <a:latin typeface="Rockwell" panose="02060603020205020403"/>
            </a:endParaRPr>
          </a:p>
        </p:txBody>
      </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F637E06E-2B36-7900-D4F4-3034307ABC8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780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91C1CF-E04F-43CA-A869-3F2E1A99C974}"/>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85</a:t>
            </a:fld>
            <a:endParaRPr lang="en-US">
              <a:solidFill>
                <a:prstClr val="black">
                  <a:tint val="75000"/>
                </a:prstClr>
              </a:solidFill>
              <a:latin typeface="Calibri" panose="020F0502020204030204"/>
            </a:endParaRPr>
          </a:p>
        </p:txBody>
      </p:sp>
      <p:sp>
        <p:nvSpPr>
          <p:cNvPr id="5" name="object 3">
            <a:extLst>
              <a:ext uri="{FF2B5EF4-FFF2-40B4-BE49-F238E27FC236}">
                <a16:creationId xmlns:a16="http://schemas.microsoft.com/office/drawing/2014/main" id="{6257DCF0-4A33-4E80-B565-65BFF1A4F2D6}"/>
              </a:ext>
            </a:extLst>
          </p:cNvPr>
          <p:cNvSpPr txBox="1"/>
          <p:nvPr/>
        </p:nvSpPr>
        <p:spPr>
          <a:xfrm>
            <a:off x="2879254" y="2721416"/>
            <a:ext cx="6411239" cy="2308871"/>
          </a:xfrm>
          <a:prstGeom prst="rect">
            <a:avLst/>
          </a:prstGeom>
        </p:spPr>
        <p:txBody>
          <a:bodyPr vert="horz" lIns="51435" tIns="25718" rIns="51435" bIns="25718" rtlCol="0" anchor="ctr">
            <a:noAutofit/>
          </a:bodyPr>
          <a:lstStyle/>
          <a:p>
            <a:pPr marR="2144" algn="ctr" defTabSz="514337">
              <a:lnSpc>
                <a:spcPct val="110000"/>
              </a:lnSpc>
              <a:spcBef>
                <a:spcPts val="563"/>
              </a:spcBef>
              <a:buClr>
                <a:srgbClr val="D34817">
                  <a:lumMod val="75000"/>
                </a:srgbClr>
              </a:buClr>
              <a:buSzPct val="85000"/>
              <a:tabLst>
                <a:tab pos="789455" algn="l"/>
              </a:tabLst>
            </a:pPr>
            <a:r>
              <a:rPr lang="en-US" sz="1200" b="1" u="sng" spc="-6" dirty="0">
                <a:solidFill>
                  <a:prstClr val="black"/>
                </a:solidFill>
                <a:latin typeface="Rockwell" panose="02060603020205020403"/>
              </a:rPr>
              <a:t>Iowa </a:t>
            </a:r>
            <a:r>
              <a:rPr lang="en-US" sz="1200" b="1" u="sng" spc="-13" dirty="0">
                <a:solidFill>
                  <a:prstClr val="black"/>
                </a:solidFill>
                <a:latin typeface="Rockwell" panose="02060603020205020403"/>
              </a:rPr>
              <a:t>Veterans </a:t>
            </a:r>
            <a:r>
              <a:rPr lang="en-US" sz="1200" b="1" u="sng" spc="-6" dirty="0">
                <a:solidFill>
                  <a:prstClr val="black"/>
                </a:solidFill>
                <a:latin typeface="Rockwell" panose="02060603020205020403"/>
              </a:rPr>
              <a:t>Benefits (Camp Dodge Office / </a:t>
            </a:r>
            <a:r>
              <a:rPr lang="en-US" sz="1200" b="1" u="sng" dirty="0">
                <a:solidFill>
                  <a:prstClr val="black"/>
                </a:solidFill>
                <a:latin typeface="Rockwell" panose="02060603020205020403"/>
              </a:rPr>
              <a:t>Bldg.</a:t>
            </a:r>
            <a:r>
              <a:rPr lang="en-US" sz="1200" b="1" u="sng" spc="-38" dirty="0">
                <a:solidFill>
                  <a:prstClr val="black"/>
                </a:solidFill>
                <a:latin typeface="Rockwell" panose="02060603020205020403"/>
              </a:rPr>
              <a:t> </a:t>
            </a:r>
            <a:r>
              <a:rPr lang="en-US" sz="1200" b="1" u="sng" spc="-2" dirty="0">
                <a:solidFill>
                  <a:prstClr val="black"/>
                </a:solidFill>
                <a:latin typeface="Rockwell" panose="02060603020205020403"/>
              </a:rPr>
              <a:t>W41/3465 </a:t>
            </a:r>
            <a:r>
              <a:rPr lang="en-US" sz="1200" b="1" u="sng" spc="-6" dirty="0">
                <a:solidFill>
                  <a:prstClr val="black"/>
                </a:solidFill>
                <a:latin typeface="Rockwell" panose="02060603020205020403"/>
              </a:rPr>
              <a:t>)</a:t>
            </a:r>
          </a:p>
          <a:p>
            <a:pPr marR="2144" algn="ctr" defTabSz="514337">
              <a:lnSpc>
                <a:spcPct val="110000"/>
              </a:lnSpc>
              <a:spcBef>
                <a:spcPts val="563"/>
              </a:spcBef>
              <a:buClr>
                <a:srgbClr val="D34817">
                  <a:lumMod val="75000"/>
                </a:srgbClr>
              </a:buClr>
              <a:buSzPct val="85000"/>
              <a:tabLst>
                <a:tab pos="789455" algn="l"/>
              </a:tabLst>
            </a:pPr>
            <a:endParaRPr lang="en-US" sz="1200" b="1" u="sng" spc="-6" dirty="0">
              <a:solidFill>
                <a:prstClr val="black"/>
              </a:solidFill>
              <a:latin typeface="Rockwell" panose="02060603020205020403"/>
            </a:endParaRP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Repository </a:t>
            </a:r>
            <a:r>
              <a:rPr lang="en-US" sz="1200" spc="-8" dirty="0">
                <a:solidFill>
                  <a:prstClr val="black"/>
                </a:solidFill>
                <a:latin typeface="Rockwell" panose="02060603020205020403"/>
              </a:rPr>
              <a:t>for </a:t>
            </a:r>
            <a:r>
              <a:rPr lang="en-US" sz="1200" spc="-2" dirty="0">
                <a:solidFill>
                  <a:prstClr val="black"/>
                </a:solidFill>
                <a:latin typeface="Rockwell" panose="02060603020205020403"/>
              </a:rPr>
              <a:t>DD 214s and IA </a:t>
            </a:r>
            <a:r>
              <a:rPr lang="en-US" sz="1200" spc="-13" dirty="0">
                <a:solidFill>
                  <a:prstClr val="black"/>
                </a:solidFill>
                <a:latin typeface="Rockwell" panose="02060603020205020403"/>
              </a:rPr>
              <a:t>Veterans </a:t>
            </a:r>
            <a:r>
              <a:rPr lang="en-US" sz="1200" spc="-8" dirty="0">
                <a:solidFill>
                  <a:prstClr val="black"/>
                </a:solidFill>
                <a:latin typeface="Rockwell" panose="02060603020205020403"/>
              </a:rPr>
              <a:t>Graves  </a:t>
            </a:r>
            <a:r>
              <a:rPr lang="en-US" sz="1200" spc="-6" dirty="0">
                <a:solidFill>
                  <a:prstClr val="black"/>
                </a:solidFill>
                <a:latin typeface="Rockwell" panose="02060603020205020403"/>
              </a:rPr>
              <a:t>Registration Records</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13" dirty="0">
                <a:solidFill>
                  <a:prstClr val="black"/>
                </a:solidFill>
                <a:latin typeface="Rockwell" panose="02060603020205020403"/>
              </a:rPr>
              <a:t>Veterans </a:t>
            </a:r>
            <a:r>
              <a:rPr lang="en-US" sz="1200" spc="-17" dirty="0">
                <a:solidFill>
                  <a:prstClr val="black"/>
                </a:solidFill>
                <a:latin typeface="Rockwell" panose="02060603020205020403"/>
              </a:rPr>
              <a:t>Trust </a:t>
            </a:r>
            <a:r>
              <a:rPr lang="en-US" sz="1200" spc="-2" dirty="0">
                <a:solidFill>
                  <a:prstClr val="black"/>
                </a:solidFill>
                <a:latin typeface="Rockwell" panose="02060603020205020403"/>
              </a:rPr>
              <a:t>Fund </a:t>
            </a:r>
            <a:r>
              <a:rPr lang="en-US" sz="1200" spc="-8" dirty="0">
                <a:solidFill>
                  <a:prstClr val="black"/>
                </a:solidFill>
                <a:latin typeface="Rockwell" panose="02060603020205020403"/>
              </a:rPr>
              <a:t>for </a:t>
            </a:r>
            <a:r>
              <a:rPr lang="en-US" sz="1200" spc="-13" dirty="0">
                <a:solidFill>
                  <a:prstClr val="black"/>
                </a:solidFill>
                <a:latin typeface="Rockwell" panose="02060603020205020403"/>
              </a:rPr>
              <a:t>Veterans </a:t>
            </a:r>
            <a:r>
              <a:rPr lang="en-US" sz="1200" spc="-2" dirty="0">
                <a:solidFill>
                  <a:prstClr val="black"/>
                </a:solidFill>
                <a:latin typeface="Rockwell" panose="02060603020205020403"/>
              </a:rPr>
              <a:t>and Surviving Spouses working with the Iowa Commission of Veterans Affairs (ICVA)</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Injured Veterans </a:t>
            </a:r>
            <a:r>
              <a:rPr lang="en-US" sz="1200" spc="-6" dirty="0">
                <a:solidFill>
                  <a:prstClr val="black"/>
                </a:solidFill>
                <a:latin typeface="Rockwell" panose="02060603020205020403"/>
              </a:rPr>
              <a:t>Grant Program </a:t>
            </a:r>
            <a:r>
              <a:rPr lang="en-US" sz="1200" spc="-2" dirty="0">
                <a:solidFill>
                  <a:prstClr val="black"/>
                </a:solidFill>
                <a:latin typeface="Rockwell" panose="02060603020205020403"/>
              </a:rPr>
              <a:t>working with the ICVA</a:t>
            </a:r>
            <a:endParaRPr lang="en-US" sz="1200" spc="-6" dirty="0">
              <a:solidFill>
                <a:prstClr val="black"/>
              </a:solidFill>
              <a:latin typeface="Rockwell" panose="02060603020205020403"/>
            </a:endParaRP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2" dirty="0">
                <a:solidFill>
                  <a:prstClr val="black"/>
                </a:solidFill>
                <a:latin typeface="Rockwell" panose="02060603020205020403"/>
              </a:rPr>
              <a:t>Special “Veterans-type” License Plates working with Iowa Department of Transportation (IDOT)</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2" dirty="0">
                <a:solidFill>
                  <a:prstClr val="black"/>
                </a:solidFill>
                <a:latin typeface="Rockwell" panose="02060603020205020403"/>
              </a:rPr>
              <a:t>Veterans designation on Drivers License and/or Identification Card working with IDOT</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2" dirty="0">
                <a:solidFill>
                  <a:prstClr val="black"/>
                </a:solidFill>
                <a:latin typeface="Rockwell" panose="02060603020205020403"/>
              </a:rPr>
              <a:t>IFA’s Military Home Ownership Assistance Program working with Iowa Finance Authority</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2" dirty="0">
                <a:solidFill>
                  <a:prstClr val="black"/>
                </a:solidFill>
                <a:latin typeface="Rockwell" panose="02060603020205020403"/>
              </a:rPr>
              <a:t>Honor Guard Reimbursement Program for Veteran burials</a:t>
            </a:r>
          </a:p>
        </p:txBody>
      </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E7E519D3-0122-E5EC-9D7C-AFEA1C9F6D7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43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65CDF9-E44D-478F-84E7-581B01135DDF}"/>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86</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125D5E45-7097-4AA3-9D11-B4C9511EAB1F}"/>
              </a:ext>
            </a:extLst>
          </p:cNvPr>
          <p:cNvSpPr txBox="1"/>
          <p:nvPr/>
        </p:nvSpPr>
        <p:spPr>
          <a:xfrm>
            <a:off x="2921389" y="2516142"/>
            <a:ext cx="6177485" cy="2554610"/>
          </a:xfrm>
          <a:prstGeom prst="rect">
            <a:avLst/>
          </a:prstGeom>
          <a:noFill/>
        </p:spPr>
        <p:txBody>
          <a:bodyPr wrap="square">
            <a:spAutoFit/>
          </a:bodyPr>
          <a:lstStyle/>
          <a:p>
            <a:pPr marR="2144" algn="ctr" defTabSz="514337">
              <a:lnSpc>
                <a:spcPct val="90000"/>
              </a:lnSpc>
              <a:spcBef>
                <a:spcPts val="563"/>
              </a:spcBef>
              <a:buClr>
                <a:srgbClr val="D34817">
                  <a:lumMod val="75000"/>
                </a:srgbClr>
              </a:buClr>
              <a:buSzPct val="85000"/>
              <a:tabLst>
                <a:tab pos="789455" algn="l"/>
              </a:tabLst>
            </a:pPr>
            <a:r>
              <a:rPr lang="en-US" sz="1200" b="1" u="sng" spc="-6" dirty="0">
                <a:solidFill>
                  <a:prstClr val="black"/>
                </a:solidFill>
                <a:latin typeface="Rockwell" panose="02060603020205020403"/>
              </a:rPr>
              <a:t>Other  Veterans  Benefits</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endParaRPr lang="en-US" sz="1200" spc="-5" dirty="0">
              <a:solidFill>
                <a:prstClr val="black"/>
              </a:solidFill>
              <a:latin typeface="Rockwell" panose="02060603020205020403"/>
            </a:endParaRP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Disabled Veteran Homestead Property Tax Credit</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Military Service Property Tax Exemption</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Vocational Rehabilitation</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Lifetime Hunting/Fishing License for Resident, Disabled Veteran working with Iowa Department of Natural Resources (DNR)</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dirty="0">
                <a:solidFill>
                  <a:prstClr val="black"/>
                </a:solidFill>
                <a:latin typeface="Rockwell" panose="02060603020205020403"/>
              </a:rPr>
              <a:t>Annual Hunting/Fishing License for Resident Armed Forces Veteran working with Iowa DNR</a:t>
            </a:r>
          </a:p>
          <a:p>
            <a:pPr marR="2144" defTabSz="514337">
              <a:lnSpc>
                <a:spcPct val="90000"/>
              </a:lnSpc>
              <a:spcBef>
                <a:spcPts val="563"/>
              </a:spcBef>
              <a:buClr>
                <a:srgbClr val="D34817">
                  <a:lumMod val="75000"/>
                </a:srgbClr>
              </a:buClr>
              <a:buSzPct val="85000"/>
              <a:tabLst>
                <a:tab pos="789455" algn="l"/>
              </a:tabLst>
            </a:pPr>
            <a:endParaRPr lang="en-US" sz="956" spc="-2" dirty="0">
              <a:solidFill>
                <a:prstClr val="black"/>
              </a:solidFill>
              <a:latin typeface="Rockwell" panose="02060603020205020403"/>
            </a:endParaRPr>
          </a:p>
        </p:txBody>
      </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145BFED5-10C5-372E-577D-A3975DB50F3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11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41B1E2-B273-49D1-8846-EF63BD8CA474}"/>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87</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D4CB0B0C-EA8C-4D3D-B29E-FA8605AA5CBE}"/>
              </a:ext>
            </a:extLst>
          </p:cNvPr>
          <p:cNvSpPr txBox="1"/>
          <p:nvPr/>
        </p:nvSpPr>
        <p:spPr>
          <a:xfrm>
            <a:off x="2853323" y="2600115"/>
            <a:ext cx="6307447" cy="2314544"/>
          </a:xfrm>
          <a:prstGeom prst="rect">
            <a:avLst/>
          </a:prstGeom>
          <a:noFill/>
        </p:spPr>
        <p:txBody>
          <a:bodyPr wrap="square">
            <a:spAutoFit/>
          </a:bodyPr>
          <a:lstStyle/>
          <a:p>
            <a:pPr marR="2144" algn="ctr" defTabSz="514337">
              <a:lnSpc>
                <a:spcPct val="90000"/>
              </a:lnSpc>
              <a:spcBef>
                <a:spcPts val="563"/>
              </a:spcBef>
              <a:buClr>
                <a:srgbClr val="D34817">
                  <a:lumMod val="75000"/>
                </a:srgbClr>
              </a:buClr>
              <a:buSzPct val="85000"/>
              <a:tabLst>
                <a:tab pos="789455" algn="l"/>
              </a:tabLst>
            </a:pPr>
            <a:r>
              <a:rPr lang="en-US" sz="1200" b="1" u="sng" spc="-6">
                <a:solidFill>
                  <a:prstClr val="black"/>
                </a:solidFill>
                <a:latin typeface="Rockwell" panose="02060603020205020403"/>
              </a:rPr>
              <a:t>Other  Veterans  Benefits</a:t>
            </a:r>
          </a:p>
          <a:p>
            <a:pPr marR="2144" algn="ctr" defTabSz="514337">
              <a:lnSpc>
                <a:spcPct val="90000"/>
              </a:lnSpc>
              <a:spcBef>
                <a:spcPts val="563"/>
              </a:spcBef>
              <a:buClr>
                <a:srgbClr val="D34817">
                  <a:lumMod val="75000"/>
                </a:srgbClr>
              </a:buClr>
              <a:buSzPct val="85000"/>
              <a:tabLst>
                <a:tab pos="789455" algn="l"/>
              </a:tabLst>
            </a:pPr>
            <a:endParaRPr lang="en-US" sz="1200" spc="-17">
              <a:solidFill>
                <a:prstClr val="black"/>
              </a:solidFill>
              <a:latin typeface="Rockwell" panose="02060603020205020403"/>
            </a:endParaRP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a:solidFill>
                  <a:prstClr val="black"/>
                </a:solidFill>
                <a:latin typeface="Rockwell" panose="02060603020205020403"/>
              </a:rPr>
              <a:t>Waiver of VA Disability Compensation to draw drill pay and annual training pay</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a:solidFill>
                  <a:prstClr val="black"/>
                </a:solidFill>
                <a:latin typeface="Rockwell" panose="02060603020205020403"/>
              </a:rPr>
              <a:t>Assistance with VA Benefits including VA Pension Claims, VA </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a:solidFill>
                  <a:prstClr val="black"/>
                </a:solidFill>
                <a:latin typeface="Rockwell" panose="02060603020205020403"/>
              </a:rPr>
              <a:t>Survivors' Dependency and Indemnity Compensation (DIC) Claims</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a:solidFill>
                  <a:prstClr val="black"/>
                </a:solidFill>
                <a:latin typeface="Rockwell" panose="02060603020205020403"/>
              </a:rPr>
              <a:t>Surviving Spouse Pension</a:t>
            </a:r>
          </a:p>
          <a:p>
            <a:pPr marL="5358" marR="2144" indent="-102868" defTabSz="514337">
              <a:lnSpc>
                <a:spcPct val="110000"/>
              </a:lnSpc>
              <a:spcBef>
                <a:spcPts val="563"/>
              </a:spcBef>
              <a:buClr>
                <a:srgbClr val="D34817">
                  <a:lumMod val="75000"/>
                </a:srgbClr>
              </a:buClr>
              <a:buSzPct val="85000"/>
              <a:buFont typeface="Wingdings" pitchFamily="2" charset="2"/>
              <a:buChar char="§"/>
              <a:tabLst>
                <a:tab pos="789455" algn="l"/>
              </a:tabLst>
            </a:pPr>
            <a:r>
              <a:rPr lang="en-US" sz="1200" spc="-5">
                <a:solidFill>
                  <a:prstClr val="black"/>
                </a:solidFill>
                <a:latin typeface="Rockwell" panose="02060603020205020403"/>
              </a:rPr>
              <a:t>Burial Flag for Veterans Death, and Headstone or Marker for Veterans buried in private and public cemeteries</a:t>
            </a:r>
          </a:p>
          <a:p>
            <a:pPr marL="5358" marR="2144" indent="-102868" defTabSz="514337">
              <a:lnSpc>
                <a:spcPct val="90000"/>
              </a:lnSpc>
              <a:spcBef>
                <a:spcPts val="563"/>
              </a:spcBef>
              <a:buClr>
                <a:srgbClr val="D34817">
                  <a:lumMod val="75000"/>
                </a:srgbClr>
              </a:buClr>
              <a:buSzPct val="85000"/>
              <a:buFont typeface="Wingdings" pitchFamily="2" charset="2"/>
              <a:buChar char="§"/>
              <a:tabLst>
                <a:tab pos="789455" algn="l"/>
              </a:tabLst>
            </a:pPr>
            <a:endParaRPr lang="en-US" sz="956" spc="-2">
              <a:solidFill>
                <a:prstClr val="black"/>
              </a:solidFill>
              <a:latin typeface="Rockwell" panose="02060603020205020403"/>
            </a:endParaRPr>
          </a:p>
        </p:txBody>
      </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31F9EB2C-0AA8-AE14-4276-B31779B8066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869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8EAD45-B81D-4C92-A550-088B8B6634B3}"/>
              </a:ext>
            </a:extLst>
          </p:cNvPr>
          <p:cNvSpPr>
            <a:spLocks noGrp="1"/>
          </p:cNvSpPr>
          <p:nvPr>
            <p:ph type="sldNum" sz="quarter" idx="12"/>
          </p:nvPr>
        </p:nvSpPr>
        <p:spPr/>
        <p:txBody>
          <a:bodyPr/>
          <a:lstStyle/>
          <a:p>
            <a:pPr defTabSz="514337"/>
            <a:fld id="{B440E977-D74A-4B2A-A2A4-B0847FC459C8}" type="slidenum">
              <a:rPr lang="en-US" smtClean="0">
                <a:solidFill>
                  <a:prstClr val="black">
                    <a:tint val="75000"/>
                  </a:prstClr>
                </a:solidFill>
                <a:latin typeface="Calibri" panose="020F0502020204030204"/>
              </a:rPr>
              <a:pPr defTabSz="514337"/>
              <a:t>88</a:t>
            </a:fld>
            <a:endParaRPr lang="en-US">
              <a:solidFill>
                <a:prstClr val="black">
                  <a:tint val="75000"/>
                </a:prstClr>
              </a:solidFill>
              <a:latin typeface="Calibri" panose="020F0502020204030204"/>
            </a:endParaRPr>
          </a:p>
        </p:txBody>
      </p:sp>
      <p:grpSp>
        <p:nvGrpSpPr>
          <p:cNvPr id="6" name="Group 5">
            <a:extLst>
              <a:ext uri="{FF2B5EF4-FFF2-40B4-BE49-F238E27FC236}">
                <a16:creationId xmlns:a16="http://schemas.microsoft.com/office/drawing/2014/main" id="{23CCB2E7-CF3B-4181-9200-090570EF74D8}"/>
              </a:ext>
            </a:extLst>
          </p:cNvPr>
          <p:cNvGrpSpPr/>
          <p:nvPr/>
        </p:nvGrpSpPr>
        <p:grpSpPr>
          <a:xfrm>
            <a:off x="1161751" y="1632031"/>
            <a:ext cx="4934249" cy="4222570"/>
            <a:chOff x="-4219948" y="637057"/>
            <a:chExt cx="8771996" cy="7506791"/>
          </a:xfrm>
        </p:grpSpPr>
        <p:sp>
          <p:nvSpPr>
            <p:cNvPr id="7" name="object 3">
              <a:extLst>
                <a:ext uri="{FF2B5EF4-FFF2-40B4-BE49-F238E27FC236}">
                  <a16:creationId xmlns:a16="http://schemas.microsoft.com/office/drawing/2014/main" id="{468F50F0-8CEB-461C-BAE8-354BDD2113DB}"/>
                </a:ext>
              </a:extLst>
            </p:cNvPr>
            <p:cNvSpPr txBox="1"/>
            <p:nvPr/>
          </p:nvSpPr>
          <p:spPr>
            <a:xfrm>
              <a:off x="-3410848" y="637057"/>
              <a:ext cx="7962896" cy="3803500"/>
            </a:xfrm>
            <a:prstGeom prst="rect">
              <a:avLst/>
            </a:prstGeom>
          </p:spPr>
          <p:txBody>
            <a:bodyPr vert="horz" lIns="51435" tIns="25718" rIns="51435" bIns="25718" rtlCol="0" anchor="ctr">
              <a:noAutofit/>
            </a:bodyPr>
            <a:lstStyle/>
            <a:p>
              <a:pPr marR="531214" defTabSz="514337">
                <a:lnSpc>
                  <a:spcPct val="90000"/>
                </a:lnSpc>
                <a:spcBef>
                  <a:spcPts val="42"/>
                </a:spcBef>
                <a:buClr>
                  <a:srgbClr val="D34817">
                    <a:lumMod val="75000"/>
                  </a:srgbClr>
                </a:buClr>
                <a:buSzPct val="85000"/>
              </a:pPr>
              <a:endParaRPr lang="en-US" sz="1400" b="1" spc="-5" dirty="0">
                <a:solidFill>
                  <a:prstClr val="black"/>
                </a:solidFill>
                <a:latin typeface="Rockwell" panose="02060603020205020403"/>
              </a:endParaRPr>
            </a:p>
            <a:p>
              <a:pPr marL="93760" marR="531214" indent="-93760" defTabSz="514337">
                <a:lnSpc>
                  <a:spcPct val="90000"/>
                </a:lnSpc>
                <a:spcBef>
                  <a:spcPts val="42"/>
                </a:spcBef>
                <a:buClr>
                  <a:srgbClr val="D34817">
                    <a:lumMod val="75000"/>
                  </a:srgbClr>
                </a:buClr>
                <a:buSzPct val="85000"/>
                <a:buFont typeface="Wingdings" panose="05000000000000000000" pitchFamily="2" charset="2"/>
                <a:buChar char="§"/>
              </a:pPr>
              <a:r>
                <a:rPr lang="en-US" sz="1400" b="1" spc="-5" dirty="0">
                  <a:solidFill>
                    <a:prstClr val="black"/>
                  </a:solidFill>
                  <a:latin typeface="Rockwell" panose="02060603020205020403"/>
                </a:rPr>
                <a:t> </a:t>
              </a:r>
              <a:r>
                <a:rPr lang="en-US" sz="1500" b="1" spc="-5" dirty="0">
                  <a:solidFill>
                    <a:prstClr val="black"/>
                  </a:solidFill>
                  <a:latin typeface="Rockwell" panose="02060603020205020403"/>
                </a:rPr>
                <a:t>VA Regional Office</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Des Moines (Federal) </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Public Contact Team</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210 Walnut St., Suite 977</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Des Moines, IA 50309</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Main line: 800-827-1000</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Office phone: 515-323-7464</a:t>
              </a:r>
            </a:p>
            <a:p>
              <a:pPr marR="531214"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Office Fax: 515-323-7583</a:t>
              </a:r>
            </a:p>
          </p:txBody>
        </p:sp>
        <p:sp>
          <p:nvSpPr>
            <p:cNvPr id="8" name="Rectangle 7">
              <a:extLst>
                <a:ext uri="{FF2B5EF4-FFF2-40B4-BE49-F238E27FC236}">
                  <a16:creationId xmlns:a16="http://schemas.microsoft.com/office/drawing/2014/main" id="{DDA01059-36DB-4681-9B7E-CC0C7F856B86}"/>
                </a:ext>
              </a:extLst>
            </p:cNvPr>
            <p:cNvSpPr/>
            <p:nvPr/>
          </p:nvSpPr>
          <p:spPr>
            <a:xfrm>
              <a:off x="-3266807" y="7243201"/>
              <a:ext cx="7357842" cy="900647"/>
            </a:xfrm>
            <a:prstGeom prst="rect">
              <a:avLst/>
            </a:prstGeom>
          </p:spPr>
          <p:txBody>
            <a:bodyPr wrap="square">
              <a:spAutoFit/>
            </a:bodyPr>
            <a:lstStyle/>
            <a:p>
              <a:pPr marL="93760" marR="531214" indent="-93760" defTabSz="514337">
                <a:lnSpc>
                  <a:spcPct val="70000"/>
                </a:lnSpc>
                <a:spcBef>
                  <a:spcPts val="42"/>
                </a:spcBef>
                <a:buClr>
                  <a:srgbClr val="D34817">
                    <a:lumMod val="75000"/>
                  </a:srgbClr>
                </a:buClr>
                <a:buSzPct val="85000"/>
                <a:buFont typeface="Wingdings" panose="05000000000000000000" pitchFamily="2" charset="2"/>
                <a:buChar char="§"/>
              </a:pPr>
              <a:r>
                <a:rPr lang="en-US" sz="1500" b="1" spc="-5" dirty="0">
                  <a:solidFill>
                    <a:prstClr val="black"/>
                  </a:solidFill>
                  <a:latin typeface="Rockwell" panose="02060603020205020403"/>
                </a:rPr>
                <a:t>Websites:</a:t>
              </a:r>
            </a:p>
            <a:p>
              <a:pPr marR="531214" defTabSz="514337">
                <a:lnSpc>
                  <a:spcPct val="120000"/>
                </a:lnSpc>
                <a:spcBef>
                  <a:spcPts val="42"/>
                </a:spcBef>
                <a:buClr>
                  <a:srgbClr val="D34817">
                    <a:lumMod val="75000"/>
                  </a:srgbClr>
                </a:buClr>
                <a:buSzPct val="85000"/>
              </a:pPr>
              <a:r>
                <a:rPr lang="en-US" sz="1500" spc="-5" dirty="0">
                  <a:solidFill>
                    <a:prstClr val="black"/>
                  </a:solidFill>
                  <a:latin typeface="Rockwell" panose="02060603020205020403"/>
                </a:rPr>
                <a:t>https://www.va.gov/getstarted/</a:t>
              </a:r>
            </a:p>
          </p:txBody>
        </p:sp>
        <p:pic>
          <p:nvPicPr>
            <p:cNvPr id="9" name="Picture 8">
              <a:extLst>
                <a:ext uri="{FF2B5EF4-FFF2-40B4-BE49-F238E27FC236}">
                  <a16:creationId xmlns:a16="http://schemas.microsoft.com/office/drawing/2014/main" id="{25BB07FE-8273-474C-AA56-22A12B72BAA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19948" y="4371882"/>
              <a:ext cx="2457123" cy="2267040"/>
            </a:xfrm>
            <a:prstGeom prst="rect">
              <a:avLst/>
            </a:prstGeom>
          </p:spPr>
        </p:pic>
        <p:pic>
          <p:nvPicPr>
            <p:cNvPr id="10" name="Picture 9">
              <a:extLst>
                <a:ext uri="{FF2B5EF4-FFF2-40B4-BE49-F238E27FC236}">
                  <a16:creationId xmlns:a16="http://schemas.microsoft.com/office/drawing/2014/main" id="{AD488176-CD4A-459A-B640-C071040B99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77" y="4437999"/>
              <a:ext cx="2457123" cy="2203483"/>
            </a:xfrm>
            <a:prstGeom prst="rect">
              <a:avLst/>
            </a:prstGeom>
          </p:spPr>
        </p:pic>
      </p:grpSp>
      <p:grpSp>
        <p:nvGrpSpPr>
          <p:cNvPr id="11" name="Group 10">
            <a:extLst>
              <a:ext uri="{FF2B5EF4-FFF2-40B4-BE49-F238E27FC236}">
                <a16:creationId xmlns:a16="http://schemas.microsoft.com/office/drawing/2014/main" id="{1D96FBE7-4FDE-4F5A-89A9-07AE15BE47B2}"/>
              </a:ext>
            </a:extLst>
          </p:cNvPr>
          <p:cNvGrpSpPr/>
          <p:nvPr/>
        </p:nvGrpSpPr>
        <p:grpSpPr>
          <a:xfrm>
            <a:off x="5825555" y="2257063"/>
            <a:ext cx="5876450" cy="3864136"/>
            <a:chOff x="3936237" y="1676782"/>
            <a:chExt cx="10447020" cy="6869575"/>
          </a:xfrm>
        </p:grpSpPr>
        <p:sp>
          <p:nvSpPr>
            <p:cNvPr id="12" name="object 3">
              <a:extLst>
                <a:ext uri="{FF2B5EF4-FFF2-40B4-BE49-F238E27FC236}">
                  <a16:creationId xmlns:a16="http://schemas.microsoft.com/office/drawing/2014/main" id="{FABF836E-C2CC-49B5-91D3-934C21700F4E}"/>
                </a:ext>
              </a:extLst>
            </p:cNvPr>
            <p:cNvSpPr txBox="1"/>
            <p:nvPr/>
          </p:nvSpPr>
          <p:spPr>
            <a:xfrm>
              <a:off x="4417028" y="1676782"/>
              <a:ext cx="9966229" cy="2364672"/>
            </a:xfrm>
            <a:prstGeom prst="rect">
              <a:avLst/>
            </a:prstGeom>
          </p:spPr>
          <p:txBody>
            <a:bodyPr vert="horz" lIns="51435" tIns="25718" rIns="51435" bIns="25718" rtlCol="0" anchor="ctr">
              <a:noAutofit/>
            </a:bodyPr>
            <a:lstStyle/>
            <a:p>
              <a:pPr marL="93760" marR="531214" indent="-93760" defTabSz="514337">
                <a:lnSpc>
                  <a:spcPct val="90000"/>
                </a:lnSpc>
                <a:spcBef>
                  <a:spcPts val="42"/>
                </a:spcBef>
                <a:buClr>
                  <a:srgbClr val="D34817">
                    <a:lumMod val="75000"/>
                  </a:srgbClr>
                </a:buClr>
                <a:buSzPct val="85000"/>
                <a:buFont typeface="Wingdings" panose="05000000000000000000" pitchFamily="2" charset="2"/>
                <a:buChar char="§"/>
              </a:pPr>
              <a:r>
                <a:rPr lang="en-US" sz="1500" b="1" spc="-5" dirty="0">
                  <a:solidFill>
                    <a:prstClr val="black"/>
                  </a:solidFill>
                  <a:latin typeface="Rockwell" panose="02060603020205020403"/>
                </a:rPr>
                <a:t>Des Moines VA Medical Center</a:t>
              </a:r>
            </a:p>
            <a:p>
              <a:pPr marL="0" marR="531214" lvl="1" defTabSz="514337">
                <a:lnSpc>
                  <a:spcPct val="90000"/>
                </a:lnSpc>
                <a:spcBef>
                  <a:spcPts val="42"/>
                </a:spcBef>
                <a:buClr>
                  <a:srgbClr val="D34817">
                    <a:lumMod val="75000"/>
                  </a:srgbClr>
                </a:buClr>
                <a:buSzPct val="85000"/>
              </a:pPr>
              <a:r>
                <a:rPr lang="en-US" sz="1500" dirty="0">
                  <a:solidFill>
                    <a:prstClr val="black"/>
                  </a:solidFill>
                  <a:latin typeface="Rockwell" panose="02060603020205020403"/>
                </a:rPr>
                <a:t>  3600 30th Street</a:t>
              </a:r>
            </a:p>
            <a:p>
              <a:pPr defTabSz="257168"/>
              <a:r>
                <a:rPr lang="en-US" sz="1500" dirty="0">
                  <a:solidFill>
                    <a:prstClr val="black"/>
                  </a:solidFill>
                  <a:latin typeface="Rockwell" panose="02060603020205020403"/>
                </a:rPr>
                <a:t>  Des Moines, IA 50310-5753</a:t>
              </a:r>
            </a:p>
            <a:p>
              <a:pPr defTabSz="257168"/>
              <a:r>
                <a:rPr lang="en-US" sz="1500" dirty="0">
                  <a:solidFill>
                    <a:prstClr val="black"/>
                  </a:solidFill>
                  <a:latin typeface="Rockwell" panose="02060603020205020403"/>
                </a:rPr>
                <a:t>  Main phone: 515-699-5999</a:t>
              </a:r>
            </a:p>
            <a:p>
              <a:pPr defTabSz="257168"/>
              <a:r>
                <a:rPr lang="en-US" sz="1500" dirty="0">
                  <a:solidFill>
                    <a:prstClr val="black"/>
                  </a:solidFill>
                  <a:latin typeface="Rockwell" panose="02060603020205020403"/>
                </a:rPr>
                <a:t>  Mental health care: 515-699-5807</a:t>
              </a:r>
            </a:p>
            <a:p>
              <a:pPr defTabSz="257168"/>
              <a:endParaRPr lang="en-US" sz="1500" strike="sngStrike" spc="-5" dirty="0">
                <a:solidFill>
                  <a:prstClr val="black"/>
                </a:solidFill>
                <a:highlight>
                  <a:srgbClr val="FFFF00"/>
                </a:highlight>
                <a:latin typeface="Rockwell" panose="02060603020205020403"/>
              </a:endParaRPr>
            </a:p>
            <a:p>
              <a:pPr marL="93760" marR="531214" indent="-93760" defTabSz="514337">
                <a:lnSpc>
                  <a:spcPct val="90000"/>
                </a:lnSpc>
                <a:spcBef>
                  <a:spcPts val="42"/>
                </a:spcBef>
                <a:buClr>
                  <a:srgbClr val="D34817">
                    <a:lumMod val="75000"/>
                  </a:srgbClr>
                </a:buClr>
                <a:buSzPct val="85000"/>
                <a:buFont typeface="Wingdings" panose="05000000000000000000" pitchFamily="2" charset="2"/>
                <a:buChar char="§"/>
              </a:pPr>
              <a:r>
                <a:rPr lang="en-US" sz="1500" b="1" spc="-5" dirty="0">
                  <a:solidFill>
                    <a:prstClr val="black"/>
                  </a:solidFill>
                  <a:latin typeface="Rockwell" panose="02060603020205020403"/>
                </a:rPr>
                <a:t>Find other VA Locations</a:t>
              </a:r>
            </a:p>
            <a:p>
              <a:pPr marR="531214" defTabSz="514337">
                <a:lnSpc>
                  <a:spcPct val="90000"/>
                </a:lnSpc>
                <a:spcBef>
                  <a:spcPts val="42"/>
                </a:spcBef>
                <a:buClr>
                  <a:srgbClr val="D34817">
                    <a:lumMod val="75000"/>
                  </a:srgbClr>
                </a:buClr>
                <a:buSzPct val="85000"/>
              </a:pPr>
              <a:r>
                <a:rPr lang="en-US" sz="1500" b="1" spc="-5" dirty="0">
                  <a:solidFill>
                    <a:prstClr val="black"/>
                  </a:solidFill>
                  <a:latin typeface="Rockwell" panose="02060603020205020403"/>
                </a:rPr>
                <a:t> link : </a:t>
              </a:r>
              <a:r>
                <a:rPr lang="en-US" sz="1500" spc="-5" dirty="0">
                  <a:solidFill>
                    <a:prstClr val="black"/>
                  </a:solidFill>
                  <a:latin typeface="Rockwell" panose="02060603020205020403"/>
                </a:rPr>
                <a:t>https://www.va.gov/find-locations/</a:t>
              </a:r>
              <a:endParaRPr lang="en-US" sz="1500" spc="-5" dirty="0">
                <a:solidFill>
                  <a:prstClr val="black"/>
                </a:solidFill>
                <a:highlight>
                  <a:srgbClr val="FFFF00"/>
                </a:highlight>
                <a:latin typeface="Rockwell" panose="02060603020205020403"/>
              </a:endParaRPr>
            </a:p>
          </p:txBody>
        </p:sp>
        <p:pic>
          <p:nvPicPr>
            <p:cNvPr id="13" name="Picture 2" descr="IB 10-185 Health Care Benefits Overview 2023 V1">
              <a:extLst>
                <a:ext uri="{FF2B5EF4-FFF2-40B4-BE49-F238E27FC236}">
                  <a16:creationId xmlns:a16="http://schemas.microsoft.com/office/drawing/2014/main" id="{B73A4486-EE3C-4F9B-8015-A3E1E777645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521425" y="4595463"/>
              <a:ext cx="2644248" cy="273547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EC3112F-C98D-4C2E-A55F-6D194FF88846}"/>
                </a:ext>
              </a:extLst>
            </p:cNvPr>
            <p:cNvSpPr/>
            <p:nvPr/>
          </p:nvSpPr>
          <p:spPr>
            <a:xfrm>
              <a:off x="3936237" y="5963200"/>
              <a:ext cx="8574494" cy="2583157"/>
            </a:xfrm>
            <a:prstGeom prst="rect">
              <a:avLst/>
            </a:prstGeom>
          </p:spPr>
          <p:txBody>
            <a:bodyPr wrap="square">
              <a:spAutoFit/>
            </a:bodyPr>
            <a:lstStyle/>
            <a:p>
              <a:pPr marR="531214" defTabSz="514337">
                <a:lnSpc>
                  <a:spcPct val="120000"/>
                </a:lnSpc>
                <a:spcBef>
                  <a:spcPts val="42"/>
                </a:spcBef>
                <a:buClr>
                  <a:srgbClr val="D34817">
                    <a:lumMod val="75000"/>
                  </a:srgbClr>
                </a:buClr>
                <a:buSzPct val="85000"/>
              </a:pPr>
              <a:r>
                <a:rPr lang="en-US" sz="1500" b="1" dirty="0">
                  <a:solidFill>
                    <a:prstClr val="black"/>
                  </a:solidFill>
                  <a:latin typeface="Rockwell" panose="02060603020205020403"/>
                </a:rPr>
                <a:t>Health Care Benefits Overview 2023, Vol 2 link </a:t>
              </a:r>
              <a:r>
                <a:rPr lang="en-US" sz="1500" spc="-5" dirty="0">
                  <a:solidFill>
                    <a:prstClr val="black"/>
                  </a:solidFill>
                  <a:latin typeface="Rockwell" panose="02060603020205020403"/>
                </a:rPr>
                <a:t>: https://www.va.gov/healthbenefits/resources/publications/IB_10-185_Health_Care_Overview_2023.pdf</a:t>
              </a:r>
            </a:p>
          </p:txBody>
        </p:sp>
      </p:gr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85A9D205-524C-540D-F941-B50576CE7DD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51826" y="212256"/>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622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FF29E0-2C19-4B99-B74E-62BBF26594CF}"/>
              </a:ext>
            </a:extLst>
          </p:cNvPr>
          <p:cNvSpPr>
            <a:spLocks noGrp="1"/>
          </p:cNvSpPr>
          <p:nvPr>
            <p:ph type="sldNum" sz="quarter" idx="12"/>
          </p:nvPr>
        </p:nvSpPr>
        <p:spPr/>
        <p:txBody>
          <a:bodyPr/>
          <a:lstStyle/>
          <a:p>
            <a:pPr defTabSz="514337"/>
            <a:fld id="{B440E977-D74A-4B2A-A2A4-B0847FC459C8}" type="slidenum">
              <a:rPr lang="en-US">
                <a:solidFill>
                  <a:prstClr val="black">
                    <a:tint val="75000"/>
                  </a:prstClr>
                </a:solidFill>
                <a:latin typeface="Calibri" panose="020F0502020204030204"/>
              </a:rPr>
              <a:pPr defTabSz="514337"/>
              <a:t>89</a:t>
            </a:fld>
            <a:endParaRPr lang="en-US">
              <a:solidFill>
                <a:prstClr val="black">
                  <a:tint val="75000"/>
                </a:prstClr>
              </a:solidFill>
              <a:latin typeface="Calibri" panose="020F0502020204030204"/>
            </a:endParaRPr>
          </a:p>
        </p:txBody>
      </p:sp>
      <p:sp>
        <p:nvSpPr>
          <p:cNvPr id="5" name="object 3">
            <a:extLst>
              <a:ext uri="{FF2B5EF4-FFF2-40B4-BE49-F238E27FC236}">
                <a16:creationId xmlns:a16="http://schemas.microsoft.com/office/drawing/2014/main" id="{0CA4A5AB-5264-4867-9EE1-F3495B2E7D86}"/>
              </a:ext>
            </a:extLst>
          </p:cNvPr>
          <p:cNvSpPr txBox="1"/>
          <p:nvPr/>
        </p:nvSpPr>
        <p:spPr>
          <a:xfrm>
            <a:off x="2658909" y="2555103"/>
            <a:ext cx="6851931" cy="2166630"/>
          </a:xfrm>
          <a:prstGeom prst="rect">
            <a:avLst/>
          </a:prstGeom>
        </p:spPr>
        <p:txBody>
          <a:bodyPr vert="horz" lIns="51435" tIns="25718" rIns="51435" bIns="25718" rtlCol="0" anchor="ctr">
            <a:normAutofit/>
          </a:bodyPr>
          <a:lstStyle/>
          <a:p>
            <a:pPr algn="ctr" defTabSz="514337">
              <a:lnSpc>
                <a:spcPct val="90000"/>
              </a:lnSpc>
              <a:spcBef>
                <a:spcPts val="40"/>
              </a:spcBef>
              <a:buClr>
                <a:srgbClr val="D34817">
                  <a:lumMod val="75000"/>
                </a:srgbClr>
              </a:buClr>
              <a:buSzPct val="85000"/>
            </a:pPr>
            <a:r>
              <a:rPr lang="en-US" sz="3500" b="1" spc="-5" dirty="0">
                <a:solidFill>
                  <a:prstClr val="black"/>
                </a:solidFill>
                <a:latin typeface="Rockwell" panose="02060603020205020403"/>
              </a:rPr>
              <a:t>QUESTIONS?</a:t>
            </a:r>
            <a:endParaRPr lang="en-US" sz="3500" b="1" dirty="0">
              <a:solidFill>
                <a:prstClr val="black"/>
              </a:solidFill>
              <a:latin typeface="Rockwell" panose="02060603020205020403"/>
            </a:endParaRPr>
          </a:p>
          <a:p>
            <a:pPr indent="-102868" defTabSz="514337">
              <a:lnSpc>
                <a:spcPct val="90000"/>
              </a:lnSpc>
              <a:spcBef>
                <a:spcPts val="8"/>
              </a:spcBef>
              <a:buClr>
                <a:srgbClr val="D34817">
                  <a:lumMod val="75000"/>
                </a:srgbClr>
              </a:buClr>
              <a:buSzPct val="85000"/>
              <a:buFont typeface="Wingdings" pitchFamily="2" charset="2"/>
              <a:buChar char="§"/>
            </a:pPr>
            <a:endParaRPr lang="en-US" sz="1013" dirty="0">
              <a:solidFill>
                <a:prstClr val="black"/>
              </a:solidFill>
              <a:latin typeface="Rockwell" panose="02060603020205020403"/>
            </a:endParaRPr>
          </a:p>
          <a:p>
            <a:pPr indent="-102868" defTabSz="514337">
              <a:lnSpc>
                <a:spcPct val="90000"/>
              </a:lnSpc>
              <a:buClr>
                <a:srgbClr val="D34817">
                  <a:lumMod val="75000"/>
                </a:srgbClr>
              </a:buClr>
              <a:buSzPct val="85000"/>
              <a:buFont typeface="Wingdings" pitchFamily="2" charset="2"/>
              <a:buChar char="§"/>
            </a:pPr>
            <a:endParaRPr lang="en-US" sz="1013" dirty="0">
              <a:solidFill>
                <a:prstClr val="black"/>
              </a:solidFill>
              <a:latin typeface="Rockwell" panose="02060603020205020403"/>
            </a:endParaRPr>
          </a:p>
        </p:txBody>
      </p:sp>
      <p:pic>
        <p:nvPicPr>
          <p:cNvPr id="3" name="Picture 2" descr="https://ci3.googleusercontent.com/mail-sig/AIorK4y_xy2fXccbgE9YqA3NaDkQWZa-jUPz6kZF2zEilVFiNRMHVlswFgJBESKl6PlLWVOQtkSwIzc">
            <a:extLst>
              <a:ext uri="{FF2B5EF4-FFF2-40B4-BE49-F238E27FC236}">
                <a16:creationId xmlns:a16="http://schemas.microsoft.com/office/drawing/2014/main" id="{C46F7001-6AF1-3333-202F-EB813EF3914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51826" y="466201"/>
            <a:ext cx="7130374" cy="158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79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7"/>
          <p:cNvSpPr>
            <a:spLocks noChangeArrowheads="1"/>
          </p:cNvSpPr>
          <p:nvPr/>
        </p:nvSpPr>
        <p:spPr bwMode="auto">
          <a:xfrm>
            <a:off x="2286000" y="4876800"/>
            <a:ext cx="571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a:defRPr/>
            </a:pPr>
            <a:endParaRPr lang="en-US" altLang="en-US">
              <a:solidFill>
                <a:srgbClr val="221F20"/>
              </a:solidFill>
            </a:endParaRPr>
          </a:p>
        </p:txBody>
      </p:sp>
      <p:sp>
        <p:nvSpPr>
          <p:cNvPr id="2" name="Title 1"/>
          <p:cNvSpPr>
            <a:spLocks noGrp="1"/>
          </p:cNvSpPr>
          <p:nvPr>
            <p:ph type="title"/>
          </p:nvPr>
        </p:nvSpPr>
        <p:spPr/>
        <p:txBody>
          <a:bodyPr>
            <a:normAutofit/>
          </a:bodyPr>
          <a:lstStyle/>
          <a:p>
            <a:pPr algn="ctr"/>
            <a:r>
              <a:rPr lang="en-US" b="1">
                <a:solidFill>
                  <a:schemeClr val="tx1"/>
                </a:solidFill>
              </a:rPr>
              <a:t>Purpose</a:t>
            </a:r>
          </a:p>
        </p:txBody>
      </p:sp>
      <p:sp>
        <p:nvSpPr>
          <p:cNvPr id="3" name="Content Placeholder 2"/>
          <p:cNvSpPr>
            <a:spLocks noGrp="1"/>
          </p:cNvSpPr>
          <p:nvPr>
            <p:ph idx="1"/>
          </p:nvPr>
        </p:nvSpPr>
        <p:spPr/>
        <p:txBody>
          <a:bodyPr>
            <a:normAutofit/>
          </a:bodyPr>
          <a:lstStyle/>
          <a:p>
            <a:pPr eaLnBrk="1" hangingPunct="1">
              <a:lnSpc>
                <a:spcPct val="100000"/>
              </a:lnSpc>
            </a:pPr>
            <a:r>
              <a:rPr lang="en-US" altLang="en-US" sz="2400"/>
              <a:t>Break RCSBP down into manageable, understandable blocks, to help you to make an informed decision on your individual RCSBP election</a:t>
            </a:r>
          </a:p>
          <a:p>
            <a:pPr>
              <a:lnSpc>
                <a:spcPct val="100000"/>
              </a:lnSpc>
            </a:pPr>
            <a:endParaRPr lang="en-US" altLang="en-US" sz="2400"/>
          </a:p>
          <a:p>
            <a:pPr>
              <a:lnSpc>
                <a:spcPct val="100000"/>
              </a:lnSpc>
            </a:pPr>
            <a:r>
              <a:rPr lang="en-US" altLang="en-US" sz="2400"/>
              <a:t>Allow RC Soldiers to make informed decision on their individual RCSBP elections</a:t>
            </a:r>
          </a:p>
          <a:p>
            <a:pPr>
              <a:lnSpc>
                <a:spcPct val="100000"/>
              </a:lnSpc>
            </a:pPr>
            <a:endParaRPr lang="en-US" sz="2400"/>
          </a:p>
        </p:txBody>
      </p:sp>
    </p:spTree>
    <p:extLst>
      <p:ext uri="{BB962C8B-B14F-4D97-AF65-F5344CB8AC3E}">
        <p14:creationId xmlns:p14="http://schemas.microsoft.com/office/powerpoint/2010/main" val="1691943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1C20-0DD7-A8DE-ACBB-6A16339F5671}"/>
              </a:ext>
            </a:extLst>
          </p:cNvPr>
          <p:cNvSpPr>
            <a:spLocks noGrp="1"/>
          </p:cNvSpPr>
          <p:nvPr>
            <p:ph type="title"/>
          </p:nvPr>
        </p:nvSpPr>
        <p:spPr>
          <a:xfrm>
            <a:off x="6474063" y="2938099"/>
            <a:ext cx="3604497" cy="972836"/>
          </a:xfrm>
        </p:spPr>
        <p:txBody>
          <a:bodyPr vert="horz" lIns="68580" tIns="34290" rIns="68580" bIns="34290" rtlCol="0" anchor="t">
            <a:normAutofit/>
          </a:bodyPr>
          <a:lstStyle/>
          <a:p>
            <a:pPr algn="ctr" defTabSz="685783"/>
            <a:r>
              <a:rPr lang="en-US" sz="3375">
                <a:solidFill>
                  <a:schemeClr val="tx2"/>
                </a:solidFill>
              </a:rPr>
              <a:t>LUNCH BREAK </a:t>
            </a:r>
          </a:p>
        </p:txBody>
      </p:sp>
      <p:pic>
        <p:nvPicPr>
          <p:cNvPr id="6" name="Graphic 5" descr="Fork and knife">
            <a:extLst>
              <a:ext uri="{FF2B5EF4-FFF2-40B4-BE49-F238E27FC236}">
                <a16:creationId xmlns:a16="http://schemas.microsoft.com/office/drawing/2014/main" id="{BE11DEA4-53F4-F073-D771-828A6C4C0E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9353" y="22187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574379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283383" y="2426210"/>
            <a:ext cx="5624513" cy="1235114"/>
          </a:xfrm>
          <a:prstGeom prst="rect">
            <a:avLst/>
          </a:prstGeom>
        </p:spPr>
        <p:txBody>
          <a:bodyPr vert="horz" wrap="square" lIns="0" tIns="9049" rIns="0" bIns="0" rtlCol="0" anchor="t">
            <a:spAutoFit/>
          </a:bodyPr>
          <a:lstStyle/>
          <a:p>
            <a:pPr marL="9525" marR="3810" indent="428138" algn="ctr" defTabSz="685783">
              <a:spcBef>
                <a:spcPts val="71"/>
              </a:spcBef>
              <a:defRPr/>
            </a:pPr>
            <a:r>
              <a:rPr sz="3000" b="1" spc="-4">
                <a:solidFill>
                  <a:prstClr val="black"/>
                </a:solidFill>
                <a:latin typeface="Arial"/>
                <a:cs typeface="Arial"/>
              </a:rPr>
              <a:t>Iowa Army National Guard</a:t>
            </a:r>
            <a:endParaRPr lang="en-US" sz="3000">
              <a:solidFill>
                <a:prstClr val="black"/>
              </a:solidFill>
              <a:latin typeface="Arial"/>
              <a:cs typeface="Arial"/>
            </a:endParaRPr>
          </a:p>
          <a:p>
            <a:pPr marL="9525" marR="3810" indent="428138" algn="ctr" defTabSz="685783">
              <a:spcBef>
                <a:spcPts val="71"/>
              </a:spcBef>
              <a:defRPr/>
            </a:pPr>
            <a:r>
              <a:rPr sz="3000" b="1" spc="-4">
                <a:solidFill>
                  <a:prstClr val="black"/>
                </a:solidFill>
                <a:latin typeface="Arial"/>
                <a:cs typeface="Arial"/>
              </a:rPr>
              <a:t>Education </a:t>
            </a:r>
            <a:r>
              <a:rPr lang="en-US" sz="3000" b="1" spc="-4">
                <a:solidFill>
                  <a:prstClr val="black"/>
                </a:solidFill>
                <a:latin typeface="Arial"/>
                <a:cs typeface="Arial"/>
              </a:rPr>
              <a:t>Service Center</a:t>
            </a:r>
            <a:endParaRPr lang="en-US" sz="3000">
              <a:solidFill>
                <a:prstClr val="black"/>
              </a:solidFill>
              <a:latin typeface="Arial"/>
              <a:cs typeface="Arial"/>
            </a:endParaRPr>
          </a:p>
          <a:p>
            <a:pPr marL="9525" marR="3810" indent="428138" algn="ctr" defTabSz="685783">
              <a:spcBef>
                <a:spcPts val="71"/>
              </a:spcBef>
              <a:defRPr/>
            </a:pPr>
            <a:r>
              <a:rPr lang="en-US" b="1" spc="-4">
                <a:solidFill>
                  <a:prstClr val="black"/>
                </a:solidFill>
                <a:latin typeface="Arial"/>
                <a:cs typeface="Arial"/>
              </a:rPr>
              <a:t>The education </a:t>
            </a:r>
            <a:r>
              <a:rPr b="1" spc="-4">
                <a:solidFill>
                  <a:prstClr val="black"/>
                </a:solidFill>
                <a:latin typeface="Arial"/>
                <a:cs typeface="Arial"/>
              </a:rPr>
              <a:t>&amp; </a:t>
            </a:r>
            <a:r>
              <a:rPr lang="en-US" b="1" spc="-4">
                <a:solidFill>
                  <a:prstClr val="black"/>
                </a:solidFill>
                <a:latin typeface="Arial"/>
                <a:cs typeface="Arial"/>
              </a:rPr>
              <a:t>incentives</a:t>
            </a:r>
            <a:r>
              <a:rPr lang="en-US" b="1" spc="-19">
                <a:solidFill>
                  <a:prstClr val="black"/>
                </a:solidFill>
                <a:latin typeface="Arial"/>
                <a:cs typeface="Arial"/>
              </a:rPr>
              <a:t> b</a:t>
            </a:r>
            <a:r>
              <a:rPr lang="en-US" b="1" spc="-4">
                <a:solidFill>
                  <a:prstClr val="black"/>
                </a:solidFill>
                <a:latin typeface="Arial"/>
                <a:cs typeface="Arial"/>
              </a:rPr>
              <a:t>ranch</a:t>
            </a:r>
            <a:endParaRPr lang="en-US">
              <a:solidFill>
                <a:prstClr val="black"/>
              </a:solidFill>
              <a:latin typeface="Arial"/>
              <a:cs typeface="Arial"/>
            </a:endParaRPr>
          </a:p>
        </p:txBody>
      </p:sp>
      <p:sp>
        <p:nvSpPr>
          <p:cNvPr id="15" name="object 15"/>
          <p:cNvSpPr txBox="1">
            <a:spLocks noGrp="1"/>
          </p:cNvSpPr>
          <p:nvPr>
            <p:ph type="title"/>
          </p:nvPr>
        </p:nvSpPr>
        <p:spPr>
          <a:xfrm>
            <a:off x="5234274" y="1133264"/>
            <a:ext cx="1452563" cy="344133"/>
          </a:xfrm>
          <a:prstGeom prst="rect">
            <a:avLst/>
          </a:prstGeom>
        </p:spPr>
        <p:txBody>
          <a:bodyPr vert="horz" wrap="square" lIns="0" tIns="9525" rIns="0" bIns="0" rtlCol="0" anchor="ctr">
            <a:spAutoFit/>
          </a:bodyPr>
          <a:lstStyle/>
          <a:p>
            <a:pPr marL="9525">
              <a:spcBef>
                <a:spcPts val="75"/>
              </a:spcBef>
            </a:pPr>
            <a:r>
              <a:rPr sz="2400" spc="-49"/>
              <a:t>W</a:t>
            </a:r>
            <a:r>
              <a:rPr sz="2400"/>
              <a:t>el</a:t>
            </a:r>
            <a:r>
              <a:rPr sz="2400" spc="-11"/>
              <a:t>c</a:t>
            </a:r>
            <a:r>
              <a:rPr sz="2400"/>
              <a:t>om</a:t>
            </a:r>
            <a:r>
              <a:rPr sz="2400" spc="-11"/>
              <a:t>e</a:t>
            </a:r>
            <a:r>
              <a:rPr sz="2400"/>
              <a:t>!</a:t>
            </a:r>
          </a:p>
        </p:txBody>
      </p:sp>
    </p:spTree>
    <p:extLst>
      <p:ext uri="{BB962C8B-B14F-4D97-AF65-F5344CB8AC3E}">
        <p14:creationId xmlns:p14="http://schemas.microsoft.com/office/powerpoint/2010/main" val="2169212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7" name="object 17"/>
          <p:cNvSpPr txBox="1">
            <a:spLocks noGrp="1"/>
          </p:cNvSpPr>
          <p:nvPr>
            <p:ph type="title"/>
          </p:nvPr>
        </p:nvSpPr>
        <p:spPr>
          <a:xfrm>
            <a:off x="3896342" y="1268647"/>
            <a:ext cx="4047984" cy="385939"/>
          </a:xfrm>
          <a:prstGeom prst="rect">
            <a:avLst/>
          </a:prstGeom>
        </p:spPr>
        <p:txBody>
          <a:bodyPr vert="horz" wrap="square" lIns="0" tIns="9525" rIns="0" bIns="0" rtlCol="0" anchor="ctr">
            <a:spAutoFit/>
          </a:bodyPr>
          <a:lstStyle/>
          <a:p>
            <a:pPr marL="1203930" marR="3810" indent="-1194881">
              <a:spcBef>
                <a:spcPts val="75"/>
              </a:spcBef>
            </a:pPr>
            <a:r>
              <a:rPr sz="2700"/>
              <a:t>LIKE OUR</a:t>
            </a:r>
            <a:r>
              <a:rPr sz="2700" spc="-45"/>
              <a:t> </a:t>
            </a:r>
            <a:r>
              <a:rPr sz="2700" spc="-23"/>
              <a:t>FACEBOOK  </a:t>
            </a:r>
            <a:r>
              <a:rPr sz="2700" spc="-30"/>
              <a:t>PAGE</a:t>
            </a:r>
            <a:endParaRPr sz="2700"/>
          </a:p>
        </p:txBody>
      </p:sp>
      <p:sp>
        <p:nvSpPr>
          <p:cNvPr id="18" name="object 18"/>
          <p:cNvSpPr txBox="1"/>
          <p:nvPr/>
        </p:nvSpPr>
        <p:spPr>
          <a:xfrm>
            <a:off x="3139279" y="2484125"/>
            <a:ext cx="3319673" cy="633828"/>
          </a:xfrm>
          <a:prstGeom prst="rect">
            <a:avLst/>
          </a:prstGeom>
        </p:spPr>
        <p:txBody>
          <a:bodyPr vert="horz" wrap="square" lIns="0" tIns="10478" rIns="0" bIns="0" rtlCol="0">
            <a:spAutoFit/>
          </a:bodyPr>
          <a:lstStyle/>
          <a:p>
            <a:pPr marL="9525" defTabSz="685783">
              <a:spcBef>
                <a:spcPts val="83"/>
              </a:spcBef>
              <a:defRPr/>
            </a:pPr>
            <a:r>
              <a:rPr sz="2025" b="1" spc="4" dirty="0">
                <a:solidFill>
                  <a:prstClr val="black"/>
                </a:solidFill>
                <a:latin typeface="Arial"/>
                <a:cs typeface="Arial"/>
              </a:rPr>
              <a:t>Iowa Army National Guard Education &amp;</a:t>
            </a:r>
            <a:r>
              <a:rPr sz="2025" b="1" spc="-71" dirty="0">
                <a:solidFill>
                  <a:prstClr val="black"/>
                </a:solidFill>
                <a:latin typeface="Arial"/>
                <a:cs typeface="Arial"/>
              </a:rPr>
              <a:t> </a:t>
            </a:r>
            <a:r>
              <a:rPr sz="2025" b="1" spc="4" dirty="0">
                <a:solidFill>
                  <a:prstClr val="black"/>
                </a:solidFill>
                <a:latin typeface="Arial"/>
                <a:cs typeface="Arial"/>
              </a:rPr>
              <a:t>Incentives</a:t>
            </a:r>
            <a:endParaRPr sz="2025" dirty="0">
              <a:solidFill>
                <a:prstClr val="black"/>
              </a:solidFill>
              <a:latin typeface="Arial"/>
              <a:cs typeface="Arial"/>
            </a:endParaRPr>
          </a:p>
        </p:txBody>
      </p:sp>
      <p:pic>
        <p:nvPicPr>
          <p:cNvPr id="25" name="Picture 24">
            <a:extLst>
              <a:ext uri="{FF2B5EF4-FFF2-40B4-BE49-F238E27FC236}">
                <a16:creationId xmlns:a16="http://schemas.microsoft.com/office/drawing/2014/main" id="{C3783EFF-7BD4-060B-3716-06FDCD4E6F0D}"/>
              </a:ext>
            </a:extLst>
          </p:cNvPr>
          <p:cNvPicPr>
            <a:picLocks noChangeAspect="1"/>
          </p:cNvPicPr>
          <p:nvPr/>
        </p:nvPicPr>
        <p:blipFill>
          <a:blip r:embed="rId5"/>
          <a:stretch>
            <a:fillRect/>
          </a:stretch>
        </p:blipFill>
        <p:spPr>
          <a:xfrm>
            <a:off x="3124203" y="3958983"/>
            <a:ext cx="3219449" cy="925631"/>
          </a:xfrm>
          <a:prstGeom prst="rect">
            <a:avLst/>
          </a:prstGeom>
        </p:spPr>
      </p:pic>
      <p:sp>
        <p:nvSpPr>
          <p:cNvPr id="33" name="Slide Number Placeholder 32">
            <a:extLst>
              <a:ext uri="{FF2B5EF4-FFF2-40B4-BE49-F238E27FC236}">
                <a16:creationId xmlns:a16="http://schemas.microsoft.com/office/drawing/2014/main" id="{AB7885E9-2889-4277-D772-7F8294568B84}"/>
              </a:ext>
            </a:extLst>
          </p:cNvPr>
          <p:cNvSpPr>
            <a:spLocks noGrp="1"/>
          </p:cNvSpPr>
          <p:nvPr>
            <p:ph type="sldNum" sz="quarter" idx="7"/>
          </p:nvPr>
        </p:nvSpPr>
        <p:spPr>
          <a:xfrm>
            <a:off x="8636509" y="6383336"/>
            <a:ext cx="339725"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92</a:t>
            </a:fld>
            <a:endParaRPr lang="en-US" spc="-4"/>
          </a:p>
        </p:txBody>
      </p:sp>
      <p:pic>
        <p:nvPicPr>
          <p:cNvPr id="13" name="Picture 12">
            <a:extLst>
              <a:ext uri="{FF2B5EF4-FFF2-40B4-BE49-F238E27FC236}">
                <a16:creationId xmlns:a16="http://schemas.microsoft.com/office/drawing/2014/main" id="{BECF4391-4ADB-05D1-F466-88DB78B20E89}"/>
              </a:ext>
            </a:extLst>
          </p:cNvPr>
          <p:cNvPicPr>
            <a:picLocks noChangeAspect="1"/>
          </p:cNvPicPr>
          <p:nvPr/>
        </p:nvPicPr>
        <p:blipFill>
          <a:blip r:embed="rId6"/>
          <a:stretch>
            <a:fillRect/>
          </a:stretch>
        </p:blipFill>
        <p:spPr>
          <a:xfrm>
            <a:off x="6542894" y="2245714"/>
            <a:ext cx="2858436" cy="2851410"/>
          </a:xfrm>
          <a:prstGeom prst="rect">
            <a:avLst/>
          </a:prstGeom>
        </p:spPr>
      </p:pic>
    </p:spTree>
    <p:extLst>
      <p:ext uri="{BB962C8B-B14F-4D97-AF65-F5344CB8AC3E}">
        <p14:creationId xmlns:p14="http://schemas.microsoft.com/office/powerpoint/2010/main" val="1491412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5" name="object 15"/>
          <p:cNvSpPr txBox="1">
            <a:spLocks noGrp="1"/>
          </p:cNvSpPr>
          <p:nvPr>
            <p:ph type="title"/>
          </p:nvPr>
        </p:nvSpPr>
        <p:spPr>
          <a:xfrm>
            <a:off x="4011930" y="1027867"/>
            <a:ext cx="4168140" cy="365069"/>
          </a:xfrm>
          <a:prstGeom prst="rect">
            <a:avLst/>
          </a:prstGeom>
        </p:spPr>
        <p:txBody>
          <a:bodyPr vert="horz" wrap="square" lIns="0" tIns="9049" rIns="0" bIns="0" rtlCol="0" anchor="ctr">
            <a:spAutoFit/>
          </a:bodyPr>
          <a:lstStyle/>
          <a:p>
            <a:pPr marL="1298702" marR="3810" indent="-1003434" algn="ctr">
              <a:lnSpc>
                <a:spcPct val="111200"/>
              </a:lnSpc>
              <a:spcBef>
                <a:spcPts val="71"/>
              </a:spcBef>
            </a:pPr>
            <a:r>
              <a:rPr lang="en-US" sz="2175" spc="-23"/>
              <a:t>Email and Phone</a:t>
            </a:r>
            <a:endParaRPr sz="2175"/>
          </a:p>
        </p:txBody>
      </p:sp>
      <p:sp>
        <p:nvSpPr>
          <p:cNvPr id="16" name="TextBox 15">
            <a:extLst>
              <a:ext uri="{FF2B5EF4-FFF2-40B4-BE49-F238E27FC236}">
                <a16:creationId xmlns:a16="http://schemas.microsoft.com/office/drawing/2014/main" id="{9FE6A85E-E43B-4788-B3B4-020EAC968891}"/>
              </a:ext>
            </a:extLst>
          </p:cNvPr>
          <p:cNvSpPr txBox="1"/>
          <p:nvPr/>
        </p:nvSpPr>
        <p:spPr>
          <a:xfrm>
            <a:off x="3190250" y="2749760"/>
            <a:ext cx="5715000" cy="623248"/>
          </a:xfrm>
          <a:prstGeom prst="rect">
            <a:avLst/>
          </a:prstGeom>
          <a:noFill/>
        </p:spPr>
        <p:txBody>
          <a:bodyPr wrap="square" lIns="68580" tIns="34290" rIns="68580" bIns="34290" rtlCol="0" anchor="t">
            <a:spAutoFit/>
          </a:bodyPr>
          <a:lstStyle/>
          <a:p>
            <a:pPr algn="ctr" defTabSz="685783">
              <a:defRPr/>
            </a:pPr>
            <a:r>
              <a:rPr lang="en-US" sz="3600" b="1">
                <a:solidFill>
                  <a:prstClr val="black"/>
                </a:solidFill>
                <a:latin typeface="Arial"/>
                <a:ea typeface="MonoSpec" panose="00000806000000000000" pitchFamily="50" charset="0"/>
                <a:cs typeface="Arial"/>
              </a:rPr>
              <a:t>(515) 252-4468</a:t>
            </a:r>
            <a:endParaRPr lang="en-US" sz="3600" b="1">
              <a:solidFill>
                <a:prstClr val="black"/>
              </a:solidFill>
              <a:latin typeface="Arial" panose="020B0604020202020204" pitchFamily="34" charset="0"/>
              <a:ea typeface="MonoSpec" panose="00000806000000000000" pitchFamily="50" charset="0"/>
              <a:cs typeface="Arial" panose="020B0604020202020204" pitchFamily="34" charset="0"/>
            </a:endParaRPr>
          </a:p>
        </p:txBody>
      </p:sp>
      <p:sp>
        <p:nvSpPr>
          <p:cNvPr id="17" name="TextBox 16">
            <a:extLst>
              <a:ext uri="{FF2B5EF4-FFF2-40B4-BE49-F238E27FC236}">
                <a16:creationId xmlns:a16="http://schemas.microsoft.com/office/drawing/2014/main" id="{C1E9933A-2221-AC85-CD54-FBE8A8CC1221}"/>
              </a:ext>
            </a:extLst>
          </p:cNvPr>
          <p:cNvSpPr txBox="1"/>
          <p:nvPr/>
        </p:nvSpPr>
        <p:spPr>
          <a:xfrm>
            <a:off x="3329846" y="3887289"/>
            <a:ext cx="5715000" cy="623248"/>
          </a:xfrm>
          <a:prstGeom prst="rect">
            <a:avLst/>
          </a:prstGeom>
          <a:noFill/>
        </p:spPr>
        <p:txBody>
          <a:bodyPr wrap="square" lIns="68580" tIns="34290" rIns="68580" bIns="34290" rtlCol="0" anchor="t">
            <a:spAutoFit/>
          </a:bodyPr>
          <a:lstStyle/>
          <a:p>
            <a:pPr algn="ctr" defTabSz="685783">
              <a:defRPr/>
            </a:pPr>
            <a:r>
              <a:rPr lang="en-US" sz="3600" b="1">
                <a:solidFill>
                  <a:prstClr val="black"/>
                </a:solidFill>
                <a:latin typeface="Arial"/>
                <a:ea typeface="MonoSpec" panose="00000806000000000000" pitchFamily="50" charset="0"/>
                <a:cs typeface="Arial"/>
              </a:rPr>
              <a:t>ia.arng.esc@army.mil</a:t>
            </a:r>
          </a:p>
        </p:txBody>
      </p:sp>
      <p:sp>
        <p:nvSpPr>
          <p:cNvPr id="18" name="Slide Number Placeholder 17">
            <a:extLst>
              <a:ext uri="{FF2B5EF4-FFF2-40B4-BE49-F238E27FC236}">
                <a16:creationId xmlns:a16="http://schemas.microsoft.com/office/drawing/2014/main" id="{A7874457-0BFE-FDC0-31E2-28FE196058E9}"/>
              </a:ext>
            </a:extLst>
          </p:cNvPr>
          <p:cNvSpPr>
            <a:spLocks noGrp="1"/>
          </p:cNvSpPr>
          <p:nvPr>
            <p:ph type="sldNum" sz="quarter" idx="7"/>
          </p:nvPr>
        </p:nvSpPr>
        <p:spPr>
          <a:xfrm>
            <a:off x="8636509" y="6383336"/>
            <a:ext cx="339725" cy="138499"/>
          </a:xfrm>
          <a:prstGeom prst="rect">
            <a:avLst/>
          </a:prstGeom>
        </p:spPr>
        <p:txBody>
          <a:bodyPr wrap="square" lIns="0" tIns="0" rIns="0" bIns="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93</a:t>
            </a:fld>
            <a:endParaRPr lang="en-US" spc="-4"/>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a:spLocks noGrp="1"/>
          </p:cNvSpPr>
          <p:nvPr>
            <p:ph type="title"/>
          </p:nvPr>
        </p:nvSpPr>
        <p:spPr>
          <a:xfrm>
            <a:off x="5392006" y="1133264"/>
            <a:ext cx="1138238" cy="344133"/>
          </a:xfrm>
          <a:prstGeom prst="rect">
            <a:avLst/>
          </a:prstGeom>
        </p:spPr>
        <p:txBody>
          <a:bodyPr vert="horz" wrap="square" lIns="0" tIns="9525" rIns="0" bIns="0" rtlCol="0" anchor="ctr">
            <a:spAutoFit/>
          </a:bodyPr>
          <a:lstStyle/>
          <a:p>
            <a:pPr marL="9525">
              <a:spcBef>
                <a:spcPts val="75"/>
              </a:spcBef>
            </a:pPr>
            <a:r>
              <a:rPr sz="2400"/>
              <a:t>Agenda</a:t>
            </a:r>
          </a:p>
        </p:txBody>
      </p:sp>
      <p:sp>
        <p:nvSpPr>
          <p:cNvPr id="16" name="object 16"/>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94</a:t>
            </a:fld>
            <a:endParaRPr spc="-4"/>
          </a:p>
        </p:txBody>
      </p:sp>
      <p:sp>
        <p:nvSpPr>
          <p:cNvPr id="14" name="object 14"/>
          <p:cNvSpPr txBox="1"/>
          <p:nvPr/>
        </p:nvSpPr>
        <p:spPr>
          <a:xfrm>
            <a:off x="3076728" y="2023462"/>
            <a:ext cx="4624864" cy="2063225"/>
          </a:xfrm>
          <a:prstGeom prst="rect">
            <a:avLst/>
          </a:prstGeom>
        </p:spPr>
        <p:txBody>
          <a:bodyPr vert="horz" wrap="square" lIns="0" tIns="36671" rIns="0" bIns="0" rtlCol="0">
            <a:spAutoFit/>
          </a:bodyPr>
          <a:lstStyle/>
          <a:p>
            <a:pPr marL="295268" indent="-257168" defTabSz="685783">
              <a:spcBef>
                <a:spcPts val="289"/>
              </a:spcBef>
              <a:buFont typeface="Wingdings"/>
              <a:buChar char=""/>
              <a:tabLst>
                <a:tab pos="294792" algn="l"/>
                <a:tab pos="295268" algn="l"/>
              </a:tabLst>
              <a:defRPr/>
            </a:pPr>
            <a:r>
              <a:rPr>
                <a:solidFill>
                  <a:prstClr val="black"/>
                </a:solidFill>
                <a:latin typeface="Arial"/>
                <a:cs typeface="Arial"/>
              </a:rPr>
              <a:t>GI </a:t>
            </a:r>
            <a:r>
              <a:rPr spc="-4">
                <a:solidFill>
                  <a:prstClr val="black"/>
                </a:solidFill>
                <a:latin typeface="Arial"/>
                <a:cs typeface="Arial"/>
              </a:rPr>
              <a:t>Bill</a:t>
            </a:r>
            <a:r>
              <a:rPr spc="-5" baseline="24305">
                <a:solidFill>
                  <a:srgbClr val="888888"/>
                </a:solidFill>
                <a:latin typeface="Arial"/>
                <a:cs typeface="Arial"/>
              </a:rPr>
              <a:t>®</a:t>
            </a:r>
            <a:r>
              <a:rPr spc="242" baseline="24305">
                <a:solidFill>
                  <a:srgbClr val="888888"/>
                </a:solidFill>
                <a:latin typeface="Arial"/>
                <a:cs typeface="Arial"/>
              </a:rPr>
              <a:t> </a:t>
            </a:r>
            <a:r>
              <a:rPr spc="-4">
                <a:solidFill>
                  <a:prstClr val="black"/>
                </a:solidFill>
                <a:latin typeface="Arial"/>
                <a:cs typeface="Arial"/>
              </a:rPr>
              <a:t>Programs</a:t>
            </a:r>
            <a:r>
              <a:rPr lang="en-US" spc="-4">
                <a:solidFill>
                  <a:prstClr val="black"/>
                </a:solidFill>
                <a:latin typeface="Arial"/>
                <a:cs typeface="Arial"/>
              </a:rPr>
              <a:t> – Post 9/11 </a:t>
            </a:r>
          </a:p>
          <a:p>
            <a:pPr marL="295268" indent="-257168" defTabSz="685783">
              <a:spcBef>
                <a:spcPts val="289"/>
              </a:spcBef>
              <a:buFont typeface="Wingdings"/>
              <a:buChar char=""/>
              <a:tabLst>
                <a:tab pos="294792" algn="l"/>
                <a:tab pos="295268" algn="l"/>
              </a:tabLst>
              <a:defRPr/>
            </a:pPr>
            <a:r>
              <a:rPr lang="en-US" spc="-4">
                <a:solidFill>
                  <a:prstClr val="black"/>
                </a:solidFill>
                <a:latin typeface="Arial"/>
                <a:cs typeface="Arial"/>
              </a:rPr>
              <a:t>Transfer of Education Benefit (TEB)</a:t>
            </a:r>
            <a:endParaRPr>
              <a:solidFill>
                <a:prstClr val="black"/>
              </a:solidFill>
              <a:latin typeface="Arial"/>
              <a:cs typeface="Arial"/>
            </a:endParaRPr>
          </a:p>
          <a:p>
            <a:pPr marL="295268" indent="-257168" defTabSz="685783">
              <a:spcBef>
                <a:spcPts val="214"/>
              </a:spcBef>
              <a:buFont typeface="Wingdings"/>
              <a:buChar char=""/>
              <a:tabLst>
                <a:tab pos="294792" algn="l"/>
                <a:tab pos="295268" algn="l"/>
              </a:tabLst>
              <a:defRPr/>
            </a:pPr>
            <a:r>
              <a:rPr spc="-4">
                <a:solidFill>
                  <a:prstClr val="black"/>
                </a:solidFill>
                <a:latin typeface="Arial"/>
                <a:cs typeface="Arial"/>
              </a:rPr>
              <a:t>Federal </a:t>
            </a:r>
            <a:r>
              <a:rPr spc="-11">
                <a:solidFill>
                  <a:prstClr val="black"/>
                </a:solidFill>
                <a:latin typeface="Arial"/>
                <a:cs typeface="Arial"/>
              </a:rPr>
              <a:t>Tuition </a:t>
            </a:r>
            <a:r>
              <a:rPr spc="-4">
                <a:solidFill>
                  <a:prstClr val="black"/>
                </a:solidFill>
                <a:latin typeface="Arial"/>
                <a:cs typeface="Arial"/>
              </a:rPr>
              <a:t>Assistance</a:t>
            </a:r>
            <a:r>
              <a:rPr spc="-109">
                <a:solidFill>
                  <a:prstClr val="black"/>
                </a:solidFill>
                <a:latin typeface="Arial"/>
                <a:cs typeface="Arial"/>
              </a:rPr>
              <a:t> </a:t>
            </a:r>
            <a:r>
              <a:rPr spc="-30">
                <a:solidFill>
                  <a:prstClr val="black"/>
                </a:solidFill>
                <a:latin typeface="Arial"/>
                <a:cs typeface="Arial"/>
              </a:rPr>
              <a:t>(FTA)</a:t>
            </a:r>
            <a:r>
              <a:rPr lang="en-US" spc="-30">
                <a:solidFill>
                  <a:prstClr val="black"/>
                </a:solidFill>
                <a:latin typeface="Arial"/>
                <a:cs typeface="Arial"/>
              </a:rPr>
              <a:t> and </a:t>
            </a:r>
            <a:r>
              <a:rPr spc="-4">
                <a:solidFill>
                  <a:prstClr val="black"/>
                </a:solidFill>
                <a:latin typeface="Arial"/>
                <a:cs typeface="Arial"/>
              </a:rPr>
              <a:t>Credentialing Assistance</a:t>
            </a:r>
            <a:r>
              <a:rPr spc="-56">
                <a:solidFill>
                  <a:prstClr val="black"/>
                </a:solidFill>
                <a:latin typeface="Arial"/>
                <a:cs typeface="Arial"/>
              </a:rPr>
              <a:t> </a:t>
            </a:r>
            <a:r>
              <a:rPr>
                <a:solidFill>
                  <a:prstClr val="black"/>
                </a:solidFill>
                <a:latin typeface="Arial"/>
                <a:cs typeface="Arial"/>
              </a:rPr>
              <a:t>(CA)</a:t>
            </a:r>
          </a:p>
          <a:p>
            <a:pPr marL="295268" marR="41909" indent="-257168" defTabSz="685783">
              <a:lnSpc>
                <a:spcPts val="1943"/>
              </a:lnSpc>
              <a:spcBef>
                <a:spcPts val="461"/>
              </a:spcBef>
              <a:buFont typeface="Wingdings"/>
              <a:buChar char=""/>
              <a:tabLst>
                <a:tab pos="294792" algn="l"/>
                <a:tab pos="295268" algn="l"/>
              </a:tabLst>
              <a:defRPr/>
            </a:pPr>
            <a:r>
              <a:rPr spc="-4">
                <a:solidFill>
                  <a:prstClr val="black"/>
                </a:solidFill>
                <a:latin typeface="Arial"/>
                <a:cs typeface="Arial"/>
              </a:rPr>
              <a:t>Iowa National Guard Service Scholarships  (INGSS)</a:t>
            </a:r>
            <a:endParaRPr>
              <a:solidFill>
                <a:prstClr val="black"/>
              </a:solidFill>
              <a:latin typeface="Arial"/>
              <a:cs typeface="Arial"/>
            </a:endParaRPr>
          </a:p>
          <a:p>
            <a:pPr marL="295268" indent="-257168" defTabSz="685783">
              <a:spcBef>
                <a:spcPts val="217"/>
              </a:spcBef>
              <a:buFont typeface="Wingdings"/>
              <a:buChar char=""/>
              <a:tabLst>
                <a:tab pos="294792" algn="l"/>
                <a:tab pos="295268" algn="l"/>
              </a:tabLst>
              <a:defRPr/>
            </a:pPr>
            <a:r>
              <a:rPr spc="-4">
                <a:solidFill>
                  <a:prstClr val="black"/>
                </a:solidFill>
                <a:latin typeface="Arial"/>
                <a:cs typeface="Arial"/>
              </a:rPr>
              <a:t>Point </a:t>
            </a:r>
            <a:r>
              <a:rPr>
                <a:solidFill>
                  <a:prstClr val="black"/>
                </a:solidFill>
                <a:latin typeface="Arial"/>
                <a:cs typeface="Arial"/>
              </a:rPr>
              <a:t>of</a:t>
            </a:r>
            <a:r>
              <a:rPr spc="4">
                <a:solidFill>
                  <a:prstClr val="black"/>
                </a:solidFill>
                <a:latin typeface="Arial"/>
                <a:cs typeface="Arial"/>
              </a:rPr>
              <a:t> </a:t>
            </a:r>
            <a:r>
              <a:rPr spc="-4">
                <a:solidFill>
                  <a:prstClr val="black"/>
                </a:solidFill>
                <a:latin typeface="Arial"/>
                <a:cs typeface="Arial"/>
              </a:rPr>
              <a:t>Contacts</a:t>
            </a:r>
            <a:endParaRPr>
              <a:solidFill>
                <a:prstClr val="black"/>
              </a:solidFill>
              <a:latin typeface="Arial"/>
              <a:cs typeface="Arial"/>
            </a:endParaRPr>
          </a:p>
        </p:txBody>
      </p:sp>
      <p:sp>
        <p:nvSpPr>
          <p:cNvPr id="15" name="object 15"/>
          <p:cNvSpPr txBox="1"/>
          <p:nvPr/>
        </p:nvSpPr>
        <p:spPr>
          <a:xfrm>
            <a:off x="3958687" y="5211279"/>
            <a:ext cx="3909536" cy="208968"/>
          </a:xfrm>
          <a:prstGeom prst="rect">
            <a:avLst/>
          </a:prstGeom>
        </p:spPr>
        <p:txBody>
          <a:bodyPr vert="horz" wrap="square" lIns="0" tIns="9525" rIns="0" bIns="0" rtlCol="0">
            <a:spAutoFit/>
          </a:bodyPr>
          <a:lstStyle/>
          <a:p>
            <a:pPr marL="9525" marR="3810" defTabSz="685783">
              <a:lnSpc>
                <a:spcPct val="109800"/>
              </a:lnSpc>
              <a:spcBef>
                <a:spcPts val="75"/>
              </a:spcBef>
              <a:defRPr/>
            </a:pPr>
            <a:r>
              <a:rPr sz="600">
                <a:solidFill>
                  <a:prstClr val="black"/>
                </a:solidFill>
                <a:latin typeface="Tahoma"/>
                <a:cs typeface="Tahoma"/>
              </a:rPr>
              <a:t>GI </a:t>
            </a:r>
            <a:r>
              <a:rPr sz="600" spc="-4">
                <a:solidFill>
                  <a:prstClr val="black"/>
                </a:solidFill>
                <a:latin typeface="Tahoma"/>
                <a:cs typeface="Tahoma"/>
              </a:rPr>
              <a:t>Bill® is </a:t>
            </a:r>
            <a:r>
              <a:rPr sz="600">
                <a:solidFill>
                  <a:prstClr val="black"/>
                </a:solidFill>
                <a:latin typeface="Tahoma"/>
                <a:cs typeface="Tahoma"/>
              </a:rPr>
              <a:t>a </a:t>
            </a:r>
            <a:r>
              <a:rPr sz="600" spc="-4">
                <a:solidFill>
                  <a:prstClr val="black"/>
                </a:solidFill>
                <a:latin typeface="Tahoma"/>
                <a:cs typeface="Tahoma"/>
              </a:rPr>
              <a:t>registered trademark of the U.S. Department of Veterans Affairs </a:t>
            </a:r>
            <a:r>
              <a:rPr sz="600">
                <a:solidFill>
                  <a:prstClr val="black"/>
                </a:solidFill>
                <a:latin typeface="Tahoma"/>
                <a:cs typeface="Tahoma"/>
              </a:rPr>
              <a:t>(VA). </a:t>
            </a:r>
            <a:r>
              <a:rPr sz="600" spc="-4">
                <a:solidFill>
                  <a:prstClr val="black"/>
                </a:solidFill>
                <a:latin typeface="Tahoma"/>
                <a:cs typeface="Tahoma"/>
              </a:rPr>
              <a:t>More information about  education benefits offered </a:t>
            </a:r>
            <a:r>
              <a:rPr sz="600">
                <a:solidFill>
                  <a:prstClr val="black"/>
                </a:solidFill>
                <a:latin typeface="Tahoma"/>
                <a:cs typeface="Tahoma"/>
              </a:rPr>
              <a:t>by VA </a:t>
            </a:r>
            <a:r>
              <a:rPr sz="600" spc="-4">
                <a:solidFill>
                  <a:prstClr val="black"/>
                </a:solidFill>
                <a:latin typeface="Tahoma"/>
                <a:cs typeface="Tahoma"/>
              </a:rPr>
              <a:t>is available </a:t>
            </a:r>
            <a:r>
              <a:rPr sz="600">
                <a:solidFill>
                  <a:prstClr val="black"/>
                </a:solidFill>
                <a:latin typeface="Tahoma"/>
                <a:cs typeface="Tahoma"/>
              </a:rPr>
              <a:t>at </a:t>
            </a:r>
            <a:r>
              <a:rPr sz="600" spc="-4">
                <a:solidFill>
                  <a:prstClr val="black"/>
                </a:solidFill>
                <a:latin typeface="Tahoma"/>
                <a:cs typeface="Tahoma"/>
              </a:rPr>
              <a:t>the official U.S. government Web site </a:t>
            </a:r>
            <a:r>
              <a:rPr sz="600">
                <a:solidFill>
                  <a:prstClr val="black"/>
                </a:solidFill>
                <a:latin typeface="Tahoma"/>
                <a:cs typeface="Tahoma"/>
              </a:rPr>
              <a:t>at</a:t>
            </a:r>
            <a:r>
              <a:rPr sz="600" spc="23">
                <a:solidFill>
                  <a:prstClr val="black"/>
                </a:solidFill>
                <a:latin typeface="Tahoma"/>
                <a:cs typeface="Tahoma"/>
              </a:rPr>
              <a:t> </a:t>
            </a:r>
            <a:r>
              <a:rPr sz="638" i="1" u="sng" spc="-19">
                <a:solidFill>
                  <a:prstClr val="black"/>
                </a:solidFill>
                <a:uFill>
                  <a:solidFill>
                    <a:srgbClr val="000000"/>
                  </a:solidFill>
                </a:uFill>
                <a:latin typeface="Tahoma"/>
                <a:cs typeface="Tahoma"/>
                <a:hlinkClick r:id="rId5"/>
              </a:rPr>
              <a:t>www.benefits.va.gov/gibil</a:t>
            </a:r>
            <a:r>
              <a:rPr sz="638" i="1" spc="-19">
                <a:solidFill>
                  <a:prstClr val="black"/>
                </a:solidFill>
                <a:latin typeface="Tahoma"/>
                <a:cs typeface="Tahoma"/>
                <a:hlinkClick r:id="rId5"/>
              </a:rPr>
              <a:t>l</a:t>
            </a:r>
            <a:r>
              <a:rPr sz="600" spc="-19">
                <a:solidFill>
                  <a:prstClr val="black"/>
                </a:solidFill>
                <a:latin typeface="Tahoma"/>
                <a:cs typeface="Tahoma"/>
                <a:hlinkClick r:id="rId5"/>
              </a:rPr>
              <a:t>.</a:t>
            </a:r>
            <a:endParaRPr sz="600">
              <a:solidFill>
                <a:prstClr val="black"/>
              </a:solidFill>
              <a:latin typeface="Tahoma"/>
              <a:cs typeface="Tahoma"/>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1"/>
            <a:ext cx="6646069" cy="4582478"/>
            <a:chOff x="12192" y="0"/>
            <a:chExt cx="8861425" cy="610997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sp>
          <p:nvSpPr>
            <p:cNvPr id="13" name="object 13"/>
            <p:cNvSpPr/>
            <p:nvPr/>
          </p:nvSpPr>
          <p:spPr>
            <a:xfrm>
              <a:off x="463296" y="1441703"/>
              <a:ext cx="8334756" cy="4668012"/>
            </a:xfrm>
            <a:prstGeom prst="rect">
              <a:avLst/>
            </a:prstGeom>
            <a:blipFill>
              <a:blip r:embed="rId5" cstate="print"/>
              <a:stretch>
                <a:fillRect/>
              </a:stretch>
            </a:blipFill>
          </p:spPr>
          <p:txBody>
            <a:bodyPr wrap="square" lIns="0" tIns="0" rIns="0" bIns="0" rtlCol="0"/>
            <a:lstStyle/>
            <a:p>
              <a:pPr defTabSz="685783">
                <a:defRPr/>
              </a:pPr>
              <a:endParaRPr sz="1350">
                <a:solidFill>
                  <a:prstClr val="black"/>
                </a:solidFill>
                <a:latin typeface="Calibri"/>
              </a:endParaRPr>
            </a:p>
          </p:txBody>
        </p:sp>
      </p:grpSp>
      <p:sp>
        <p:nvSpPr>
          <p:cNvPr id="14" name="object 14"/>
          <p:cNvSpPr txBox="1">
            <a:spLocks noGrp="1"/>
          </p:cNvSpPr>
          <p:nvPr>
            <p:ph type="title"/>
          </p:nvPr>
        </p:nvSpPr>
        <p:spPr>
          <a:xfrm>
            <a:off x="4281013" y="1138103"/>
            <a:ext cx="3604736" cy="511422"/>
          </a:xfrm>
          <a:prstGeom prst="rect">
            <a:avLst/>
          </a:prstGeom>
        </p:spPr>
        <p:txBody>
          <a:bodyPr vert="horz" wrap="square" lIns="0" tIns="9525" rIns="0" bIns="0" rtlCol="0" anchor="ctr">
            <a:spAutoFit/>
          </a:bodyPr>
          <a:lstStyle/>
          <a:p>
            <a:pPr marL="9525">
              <a:spcBef>
                <a:spcPts val="75"/>
              </a:spcBef>
            </a:pPr>
            <a:r>
              <a:rPr sz="3600"/>
              <a:t>GI Bill</a:t>
            </a:r>
            <a:r>
              <a:rPr sz="3600" spc="-56"/>
              <a:t> </a:t>
            </a:r>
            <a:r>
              <a:rPr sz="3600"/>
              <a:t>Programs</a:t>
            </a:r>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95</a:t>
            </a:fld>
            <a:endParaRPr spc="-4"/>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124048" y="1974453"/>
            <a:ext cx="5592128" cy="3333991"/>
          </a:xfrm>
          <a:prstGeom prst="rect">
            <a:avLst/>
          </a:prstGeom>
        </p:spPr>
        <p:txBody>
          <a:bodyPr vert="horz" wrap="square" lIns="0" tIns="56198" rIns="0" bIns="0" rtlCol="0" anchor="t">
            <a:spAutoFit/>
          </a:bodyPr>
          <a:lstStyle/>
          <a:p>
            <a:pPr marL="202401" indent="-193353" defTabSz="685783">
              <a:spcBef>
                <a:spcPts val="443"/>
              </a:spcBef>
              <a:buFont typeface="Wingdings"/>
              <a:buChar char=""/>
              <a:tabLst>
                <a:tab pos="202401" algn="l"/>
                <a:tab pos="202878" algn="l"/>
              </a:tabLst>
              <a:defRPr/>
            </a:pPr>
            <a:r>
              <a:rPr sz="1500">
                <a:solidFill>
                  <a:prstClr val="black"/>
                </a:solidFill>
                <a:latin typeface="Arial"/>
                <a:cs typeface="Arial"/>
              </a:rPr>
              <a:t>What Is</a:t>
            </a:r>
            <a:r>
              <a:rPr sz="1500" spc="-41">
                <a:solidFill>
                  <a:prstClr val="black"/>
                </a:solidFill>
                <a:latin typeface="Arial"/>
                <a:cs typeface="Arial"/>
              </a:rPr>
              <a:t> </a:t>
            </a:r>
            <a:r>
              <a:rPr sz="1500" spc="-4">
                <a:solidFill>
                  <a:prstClr val="black"/>
                </a:solidFill>
                <a:latin typeface="Arial"/>
                <a:cs typeface="Arial"/>
              </a:rPr>
              <a:t>It?</a:t>
            </a:r>
            <a:endParaRPr sz="1500">
              <a:solidFill>
                <a:prstClr val="black"/>
              </a:solidFill>
              <a:latin typeface="Arial"/>
              <a:cs typeface="Arial"/>
            </a:endParaRPr>
          </a:p>
          <a:p>
            <a:pPr marL="496241" lvl="1" indent="-230499" defTabSz="685783">
              <a:spcBef>
                <a:spcPts val="263"/>
              </a:spcBef>
              <a:buFont typeface="Wingdings"/>
              <a:buChar char=""/>
              <a:tabLst>
                <a:tab pos="496241" algn="l"/>
                <a:tab pos="496717" algn="l"/>
              </a:tabLst>
              <a:defRPr/>
            </a:pPr>
            <a:r>
              <a:rPr sz="1050">
                <a:solidFill>
                  <a:prstClr val="black"/>
                </a:solidFill>
                <a:latin typeface="Arial"/>
                <a:cs typeface="Arial"/>
              </a:rPr>
              <a:t>A GI Bill Program for Soldiers </a:t>
            </a:r>
            <a:r>
              <a:rPr sz="1050" spc="-4">
                <a:solidFill>
                  <a:prstClr val="black"/>
                </a:solidFill>
                <a:latin typeface="Arial"/>
                <a:cs typeface="Arial"/>
              </a:rPr>
              <a:t>who serve</a:t>
            </a:r>
            <a:r>
              <a:rPr lang="en-US" sz="1050" spc="-4">
                <a:solidFill>
                  <a:prstClr val="black"/>
                </a:solidFill>
                <a:latin typeface="Arial"/>
                <a:cs typeface="Arial"/>
              </a:rPr>
              <a:t>d</a:t>
            </a:r>
            <a:r>
              <a:rPr sz="1050" spc="-4">
                <a:solidFill>
                  <a:prstClr val="black"/>
                </a:solidFill>
                <a:latin typeface="Arial"/>
                <a:cs typeface="Arial"/>
              </a:rPr>
              <a:t> </a:t>
            </a:r>
            <a:r>
              <a:rPr sz="1050">
                <a:solidFill>
                  <a:prstClr val="black"/>
                </a:solidFill>
                <a:latin typeface="Arial"/>
                <a:cs typeface="Arial"/>
              </a:rPr>
              <a:t>on </a:t>
            </a:r>
            <a:r>
              <a:rPr sz="1050" spc="-4">
                <a:solidFill>
                  <a:prstClr val="black"/>
                </a:solidFill>
                <a:latin typeface="Arial"/>
                <a:cs typeface="Arial"/>
              </a:rPr>
              <a:t>Active</a:t>
            </a:r>
            <a:r>
              <a:rPr sz="1050" spc="-83">
                <a:solidFill>
                  <a:prstClr val="black"/>
                </a:solidFill>
                <a:latin typeface="Arial"/>
                <a:cs typeface="Arial"/>
              </a:rPr>
              <a:t> </a:t>
            </a:r>
            <a:r>
              <a:rPr sz="1050" spc="-4">
                <a:solidFill>
                  <a:prstClr val="black"/>
                </a:solidFill>
                <a:latin typeface="Arial"/>
                <a:cs typeface="Arial"/>
              </a:rPr>
              <a:t>Duty</a:t>
            </a:r>
            <a:endParaRPr sz="1050">
              <a:solidFill>
                <a:prstClr val="black"/>
              </a:solidFill>
              <a:latin typeface="Arial"/>
              <a:cs typeface="Arial"/>
            </a:endParaRPr>
          </a:p>
          <a:p>
            <a:pPr marL="342892" lvl="1" defTabSz="685783">
              <a:spcBef>
                <a:spcPts val="11"/>
              </a:spcBef>
              <a:buFont typeface="Wingdings"/>
              <a:buChar char=""/>
              <a:defRPr/>
            </a:pPr>
            <a:endParaRPr sz="1613">
              <a:solidFill>
                <a:prstClr val="black"/>
              </a:solidFill>
              <a:latin typeface="Arial"/>
              <a:cs typeface="Arial"/>
            </a:endParaRPr>
          </a:p>
          <a:p>
            <a:pPr marL="202401" indent="-193353" defTabSz="685783">
              <a:buFont typeface="Wingdings"/>
              <a:buChar char=""/>
              <a:tabLst>
                <a:tab pos="202401" algn="l"/>
                <a:tab pos="202878" algn="l"/>
              </a:tabLst>
              <a:defRPr/>
            </a:pPr>
            <a:r>
              <a:rPr sz="1500">
                <a:solidFill>
                  <a:prstClr val="black"/>
                </a:solidFill>
                <a:latin typeface="Arial"/>
                <a:cs typeface="Arial"/>
              </a:rPr>
              <a:t>How Do I</a:t>
            </a:r>
            <a:r>
              <a:rPr sz="1500" spc="-30">
                <a:solidFill>
                  <a:prstClr val="black"/>
                </a:solidFill>
                <a:latin typeface="Arial"/>
                <a:cs typeface="Arial"/>
              </a:rPr>
              <a:t> </a:t>
            </a:r>
            <a:r>
              <a:rPr sz="1500">
                <a:solidFill>
                  <a:prstClr val="black"/>
                </a:solidFill>
                <a:latin typeface="Arial"/>
                <a:cs typeface="Arial"/>
              </a:rPr>
              <a:t>Qualify?</a:t>
            </a:r>
          </a:p>
          <a:p>
            <a:pPr marL="496241" lvl="1" indent="-230499" defTabSz="685783">
              <a:spcBef>
                <a:spcPts val="263"/>
              </a:spcBef>
              <a:buFont typeface="Wingdings"/>
              <a:buChar char=""/>
              <a:tabLst>
                <a:tab pos="496241" algn="l"/>
                <a:tab pos="496717" algn="l"/>
              </a:tabLst>
              <a:defRPr/>
            </a:pPr>
            <a:r>
              <a:rPr lang="en-US" sz="1050" spc="-4">
                <a:solidFill>
                  <a:prstClr val="black"/>
                </a:solidFill>
                <a:latin typeface="Arial"/>
                <a:cs typeface="Arial"/>
              </a:rPr>
              <a:t>Served </a:t>
            </a:r>
            <a:r>
              <a:rPr sz="1050">
                <a:solidFill>
                  <a:prstClr val="black"/>
                </a:solidFill>
                <a:latin typeface="Arial"/>
                <a:cs typeface="Arial"/>
              </a:rPr>
              <a:t>at least 90 </a:t>
            </a:r>
            <a:r>
              <a:rPr sz="1050" spc="-4">
                <a:solidFill>
                  <a:prstClr val="black"/>
                </a:solidFill>
                <a:latin typeface="Arial"/>
                <a:cs typeface="Arial"/>
              </a:rPr>
              <a:t>days </a:t>
            </a:r>
            <a:r>
              <a:rPr sz="1050">
                <a:solidFill>
                  <a:prstClr val="black"/>
                </a:solidFill>
                <a:latin typeface="Arial"/>
                <a:cs typeface="Arial"/>
              </a:rPr>
              <a:t>in a period of </a:t>
            </a:r>
            <a:r>
              <a:rPr sz="1050" spc="-4">
                <a:solidFill>
                  <a:prstClr val="black"/>
                </a:solidFill>
                <a:latin typeface="Arial"/>
                <a:cs typeface="Arial"/>
              </a:rPr>
              <a:t>qualifying active </a:t>
            </a:r>
            <a:r>
              <a:rPr sz="1050">
                <a:solidFill>
                  <a:prstClr val="black"/>
                </a:solidFill>
                <a:latin typeface="Arial"/>
                <a:cs typeface="Arial"/>
              </a:rPr>
              <a:t>duty on/after Sep </a:t>
            </a:r>
            <a:r>
              <a:rPr sz="1050" spc="-26">
                <a:solidFill>
                  <a:prstClr val="black"/>
                </a:solidFill>
                <a:latin typeface="Arial"/>
                <a:cs typeface="Arial"/>
              </a:rPr>
              <a:t>11,</a:t>
            </a:r>
            <a:r>
              <a:rPr sz="1050" spc="-143">
                <a:solidFill>
                  <a:prstClr val="black"/>
                </a:solidFill>
                <a:latin typeface="Arial"/>
                <a:cs typeface="Arial"/>
              </a:rPr>
              <a:t> </a:t>
            </a:r>
            <a:r>
              <a:rPr sz="1050">
                <a:solidFill>
                  <a:prstClr val="black"/>
                </a:solidFill>
                <a:latin typeface="Arial"/>
                <a:cs typeface="Arial"/>
              </a:rPr>
              <a:t>2001</a:t>
            </a:r>
          </a:p>
          <a:p>
            <a:pPr marL="496241" lvl="1" indent="-230499" defTabSz="685783">
              <a:spcBef>
                <a:spcPts val="251"/>
              </a:spcBef>
              <a:buFont typeface="Wingdings"/>
              <a:buChar char=""/>
              <a:tabLst>
                <a:tab pos="496241" algn="l"/>
                <a:tab pos="496717" algn="l"/>
              </a:tabLst>
              <a:defRPr/>
            </a:pPr>
            <a:r>
              <a:rPr sz="1050" spc="-4">
                <a:solidFill>
                  <a:prstClr val="black"/>
                </a:solidFill>
                <a:latin typeface="Arial"/>
                <a:cs typeface="Arial"/>
              </a:rPr>
              <a:t>Qualifying Active Duty service</a:t>
            </a:r>
            <a:r>
              <a:rPr sz="1050" spc="-90">
                <a:solidFill>
                  <a:prstClr val="black"/>
                </a:solidFill>
                <a:latin typeface="Arial"/>
                <a:cs typeface="Arial"/>
              </a:rPr>
              <a:t> </a:t>
            </a:r>
            <a:r>
              <a:rPr sz="1050">
                <a:solidFill>
                  <a:prstClr val="black"/>
                </a:solidFill>
                <a:latin typeface="Arial"/>
                <a:cs typeface="Arial"/>
              </a:rPr>
              <a:t>is:</a:t>
            </a:r>
          </a:p>
          <a:p>
            <a:pPr marL="717215" marR="3810" lvl="2" indent="-193353" defTabSz="685783">
              <a:spcBef>
                <a:spcPts val="251"/>
              </a:spcBef>
              <a:buFont typeface="Wingdings"/>
              <a:buChar char=""/>
              <a:tabLst>
                <a:tab pos="753408" algn="l"/>
                <a:tab pos="753885" algn="l"/>
              </a:tabLst>
              <a:defRPr/>
            </a:pPr>
            <a:r>
              <a:rPr sz="1050" spc="-4">
                <a:solidFill>
                  <a:prstClr val="black"/>
                </a:solidFill>
                <a:latin typeface="Arial"/>
                <a:cs typeface="Arial"/>
              </a:rPr>
              <a:t>Service </a:t>
            </a:r>
            <a:r>
              <a:rPr sz="1050">
                <a:solidFill>
                  <a:prstClr val="black"/>
                </a:solidFill>
                <a:latin typeface="Arial"/>
                <a:cs typeface="Arial"/>
              </a:rPr>
              <a:t>in any </a:t>
            </a:r>
            <a:r>
              <a:rPr sz="1050" spc="-4">
                <a:solidFill>
                  <a:prstClr val="black"/>
                </a:solidFill>
                <a:latin typeface="Arial"/>
                <a:cs typeface="Arial"/>
              </a:rPr>
              <a:t>active </a:t>
            </a:r>
            <a:r>
              <a:rPr sz="1050">
                <a:solidFill>
                  <a:prstClr val="black"/>
                </a:solidFill>
                <a:latin typeface="Arial"/>
                <a:cs typeface="Arial"/>
              </a:rPr>
              <a:t>component: </a:t>
            </a:r>
            <a:r>
              <a:rPr sz="1050" spc="-8">
                <a:solidFill>
                  <a:prstClr val="black"/>
                </a:solidFill>
                <a:latin typeface="Arial"/>
                <a:cs typeface="Arial"/>
              </a:rPr>
              <a:t>Title </a:t>
            </a:r>
            <a:r>
              <a:rPr sz="1050">
                <a:solidFill>
                  <a:prstClr val="black"/>
                </a:solidFill>
                <a:latin typeface="Arial"/>
                <a:cs typeface="Arial"/>
              </a:rPr>
              <a:t>10 </a:t>
            </a:r>
            <a:r>
              <a:rPr sz="1050" spc="-4">
                <a:solidFill>
                  <a:prstClr val="black"/>
                </a:solidFill>
                <a:latin typeface="Arial"/>
                <a:cs typeface="Arial"/>
              </a:rPr>
              <a:t>USC, </a:t>
            </a:r>
            <a:r>
              <a:rPr sz="1050">
                <a:solidFill>
                  <a:prstClr val="black"/>
                </a:solidFill>
                <a:latin typeface="Arial"/>
                <a:cs typeface="Arial"/>
              </a:rPr>
              <a:t>Sections 688, 12301(a),</a:t>
            </a:r>
            <a:r>
              <a:rPr sz="1050" spc="-169">
                <a:solidFill>
                  <a:prstClr val="black"/>
                </a:solidFill>
                <a:latin typeface="Arial"/>
                <a:cs typeface="Arial"/>
              </a:rPr>
              <a:t> </a:t>
            </a:r>
            <a:r>
              <a:rPr sz="1050">
                <a:solidFill>
                  <a:prstClr val="black"/>
                </a:solidFill>
                <a:latin typeface="Arial"/>
                <a:cs typeface="Arial"/>
              </a:rPr>
              <a:t>12301(d),  12301(g), 12301(h), 12302, 12304, 12304a, or</a:t>
            </a:r>
            <a:r>
              <a:rPr sz="1050" spc="-169">
                <a:solidFill>
                  <a:prstClr val="black"/>
                </a:solidFill>
                <a:latin typeface="Arial"/>
                <a:cs typeface="Arial"/>
              </a:rPr>
              <a:t> </a:t>
            </a:r>
            <a:r>
              <a:rPr sz="1050">
                <a:solidFill>
                  <a:prstClr val="black"/>
                </a:solidFill>
                <a:latin typeface="Arial"/>
                <a:cs typeface="Arial"/>
              </a:rPr>
              <a:t>12304b</a:t>
            </a:r>
          </a:p>
          <a:p>
            <a:pPr marL="717215" lvl="2" indent="-193829" defTabSz="685783">
              <a:spcBef>
                <a:spcPts val="255"/>
              </a:spcBef>
              <a:buFont typeface="Wingdings"/>
              <a:buChar char=""/>
              <a:tabLst>
                <a:tab pos="717215" algn="l"/>
                <a:tab pos="717690" algn="l"/>
              </a:tabLst>
              <a:defRPr/>
            </a:pPr>
            <a:r>
              <a:rPr sz="1050" spc="-8">
                <a:solidFill>
                  <a:prstClr val="black"/>
                </a:solidFill>
                <a:latin typeface="Arial"/>
                <a:cs typeface="Arial"/>
              </a:rPr>
              <a:t>Title </a:t>
            </a:r>
            <a:r>
              <a:rPr sz="1050">
                <a:solidFill>
                  <a:prstClr val="black"/>
                </a:solidFill>
                <a:latin typeface="Arial"/>
                <a:cs typeface="Arial"/>
              </a:rPr>
              <a:t>10 or 32</a:t>
            </a:r>
            <a:r>
              <a:rPr sz="1050" spc="-101">
                <a:solidFill>
                  <a:prstClr val="black"/>
                </a:solidFill>
                <a:latin typeface="Arial"/>
                <a:cs typeface="Arial"/>
              </a:rPr>
              <a:t> </a:t>
            </a:r>
            <a:r>
              <a:rPr sz="1050">
                <a:solidFill>
                  <a:prstClr val="black"/>
                </a:solidFill>
                <a:latin typeface="Arial"/>
                <a:cs typeface="Arial"/>
              </a:rPr>
              <a:t>AGR</a:t>
            </a:r>
          </a:p>
          <a:p>
            <a:pPr marL="717215" lvl="2" indent="-193829" defTabSz="685783">
              <a:spcBef>
                <a:spcPts val="251"/>
              </a:spcBef>
              <a:buFont typeface="Wingdings"/>
              <a:buChar char=""/>
              <a:tabLst>
                <a:tab pos="717215" algn="l"/>
                <a:tab pos="717690" algn="l"/>
              </a:tabLst>
              <a:defRPr/>
            </a:pPr>
            <a:r>
              <a:rPr sz="1050" spc="-8">
                <a:solidFill>
                  <a:prstClr val="black"/>
                </a:solidFill>
                <a:latin typeface="Arial"/>
                <a:cs typeface="Arial"/>
              </a:rPr>
              <a:t>Title </a:t>
            </a:r>
            <a:r>
              <a:rPr sz="1050">
                <a:solidFill>
                  <a:prstClr val="black"/>
                </a:solidFill>
                <a:latin typeface="Arial"/>
                <a:cs typeface="Arial"/>
              </a:rPr>
              <a:t>32 </a:t>
            </a:r>
            <a:r>
              <a:rPr sz="1050" spc="-4">
                <a:solidFill>
                  <a:prstClr val="black"/>
                </a:solidFill>
                <a:latin typeface="Arial"/>
                <a:cs typeface="Arial"/>
              </a:rPr>
              <a:t>USC, </a:t>
            </a:r>
            <a:r>
              <a:rPr sz="1050">
                <a:solidFill>
                  <a:prstClr val="black"/>
                </a:solidFill>
                <a:latin typeface="Arial"/>
                <a:cs typeface="Arial"/>
              </a:rPr>
              <a:t>Section</a:t>
            </a:r>
            <a:r>
              <a:rPr sz="1050" spc="-41">
                <a:solidFill>
                  <a:prstClr val="black"/>
                </a:solidFill>
                <a:latin typeface="Arial"/>
                <a:cs typeface="Arial"/>
              </a:rPr>
              <a:t> </a:t>
            </a:r>
            <a:r>
              <a:rPr sz="1050">
                <a:solidFill>
                  <a:prstClr val="black"/>
                </a:solidFill>
                <a:latin typeface="Arial"/>
                <a:cs typeface="Arial"/>
              </a:rPr>
              <a:t>502(f):</a:t>
            </a:r>
          </a:p>
          <a:p>
            <a:pPr marL="1029150" lvl="3" indent="-193829" defTabSz="685783">
              <a:spcBef>
                <a:spcPts val="221"/>
              </a:spcBef>
              <a:buFont typeface="Wingdings"/>
              <a:buChar char=""/>
              <a:tabLst>
                <a:tab pos="1029150" algn="l"/>
                <a:tab pos="1029627" algn="l"/>
              </a:tabLst>
              <a:defRPr/>
            </a:pPr>
            <a:r>
              <a:rPr sz="900" spc="-4">
                <a:solidFill>
                  <a:prstClr val="black"/>
                </a:solidFill>
                <a:latin typeface="Arial"/>
                <a:cs typeface="Arial"/>
              </a:rPr>
              <a:t>Between </a:t>
            </a:r>
            <a:r>
              <a:rPr sz="900" spc="-34">
                <a:solidFill>
                  <a:prstClr val="black"/>
                </a:solidFill>
                <a:latin typeface="Arial"/>
                <a:cs typeface="Arial"/>
              </a:rPr>
              <a:t>11 </a:t>
            </a:r>
            <a:r>
              <a:rPr sz="900" spc="-4">
                <a:solidFill>
                  <a:prstClr val="black"/>
                </a:solidFill>
                <a:latin typeface="Arial"/>
                <a:cs typeface="Arial"/>
              </a:rPr>
              <a:t>Sep </a:t>
            </a:r>
            <a:r>
              <a:rPr lang="en-US" sz="900" spc="-4">
                <a:solidFill>
                  <a:prstClr val="black"/>
                </a:solidFill>
                <a:latin typeface="Arial"/>
                <a:cs typeface="Arial"/>
              </a:rPr>
              <a:t>2001</a:t>
            </a:r>
            <a:r>
              <a:rPr sz="900" spc="-4">
                <a:solidFill>
                  <a:prstClr val="black"/>
                </a:solidFill>
                <a:latin typeface="Arial"/>
                <a:cs typeface="Arial"/>
              </a:rPr>
              <a:t> </a:t>
            </a:r>
            <a:r>
              <a:rPr sz="900">
                <a:solidFill>
                  <a:prstClr val="black"/>
                </a:solidFill>
                <a:latin typeface="Arial"/>
                <a:cs typeface="Arial"/>
              </a:rPr>
              <a:t>– </a:t>
            </a:r>
            <a:r>
              <a:rPr sz="900" spc="-4">
                <a:solidFill>
                  <a:prstClr val="black"/>
                </a:solidFill>
                <a:latin typeface="Arial"/>
                <a:cs typeface="Arial"/>
              </a:rPr>
              <a:t>31 May </a:t>
            </a:r>
            <a:r>
              <a:rPr lang="en-US" sz="900" spc="-4">
                <a:solidFill>
                  <a:prstClr val="black"/>
                </a:solidFill>
                <a:latin typeface="Arial"/>
                <a:cs typeface="Arial"/>
              </a:rPr>
              <a:t>2002</a:t>
            </a:r>
            <a:r>
              <a:rPr sz="900" spc="-4">
                <a:solidFill>
                  <a:prstClr val="black"/>
                </a:solidFill>
                <a:latin typeface="Arial"/>
                <a:cs typeface="Arial"/>
              </a:rPr>
              <a:t>, in support </a:t>
            </a:r>
            <a:r>
              <a:rPr sz="900">
                <a:solidFill>
                  <a:prstClr val="black"/>
                </a:solidFill>
                <a:latin typeface="Arial"/>
                <a:cs typeface="Arial"/>
              </a:rPr>
              <a:t>of Operation Noble</a:t>
            </a:r>
            <a:r>
              <a:rPr sz="900" spc="-60">
                <a:solidFill>
                  <a:prstClr val="black"/>
                </a:solidFill>
                <a:latin typeface="Arial"/>
                <a:cs typeface="Arial"/>
              </a:rPr>
              <a:t> </a:t>
            </a:r>
            <a:r>
              <a:rPr sz="900" spc="-4">
                <a:solidFill>
                  <a:prstClr val="black"/>
                </a:solidFill>
                <a:latin typeface="Arial"/>
                <a:cs typeface="Arial"/>
              </a:rPr>
              <a:t>Eagle</a:t>
            </a:r>
            <a:endParaRPr sz="900">
              <a:solidFill>
                <a:prstClr val="black"/>
              </a:solidFill>
              <a:latin typeface="Arial"/>
              <a:cs typeface="Arial"/>
            </a:endParaRPr>
          </a:p>
          <a:p>
            <a:pPr marL="1029150" lvl="3" indent="-193829" defTabSz="685783">
              <a:spcBef>
                <a:spcPts val="217"/>
              </a:spcBef>
              <a:buFont typeface="Wingdings"/>
              <a:buChar char=""/>
              <a:tabLst>
                <a:tab pos="1029150" algn="l"/>
                <a:tab pos="1029627" algn="l"/>
              </a:tabLst>
              <a:defRPr/>
            </a:pPr>
            <a:r>
              <a:rPr lang="en-US" sz="900">
                <a:solidFill>
                  <a:prstClr val="black"/>
                </a:solidFill>
                <a:latin typeface="Arial"/>
                <a:cs typeface="Arial"/>
              </a:rPr>
              <a:t>Between </a:t>
            </a:r>
            <a:r>
              <a:rPr sz="900" spc="-4">
                <a:solidFill>
                  <a:prstClr val="black"/>
                </a:solidFill>
                <a:latin typeface="Arial"/>
                <a:cs typeface="Arial"/>
              </a:rPr>
              <a:t>15 Feb 2019 </a:t>
            </a:r>
            <a:r>
              <a:rPr lang="en-US" sz="900" spc="-4">
                <a:solidFill>
                  <a:prstClr val="black"/>
                </a:solidFill>
                <a:latin typeface="Arial"/>
                <a:cs typeface="Arial"/>
              </a:rPr>
              <a:t>– 20 Jan 2021 </a:t>
            </a:r>
            <a:r>
              <a:rPr sz="900" spc="-4">
                <a:solidFill>
                  <a:prstClr val="black"/>
                </a:solidFill>
                <a:latin typeface="Arial"/>
                <a:cs typeface="Arial"/>
              </a:rPr>
              <a:t>in support </a:t>
            </a:r>
            <a:r>
              <a:rPr sz="900">
                <a:solidFill>
                  <a:prstClr val="black"/>
                </a:solidFill>
                <a:latin typeface="Arial"/>
                <a:cs typeface="Arial"/>
              </a:rPr>
              <a:t>of Operation Guardian</a:t>
            </a:r>
            <a:r>
              <a:rPr sz="900" spc="-124">
                <a:solidFill>
                  <a:prstClr val="black"/>
                </a:solidFill>
                <a:latin typeface="Arial"/>
                <a:cs typeface="Arial"/>
              </a:rPr>
              <a:t> </a:t>
            </a:r>
            <a:r>
              <a:rPr sz="900" spc="-4">
                <a:solidFill>
                  <a:prstClr val="black"/>
                </a:solidFill>
                <a:latin typeface="Arial"/>
                <a:cs typeface="Arial"/>
              </a:rPr>
              <a:t>Shield</a:t>
            </a:r>
            <a:endParaRPr sz="900">
              <a:solidFill>
                <a:prstClr val="black"/>
              </a:solidFill>
              <a:latin typeface="Arial"/>
              <a:cs typeface="Arial"/>
            </a:endParaRPr>
          </a:p>
          <a:p>
            <a:pPr marL="1029150" lvl="3" indent="-193829" defTabSz="685783">
              <a:spcBef>
                <a:spcPts val="214"/>
              </a:spcBef>
              <a:buFont typeface="Wingdings"/>
              <a:buChar char=""/>
              <a:tabLst>
                <a:tab pos="1029150" algn="l"/>
                <a:tab pos="1029627" algn="l"/>
              </a:tabLst>
              <a:defRPr/>
            </a:pPr>
            <a:r>
              <a:rPr lang="en-US" sz="900">
                <a:solidFill>
                  <a:prstClr val="black"/>
                </a:solidFill>
                <a:latin typeface="Arial"/>
                <a:cs typeface="Arial"/>
              </a:rPr>
              <a:t>Between</a:t>
            </a:r>
            <a:r>
              <a:rPr sz="900">
                <a:solidFill>
                  <a:prstClr val="black"/>
                </a:solidFill>
                <a:latin typeface="Arial"/>
                <a:cs typeface="Arial"/>
              </a:rPr>
              <a:t> </a:t>
            </a:r>
            <a:r>
              <a:rPr sz="900" spc="-4">
                <a:solidFill>
                  <a:prstClr val="black"/>
                </a:solidFill>
                <a:latin typeface="Arial"/>
                <a:cs typeface="Arial"/>
              </a:rPr>
              <a:t>22 </a:t>
            </a:r>
            <a:r>
              <a:rPr lang="en-US" sz="900" spc="-4">
                <a:solidFill>
                  <a:prstClr val="black"/>
                </a:solidFill>
                <a:latin typeface="Arial"/>
                <a:cs typeface="Arial"/>
              </a:rPr>
              <a:t>Mar</a:t>
            </a:r>
            <a:r>
              <a:rPr sz="900" spc="-4">
                <a:solidFill>
                  <a:prstClr val="black"/>
                </a:solidFill>
                <a:latin typeface="Arial"/>
                <a:cs typeface="Arial"/>
              </a:rPr>
              <a:t> 2020</a:t>
            </a:r>
            <a:r>
              <a:rPr lang="en-US" sz="900" spc="-4">
                <a:solidFill>
                  <a:prstClr val="black"/>
                </a:solidFill>
                <a:latin typeface="Arial"/>
                <a:cs typeface="Arial"/>
              </a:rPr>
              <a:t> – 01 Jul 2022</a:t>
            </a:r>
            <a:r>
              <a:rPr sz="900" spc="-4">
                <a:solidFill>
                  <a:prstClr val="black"/>
                </a:solidFill>
                <a:latin typeface="Arial"/>
                <a:cs typeface="Arial"/>
              </a:rPr>
              <a:t> in response </a:t>
            </a:r>
            <a:r>
              <a:rPr sz="900">
                <a:solidFill>
                  <a:prstClr val="black"/>
                </a:solidFill>
                <a:latin typeface="Arial"/>
                <a:cs typeface="Arial"/>
              </a:rPr>
              <a:t>to</a:t>
            </a:r>
            <a:r>
              <a:rPr sz="900" spc="-75">
                <a:solidFill>
                  <a:prstClr val="black"/>
                </a:solidFill>
                <a:latin typeface="Arial"/>
                <a:cs typeface="Arial"/>
              </a:rPr>
              <a:t> </a:t>
            </a:r>
            <a:r>
              <a:rPr sz="900">
                <a:solidFill>
                  <a:prstClr val="black"/>
                </a:solidFill>
                <a:latin typeface="Arial"/>
                <a:cs typeface="Arial"/>
              </a:rPr>
              <a:t>COVID-19</a:t>
            </a:r>
            <a:endParaRPr lang="en-US" sz="900">
              <a:solidFill>
                <a:prstClr val="black"/>
              </a:solidFill>
              <a:latin typeface="Arial"/>
              <a:cs typeface="Arial"/>
            </a:endParaRPr>
          </a:p>
          <a:p>
            <a:pPr marL="1029150" lvl="3" indent="-193829" defTabSz="685783">
              <a:spcBef>
                <a:spcPts val="214"/>
              </a:spcBef>
              <a:buFont typeface="Wingdings"/>
              <a:buChar char=""/>
              <a:tabLst>
                <a:tab pos="1029150" algn="l"/>
                <a:tab pos="1029627" algn="l"/>
              </a:tabLst>
              <a:defRPr/>
            </a:pPr>
            <a:r>
              <a:rPr lang="en-US" sz="900">
                <a:solidFill>
                  <a:prstClr val="black"/>
                </a:solidFill>
                <a:latin typeface="Arial"/>
                <a:cs typeface="Arial"/>
              </a:rPr>
              <a:t>Between 11 Jan 2021 – 23 May 2021 Presidential Inauguration Support</a:t>
            </a:r>
            <a:endParaRPr sz="900">
              <a:solidFill>
                <a:prstClr val="black"/>
              </a:solidFill>
              <a:latin typeface="Arial"/>
              <a:cs typeface="Arial"/>
            </a:endParaRPr>
          </a:p>
          <a:p>
            <a:pPr marL="717215" lvl="2" indent="-193829" defTabSz="685783">
              <a:spcBef>
                <a:spcPts val="248"/>
              </a:spcBef>
              <a:buFont typeface="Wingdings"/>
              <a:buChar char=""/>
              <a:tabLst>
                <a:tab pos="717215" algn="l"/>
                <a:tab pos="717690" algn="l"/>
              </a:tabLst>
              <a:defRPr/>
            </a:pPr>
            <a:r>
              <a:rPr sz="1050" spc="-4">
                <a:solidFill>
                  <a:prstClr val="black"/>
                </a:solidFill>
                <a:latin typeface="Arial"/>
                <a:cs typeface="Arial"/>
              </a:rPr>
              <a:t>Awarded </a:t>
            </a:r>
            <a:r>
              <a:rPr sz="1050">
                <a:solidFill>
                  <a:prstClr val="black"/>
                </a:solidFill>
                <a:latin typeface="Arial"/>
                <a:cs typeface="Arial"/>
              </a:rPr>
              <a:t>a Purple</a:t>
            </a:r>
            <a:r>
              <a:rPr sz="1050" spc="-38">
                <a:solidFill>
                  <a:prstClr val="black"/>
                </a:solidFill>
                <a:latin typeface="Arial"/>
                <a:cs typeface="Arial"/>
              </a:rPr>
              <a:t> </a:t>
            </a:r>
            <a:r>
              <a:rPr sz="1050" spc="-4">
                <a:solidFill>
                  <a:prstClr val="black"/>
                </a:solidFill>
                <a:latin typeface="Arial"/>
                <a:cs typeface="Arial"/>
              </a:rPr>
              <a:t>Heart</a:t>
            </a:r>
            <a:endParaRPr sz="1050">
              <a:solidFill>
                <a:prstClr val="black"/>
              </a:solidFill>
              <a:latin typeface="Arial"/>
              <a:cs typeface="Arial"/>
            </a:endParaRPr>
          </a:p>
          <a:p>
            <a:pPr marL="717215" marR="334796" lvl="2" indent="-193353" defTabSz="685783">
              <a:spcBef>
                <a:spcPts val="251"/>
              </a:spcBef>
              <a:buFont typeface="Wingdings"/>
              <a:buChar char=""/>
              <a:tabLst>
                <a:tab pos="717215" algn="l"/>
                <a:tab pos="717690" algn="l"/>
              </a:tabLst>
              <a:defRPr/>
            </a:pPr>
            <a:r>
              <a:rPr sz="1050" spc="-4">
                <a:solidFill>
                  <a:prstClr val="black"/>
                </a:solidFill>
                <a:latin typeface="Arial"/>
                <a:cs typeface="Arial"/>
              </a:rPr>
              <a:t>Serve </a:t>
            </a:r>
            <a:r>
              <a:rPr sz="1050">
                <a:solidFill>
                  <a:prstClr val="black"/>
                </a:solidFill>
                <a:latin typeface="Arial"/>
                <a:cs typeface="Arial"/>
              </a:rPr>
              <a:t>in a </a:t>
            </a:r>
            <a:r>
              <a:rPr sz="1050" spc="-4">
                <a:solidFill>
                  <a:prstClr val="black"/>
                </a:solidFill>
                <a:latin typeface="Arial"/>
                <a:cs typeface="Arial"/>
              </a:rPr>
              <a:t>qualifying </a:t>
            </a:r>
            <a:r>
              <a:rPr sz="1050">
                <a:solidFill>
                  <a:prstClr val="black"/>
                </a:solidFill>
                <a:latin typeface="Arial"/>
                <a:cs typeface="Arial"/>
              </a:rPr>
              <a:t>duty status for </a:t>
            </a:r>
            <a:r>
              <a:rPr sz="1050" spc="-4">
                <a:solidFill>
                  <a:prstClr val="black"/>
                </a:solidFill>
                <a:latin typeface="Arial"/>
                <a:cs typeface="Arial"/>
              </a:rPr>
              <a:t>more </a:t>
            </a:r>
            <a:r>
              <a:rPr sz="1050">
                <a:solidFill>
                  <a:prstClr val="black"/>
                </a:solidFill>
                <a:latin typeface="Arial"/>
                <a:cs typeface="Arial"/>
              </a:rPr>
              <a:t>than 30 </a:t>
            </a:r>
            <a:r>
              <a:rPr sz="1050" spc="-4">
                <a:solidFill>
                  <a:prstClr val="black"/>
                </a:solidFill>
                <a:latin typeface="Arial"/>
                <a:cs typeface="Arial"/>
              </a:rPr>
              <a:t>days </a:t>
            </a:r>
            <a:r>
              <a:rPr sz="1050">
                <a:solidFill>
                  <a:prstClr val="black"/>
                </a:solidFill>
                <a:latin typeface="Arial"/>
                <a:cs typeface="Arial"/>
              </a:rPr>
              <a:t>and separate due to</a:t>
            </a:r>
            <a:r>
              <a:rPr sz="1050" spc="-184">
                <a:solidFill>
                  <a:prstClr val="black"/>
                </a:solidFill>
                <a:latin typeface="Arial"/>
                <a:cs typeface="Arial"/>
              </a:rPr>
              <a:t> </a:t>
            </a:r>
            <a:r>
              <a:rPr sz="1050">
                <a:solidFill>
                  <a:prstClr val="black"/>
                </a:solidFill>
                <a:latin typeface="Arial"/>
                <a:cs typeface="Arial"/>
              </a:rPr>
              <a:t>a  </a:t>
            </a:r>
            <a:r>
              <a:rPr sz="1050" spc="-4">
                <a:solidFill>
                  <a:prstClr val="black"/>
                </a:solidFill>
                <a:latin typeface="Arial"/>
                <a:cs typeface="Arial"/>
              </a:rPr>
              <a:t>service-connected </a:t>
            </a:r>
            <a:r>
              <a:rPr sz="1050">
                <a:solidFill>
                  <a:prstClr val="black"/>
                </a:solidFill>
                <a:latin typeface="Arial"/>
                <a:cs typeface="Arial"/>
              </a:rPr>
              <a:t>disability or</a:t>
            </a:r>
            <a:r>
              <a:rPr sz="1050" spc="-71">
                <a:solidFill>
                  <a:prstClr val="black"/>
                </a:solidFill>
                <a:latin typeface="Arial"/>
                <a:cs typeface="Arial"/>
              </a:rPr>
              <a:t> </a:t>
            </a:r>
            <a:r>
              <a:rPr sz="1050">
                <a:solidFill>
                  <a:prstClr val="black"/>
                </a:solidFill>
                <a:latin typeface="Arial"/>
                <a:cs typeface="Arial"/>
              </a:rPr>
              <a:t>injury</a:t>
            </a:r>
          </a:p>
        </p:txBody>
      </p:sp>
      <p:sp>
        <p:nvSpPr>
          <p:cNvPr id="14" name="object 14"/>
          <p:cNvSpPr txBox="1">
            <a:spLocks noGrp="1"/>
          </p:cNvSpPr>
          <p:nvPr>
            <p:ph type="title"/>
          </p:nvPr>
        </p:nvSpPr>
        <p:spPr>
          <a:xfrm>
            <a:off x="4311396" y="1211939"/>
            <a:ext cx="3436144" cy="344614"/>
          </a:xfrm>
          <a:prstGeom prst="rect">
            <a:avLst/>
          </a:prstGeom>
        </p:spPr>
        <p:txBody>
          <a:bodyPr vert="horz" wrap="square" lIns="0" tIns="10001" rIns="0" bIns="0" rtlCol="0" anchor="ctr">
            <a:spAutoFit/>
          </a:bodyPr>
          <a:lstStyle/>
          <a:p>
            <a:pPr marL="9525">
              <a:spcBef>
                <a:spcPts val="79"/>
              </a:spcBef>
            </a:pPr>
            <a:r>
              <a:rPr sz="2400" spc="-19"/>
              <a:t>Post-9/11 </a:t>
            </a:r>
            <a:r>
              <a:rPr sz="2400"/>
              <a:t>GI Bill (Ch</a:t>
            </a:r>
            <a:r>
              <a:rPr sz="2400" spc="-64"/>
              <a:t> </a:t>
            </a:r>
            <a:r>
              <a:rPr sz="2400" spc="-4"/>
              <a:t>33)</a:t>
            </a:r>
            <a:endParaRPr sz="2400"/>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96</a:t>
            </a:fld>
            <a:endParaRPr spc="-4"/>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graphicFrame>
        <p:nvGraphicFramePr>
          <p:cNvPr id="13" name="object 13"/>
          <p:cNvGraphicFramePr>
            <a:graphicFrameLocks noGrp="1"/>
          </p:cNvGraphicFramePr>
          <p:nvPr/>
        </p:nvGraphicFramePr>
        <p:xfrm>
          <a:off x="3719847" y="2533889"/>
          <a:ext cx="4348163" cy="1968912"/>
        </p:xfrm>
        <a:graphic>
          <a:graphicData uri="http://schemas.openxmlformats.org/drawingml/2006/table">
            <a:tbl>
              <a:tblPr firstRow="1" bandRow="1">
                <a:tableStyleId>{2D5ABB26-0587-4C30-8999-92F81FD0307C}</a:tableStyleId>
              </a:tblPr>
              <a:tblGrid>
                <a:gridCol w="3086100">
                  <a:extLst>
                    <a:ext uri="{9D8B030D-6E8A-4147-A177-3AD203B41FA5}">
                      <a16:colId xmlns:a16="http://schemas.microsoft.com/office/drawing/2014/main" val="20000"/>
                    </a:ext>
                  </a:extLst>
                </a:gridCol>
                <a:gridCol w="1262063">
                  <a:extLst>
                    <a:ext uri="{9D8B030D-6E8A-4147-A177-3AD203B41FA5}">
                      <a16:colId xmlns:a16="http://schemas.microsoft.com/office/drawing/2014/main" val="20001"/>
                    </a:ext>
                  </a:extLst>
                </a:gridCol>
              </a:tblGrid>
              <a:tr h="322040">
                <a:tc>
                  <a:txBody>
                    <a:bodyPr/>
                    <a:lstStyle/>
                    <a:p>
                      <a:pPr algn="ctr">
                        <a:lnSpc>
                          <a:spcPct val="100000"/>
                        </a:lnSpc>
                        <a:spcBef>
                          <a:spcPts val="240"/>
                        </a:spcBef>
                      </a:pPr>
                      <a:r>
                        <a:rPr sz="800" b="1" spc="-5">
                          <a:latin typeface="Arial"/>
                          <a:cs typeface="Arial"/>
                        </a:rPr>
                        <a:t>Service </a:t>
                      </a:r>
                      <a:r>
                        <a:rPr sz="800" b="1">
                          <a:latin typeface="Arial"/>
                          <a:cs typeface="Arial"/>
                        </a:rPr>
                        <a:t>Requirements on/after</a:t>
                      </a:r>
                      <a:r>
                        <a:rPr sz="800" b="1" spc="-75">
                          <a:latin typeface="Arial"/>
                          <a:cs typeface="Arial"/>
                        </a:rPr>
                        <a:t> </a:t>
                      </a:r>
                      <a:r>
                        <a:rPr sz="800" b="1">
                          <a:latin typeface="Arial"/>
                          <a:cs typeface="Arial"/>
                        </a:rPr>
                        <a:t>9/11/01</a:t>
                      </a:r>
                      <a:endParaRPr sz="800">
                        <a:latin typeface="Arial"/>
                        <a:cs typeface="Arial"/>
                      </a:endParaRPr>
                    </a:p>
                    <a:p>
                      <a:pPr algn="ctr">
                        <a:lnSpc>
                          <a:spcPct val="100000"/>
                        </a:lnSpc>
                      </a:pPr>
                      <a:r>
                        <a:rPr sz="800" b="1">
                          <a:latin typeface="Arial"/>
                          <a:cs typeface="Arial"/>
                        </a:rPr>
                        <a:t>an </a:t>
                      </a:r>
                      <a:r>
                        <a:rPr sz="800" b="1" spc="-5">
                          <a:latin typeface="Arial"/>
                          <a:cs typeface="Arial"/>
                        </a:rPr>
                        <a:t>individual </a:t>
                      </a:r>
                      <a:r>
                        <a:rPr sz="800" b="1">
                          <a:latin typeface="Arial"/>
                          <a:cs typeface="Arial"/>
                        </a:rPr>
                        <a:t>must </a:t>
                      </a:r>
                      <a:r>
                        <a:rPr sz="800" b="1" spc="-5">
                          <a:latin typeface="Arial"/>
                          <a:cs typeface="Arial"/>
                        </a:rPr>
                        <a:t>serve </a:t>
                      </a:r>
                      <a:r>
                        <a:rPr sz="800" b="1">
                          <a:latin typeface="Arial"/>
                          <a:cs typeface="Arial"/>
                        </a:rPr>
                        <a:t>an aggregate</a:t>
                      </a:r>
                      <a:r>
                        <a:rPr sz="800" b="1" spc="-85">
                          <a:latin typeface="Arial"/>
                          <a:cs typeface="Arial"/>
                        </a:rPr>
                        <a:t> </a:t>
                      </a:r>
                      <a:r>
                        <a:rPr sz="800" b="1">
                          <a:latin typeface="Arial"/>
                          <a:cs typeface="Arial"/>
                        </a:rPr>
                        <a:t>of</a:t>
                      </a:r>
                      <a:endParaRPr sz="800">
                        <a:latin typeface="Arial"/>
                        <a:cs typeface="Arial"/>
                      </a:endParaRPr>
                    </a:p>
                  </a:txBody>
                  <a:tcPr marL="0" marR="0" marT="2286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635" algn="ctr">
                        <a:lnSpc>
                          <a:spcPct val="100000"/>
                        </a:lnSpc>
                        <a:spcBef>
                          <a:spcPts val="240"/>
                        </a:spcBef>
                      </a:pPr>
                      <a:r>
                        <a:rPr sz="800" b="1" spc="-5">
                          <a:latin typeface="Arial"/>
                          <a:cs typeface="Arial"/>
                        </a:rPr>
                        <a:t>Payment Tiers</a:t>
                      </a:r>
                      <a:endParaRPr sz="800">
                        <a:latin typeface="Arial"/>
                        <a:cs typeface="Arial"/>
                      </a:endParaRPr>
                    </a:p>
                    <a:p>
                      <a:pPr algn="ctr">
                        <a:lnSpc>
                          <a:spcPct val="100000"/>
                        </a:lnSpc>
                      </a:pPr>
                      <a:r>
                        <a:rPr sz="800" b="1" spc="-5">
                          <a:latin typeface="Arial"/>
                          <a:cs typeface="Arial"/>
                        </a:rPr>
                        <a:t>Percentage</a:t>
                      </a:r>
                      <a:endParaRPr sz="800">
                        <a:latin typeface="Arial"/>
                        <a:cs typeface="Arial"/>
                      </a:endParaRPr>
                    </a:p>
                  </a:txBody>
                  <a:tcPr marL="0" marR="0" marT="2286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88405">
                <a:tc>
                  <a:txBody>
                    <a:bodyPr/>
                    <a:lstStyle/>
                    <a:p>
                      <a:pPr marL="108585">
                        <a:lnSpc>
                          <a:spcPct val="100000"/>
                        </a:lnSpc>
                        <a:spcBef>
                          <a:spcPts val="240"/>
                        </a:spcBef>
                      </a:pPr>
                      <a:r>
                        <a:rPr sz="800" b="1" spc="-20">
                          <a:latin typeface="Arial"/>
                          <a:cs typeface="Arial"/>
                        </a:rPr>
                        <a:t>At </a:t>
                      </a:r>
                      <a:r>
                        <a:rPr sz="800" b="1">
                          <a:latin typeface="Arial"/>
                          <a:cs typeface="Arial"/>
                        </a:rPr>
                        <a:t>least 36 </a:t>
                      </a:r>
                      <a:r>
                        <a:rPr sz="800" b="1" spc="-5">
                          <a:latin typeface="Arial"/>
                          <a:cs typeface="Arial"/>
                        </a:rPr>
                        <a:t>cumulative </a:t>
                      </a:r>
                      <a:r>
                        <a:rPr sz="800" b="1">
                          <a:latin typeface="Arial"/>
                          <a:cs typeface="Arial"/>
                        </a:rPr>
                        <a:t>months or Purple </a:t>
                      </a:r>
                      <a:r>
                        <a:rPr sz="800" b="1" spc="-5">
                          <a:latin typeface="Arial"/>
                          <a:cs typeface="Arial"/>
                        </a:rPr>
                        <a:t>Heart</a:t>
                      </a:r>
                      <a:r>
                        <a:rPr sz="800" b="1" spc="-75">
                          <a:latin typeface="Arial"/>
                          <a:cs typeface="Arial"/>
                        </a:rPr>
                        <a:t> </a:t>
                      </a:r>
                      <a:r>
                        <a:rPr sz="800" b="1">
                          <a:latin typeface="Arial"/>
                          <a:cs typeface="Arial"/>
                        </a:rPr>
                        <a:t>award</a:t>
                      </a:r>
                      <a:endParaRPr sz="800">
                        <a:latin typeface="Arial"/>
                        <a:cs typeface="Arial"/>
                      </a:endParaRPr>
                    </a:p>
                  </a:txBody>
                  <a:tcPr marL="0" marR="0" marT="228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65"/>
                        </a:spcBef>
                      </a:pPr>
                      <a:r>
                        <a:rPr sz="800" b="1" spc="5">
                          <a:latin typeface="Tahoma"/>
                          <a:cs typeface="Tahoma"/>
                        </a:rPr>
                        <a:t>100%</a:t>
                      </a:r>
                      <a:endParaRPr sz="800">
                        <a:latin typeface="Tahoma"/>
                        <a:cs typeface="Tahoma"/>
                      </a:endParaRPr>
                    </a:p>
                  </a:txBody>
                  <a:tcPr marL="0" marR="0" marT="25241"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83667">
                <a:tc>
                  <a:txBody>
                    <a:bodyPr/>
                    <a:lstStyle/>
                    <a:p>
                      <a:pPr marL="108585" marR="882650">
                        <a:lnSpc>
                          <a:spcPct val="100899"/>
                        </a:lnSpc>
                        <a:spcBef>
                          <a:spcPts val="229"/>
                        </a:spcBef>
                      </a:pPr>
                      <a:r>
                        <a:rPr sz="800" b="1" spc="-25">
                          <a:latin typeface="Arial"/>
                          <a:cs typeface="Arial"/>
                        </a:rPr>
                        <a:t>At </a:t>
                      </a:r>
                      <a:r>
                        <a:rPr sz="800" b="1">
                          <a:latin typeface="Arial"/>
                          <a:cs typeface="Arial"/>
                        </a:rPr>
                        <a:t>least 30 continuous </a:t>
                      </a:r>
                      <a:r>
                        <a:rPr sz="800" b="1" spc="-10">
                          <a:latin typeface="Arial"/>
                          <a:cs typeface="Arial"/>
                        </a:rPr>
                        <a:t>days </a:t>
                      </a:r>
                      <a:r>
                        <a:rPr sz="800" b="1">
                          <a:latin typeface="Arial"/>
                          <a:cs typeface="Arial"/>
                        </a:rPr>
                        <a:t>on </a:t>
                      </a:r>
                      <a:r>
                        <a:rPr sz="800" b="1" spc="-5">
                          <a:latin typeface="Arial"/>
                          <a:cs typeface="Arial"/>
                        </a:rPr>
                        <a:t>active duty </a:t>
                      </a:r>
                      <a:r>
                        <a:rPr sz="800" b="1">
                          <a:latin typeface="Arial"/>
                          <a:cs typeface="Arial"/>
                        </a:rPr>
                        <a:t>and  discharged </a:t>
                      </a:r>
                      <a:r>
                        <a:rPr sz="800" b="1" spc="-5">
                          <a:latin typeface="Arial"/>
                          <a:cs typeface="Arial"/>
                        </a:rPr>
                        <a:t>due </a:t>
                      </a:r>
                      <a:r>
                        <a:rPr sz="800" b="1">
                          <a:latin typeface="Arial"/>
                          <a:cs typeface="Arial"/>
                        </a:rPr>
                        <a:t>to </a:t>
                      </a:r>
                      <a:r>
                        <a:rPr sz="800" b="1" spc="-5">
                          <a:latin typeface="Arial"/>
                          <a:cs typeface="Arial"/>
                        </a:rPr>
                        <a:t>service-connected</a:t>
                      </a:r>
                      <a:r>
                        <a:rPr sz="800" b="1" spc="-45">
                          <a:latin typeface="Arial"/>
                          <a:cs typeface="Arial"/>
                        </a:rPr>
                        <a:t> </a:t>
                      </a:r>
                      <a:r>
                        <a:rPr sz="800" b="1">
                          <a:latin typeface="Arial"/>
                          <a:cs typeface="Arial"/>
                        </a:rPr>
                        <a:t>disability</a:t>
                      </a:r>
                      <a:endParaRPr sz="800">
                        <a:latin typeface="Arial"/>
                        <a:cs typeface="Arial"/>
                      </a:endParaRPr>
                    </a:p>
                  </a:txBody>
                  <a:tcPr marL="0" marR="0" marT="21907"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spcBef>
                          <a:spcPts val="265"/>
                        </a:spcBef>
                      </a:pPr>
                      <a:r>
                        <a:rPr sz="800" b="1" spc="5">
                          <a:latin typeface="Tahoma"/>
                          <a:cs typeface="Tahoma"/>
                        </a:rPr>
                        <a:t>100%</a:t>
                      </a:r>
                      <a:endParaRPr sz="800">
                        <a:latin typeface="Tahoma"/>
                        <a:cs typeface="Tahoma"/>
                      </a:endParaRPr>
                    </a:p>
                  </a:txBody>
                  <a:tcPr marL="0" marR="0" marT="25241"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07549">
                <a:tc>
                  <a:txBody>
                    <a:bodyPr/>
                    <a:lstStyle/>
                    <a:p>
                      <a:pPr marL="108585">
                        <a:lnSpc>
                          <a:spcPct val="100000"/>
                        </a:lnSpc>
                        <a:spcBef>
                          <a:spcPts val="240"/>
                        </a:spcBef>
                      </a:pPr>
                      <a:r>
                        <a:rPr sz="800" b="1" spc="-25">
                          <a:latin typeface="Arial"/>
                          <a:cs typeface="Arial"/>
                        </a:rPr>
                        <a:t>At </a:t>
                      </a:r>
                      <a:r>
                        <a:rPr sz="800" b="1">
                          <a:latin typeface="Arial"/>
                          <a:cs typeface="Arial"/>
                        </a:rPr>
                        <a:t>least 30 cumulative</a:t>
                      </a:r>
                      <a:r>
                        <a:rPr sz="800" b="1" spc="-25">
                          <a:latin typeface="Arial"/>
                          <a:cs typeface="Arial"/>
                        </a:rPr>
                        <a:t> </a:t>
                      </a:r>
                      <a:r>
                        <a:rPr sz="800" b="1">
                          <a:latin typeface="Arial"/>
                          <a:cs typeface="Arial"/>
                        </a:rPr>
                        <a:t>months</a:t>
                      </a:r>
                      <a:endParaRPr sz="800">
                        <a:latin typeface="Arial"/>
                        <a:cs typeface="Arial"/>
                      </a:endParaRPr>
                    </a:p>
                  </a:txBody>
                  <a:tcPr marL="0" marR="0" marT="228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65"/>
                        </a:spcBef>
                      </a:pPr>
                      <a:r>
                        <a:rPr sz="800" b="1" spc="5">
                          <a:latin typeface="Tahoma"/>
                          <a:cs typeface="Tahoma"/>
                        </a:rPr>
                        <a:t>90%</a:t>
                      </a:r>
                      <a:endParaRPr sz="800">
                        <a:latin typeface="Tahoma"/>
                        <a:cs typeface="Tahoma"/>
                      </a:endParaRPr>
                    </a:p>
                  </a:txBody>
                  <a:tcPr marL="0" marR="0" marT="25241"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4320">
                <a:tc>
                  <a:txBody>
                    <a:bodyPr/>
                    <a:lstStyle/>
                    <a:p>
                      <a:pPr marL="108585">
                        <a:lnSpc>
                          <a:spcPct val="100000"/>
                        </a:lnSpc>
                        <a:spcBef>
                          <a:spcPts val="240"/>
                        </a:spcBef>
                      </a:pPr>
                      <a:r>
                        <a:rPr sz="800" b="1" spc="-25">
                          <a:latin typeface="Arial"/>
                          <a:cs typeface="Arial"/>
                        </a:rPr>
                        <a:t>At </a:t>
                      </a:r>
                      <a:r>
                        <a:rPr sz="800" b="1">
                          <a:latin typeface="Arial"/>
                          <a:cs typeface="Arial"/>
                        </a:rPr>
                        <a:t>least 24 cumulative</a:t>
                      </a:r>
                      <a:r>
                        <a:rPr sz="800" b="1" spc="-25">
                          <a:latin typeface="Arial"/>
                          <a:cs typeface="Arial"/>
                        </a:rPr>
                        <a:t> </a:t>
                      </a:r>
                      <a:r>
                        <a:rPr sz="800" b="1">
                          <a:latin typeface="Arial"/>
                          <a:cs typeface="Arial"/>
                        </a:rPr>
                        <a:t>months</a:t>
                      </a:r>
                      <a:r>
                        <a:rPr lang="en-US" sz="800" b="1" baseline="0">
                          <a:latin typeface="Arial"/>
                          <a:cs typeface="Arial"/>
                        </a:rPr>
                        <a:t> *</a:t>
                      </a:r>
                      <a:r>
                        <a:rPr lang="en-US" sz="800" b="0" baseline="0">
                          <a:latin typeface="Arial"/>
                          <a:cs typeface="Arial"/>
                        </a:rPr>
                        <a:t>IADT (BCT/AIT/BOLC) may be added after completion of 24mo qualifying service</a:t>
                      </a:r>
                      <a:endParaRPr sz="800" b="0">
                        <a:latin typeface="Arial"/>
                        <a:cs typeface="Arial"/>
                      </a:endParaRPr>
                    </a:p>
                  </a:txBody>
                  <a:tcPr marL="0" marR="0" marT="228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65"/>
                        </a:spcBef>
                      </a:pPr>
                      <a:r>
                        <a:rPr sz="800" b="1" spc="5">
                          <a:latin typeface="Tahoma"/>
                          <a:cs typeface="Tahoma"/>
                        </a:rPr>
                        <a:t>80%</a:t>
                      </a:r>
                      <a:endParaRPr sz="800">
                        <a:latin typeface="Tahoma"/>
                        <a:cs typeface="Tahoma"/>
                      </a:endParaRPr>
                    </a:p>
                  </a:txBody>
                  <a:tcPr marL="0" marR="0" marT="25241"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06787">
                <a:tc>
                  <a:txBody>
                    <a:bodyPr/>
                    <a:lstStyle/>
                    <a:p>
                      <a:pPr marL="70485">
                        <a:lnSpc>
                          <a:spcPct val="100000"/>
                        </a:lnSpc>
                        <a:spcBef>
                          <a:spcPts val="245"/>
                        </a:spcBef>
                      </a:pPr>
                      <a:r>
                        <a:rPr sz="800" b="1" spc="-25">
                          <a:latin typeface="Arial"/>
                          <a:cs typeface="Arial"/>
                        </a:rPr>
                        <a:t>At </a:t>
                      </a:r>
                      <a:r>
                        <a:rPr sz="800" b="1">
                          <a:latin typeface="Arial"/>
                          <a:cs typeface="Arial"/>
                        </a:rPr>
                        <a:t>least 18 cumulative</a:t>
                      </a:r>
                      <a:r>
                        <a:rPr sz="800" b="1" spc="-25">
                          <a:latin typeface="Arial"/>
                          <a:cs typeface="Arial"/>
                        </a:rPr>
                        <a:t> </a:t>
                      </a:r>
                      <a:r>
                        <a:rPr sz="800" b="1">
                          <a:latin typeface="Arial"/>
                          <a:cs typeface="Arial"/>
                        </a:rPr>
                        <a:t>months</a:t>
                      </a:r>
                      <a:endParaRPr sz="800">
                        <a:latin typeface="Arial"/>
                        <a:cs typeface="Arial"/>
                      </a:endParaRPr>
                    </a:p>
                  </a:txBody>
                  <a:tcPr marL="0" marR="0" marT="23336"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65"/>
                        </a:spcBef>
                      </a:pPr>
                      <a:r>
                        <a:rPr sz="800" b="1" spc="5">
                          <a:latin typeface="Tahoma"/>
                          <a:cs typeface="Tahoma"/>
                        </a:rPr>
                        <a:t>70%</a:t>
                      </a:r>
                      <a:endParaRPr sz="800">
                        <a:latin typeface="Tahoma"/>
                        <a:cs typeface="Tahoma"/>
                      </a:endParaRPr>
                    </a:p>
                  </a:txBody>
                  <a:tcPr marL="0" marR="0" marT="25241"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188405">
                <a:tc>
                  <a:txBody>
                    <a:bodyPr/>
                    <a:lstStyle/>
                    <a:p>
                      <a:pPr marL="70485">
                        <a:lnSpc>
                          <a:spcPct val="100000"/>
                        </a:lnSpc>
                        <a:spcBef>
                          <a:spcPts val="245"/>
                        </a:spcBef>
                      </a:pPr>
                      <a:r>
                        <a:rPr sz="800" b="1" spc="-25">
                          <a:latin typeface="Arial"/>
                          <a:cs typeface="Arial"/>
                        </a:rPr>
                        <a:t>At </a:t>
                      </a:r>
                      <a:r>
                        <a:rPr sz="800" b="1">
                          <a:latin typeface="Arial"/>
                          <a:cs typeface="Arial"/>
                        </a:rPr>
                        <a:t>least 6 cumulative</a:t>
                      </a:r>
                      <a:r>
                        <a:rPr sz="800" b="1" spc="-25">
                          <a:latin typeface="Arial"/>
                          <a:cs typeface="Arial"/>
                        </a:rPr>
                        <a:t> </a:t>
                      </a:r>
                      <a:r>
                        <a:rPr sz="800" b="1">
                          <a:latin typeface="Arial"/>
                          <a:cs typeface="Arial"/>
                        </a:rPr>
                        <a:t>months</a:t>
                      </a:r>
                      <a:endParaRPr sz="800">
                        <a:latin typeface="Arial"/>
                        <a:cs typeface="Arial"/>
                      </a:endParaRPr>
                    </a:p>
                  </a:txBody>
                  <a:tcPr marL="0" marR="0" marT="23336"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70"/>
                        </a:spcBef>
                      </a:pPr>
                      <a:r>
                        <a:rPr sz="800" b="1" spc="5">
                          <a:latin typeface="Tahoma"/>
                          <a:cs typeface="Tahoma"/>
                        </a:rPr>
                        <a:t>60%</a:t>
                      </a:r>
                      <a:endParaRPr sz="800">
                        <a:latin typeface="Tahoma"/>
                        <a:cs typeface="Tahoma"/>
                      </a:endParaRPr>
                    </a:p>
                  </a:txBody>
                  <a:tcPr marL="0" marR="0" marT="25718"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97739">
                <a:tc>
                  <a:txBody>
                    <a:bodyPr/>
                    <a:lstStyle/>
                    <a:p>
                      <a:pPr marL="70485">
                        <a:lnSpc>
                          <a:spcPct val="100000"/>
                        </a:lnSpc>
                        <a:spcBef>
                          <a:spcPts val="244"/>
                        </a:spcBef>
                      </a:pPr>
                      <a:r>
                        <a:rPr sz="800" b="1" spc="-25">
                          <a:latin typeface="Arial"/>
                          <a:cs typeface="Arial"/>
                        </a:rPr>
                        <a:t>At </a:t>
                      </a:r>
                      <a:r>
                        <a:rPr sz="800" b="1">
                          <a:latin typeface="Arial"/>
                          <a:cs typeface="Arial"/>
                        </a:rPr>
                        <a:t>least 90 aggregate </a:t>
                      </a:r>
                      <a:r>
                        <a:rPr sz="800" b="1" spc="-10">
                          <a:latin typeface="Arial"/>
                          <a:cs typeface="Arial"/>
                        </a:rPr>
                        <a:t>days</a:t>
                      </a:r>
                      <a:endParaRPr sz="800">
                        <a:latin typeface="Arial"/>
                        <a:cs typeface="Arial"/>
                      </a:endParaRPr>
                    </a:p>
                  </a:txBody>
                  <a:tcPr marL="0" marR="0" marT="23336"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65"/>
                        </a:spcBef>
                      </a:pPr>
                      <a:r>
                        <a:rPr sz="800" b="1" spc="5">
                          <a:latin typeface="Tahoma"/>
                          <a:cs typeface="Tahoma"/>
                        </a:rPr>
                        <a:t>50%</a:t>
                      </a:r>
                      <a:endParaRPr sz="800">
                        <a:latin typeface="Tahoma"/>
                        <a:cs typeface="Tahoma"/>
                      </a:endParaRPr>
                    </a:p>
                  </a:txBody>
                  <a:tcPr marL="0" marR="0" marT="25241"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bl>
          </a:graphicData>
        </a:graphic>
      </p:graphicFrame>
      <p:sp>
        <p:nvSpPr>
          <p:cNvPr id="16" name="object 16"/>
          <p:cNvSpPr txBox="1">
            <a:spLocks noGrp="1"/>
          </p:cNvSpPr>
          <p:nvPr>
            <p:ph type="title"/>
          </p:nvPr>
        </p:nvSpPr>
        <p:spPr>
          <a:xfrm>
            <a:off x="4378357" y="1091029"/>
            <a:ext cx="3435668" cy="344614"/>
          </a:xfrm>
          <a:prstGeom prst="rect">
            <a:avLst/>
          </a:prstGeom>
        </p:spPr>
        <p:txBody>
          <a:bodyPr vert="horz" wrap="square" lIns="0" tIns="10001" rIns="0" bIns="0" rtlCol="0" anchor="ctr">
            <a:spAutoFit/>
          </a:bodyPr>
          <a:lstStyle/>
          <a:p>
            <a:pPr marL="9525">
              <a:spcBef>
                <a:spcPts val="79"/>
              </a:spcBef>
            </a:pPr>
            <a:r>
              <a:rPr sz="2400" spc="-19"/>
              <a:t>Post-9/11 </a:t>
            </a:r>
            <a:r>
              <a:rPr sz="2400"/>
              <a:t>GI Bill (Ch</a:t>
            </a:r>
            <a:r>
              <a:rPr sz="2400" spc="-64"/>
              <a:t> </a:t>
            </a:r>
            <a:r>
              <a:rPr sz="2400" spc="-8"/>
              <a:t>33)</a:t>
            </a:r>
            <a:endParaRPr sz="2400"/>
          </a:p>
        </p:txBody>
      </p:sp>
      <p:sp>
        <p:nvSpPr>
          <p:cNvPr id="17" name="object 17"/>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97</a:t>
            </a:fld>
            <a:endParaRPr spc="-4"/>
          </a:p>
        </p:txBody>
      </p:sp>
      <p:sp>
        <p:nvSpPr>
          <p:cNvPr id="14" name="object 14"/>
          <p:cNvSpPr txBox="1"/>
          <p:nvPr/>
        </p:nvSpPr>
        <p:spPr>
          <a:xfrm>
            <a:off x="3710655" y="4746690"/>
            <a:ext cx="4576763" cy="332783"/>
          </a:xfrm>
          <a:prstGeom prst="rect">
            <a:avLst/>
          </a:prstGeom>
        </p:spPr>
        <p:txBody>
          <a:bodyPr vert="horz" wrap="square" lIns="0" tIns="9525" rIns="0" bIns="0" rtlCol="0">
            <a:spAutoFit/>
          </a:bodyPr>
          <a:lstStyle/>
          <a:p>
            <a:pPr marL="1760652" marR="3810" indent="-1751604" defTabSz="685783">
              <a:spcBef>
                <a:spcPts val="75"/>
              </a:spcBef>
              <a:defRPr/>
            </a:pPr>
            <a:r>
              <a:rPr sz="1050" b="1">
                <a:solidFill>
                  <a:prstClr val="black"/>
                </a:solidFill>
                <a:latin typeface="Arial"/>
                <a:cs typeface="Arial"/>
              </a:rPr>
              <a:t>* </a:t>
            </a:r>
            <a:r>
              <a:rPr sz="1050" b="1" spc="-8">
                <a:solidFill>
                  <a:prstClr val="black"/>
                </a:solidFill>
                <a:latin typeface="Arial"/>
                <a:cs typeface="Arial"/>
              </a:rPr>
              <a:t>Payment Tier </a:t>
            </a:r>
            <a:r>
              <a:rPr sz="1050" b="1" spc="-4">
                <a:solidFill>
                  <a:prstClr val="black"/>
                </a:solidFill>
                <a:latin typeface="Arial"/>
                <a:cs typeface="Arial"/>
              </a:rPr>
              <a:t>applies </a:t>
            </a:r>
            <a:r>
              <a:rPr sz="1050" b="1">
                <a:solidFill>
                  <a:prstClr val="black"/>
                </a:solidFill>
                <a:latin typeface="Arial"/>
                <a:cs typeface="Arial"/>
              </a:rPr>
              <a:t>to </a:t>
            </a:r>
            <a:r>
              <a:rPr sz="1050" b="1" spc="-15">
                <a:solidFill>
                  <a:prstClr val="black"/>
                </a:solidFill>
                <a:latin typeface="Arial"/>
                <a:cs typeface="Arial"/>
              </a:rPr>
              <a:t>Tuition </a:t>
            </a:r>
            <a:r>
              <a:rPr sz="1050" b="1">
                <a:solidFill>
                  <a:prstClr val="black"/>
                </a:solidFill>
                <a:latin typeface="Arial"/>
                <a:cs typeface="Arial"/>
              </a:rPr>
              <a:t>&amp; Fees, </a:t>
            </a:r>
            <a:r>
              <a:rPr sz="1050" b="1" spc="-4">
                <a:solidFill>
                  <a:prstClr val="black"/>
                </a:solidFill>
                <a:latin typeface="Arial"/>
                <a:cs typeface="Arial"/>
              </a:rPr>
              <a:t>Books </a:t>
            </a:r>
            <a:r>
              <a:rPr sz="1050" b="1">
                <a:solidFill>
                  <a:prstClr val="black"/>
                </a:solidFill>
                <a:latin typeface="Arial"/>
                <a:cs typeface="Arial"/>
              </a:rPr>
              <a:t>&amp; </a:t>
            </a:r>
            <a:r>
              <a:rPr sz="1050" b="1" spc="-4">
                <a:solidFill>
                  <a:prstClr val="black"/>
                </a:solidFill>
                <a:latin typeface="Arial"/>
                <a:cs typeface="Arial"/>
              </a:rPr>
              <a:t>Supplies Stipend, and  Housing</a:t>
            </a:r>
            <a:r>
              <a:rPr sz="1050" b="1" spc="-23">
                <a:solidFill>
                  <a:prstClr val="black"/>
                </a:solidFill>
                <a:latin typeface="Arial"/>
                <a:cs typeface="Arial"/>
              </a:rPr>
              <a:t> </a:t>
            </a:r>
            <a:r>
              <a:rPr sz="1050" b="1" spc="-4">
                <a:solidFill>
                  <a:prstClr val="black"/>
                </a:solidFill>
                <a:latin typeface="Arial"/>
                <a:cs typeface="Arial"/>
              </a:rPr>
              <a:t>Stipend</a:t>
            </a:r>
            <a:endParaRPr sz="1050">
              <a:solidFill>
                <a:prstClr val="black"/>
              </a:solidFill>
              <a:latin typeface="Arial"/>
              <a:cs typeface="Arial"/>
            </a:endParaRPr>
          </a:p>
        </p:txBody>
      </p:sp>
      <p:sp>
        <p:nvSpPr>
          <p:cNvPr id="15" name="object 15"/>
          <p:cNvSpPr txBox="1"/>
          <p:nvPr/>
        </p:nvSpPr>
        <p:spPr>
          <a:xfrm>
            <a:off x="3126794" y="1942017"/>
            <a:ext cx="1849279" cy="286617"/>
          </a:xfrm>
          <a:prstGeom prst="rect">
            <a:avLst/>
          </a:prstGeom>
        </p:spPr>
        <p:txBody>
          <a:bodyPr vert="horz" wrap="square" lIns="0" tIns="9525" rIns="0" bIns="0" rtlCol="0">
            <a:spAutoFit/>
          </a:bodyPr>
          <a:lstStyle/>
          <a:p>
            <a:pPr marL="202401" indent="-193353" defTabSz="685783">
              <a:spcBef>
                <a:spcPts val="75"/>
              </a:spcBef>
              <a:buFont typeface="Wingdings"/>
              <a:buChar char=""/>
              <a:tabLst>
                <a:tab pos="202878" algn="l"/>
              </a:tabLst>
              <a:defRPr/>
            </a:pPr>
            <a:r>
              <a:rPr b="1" spc="-4">
                <a:solidFill>
                  <a:prstClr val="black"/>
                </a:solidFill>
                <a:latin typeface="Arial"/>
                <a:cs typeface="Arial"/>
              </a:rPr>
              <a:t>What Do </a:t>
            </a:r>
            <a:r>
              <a:rPr b="1">
                <a:solidFill>
                  <a:prstClr val="black"/>
                </a:solidFill>
                <a:latin typeface="Arial"/>
                <a:cs typeface="Arial"/>
              </a:rPr>
              <a:t>I</a:t>
            </a:r>
            <a:r>
              <a:rPr b="1" spc="-56">
                <a:solidFill>
                  <a:prstClr val="black"/>
                </a:solidFill>
                <a:latin typeface="Arial"/>
                <a:cs typeface="Arial"/>
              </a:rPr>
              <a:t> </a:t>
            </a:r>
            <a:r>
              <a:rPr b="1">
                <a:solidFill>
                  <a:prstClr val="black"/>
                </a:solidFill>
                <a:latin typeface="Arial"/>
                <a:cs typeface="Arial"/>
              </a:rPr>
              <a:t>Get?</a:t>
            </a:r>
            <a:endParaRPr>
              <a:solidFill>
                <a:prstClr val="black"/>
              </a:solidFill>
              <a:latin typeface="Arial"/>
              <a:cs typeface="Arial"/>
            </a:endParaRPr>
          </a:p>
        </p:txBody>
      </p:sp>
    </p:spTree>
    <p:extLst>
      <p:ext uri="{BB962C8B-B14F-4D97-AF65-F5344CB8AC3E}">
        <p14:creationId xmlns:p14="http://schemas.microsoft.com/office/powerpoint/2010/main" val="35134575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123135" y="2030542"/>
            <a:ext cx="5494973" cy="2410275"/>
          </a:xfrm>
          <a:prstGeom prst="rect">
            <a:avLst/>
          </a:prstGeom>
        </p:spPr>
        <p:txBody>
          <a:bodyPr vert="horz" wrap="square" lIns="0" tIns="9525" rIns="0" bIns="0" rtlCol="0">
            <a:spAutoFit/>
          </a:bodyPr>
          <a:lstStyle/>
          <a:p>
            <a:pPr marL="202401" indent="-193353" defTabSz="685783">
              <a:spcBef>
                <a:spcPts val="75"/>
              </a:spcBef>
              <a:buFont typeface="Wingdings"/>
              <a:buChar char=""/>
              <a:tabLst>
                <a:tab pos="202878" algn="l"/>
              </a:tabLst>
              <a:defRPr/>
            </a:pPr>
            <a:r>
              <a:rPr b="1" spc="-4">
                <a:solidFill>
                  <a:prstClr val="black"/>
                </a:solidFill>
                <a:latin typeface="Arial"/>
                <a:cs typeface="Arial"/>
              </a:rPr>
              <a:t>Non Qualifying</a:t>
            </a:r>
            <a:r>
              <a:rPr b="1" spc="-15">
                <a:solidFill>
                  <a:prstClr val="black"/>
                </a:solidFill>
                <a:latin typeface="Arial"/>
                <a:cs typeface="Arial"/>
              </a:rPr>
              <a:t> </a:t>
            </a:r>
            <a:r>
              <a:rPr b="1" spc="-4">
                <a:solidFill>
                  <a:prstClr val="black"/>
                </a:solidFill>
                <a:latin typeface="Arial"/>
                <a:cs typeface="Arial"/>
              </a:rPr>
              <a:t>Service:</a:t>
            </a:r>
            <a:endParaRPr>
              <a:solidFill>
                <a:prstClr val="black"/>
              </a:solidFill>
              <a:latin typeface="Arial"/>
              <a:cs typeface="Arial"/>
            </a:endParaRPr>
          </a:p>
          <a:p>
            <a:pPr marL="543388" lvl="1" indent="-277171" defTabSz="685783">
              <a:spcBef>
                <a:spcPts val="15"/>
              </a:spcBef>
              <a:buFont typeface="Wingdings"/>
              <a:buChar char=""/>
              <a:tabLst>
                <a:tab pos="543388" algn="l"/>
                <a:tab pos="543865" algn="l"/>
              </a:tabLst>
              <a:defRPr/>
            </a:pPr>
            <a:r>
              <a:rPr sz="1200" spc="-11">
                <a:solidFill>
                  <a:prstClr val="black"/>
                </a:solidFill>
                <a:latin typeface="Arial"/>
                <a:cs typeface="Arial"/>
              </a:rPr>
              <a:t>Title </a:t>
            </a:r>
            <a:r>
              <a:rPr sz="1200" spc="-4">
                <a:solidFill>
                  <a:prstClr val="black"/>
                </a:solidFill>
                <a:latin typeface="Arial"/>
                <a:cs typeface="Arial"/>
              </a:rPr>
              <a:t>32 FTNGD-OS/ADOS/ADSW (Other than previously</a:t>
            </a:r>
            <a:r>
              <a:rPr sz="1200" spc="83">
                <a:solidFill>
                  <a:prstClr val="black"/>
                </a:solidFill>
                <a:latin typeface="Arial"/>
                <a:cs typeface="Arial"/>
              </a:rPr>
              <a:t> </a:t>
            </a:r>
            <a:r>
              <a:rPr sz="1200" spc="-4">
                <a:solidFill>
                  <a:prstClr val="black"/>
                </a:solidFill>
                <a:latin typeface="Arial"/>
                <a:cs typeface="Arial"/>
              </a:rPr>
              <a:t>noted)</a:t>
            </a:r>
            <a:endParaRPr sz="1200">
              <a:solidFill>
                <a:prstClr val="black"/>
              </a:solidFill>
              <a:latin typeface="Arial"/>
              <a:cs typeface="Arial"/>
            </a:endParaRPr>
          </a:p>
          <a:p>
            <a:pPr marL="545769" lvl="1" indent="-279552" defTabSz="685783">
              <a:buFont typeface="Wingdings"/>
              <a:buChar char=""/>
              <a:tabLst>
                <a:tab pos="545292" algn="l"/>
                <a:tab pos="546245" algn="l"/>
              </a:tabLst>
              <a:defRPr/>
            </a:pPr>
            <a:r>
              <a:rPr sz="1200" spc="-4">
                <a:solidFill>
                  <a:prstClr val="black"/>
                </a:solidFill>
                <a:latin typeface="Arial"/>
                <a:cs typeface="Arial"/>
              </a:rPr>
              <a:t>Service Academy Contract</a:t>
            </a:r>
            <a:r>
              <a:rPr sz="1200" spc="-56">
                <a:solidFill>
                  <a:prstClr val="black"/>
                </a:solidFill>
                <a:latin typeface="Arial"/>
                <a:cs typeface="Arial"/>
              </a:rPr>
              <a:t> </a:t>
            </a:r>
            <a:r>
              <a:rPr sz="1200" spc="-4">
                <a:solidFill>
                  <a:prstClr val="black"/>
                </a:solidFill>
                <a:latin typeface="Arial"/>
                <a:cs typeface="Arial"/>
              </a:rPr>
              <a:t>Period</a:t>
            </a:r>
            <a:endParaRPr sz="1200">
              <a:solidFill>
                <a:prstClr val="black"/>
              </a:solidFill>
              <a:latin typeface="Arial"/>
              <a:cs typeface="Arial"/>
            </a:endParaRPr>
          </a:p>
          <a:p>
            <a:pPr marL="545769" lvl="1" indent="-279552" defTabSz="685783">
              <a:buFont typeface="Wingdings"/>
              <a:buChar char=""/>
              <a:tabLst>
                <a:tab pos="545292" algn="l"/>
                <a:tab pos="546245" algn="l"/>
              </a:tabLst>
              <a:defRPr/>
            </a:pPr>
            <a:r>
              <a:rPr sz="1200" spc="-8">
                <a:solidFill>
                  <a:prstClr val="black"/>
                </a:solidFill>
                <a:latin typeface="Arial"/>
                <a:cs typeface="Arial"/>
              </a:rPr>
              <a:t>ROTC </a:t>
            </a:r>
            <a:r>
              <a:rPr sz="1200" spc="-4">
                <a:solidFill>
                  <a:prstClr val="black"/>
                </a:solidFill>
                <a:latin typeface="Arial"/>
                <a:cs typeface="Arial"/>
              </a:rPr>
              <a:t>Active Duty Contract</a:t>
            </a:r>
            <a:r>
              <a:rPr sz="1200" spc="-38">
                <a:solidFill>
                  <a:prstClr val="black"/>
                </a:solidFill>
                <a:latin typeface="Arial"/>
                <a:cs typeface="Arial"/>
              </a:rPr>
              <a:t> </a:t>
            </a:r>
            <a:r>
              <a:rPr sz="1200" spc="-4">
                <a:solidFill>
                  <a:prstClr val="black"/>
                </a:solidFill>
                <a:latin typeface="Arial"/>
                <a:cs typeface="Arial"/>
              </a:rPr>
              <a:t>Period</a:t>
            </a:r>
            <a:endParaRPr sz="1200">
              <a:solidFill>
                <a:prstClr val="black"/>
              </a:solidFill>
              <a:latin typeface="Arial"/>
              <a:cs typeface="Arial"/>
            </a:endParaRPr>
          </a:p>
          <a:p>
            <a:pPr marL="537673" lvl="1" indent="-271457" defTabSz="685783">
              <a:buFont typeface="Wingdings"/>
              <a:buChar char=""/>
              <a:tabLst>
                <a:tab pos="537673" algn="l"/>
                <a:tab pos="538150" algn="l"/>
              </a:tabLst>
              <a:defRPr/>
            </a:pPr>
            <a:r>
              <a:rPr sz="1200" spc="-4">
                <a:solidFill>
                  <a:prstClr val="black"/>
                </a:solidFill>
                <a:latin typeface="Arial"/>
                <a:cs typeface="Arial"/>
              </a:rPr>
              <a:t>Active Duty used for Active Duty Loan</a:t>
            </a:r>
            <a:r>
              <a:rPr sz="1200" spc="-56">
                <a:solidFill>
                  <a:prstClr val="black"/>
                </a:solidFill>
                <a:latin typeface="Arial"/>
                <a:cs typeface="Arial"/>
              </a:rPr>
              <a:t> </a:t>
            </a:r>
            <a:r>
              <a:rPr sz="1200" spc="-4">
                <a:solidFill>
                  <a:prstClr val="black"/>
                </a:solidFill>
                <a:latin typeface="Arial"/>
                <a:cs typeface="Arial"/>
              </a:rPr>
              <a:t>Repayment</a:t>
            </a:r>
            <a:endParaRPr sz="1200">
              <a:solidFill>
                <a:prstClr val="black"/>
              </a:solidFill>
              <a:latin typeface="Arial"/>
              <a:cs typeface="Arial"/>
            </a:endParaRPr>
          </a:p>
          <a:p>
            <a:pPr marL="537673" lvl="1" indent="-271457" defTabSz="685783">
              <a:buFont typeface="Wingdings"/>
              <a:buChar char=""/>
              <a:tabLst>
                <a:tab pos="537673" algn="l"/>
                <a:tab pos="538150" algn="l"/>
              </a:tabLst>
              <a:defRPr/>
            </a:pPr>
            <a:r>
              <a:rPr sz="1200" spc="-4">
                <a:solidFill>
                  <a:prstClr val="black"/>
                </a:solidFill>
                <a:latin typeface="Arial"/>
                <a:cs typeface="Arial"/>
              </a:rPr>
              <a:t>Active Duty period receiving less than Honorable</a:t>
            </a:r>
            <a:r>
              <a:rPr sz="1200" spc="8">
                <a:solidFill>
                  <a:prstClr val="black"/>
                </a:solidFill>
                <a:latin typeface="Arial"/>
                <a:cs typeface="Arial"/>
              </a:rPr>
              <a:t> </a:t>
            </a:r>
            <a:r>
              <a:rPr sz="1200" spc="-4">
                <a:solidFill>
                  <a:prstClr val="black"/>
                </a:solidFill>
                <a:latin typeface="Arial"/>
                <a:cs typeface="Arial"/>
              </a:rPr>
              <a:t>discharge</a:t>
            </a:r>
            <a:endParaRPr sz="1200">
              <a:solidFill>
                <a:prstClr val="black"/>
              </a:solidFill>
              <a:latin typeface="Arial"/>
              <a:cs typeface="Arial"/>
            </a:endParaRPr>
          </a:p>
          <a:p>
            <a:pPr marL="342892" lvl="1" defTabSz="685783">
              <a:spcBef>
                <a:spcPts val="38"/>
              </a:spcBef>
              <a:buFont typeface="Wingdings"/>
              <a:buChar char=""/>
              <a:defRPr/>
            </a:pPr>
            <a:endParaRPr sz="1050">
              <a:solidFill>
                <a:prstClr val="black"/>
              </a:solidFill>
              <a:latin typeface="Arial"/>
              <a:cs typeface="Arial"/>
            </a:endParaRPr>
          </a:p>
          <a:p>
            <a:pPr marL="202401" indent="-193353" defTabSz="685783">
              <a:buFont typeface="Wingdings"/>
              <a:buChar char=""/>
              <a:tabLst>
                <a:tab pos="202878" algn="l"/>
              </a:tabLst>
              <a:defRPr/>
            </a:pPr>
            <a:r>
              <a:rPr b="1" spc="-4">
                <a:solidFill>
                  <a:prstClr val="black"/>
                </a:solidFill>
                <a:latin typeface="Arial"/>
                <a:cs typeface="Arial"/>
              </a:rPr>
              <a:t>Basic </a:t>
            </a:r>
            <a:r>
              <a:rPr b="1" spc="-15">
                <a:solidFill>
                  <a:prstClr val="black"/>
                </a:solidFill>
                <a:latin typeface="Arial"/>
                <a:cs typeface="Arial"/>
              </a:rPr>
              <a:t>Training </a:t>
            </a:r>
            <a:r>
              <a:rPr b="1" spc="-4">
                <a:solidFill>
                  <a:prstClr val="black"/>
                </a:solidFill>
                <a:latin typeface="Arial"/>
                <a:cs typeface="Arial"/>
              </a:rPr>
              <a:t>and</a:t>
            </a:r>
            <a:r>
              <a:rPr b="1" spc="-79">
                <a:solidFill>
                  <a:prstClr val="black"/>
                </a:solidFill>
                <a:latin typeface="Arial"/>
                <a:cs typeface="Arial"/>
              </a:rPr>
              <a:t> </a:t>
            </a:r>
            <a:r>
              <a:rPr b="1" spc="-53">
                <a:solidFill>
                  <a:prstClr val="black"/>
                </a:solidFill>
                <a:latin typeface="Arial"/>
                <a:cs typeface="Arial"/>
              </a:rPr>
              <a:t>AIT:</a:t>
            </a:r>
            <a:endParaRPr>
              <a:solidFill>
                <a:prstClr val="black"/>
              </a:solidFill>
              <a:latin typeface="Arial"/>
              <a:cs typeface="Arial"/>
            </a:endParaRPr>
          </a:p>
          <a:p>
            <a:pPr marL="545769" lvl="1" indent="-279552" defTabSz="685783">
              <a:spcBef>
                <a:spcPts val="19"/>
              </a:spcBef>
              <a:buFont typeface="Wingdings"/>
              <a:buChar char=""/>
              <a:tabLst>
                <a:tab pos="545292" algn="l"/>
                <a:tab pos="546245" algn="l"/>
              </a:tabLst>
              <a:defRPr/>
            </a:pPr>
            <a:r>
              <a:rPr sz="1200" spc="-4">
                <a:solidFill>
                  <a:prstClr val="black"/>
                </a:solidFill>
                <a:latin typeface="Arial"/>
                <a:cs typeface="Arial"/>
              </a:rPr>
              <a:t>Can be added to established qualifying time</a:t>
            </a:r>
            <a:r>
              <a:rPr sz="1200" spc="15">
                <a:solidFill>
                  <a:prstClr val="black"/>
                </a:solidFill>
                <a:latin typeface="Arial"/>
                <a:cs typeface="Arial"/>
              </a:rPr>
              <a:t> </a:t>
            </a:r>
            <a:r>
              <a:rPr sz="1200" spc="-4">
                <a:solidFill>
                  <a:prstClr val="black"/>
                </a:solidFill>
                <a:latin typeface="Arial"/>
                <a:cs typeface="Arial"/>
              </a:rPr>
              <a:t>if:</a:t>
            </a:r>
            <a:endParaRPr sz="1200">
              <a:solidFill>
                <a:prstClr val="black"/>
              </a:solidFill>
              <a:latin typeface="Arial"/>
              <a:cs typeface="Arial"/>
            </a:endParaRPr>
          </a:p>
          <a:p>
            <a:pPr marL="717215" marR="3810" lvl="2" indent="-193353" defTabSz="685783">
              <a:buFont typeface="Wingdings"/>
              <a:buChar char=""/>
              <a:tabLst>
                <a:tab pos="800556" algn="l"/>
                <a:tab pos="801033" algn="l"/>
              </a:tabLst>
              <a:defRPr/>
            </a:pPr>
            <a:r>
              <a:rPr sz="1350">
                <a:solidFill>
                  <a:prstClr val="black"/>
                </a:solidFill>
                <a:latin typeface="Calibri"/>
              </a:rPr>
              <a:t>	</a:t>
            </a:r>
            <a:r>
              <a:rPr sz="1200" spc="-45">
                <a:solidFill>
                  <a:prstClr val="black"/>
                </a:solidFill>
                <a:latin typeface="Arial"/>
                <a:cs typeface="Arial"/>
              </a:rPr>
              <a:t>You </a:t>
            </a:r>
            <a:r>
              <a:rPr sz="1200" spc="-4">
                <a:solidFill>
                  <a:prstClr val="black"/>
                </a:solidFill>
                <a:latin typeface="Arial"/>
                <a:cs typeface="Arial"/>
              </a:rPr>
              <a:t>already completed 24 months of other qualifying active duty time;  and</a:t>
            </a:r>
            <a:endParaRPr sz="1200">
              <a:solidFill>
                <a:prstClr val="black"/>
              </a:solidFill>
              <a:latin typeface="Arial"/>
              <a:cs typeface="Arial"/>
            </a:endParaRPr>
          </a:p>
          <a:p>
            <a:pPr marL="800556" lvl="2" indent="-277171" defTabSz="685783">
              <a:buFont typeface="Wingdings"/>
              <a:buChar char=""/>
              <a:tabLst>
                <a:tab pos="800556" algn="l"/>
                <a:tab pos="801033" algn="l"/>
              </a:tabLst>
              <a:defRPr/>
            </a:pPr>
            <a:r>
              <a:rPr sz="1200" spc="-34">
                <a:solidFill>
                  <a:prstClr val="black"/>
                </a:solidFill>
                <a:latin typeface="Arial"/>
                <a:cs typeface="Arial"/>
              </a:rPr>
              <a:t>Your </a:t>
            </a:r>
            <a:r>
              <a:rPr sz="1200" spc="-4">
                <a:solidFill>
                  <a:prstClr val="black"/>
                </a:solidFill>
                <a:latin typeface="Arial"/>
                <a:cs typeface="Arial"/>
              </a:rPr>
              <a:t>Basic </a:t>
            </a:r>
            <a:r>
              <a:rPr sz="1200" spc="-8">
                <a:solidFill>
                  <a:prstClr val="black"/>
                </a:solidFill>
                <a:latin typeface="Arial"/>
                <a:cs typeface="Arial"/>
              </a:rPr>
              <a:t>Training </a:t>
            </a:r>
            <a:r>
              <a:rPr sz="1200" spc="-4">
                <a:solidFill>
                  <a:prstClr val="black"/>
                </a:solidFill>
                <a:latin typeface="Arial"/>
                <a:cs typeface="Arial"/>
              </a:rPr>
              <a:t>and/or AIT occurred on or after</a:t>
            </a:r>
            <a:r>
              <a:rPr sz="1200" spc="11">
                <a:solidFill>
                  <a:prstClr val="black"/>
                </a:solidFill>
                <a:latin typeface="Arial"/>
                <a:cs typeface="Arial"/>
              </a:rPr>
              <a:t> </a:t>
            </a:r>
            <a:r>
              <a:rPr sz="1200" spc="-15">
                <a:solidFill>
                  <a:prstClr val="black"/>
                </a:solidFill>
                <a:latin typeface="Arial"/>
                <a:cs typeface="Arial"/>
              </a:rPr>
              <a:t>9/11/2001</a:t>
            </a:r>
            <a:endParaRPr sz="1200">
              <a:solidFill>
                <a:prstClr val="black"/>
              </a:solidFill>
              <a:latin typeface="Arial"/>
              <a:cs typeface="Arial"/>
            </a:endParaRPr>
          </a:p>
        </p:txBody>
      </p:sp>
      <p:sp>
        <p:nvSpPr>
          <p:cNvPr id="14" name="object 14"/>
          <p:cNvSpPr txBox="1">
            <a:spLocks noGrp="1"/>
          </p:cNvSpPr>
          <p:nvPr>
            <p:ph type="title"/>
          </p:nvPr>
        </p:nvSpPr>
        <p:spPr>
          <a:xfrm>
            <a:off x="4319587" y="1073351"/>
            <a:ext cx="3435668" cy="344133"/>
          </a:xfrm>
          <a:prstGeom prst="rect">
            <a:avLst/>
          </a:prstGeom>
        </p:spPr>
        <p:txBody>
          <a:bodyPr vert="horz" wrap="square" lIns="0" tIns="9525" rIns="0" bIns="0" rtlCol="0" anchor="ctr">
            <a:spAutoFit/>
          </a:bodyPr>
          <a:lstStyle/>
          <a:p>
            <a:pPr marL="9525">
              <a:spcBef>
                <a:spcPts val="75"/>
              </a:spcBef>
            </a:pPr>
            <a:r>
              <a:rPr sz="2400" spc="-19"/>
              <a:t>Post-9/11 </a:t>
            </a:r>
            <a:r>
              <a:rPr sz="2400"/>
              <a:t>GI Bill (Ch</a:t>
            </a:r>
            <a:r>
              <a:rPr sz="2400" spc="-64"/>
              <a:t> </a:t>
            </a:r>
            <a:r>
              <a:rPr sz="2400" spc="-8"/>
              <a:t>33)</a:t>
            </a:r>
            <a:endParaRPr sz="2400"/>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98</a:t>
            </a:fld>
            <a:endParaRPr spc="-4"/>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23563" y="907162"/>
            <a:ext cx="720089" cy="124554"/>
          </a:xfrm>
          <a:prstGeom prst="rect">
            <a:avLst/>
          </a:prstGeom>
        </p:spPr>
        <p:txBody>
          <a:bodyPr vert="horz" wrap="square" lIns="0" tIns="9049" rIns="0" bIns="0" rtlCol="0">
            <a:spAutoFit/>
          </a:bodyPr>
          <a:lstStyle/>
          <a:p>
            <a:pPr marL="9525" defTabSz="685783">
              <a:spcBef>
                <a:spcPts val="71"/>
              </a:spcBef>
              <a:defRPr/>
            </a:pPr>
            <a:r>
              <a:rPr sz="750" b="1" i="1" spc="-4">
                <a:solidFill>
                  <a:srgbClr val="938953"/>
                </a:solidFill>
                <a:latin typeface="Arial"/>
                <a:cs typeface="Arial"/>
              </a:rPr>
              <a:t>UNC</a:t>
            </a:r>
            <a:r>
              <a:rPr sz="750" b="1" i="1">
                <a:solidFill>
                  <a:srgbClr val="938953"/>
                </a:solidFill>
                <a:latin typeface="Arial"/>
                <a:cs typeface="Arial"/>
              </a:rPr>
              <a:t>L</a:t>
            </a:r>
            <a:r>
              <a:rPr sz="750" b="1" i="1" spc="-4">
                <a:solidFill>
                  <a:srgbClr val="938953"/>
                </a:solidFill>
                <a:latin typeface="Arial"/>
                <a:cs typeface="Arial"/>
              </a:rPr>
              <a:t>A</a:t>
            </a:r>
            <a:r>
              <a:rPr sz="750" b="1" i="1" spc="-8">
                <a:solidFill>
                  <a:srgbClr val="938953"/>
                </a:solidFill>
                <a:latin typeface="Arial"/>
                <a:cs typeface="Arial"/>
              </a:rPr>
              <a:t>SS</a:t>
            </a:r>
            <a:r>
              <a:rPr sz="750" b="1" i="1" spc="-4">
                <a:solidFill>
                  <a:srgbClr val="938953"/>
                </a:solidFill>
                <a:latin typeface="Arial"/>
                <a:cs typeface="Arial"/>
              </a:rPr>
              <a:t>IFIED</a:t>
            </a:r>
            <a:endParaRPr sz="750">
              <a:solidFill>
                <a:prstClr val="black"/>
              </a:solidFill>
              <a:latin typeface="Arial"/>
              <a:cs typeface="Arial"/>
            </a:endParaRPr>
          </a:p>
        </p:txBody>
      </p:sp>
      <p:grpSp>
        <p:nvGrpSpPr>
          <p:cNvPr id="3" name="object 3"/>
          <p:cNvGrpSpPr/>
          <p:nvPr/>
        </p:nvGrpSpPr>
        <p:grpSpPr>
          <a:xfrm>
            <a:off x="2667000" y="5493259"/>
            <a:ext cx="6858000" cy="505778"/>
            <a:chOff x="0" y="6181344"/>
            <a:chExt cx="9144000" cy="674370"/>
          </a:xfrm>
        </p:grpSpPr>
        <p:sp>
          <p:nvSpPr>
            <p:cNvPr id="4" name="object 4"/>
            <p:cNvSpPr/>
            <p:nvPr/>
          </p:nvSpPr>
          <p:spPr>
            <a:xfrm>
              <a:off x="1028700" y="6254495"/>
              <a:ext cx="7293102" cy="601218"/>
            </a:xfrm>
            <a:prstGeom prst="rect">
              <a:avLst/>
            </a:prstGeom>
            <a:blipFill>
              <a:blip r:embed="rId2"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5" name="object 5"/>
            <p:cNvSpPr/>
            <p:nvPr/>
          </p:nvSpPr>
          <p:spPr>
            <a:xfrm>
              <a:off x="0" y="6181344"/>
              <a:ext cx="9144000" cy="44450"/>
            </a:xfrm>
            <a:custGeom>
              <a:avLst/>
              <a:gdLst/>
              <a:ahLst/>
              <a:cxnLst/>
              <a:rect l="l" t="t" r="r" b="b"/>
              <a:pathLst>
                <a:path w="9144000" h="44450">
                  <a:moveTo>
                    <a:pt x="0" y="0"/>
                  </a:moveTo>
                  <a:lnTo>
                    <a:pt x="0" y="44195"/>
                  </a:lnTo>
                  <a:lnTo>
                    <a:pt x="9143999" y="44195"/>
                  </a:lnTo>
                  <a:lnTo>
                    <a:pt x="9143999" y="0"/>
                  </a:lnTo>
                  <a:lnTo>
                    <a:pt x="0"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grpSp>
      <p:grpSp>
        <p:nvGrpSpPr>
          <p:cNvPr id="6" name="object 6"/>
          <p:cNvGrpSpPr/>
          <p:nvPr/>
        </p:nvGrpSpPr>
        <p:grpSpPr>
          <a:xfrm>
            <a:off x="2644140" y="857253"/>
            <a:ext cx="6903720" cy="5189219"/>
            <a:chOff x="-30480" y="0"/>
            <a:chExt cx="9204960" cy="6918959"/>
          </a:xfrm>
        </p:grpSpPr>
        <p:sp>
          <p:nvSpPr>
            <p:cNvPr id="7" name="object 7"/>
            <p:cNvSpPr/>
            <p:nvPr/>
          </p:nvSpPr>
          <p:spPr>
            <a:xfrm>
              <a:off x="0" y="6781798"/>
              <a:ext cx="9121775" cy="44450"/>
            </a:xfrm>
            <a:custGeom>
              <a:avLst/>
              <a:gdLst/>
              <a:ahLst/>
              <a:cxnLst/>
              <a:rect l="l" t="t" r="r" b="b"/>
              <a:pathLst>
                <a:path w="9121775" h="44450">
                  <a:moveTo>
                    <a:pt x="9121521" y="0"/>
                  </a:moveTo>
                  <a:lnTo>
                    <a:pt x="0" y="0"/>
                  </a:lnTo>
                  <a:lnTo>
                    <a:pt x="0" y="44197"/>
                  </a:lnTo>
                  <a:lnTo>
                    <a:pt x="9121521" y="44197"/>
                  </a:lnTo>
                  <a:lnTo>
                    <a:pt x="9121521" y="0"/>
                  </a:lnTo>
                  <a:close/>
                </a:path>
              </a:pathLst>
            </a:custGeom>
            <a:solidFill>
              <a:srgbClr val="FCD430"/>
            </a:solidFill>
          </p:spPr>
          <p:txBody>
            <a:bodyPr wrap="square" lIns="0" tIns="0" rIns="0" bIns="0" rtlCol="0"/>
            <a:lstStyle/>
            <a:p>
              <a:pPr defTabSz="685783">
                <a:defRPr/>
              </a:pPr>
              <a:endParaRPr sz="1350">
                <a:solidFill>
                  <a:prstClr val="black"/>
                </a:solidFill>
                <a:latin typeface="Calibri"/>
              </a:endParaRPr>
            </a:p>
          </p:txBody>
        </p:sp>
        <p:sp>
          <p:nvSpPr>
            <p:cNvPr id="8" name="object 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60960">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9" name="object 9"/>
          <p:cNvSpPr/>
          <p:nvPr/>
        </p:nvSpPr>
        <p:spPr>
          <a:xfrm>
            <a:off x="8590028" y="1024129"/>
            <a:ext cx="714375" cy="755522"/>
          </a:xfrm>
          <a:prstGeom prst="rect">
            <a:avLst/>
          </a:prstGeom>
          <a:blipFill>
            <a:blip r:embed="rId3" cstate="print"/>
            <a:stretch>
              <a:fillRect/>
            </a:stretch>
          </a:blipFill>
        </p:spPr>
        <p:txBody>
          <a:bodyPr wrap="square" lIns="0" tIns="0" rIns="0" bIns="0" rtlCol="0"/>
          <a:lstStyle/>
          <a:p>
            <a:pPr defTabSz="685783">
              <a:defRPr/>
            </a:pPr>
            <a:endParaRPr sz="1350">
              <a:solidFill>
                <a:prstClr val="black"/>
              </a:solidFill>
              <a:latin typeface="Calibri"/>
            </a:endParaRPr>
          </a:p>
        </p:txBody>
      </p:sp>
      <p:grpSp>
        <p:nvGrpSpPr>
          <p:cNvPr id="10" name="object 10"/>
          <p:cNvGrpSpPr/>
          <p:nvPr/>
        </p:nvGrpSpPr>
        <p:grpSpPr>
          <a:xfrm>
            <a:off x="2676147" y="857250"/>
            <a:ext cx="6646069" cy="1089660"/>
            <a:chOff x="12192" y="0"/>
            <a:chExt cx="8861425" cy="1452880"/>
          </a:xfrm>
        </p:grpSpPr>
        <p:sp>
          <p:nvSpPr>
            <p:cNvPr id="11" name="object 11"/>
            <p:cNvSpPr/>
            <p:nvPr/>
          </p:nvSpPr>
          <p:spPr>
            <a:xfrm>
              <a:off x="12192" y="0"/>
              <a:ext cx="1321307" cy="1452372"/>
            </a:xfrm>
            <a:prstGeom prst="rect">
              <a:avLst/>
            </a:prstGeom>
            <a:blipFill>
              <a:blip r:embed="rId4" cstate="print"/>
              <a:stretch>
                <a:fillRect/>
              </a:stretch>
            </a:blipFill>
          </p:spPr>
          <p:txBody>
            <a:bodyPr wrap="square" lIns="0" tIns="0" rIns="0" bIns="0" rtlCol="0"/>
            <a:lstStyle/>
            <a:p>
              <a:pPr defTabSz="685783">
                <a:defRPr/>
              </a:pPr>
              <a:endParaRPr sz="1350">
                <a:solidFill>
                  <a:prstClr val="black"/>
                </a:solidFill>
                <a:latin typeface="Calibri"/>
              </a:endParaRPr>
            </a:p>
          </p:txBody>
        </p:sp>
        <p:sp>
          <p:nvSpPr>
            <p:cNvPr id="12" name="object 12"/>
            <p:cNvSpPr/>
            <p:nvPr/>
          </p:nvSpPr>
          <p:spPr>
            <a:xfrm>
              <a:off x="281177" y="1320546"/>
              <a:ext cx="8569960" cy="103505"/>
            </a:xfrm>
            <a:custGeom>
              <a:avLst/>
              <a:gdLst/>
              <a:ahLst/>
              <a:cxnLst/>
              <a:rect l="l" t="t" r="r" b="b"/>
              <a:pathLst>
                <a:path w="8569960" h="103505">
                  <a:moveTo>
                    <a:pt x="0" y="0"/>
                  </a:moveTo>
                  <a:lnTo>
                    <a:pt x="8569833" y="12445"/>
                  </a:lnTo>
                </a:path>
                <a:path w="8569960" h="103505">
                  <a:moveTo>
                    <a:pt x="0" y="82295"/>
                  </a:moveTo>
                  <a:lnTo>
                    <a:pt x="8569833" y="103124"/>
                  </a:lnTo>
                </a:path>
              </a:pathLst>
            </a:custGeom>
            <a:ln w="44196">
              <a:solidFill>
                <a:srgbClr val="000000"/>
              </a:solidFill>
            </a:ln>
          </p:spPr>
          <p:txBody>
            <a:bodyPr wrap="square" lIns="0" tIns="0" rIns="0" bIns="0" rtlCol="0"/>
            <a:lstStyle/>
            <a:p>
              <a:pPr defTabSz="685783">
                <a:defRPr/>
              </a:pPr>
              <a:endParaRPr sz="1350">
                <a:solidFill>
                  <a:prstClr val="black"/>
                </a:solidFill>
                <a:latin typeface="Calibri"/>
              </a:endParaRPr>
            </a:p>
          </p:txBody>
        </p:sp>
      </p:grpSp>
      <p:sp>
        <p:nvSpPr>
          <p:cNvPr id="13" name="object 13"/>
          <p:cNvSpPr txBox="1"/>
          <p:nvPr/>
        </p:nvSpPr>
        <p:spPr>
          <a:xfrm>
            <a:off x="3132962" y="1871205"/>
            <a:ext cx="6011418" cy="3849291"/>
          </a:xfrm>
          <a:prstGeom prst="rect">
            <a:avLst/>
          </a:prstGeom>
        </p:spPr>
        <p:txBody>
          <a:bodyPr vert="horz" wrap="square" lIns="0" tIns="68104" rIns="0" bIns="0" rtlCol="0">
            <a:spAutoFit/>
          </a:bodyPr>
          <a:lstStyle/>
          <a:p>
            <a:pPr marL="307649" indent="-298601" defTabSz="685783">
              <a:spcBef>
                <a:spcPts val="536"/>
              </a:spcBef>
              <a:buSzPct val="83333"/>
              <a:buFont typeface="Wingdings"/>
              <a:buChar char=""/>
              <a:tabLst>
                <a:tab pos="307649" algn="l"/>
                <a:tab pos="308126" algn="l"/>
                <a:tab pos="2070683" algn="l"/>
              </a:tabLst>
              <a:defRPr/>
            </a:pPr>
            <a:r>
              <a:rPr b="1">
                <a:solidFill>
                  <a:prstClr val="black"/>
                </a:solidFill>
                <a:latin typeface="Arial"/>
                <a:cs typeface="Arial"/>
              </a:rPr>
              <a:t>What Do</a:t>
            </a:r>
            <a:r>
              <a:rPr b="1" spc="-19">
                <a:solidFill>
                  <a:prstClr val="black"/>
                </a:solidFill>
                <a:latin typeface="Arial"/>
                <a:cs typeface="Arial"/>
              </a:rPr>
              <a:t> </a:t>
            </a:r>
            <a:r>
              <a:rPr b="1">
                <a:solidFill>
                  <a:prstClr val="black"/>
                </a:solidFill>
                <a:latin typeface="Arial"/>
                <a:cs typeface="Arial"/>
              </a:rPr>
              <a:t>I Get?	</a:t>
            </a:r>
            <a:r>
              <a:rPr b="1" spc="-4">
                <a:solidFill>
                  <a:prstClr val="black"/>
                </a:solidFill>
                <a:latin typeface="Arial"/>
                <a:cs typeface="Arial"/>
              </a:rPr>
              <a:t>Continued,</a:t>
            </a:r>
            <a:endParaRPr lang="en-US">
              <a:solidFill>
                <a:prstClr val="black"/>
              </a:solidFill>
              <a:latin typeface="Arial"/>
              <a:cs typeface="Arial"/>
            </a:endParaRPr>
          </a:p>
          <a:p>
            <a:pPr marL="650541" lvl="1" indent="-298601" defTabSz="685783">
              <a:spcBef>
                <a:spcPts val="536"/>
              </a:spcBef>
              <a:buSzPct val="83333"/>
              <a:buFont typeface="Wingdings"/>
              <a:buChar char=""/>
              <a:tabLst>
                <a:tab pos="307649" algn="l"/>
                <a:tab pos="308126" algn="l"/>
                <a:tab pos="2070683" algn="l"/>
              </a:tabLst>
              <a:defRPr/>
            </a:pPr>
            <a:r>
              <a:rPr sz="1200" b="1" spc="-19">
                <a:solidFill>
                  <a:prstClr val="black"/>
                </a:solidFill>
                <a:latin typeface="Arial"/>
                <a:cs typeface="Arial"/>
              </a:rPr>
              <a:t>Tuition </a:t>
            </a:r>
            <a:r>
              <a:rPr sz="1200" b="1" spc="-4">
                <a:solidFill>
                  <a:prstClr val="black"/>
                </a:solidFill>
                <a:latin typeface="Arial"/>
                <a:cs typeface="Arial"/>
              </a:rPr>
              <a:t>and</a:t>
            </a:r>
            <a:r>
              <a:rPr sz="1200" b="1" spc="41">
                <a:solidFill>
                  <a:prstClr val="black"/>
                </a:solidFill>
                <a:latin typeface="Arial"/>
                <a:cs typeface="Arial"/>
              </a:rPr>
              <a:t> </a:t>
            </a:r>
            <a:r>
              <a:rPr sz="1200" b="1" spc="-4">
                <a:solidFill>
                  <a:prstClr val="black"/>
                </a:solidFill>
                <a:latin typeface="Arial"/>
                <a:cs typeface="Arial"/>
              </a:rPr>
              <a:t>Fees</a:t>
            </a:r>
            <a:endParaRPr lang="en-US" sz="1200" b="1" spc="-4">
              <a:solidFill>
                <a:prstClr val="black"/>
              </a:solidFill>
              <a:latin typeface="Arial"/>
              <a:cs typeface="Arial"/>
            </a:endParaRPr>
          </a:p>
          <a:p>
            <a:pPr marL="993432" lvl="2" indent="-298601" defTabSz="685783">
              <a:spcBef>
                <a:spcPts val="536"/>
              </a:spcBef>
              <a:buSzPct val="83333"/>
              <a:buFont typeface="Wingdings"/>
              <a:buChar char=""/>
              <a:tabLst>
                <a:tab pos="307649" algn="l"/>
                <a:tab pos="308126" algn="l"/>
                <a:tab pos="2070683" algn="l"/>
              </a:tabLst>
              <a:defRPr/>
            </a:pPr>
            <a:r>
              <a:rPr sz="1050" spc="-4">
                <a:solidFill>
                  <a:prstClr val="black"/>
                </a:solidFill>
                <a:latin typeface="Arial"/>
                <a:cs typeface="Arial"/>
              </a:rPr>
              <a:t>Pays </a:t>
            </a:r>
            <a:r>
              <a:rPr sz="1050">
                <a:solidFill>
                  <a:prstClr val="black"/>
                </a:solidFill>
                <a:latin typeface="Arial"/>
                <a:cs typeface="Arial"/>
              </a:rPr>
              <a:t>up to 100% of in-state tuition and fees at public</a:t>
            </a:r>
            <a:r>
              <a:rPr sz="1050" spc="-176">
                <a:solidFill>
                  <a:prstClr val="black"/>
                </a:solidFill>
                <a:latin typeface="Arial"/>
                <a:cs typeface="Arial"/>
              </a:rPr>
              <a:t> </a:t>
            </a:r>
            <a:r>
              <a:rPr sz="1050">
                <a:solidFill>
                  <a:prstClr val="black"/>
                </a:solidFill>
                <a:latin typeface="Arial"/>
                <a:cs typeface="Arial"/>
              </a:rPr>
              <a:t>schools</a:t>
            </a:r>
            <a:endParaRPr lang="en-US" sz="1050">
              <a:solidFill>
                <a:prstClr val="black"/>
              </a:solidFill>
              <a:latin typeface="Arial"/>
              <a:cs typeface="Arial"/>
            </a:endParaRPr>
          </a:p>
          <a:p>
            <a:pPr marL="993432" lvl="2" indent="-298601" defTabSz="685783">
              <a:spcBef>
                <a:spcPts val="536"/>
              </a:spcBef>
              <a:buSzPct val="83333"/>
              <a:buFont typeface="Wingdings"/>
              <a:buChar char=""/>
              <a:tabLst>
                <a:tab pos="307649" algn="l"/>
                <a:tab pos="308126" algn="l"/>
                <a:tab pos="2070683" algn="l"/>
              </a:tabLst>
              <a:defRPr/>
            </a:pPr>
            <a:r>
              <a:rPr lang="en-US" sz="1050" spc="-4">
                <a:solidFill>
                  <a:prstClr val="black"/>
                </a:solidFill>
                <a:latin typeface="Arial"/>
                <a:cs typeface="Arial"/>
              </a:rPr>
              <a:t>Pa</a:t>
            </a:r>
            <a:r>
              <a:rPr sz="1050" spc="-4">
                <a:solidFill>
                  <a:prstClr val="black"/>
                </a:solidFill>
                <a:latin typeface="Arial"/>
                <a:cs typeface="Arial"/>
              </a:rPr>
              <a:t>ys private </a:t>
            </a:r>
            <a:r>
              <a:rPr sz="1050">
                <a:solidFill>
                  <a:prstClr val="black"/>
                </a:solidFill>
                <a:latin typeface="Arial"/>
                <a:cs typeface="Arial"/>
              </a:rPr>
              <a:t>and out-of state tuition and fees up to the </a:t>
            </a:r>
            <a:r>
              <a:rPr sz="1050" spc="-41">
                <a:solidFill>
                  <a:prstClr val="black"/>
                </a:solidFill>
                <a:latin typeface="Arial"/>
                <a:cs typeface="Arial"/>
              </a:rPr>
              <a:t>VA </a:t>
            </a:r>
            <a:r>
              <a:rPr sz="1050">
                <a:solidFill>
                  <a:prstClr val="black"/>
                </a:solidFill>
                <a:latin typeface="Arial"/>
                <a:cs typeface="Arial"/>
              </a:rPr>
              <a:t>cap of</a:t>
            </a:r>
            <a:r>
              <a:rPr sz="1050" spc="-191">
                <a:solidFill>
                  <a:prstClr val="black"/>
                </a:solidFill>
                <a:latin typeface="Arial"/>
                <a:cs typeface="Arial"/>
              </a:rPr>
              <a:t> </a:t>
            </a:r>
            <a:r>
              <a:rPr lang="en-US" sz="1050">
                <a:solidFill>
                  <a:prstClr val="black"/>
                </a:solidFill>
                <a:latin typeface="Arial"/>
                <a:cs typeface="Arial"/>
              </a:rPr>
              <a:t> $27,120.05 </a:t>
            </a:r>
            <a:r>
              <a:rPr sz="1050" spc="-4">
                <a:solidFill>
                  <a:prstClr val="black"/>
                </a:solidFill>
                <a:latin typeface="Arial"/>
                <a:cs typeface="Arial"/>
              </a:rPr>
              <a:t>annually</a:t>
            </a:r>
            <a:endParaRPr lang="en-US" sz="1050" spc="-4">
              <a:solidFill>
                <a:prstClr val="black"/>
              </a:solidFill>
              <a:latin typeface="Arial"/>
              <a:cs typeface="Arial"/>
            </a:endParaRPr>
          </a:p>
          <a:p>
            <a:pPr marL="993432" lvl="2" indent="-298601" defTabSz="685783">
              <a:spcBef>
                <a:spcPts val="536"/>
              </a:spcBef>
              <a:buSzPct val="83333"/>
              <a:buFont typeface="Wingdings"/>
              <a:buChar char=""/>
              <a:tabLst>
                <a:tab pos="307649" algn="l"/>
                <a:tab pos="308126" algn="l"/>
                <a:tab pos="2070683" algn="l"/>
              </a:tabLst>
              <a:defRPr/>
            </a:pPr>
            <a:r>
              <a:rPr sz="1050" spc="-4">
                <a:solidFill>
                  <a:prstClr val="black"/>
                </a:solidFill>
                <a:latin typeface="Arial"/>
                <a:cs typeface="Arial"/>
              </a:rPr>
              <a:t>Payments made </a:t>
            </a:r>
            <a:r>
              <a:rPr sz="1050">
                <a:solidFill>
                  <a:prstClr val="black"/>
                </a:solidFill>
                <a:latin typeface="Arial"/>
                <a:cs typeface="Arial"/>
              </a:rPr>
              <a:t>directly to the</a:t>
            </a:r>
            <a:r>
              <a:rPr sz="1050" spc="-83">
                <a:solidFill>
                  <a:prstClr val="black"/>
                </a:solidFill>
                <a:latin typeface="Arial"/>
                <a:cs typeface="Arial"/>
              </a:rPr>
              <a:t> </a:t>
            </a:r>
            <a:r>
              <a:rPr sz="1050">
                <a:solidFill>
                  <a:prstClr val="black"/>
                </a:solidFill>
                <a:latin typeface="Arial"/>
                <a:cs typeface="Arial"/>
              </a:rPr>
              <a:t>school</a:t>
            </a:r>
            <a:endParaRPr lang="en-US" sz="1050">
              <a:solidFill>
                <a:prstClr val="black"/>
              </a:solidFill>
              <a:latin typeface="Arial"/>
              <a:cs typeface="Arial"/>
            </a:endParaRPr>
          </a:p>
          <a:p>
            <a:pPr marL="650541" lvl="1" indent="-298601" defTabSz="685783">
              <a:spcBef>
                <a:spcPts val="536"/>
              </a:spcBef>
              <a:buSzPct val="83333"/>
              <a:buFont typeface="Wingdings"/>
              <a:buChar char=""/>
              <a:tabLst>
                <a:tab pos="307649" algn="l"/>
                <a:tab pos="308126" algn="l"/>
                <a:tab pos="2070683" algn="l"/>
              </a:tabLst>
              <a:defRPr/>
            </a:pPr>
            <a:r>
              <a:rPr lang="en-US" sz="1050" b="1" spc="-4">
                <a:solidFill>
                  <a:prstClr val="black"/>
                </a:solidFill>
                <a:latin typeface="Arial"/>
                <a:cs typeface="Arial"/>
              </a:rPr>
              <a:t>Housing Stipend</a:t>
            </a:r>
          </a:p>
          <a:p>
            <a:pPr marL="993432" lvl="2" indent="-298601" defTabSz="685783">
              <a:spcBef>
                <a:spcPts val="536"/>
              </a:spcBef>
              <a:buSzPct val="83333"/>
              <a:buFont typeface="Wingdings"/>
              <a:buChar char=""/>
              <a:tabLst>
                <a:tab pos="307649" algn="l"/>
                <a:tab pos="308126" algn="l"/>
                <a:tab pos="2070683" algn="l"/>
              </a:tabLst>
              <a:defRPr/>
            </a:pPr>
            <a:r>
              <a:rPr lang="en-US" sz="1050" spc="-4">
                <a:solidFill>
                  <a:prstClr val="black"/>
                </a:solidFill>
                <a:latin typeface="Arial"/>
                <a:cs typeface="Arial"/>
              </a:rPr>
              <a:t>If not on active duty and receiving BAH</a:t>
            </a:r>
          </a:p>
          <a:p>
            <a:pPr marL="993432" lvl="2" indent="-298601" defTabSz="685783">
              <a:spcBef>
                <a:spcPts val="536"/>
              </a:spcBef>
              <a:buSzPct val="83333"/>
              <a:buFont typeface="Wingdings"/>
              <a:buChar char=""/>
              <a:tabLst>
                <a:tab pos="307649" algn="l"/>
                <a:tab pos="308126" algn="l"/>
                <a:tab pos="2070683" algn="l"/>
              </a:tabLst>
              <a:defRPr/>
            </a:pPr>
            <a:r>
              <a:rPr lang="en-US" sz="1050" spc="-4">
                <a:solidFill>
                  <a:prstClr val="black"/>
                </a:solidFill>
                <a:latin typeface="Arial"/>
                <a:cs typeface="Arial"/>
              </a:rPr>
              <a:t>Children receive regardless if transferred</a:t>
            </a:r>
          </a:p>
          <a:p>
            <a:pPr marL="650541" lvl="1" indent="-298601" defTabSz="685783">
              <a:spcBef>
                <a:spcPts val="536"/>
              </a:spcBef>
              <a:buSzPct val="83333"/>
              <a:buFont typeface="Wingdings"/>
              <a:buChar char=""/>
              <a:tabLst>
                <a:tab pos="307649" algn="l"/>
                <a:tab pos="308126" algn="l"/>
                <a:tab pos="2070683" algn="l"/>
              </a:tabLst>
              <a:defRPr/>
            </a:pPr>
            <a:r>
              <a:rPr lang="en-US" sz="1050" b="1">
                <a:solidFill>
                  <a:prstClr val="black"/>
                </a:solidFill>
                <a:latin typeface="Arial"/>
                <a:cs typeface="Arial"/>
              </a:rPr>
              <a:t>Books and Supplies</a:t>
            </a:r>
          </a:p>
          <a:p>
            <a:pPr marL="993432" lvl="2" indent="-298601" defTabSz="685783">
              <a:spcBef>
                <a:spcPts val="536"/>
              </a:spcBef>
              <a:buSzPct val="83333"/>
              <a:buFont typeface="Wingdings"/>
              <a:buChar char=""/>
              <a:tabLst>
                <a:tab pos="307649" algn="l"/>
                <a:tab pos="308126" algn="l"/>
                <a:tab pos="2070683" algn="l"/>
              </a:tabLst>
              <a:defRPr/>
            </a:pPr>
            <a:r>
              <a:rPr lang="en-US" sz="1050">
                <a:solidFill>
                  <a:prstClr val="black"/>
                </a:solidFill>
                <a:latin typeface="Arial"/>
                <a:cs typeface="Arial"/>
              </a:rPr>
              <a:t>Paid directly to the student</a:t>
            </a:r>
          </a:p>
          <a:p>
            <a:pPr marL="993432" lvl="2" indent="-298601" defTabSz="685783">
              <a:spcBef>
                <a:spcPts val="536"/>
              </a:spcBef>
              <a:buSzPct val="83333"/>
              <a:buFont typeface="Wingdings"/>
              <a:buChar char=""/>
              <a:tabLst>
                <a:tab pos="307649" algn="l"/>
                <a:tab pos="308126" algn="l"/>
                <a:tab pos="2070683" algn="l"/>
              </a:tabLst>
              <a:defRPr/>
            </a:pPr>
            <a:r>
              <a:rPr lang="en-US" sz="1050">
                <a:solidFill>
                  <a:prstClr val="black"/>
                </a:solidFill>
                <a:latin typeface="Arial"/>
                <a:cs typeface="Arial"/>
              </a:rPr>
              <a:t>Up to $1,000 per academic year</a:t>
            </a:r>
          </a:p>
          <a:p>
            <a:pPr marL="307649" indent="-298601" defTabSz="685783">
              <a:spcBef>
                <a:spcPts val="536"/>
              </a:spcBef>
              <a:buSzPct val="83333"/>
              <a:buFont typeface="Wingdings"/>
              <a:buChar char=""/>
              <a:tabLst>
                <a:tab pos="307649" algn="l"/>
                <a:tab pos="308126" algn="l"/>
                <a:tab pos="2070683" algn="l"/>
              </a:tabLst>
              <a:defRPr/>
            </a:pPr>
            <a:r>
              <a:rPr lang="en-US" sz="1200" b="1" spc="-4">
                <a:solidFill>
                  <a:prstClr val="black"/>
                </a:solidFill>
                <a:latin typeface="Arial"/>
                <a:cs typeface="Arial"/>
              </a:rPr>
              <a:t>Period of</a:t>
            </a:r>
            <a:r>
              <a:rPr lang="en-US" sz="1200" b="1" spc="11">
                <a:solidFill>
                  <a:prstClr val="black"/>
                </a:solidFill>
                <a:latin typeface="Arial"/>
                <a:cs typeface="Arial"/>
              </a:rPr>
              <a:t> </a:t>
            </a:r>
            <a:r>
              <a:rPr lang="en-US" sz="1200" b="1" spc="-4">
                <a:solidFill>
                  <a:prstClr val="black"/>
                </a:solidFill>
                <a:latin typeface="Arial"/>
                <a:cs typeface="Arial"/>
              </a:rPr>
              <a:t>Use</a:t>
            </a:r>
          </a:p>
          <a:p>
            <a:pPr marL="650541" lvl="1" indent="-298601" defTabSz="685783">
              <a:spcBef>
                <a:spcPts val="536"/>
              </a:spcBef>
              <a:buSzPct val="83333"/>
              <a:buFont typeface="Wingdings"/>
              <a:buChar char=""/>
              <a:tabLst>
                <a:tab pos="307649" algn="l"/>
                <a:tab pos="308126" algn="l"/>
                <a:tab pos="2070683" algn="l"/>
              </a:tabLst>
              <a:defRPr/>
            </a:pPr>
            <a:r>
              <a:rPr lang="en-US" sz="1050">
                <a:solidFill>
                  <a:prstClr val="black"/>
                </a:solidFill>
                <a:latin typeface="Arial"/>
                <a:cs typeface="Arial"/>
              </a:rPr>
              <a:t>If last date of </a:t>
            </a:r>
            <a:r>
              <a:rPr lang="en-US" sz="1050" spc="-4">
                <a:solidFill>
                  <a:prstClr val="black"/>
                </a:solidFill>
                <a:latin typeface="Arial"/>
                <a:cs typeface="Arial"/>
              </a:rPr>
              <a:t>qualifying </a:t>
            </a:r>
            <a:r>
              <a:rPr lang="en-US" sz="1050">
                <a:solidFill>
                  <a:prstClr val="black"/>
                </a:solidFill>
                <a:latin typeface="Arial"/>
                <a:cs typeface="Arial"/>
              </a:rPr>
              <a:t>duty is before 1 January 2013, eligibility </a:t>
            </a:r>
            <a:r>
              <a:rPr lang="en-US" sz="1050" spc="-4">
                <a:solidFill>
                  <a:prstClr val="black"/>
                </a:solidFill>
                <a:latin typeface="Arial"/>
                <a:cs typeface="Arial"/>
              </a:rPr>
              <a:t>expires </a:t>
            </a:r>
            <a:r>
              <a:rPr lang="en-US" sz="1050">
                <a:solidFill>
                  <a:prstClr val="black"/>
                </a:solidFill>
                <a:latin typeface="Arial"/>
                <a:cs typeface="Arial"/>
              </a:rPr>
              <a:t>15 </a:t>
            </a:r>
            <a:r>
              <a:rPr lang="en-US" sz="1050" spc="-4">
                <a:solidFill>
                  <a:prstClr val="black"/>
                </a:solidFill>
                <a:latin typeface="Arial"/>
                <a:cs typeface="Arial"/>
              </a:rPr>
              <a:t>years</a:t>
            </a:r>
            <a:r>
              <a:rPr lang="en-US" sz="1050" spc="-176">
                <a:solidFill>
                  <a:prstClr val="black"/>
                </a:solidFill>
                <a:latin typeface="Arial"/>
                <a:cs typeface="Arial"/>
              </a:rPr>
              <a:t> </a:t>
            </a:r>
            <a:r>
              <a:rPr lang="en-US" sz="1050">
                <a:solidFill>
                  <a:prstClr val="black"/>
                </a:solidFill>
                <a:latin typeface="Arial"/>
                <a:cs typeface="Arial"/>
              </a:rPr>
              <a:t>from  date of last </a:t>
            </a:r>
            <a:r>
              <a:rPr lang="en-US" sz="1050" spc="-4">
                <a:solidFill>
                  <a:prstClr val="black"/>
                </a:solidFill>
                <a:latin typeface="Arial"/>
                <a:cs typeface="Arial"/>
              </a:rPr>
              <a:t>Active Duty</a:t>
            </a:r>
            <a:r>
              <a:rPr lang="en-US" sz="1050" spc="-64">
                <a:solidFill>
                  <a:prstClr val="black"/>
                </a:solidFill>
                <a:latin typeface="Arial"/>
                <a:cs typeface="Arial"/>
              </a:rPr>
              <a:t> </a:t>
            </a:r>
            <a:r>
              <a:rPr lang="en-US" sz="1050">
                <a:solidFill>
                  <a:prstClr val="black"/>
                </a:solidFill>
                <a:latin typeface="Arial"/>
                <a:cs typeface="Arial"/>
              </a:rPr>
              <a:t>discharge</a:t>
            </a:r>
          </a:p>
          <a:p>
            <a:pPr marL="650541" lvl="1" indent="-298601" defTabSz="685783">
              <a:spcBef>
                <a:spcPts val="536"/>
              </a:spcBef>
              <a:buSzPct val="83333"/>
              <a:buFont typeface="Wingdings"/>
              <a:buChar char=""/>
              <a:tabLst>
                <a:tab pos="307649" algn="l"/>
                <a:tab pos="308126" algn="l"/>
                <a:tab pos="2070683" algn="l"/>
              </a:tabLst>
              <a:defRPr/>
            </a:pPr>
            <a:r>
              <a:rPr lang="en-US" sz="1050">
                <a:solidFill>
                  <a:prstClr val="black"/>
                </a:solidFill>
                <a:latin typeface="Arial"/>
                <a:cs typeface="Arial"/>
              </a:rPr>
              <a:t>If</a:t>
            </a:r>
            <a:r>
              <a:rPr lang="en-US" sz="1050" spc="-11">
                <a:solidFill>
                  <a:prstClr val="black"/>
                </a:solidFill>
                <a:latin typeface="Arial"/>
                <a:cs typeface="Arial"/>
              </a:rPr>
              <a:t> </a:t>
            </a:r>
            <a:r>
              <a:rPr lang="en-US" sz="1050">
                <a:solidFill>
                  <a:prstClr val="black"/>
                </a:solidFill>
                <a:latin typeface="Arial"/>
                <a:cs typeface="Arial"/>
              </a:rPr>
              <a:t>last</a:t>
            </a:r>
            <a:r>
              <a:rPr lang="en-US" sz="1050" spc="-23">
                <a:solidFill>
                  <a:prstClr val="black"/>
                </a:solidFill>
                <a:latin typeface="Arial"/>
                <a:cs typeface="Arial"/>
              </a:rPr>
              <a:t> </a:t>
            </a:r>
            <a:r>
              <a:rPr lang="en-US" sz="1050">
                <a:solidFill>
                  <a:prstClr val="black"/>
                </a:solidFill>
                <a:latin typeface="Arial"/>
                <a:cs typeface="Arial"/>
              </a:rPr>
              <a:t>date</a:t>
            </a:r>
            <a:r>
              <a:rPr lang="en-US" sz="1050" spc="-11">
                <a:solidFill>
                  <a:prstClr val="black"/>
                </a:solidFill>
                <a:latin typeface="Arial"/>
                <a:cs typeface="Arial"/>
              </a:rPr>
              <a:t> </a:t>
            </a:r>
            <a:r>
              <a:rPr lang="en-US" sz="1050">
                <a:solidFill>
                  <a:prstClr val="black"/>
                </a:solidFill>
                <a:latin typeface="Arial"/>
                <a:cs typeface="Arial"/>
              </a:rPr>
              <a:t>of</a:t>
            </a:r>
            <a:r>
              <a:rPr lang="en-US" sz="1050" spc="-11">
                <a:solidFill>
                  <a:prstClr val="black"/>
                </a:solidFill>
                <a:latin typeface="Arial"/>
                <a:cs typeface="Arial"/>
              </a:rPr>
              <a:t> </a:t>
            </a:r>
            <a:r>
              <a:rPr lang="en-US" sz="1050" spc="-4">
                <a:solidFill>
                  <a:prstClr val="black"/>
                </a:solidFill>
                <a:latin typeface="Arial"/>
                <a:cs typeface="Arial"/>
              </a:rPr>
              <a:t>qualifying</a:t>
            </a:r>
            <a:r>
              <a:rPr lang="en-US" sz="1050" spc="-15">
                <a:solidFill>
                  <a:prstClr val="black"/>
                </a:solidFill>
                <a:latin typeface="Arial"/>
                <a:cs typeface="Arial"/>
              </a:rPr>
              <a:t> </a:t>
            </a:r>
            <a:r>
              <a:rPr lang="en-US" sz="1050">
                <a:solidFill>
                  <a:prstClr val="black"/>
                </a:solidFill>
                <a:latin typeface="Arial"/>
                <a:cs typeface="Arial"/>
              </a:rPr>
              <a:t>duty</a:t>
            </a:r>
            <a:r>
              <a:rPr lang="en-US" sz="1050" spc="-15">
                <a:solidFill>
                  <a:prstClr val="black"/>
                </a:solidFill>
                <a:latin typeface="Arial"/>
                <a:cs typeface="Arial"/>
              </a:rPr>
              <a:t> </a:t>
            </a:r>
            <a:r>
              <a:rPr lang="en-US" sz="1050">
                <a:solidFill>
                  <a:prstClr val="black"/>
                </a:solidFill>
                <a:latin typeface="Arial"/>
                <a:cs typeface="Arial"/>
              </a:rPr>
              <a:t>is</a:t>
            </a:r>
            <a:r>
              <a:rPr lang="en-US" sz="1050" spc="-4">
                <a:solidFill>
                  <a:prstClr val="black"/>
                </a:solidFill>
                <a:latin typeface="Arial"/>
                <a:cs typeface="Arial"/>
              </a:rPr>
              <a:t> </a:t>
            </a:r>
            <a:r>
              <a:rPr lang="en-US" sz="1050">
                <a:solidFill>
                  <a:prstClr val="black"/>
                </a:solidFill>
                <a:latin typeface="Arial"/>
                <a:cs typeface="Arial"/>
              </a:rPr>
              <a:t>on/after</a:t>
            </a:r>
            <a:r>
              <a:rPr lang="en-US" sz="1050" spc="-34">
                <a:solidFill>
                  <a:prstClr val="black"/>
                </a:solidFill>
                <a:latin typeface="Arial"/>
                <a:cs typeface="Arial"/>
              </a:rPr>
              <a:t> </a:t>
            </a:r>
            <a:r>
              <a:rPr lang="en-US" sz="1050">
                <a:solidFill>
                  <a:prstClr val="black"/>
                </a:solidFill>
                <a:latin typeface="Arial"/>
                <a:cs typeface="Arial"/>
              </a:rPr>
              <a:t>1</a:t>
            </a:r>
            <a:r>
              <a:rPr lang="en-US" sz="1050" spc="-4">
                <a:solidFill>
                  <a:prstClr val="black"/>
                </a:solidFill>
                <a:latin typeface="Arial"/>
                <a:cs typeface="Arial"/>
              </a:rPr>
              <a:t> </a:t>
            </a:r>
            <a:r>
              <a:rPr lang="en-US" sz="1050">
                <a:solidFill>
                  <a:prstClr val="black"/>
                </a:solidFill>
                <a:latin typeface="Arial"/>
                <a:cs typeface="Arial"/>
              </a:rPr>
              <a:t>January</a:t>
            </a:r>
            <a:r>
              <a:rPr lang="en-US" sz="1050" spc="-38">
                <a:solidFill>
                  <a:prstClr val="black"/>
                </a:solidFill>
                <a:latin typeface="Arial"/>
                <a:cs typeface="Arial"/>
              </a:rPr>
              <a:t> </a:t>
            </a:r>
            <a:r>
              <a:rPr lang="en-US" sz="1050">
                <a:solidFill>
                  <a:prstClr val="black"/>
                </a:solidFill>
                <a:latin typeface="Arial"/>
                <a:cs typeface="Arial"/>
              </a:rPr>
              <a:t>2013,</a:t>
            </a:r>
            <a:r>
              <a:rPr lang="en-US" sz="1050" spc="-23">
                <a:solidFill>
                  <a:prstClr val="black"/>
                </a:solidFill>
                <a:latin typeface="Arial"/>
                <a:cs typeface="Arial"/>
              </a:rPr>
              <a:t> </a:t>
            </a:r>
            <a:r>
              <a:rPr lang="en-US" sz="1050">
                <a:solidFill>
                  <a:prstClr val="black"/>
                </a:solidFill>
                <a:latin typeface="Arial"/>
                <a:cs typeface="Arial"/>
              </a:rPr>
              <a:t>eligibility</a:t>
            </a:r>
            <a:r>
              <a:rPr lang="en-US" sz="1050" spc="-15">
                <a:solidFill>
                  <a:prstClr val="black"/>
                </a:solidFill>
                <a:latin typeface="Arial"/>
                <a:cs typeface="Arial"/>
              </a:rPr>
              <a:t> </a:t>
            </a:r>
            <a:r>
              <a:rPr lang="en-US" sz="1050">
                <a:solidFill>
                  <a:prstClr val="black"/>
                </a:solidFill>
                <a:latin typeface="Arial"/>
                <a:cs typeface="Arial"/>
              </a:rPr>
              <a:t>does</a:t>
            </a:r>
            <a:r>
              <a:rPr lang="en-US" sz="1050" spc="-11">
                <a:solidFill>
                  <a:prstClr val="black"/>
                </a:solidFill>
                <a:latin typeface="Arial"/>
                <a:cs typeface="Arial"/>
              </a:rPr>
              <a:t> </a:t>
            </a:r>
            <a:r>
              <a:rPr lang="en-US" sz="1050">
                <a:solidFill>
                  <a:prstClr val="black"/>
                </a:solidFill>
                <a:latin typeface="Arial"/>
                <a:cs typeface="Arial"/>
              </a:rPr>
              <a:t>not</a:t>
            </a:r>
            <a:r>
              <a:rPr lang="en-US" sz="1050" spc="-23">
                <a:solidFill>
                  <a:prstClr val="black"/>
                </a:solidFill>
                <a:latin typeface="Arial"/>
                <a:cs typeface="Arial"/>
              </a:rPr>
              <a:t> </a:t>
            </a:r>
            <a:r>
              <a:rPr lang="en-US" sz="1050" spc="-4">
                <a:solidFill>
                  <a:prstClr val="black"/>
                </a:solidFill>
                <a:latin typeface="Arial"/>
                <a:cs typeface="Arial"/>
              </a:rPr>
              <a:t>expire</a:t>
            </a:r>
            <a:endParaRPr lang="en-US" sz="1050">
              <a:solidFill>
                <a:prstClr val="black"/>
              </a:solidFill>
              <a:latin typeface="Arial"/>
              <a:cs typeface="Arial"/>
            </a:endParaRPr>
          </a:p>
          <a:p>
            <a:pPr marL="523386" lvl="2" defTabSz="685783">
              <a:spcBef>
                <a:spcPts val="251"/>
              </a:spcBef>
              <a:tabLst>
                <a:tab pos="721501" algn="l"/>
                <a:tab pos="721977" algn="l"/>
              </a:tabLst>
              <a:defRPr/>
            </a:pPr>
            <a:endParaRPr lang="en-US" sz="1050">
              <a:solidFill>
                <a:prstClr val="black"/>
              </a:solidFill>
              <a:latin typeface="Arial"/>
              <a:cs typeface="Arial"/>
            </a:endParaRPr>
          </a:p>
        </p:txBody>
      </p:sp>
      <p:sp>
        <p:nvSpPr>
          <p:cNvPr id="14" name="object 14"/>
          <p:cNvSpPr txBox="1">
            <a:spLocks noGrp="1"/>
          </p:cNvSpPr>
          <p:nvPr>
            <p:ph type="title"/>
          </p:nvPr>
        </p:nvSpPr>
        <p:spPr>
          <a:xfrm>
            <a:off x="4320730" y="1188413"/>
            <a:ext cx="3435668" cy="344614"/>
          </a:xfrm>
          <a:prstGeom prst="rect">
            <a:avLst/>
          </a:prstGeom>
        </p:spPr>
        <p:txBody>
          <a:bodyPr vert="horz" wrap="square" lIns="0" tIns="10001" rIns="0" bIns="0" rtlCol="0" anchor="ctr">
            <a:spAutoFit/>
          </a:bodyPr>
          <a:lstStyle/>
          <a:p>
            <a:pPr marL="9525">
              <a:spcBef>
                <a:spcPts val="79"/>
              </a:spcBef>
            </a:pPr>
            <a:r>
              <a:rPr sz="2400" spc="-19"/>
              <a:t>Post-9/11 </a:t>
            </a:r>
            <a:r>
              <a:rPr sz="2400"/>
              <a:t>GI Bill (Ch</a:t>
            </a:r>
            <a:r>
              <a:rPr sz="2400" spc="-64"/>
              <a:t> </a:t>
            </a:r>
            <a:r>
              <a:rPr sz="2400" spc="-8"/>
              <a:t>33)</a:t>
            </a:r>
            <a:endParaRPr sz="2400"/>
          </a:p>
        </p:txBody>
      </p:sp>
      <p:sp>
        <p:nvSpPr>
          <p:cNvPr id="15" name="object 15"/>
          <p:cNvSpPr txBox="1">
            <a:spLocks noGrp="1"/>
          </p:cNvSpPr>
          <p:nvPr>
            <p:ph type="sldNum" sz="quarter" idx="7"/>
          </p:nvPr>
        </p:nvSpPr>
        <p:spPr>
          <a:xfrm>
            <a:off x="8636509" y="6383336"/>
            <a:ext cx="339725"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F1F1F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 defTabSz="685783">
              <a:spcBef>
                <a:spcPts val="300"/>
              </a:spcBef>
              <a:defRPr/>
            </a:pPr>
            <a:fld id="{81D60167-4931-47E6-BA6A-407CBD079E47}" type="slidenum">
              <a:rPr lang="en-US" spc="-4" smtClean="0"/>
              <a:pPr marL="28574" defTabSz="685783">
                <a:spcBef>
                  <a:spcPts val="300"/>
                </a:spcBef>
                <a:defRPr/>
              </a:pPr>
              <a:t>99</a:t>
            </a:fld>
            <a:endParaRPr spc="-4"/>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pptBE82.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Black"/>
        <a:ea typeface="ヒラギノ角ゴ Pro W6"/>
        <a:cs typeface=""/>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2E1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pitchFamily="34" charset="0"/>
            <a:ea typeface="ヒラギノ角ゴ Pro W3"/>
            <a:cs typeface="ヒラギノ角ゴ Pro W3"/>
            <a:sym typeface="Arial" pitchFamily="34" charset="0"/>
          </a:defRPr>
        </a:defPPr>
      </a:lstStyle>
    </a:spDef>
    <a:lnDef>
      <a:spPr bwMode="auto">
        <a:xfrm>
          <a:off x="0" y="0"/>
          <a:ext cx="1" cy="1"/>
        </a:xfrm>
        <a:custGeom>
          <a:avLst/>
          <a:gdLst/>
          <a:ahLst/>
          <a:cxnLst/>
          <a:rect l="0" t="0" r="0" b="0"/>
          <a:pathLst/>
        </a:custGeom>
        <a:solidFill>
          <a:srgbClr val="B2E1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pitchFamily="34" charset="0"/>
            <a:ea typeface="ヒラギノ角ゴ Pro W3"/>
            <a:cs typeface="ヒラギノ角ゴ Pro W3"/>
            <a:sym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Office Theme">
  <a:themeElements>
    <a:clrScheme name="Army Primary">
      <a:dk1>
        <a:srgbClr val="221F20"/>
      </a:dk1>
      <a:lt1>
        <a:srgbClr val="FFFFFF"/>
      </a:lt1>
      <a:dk2>
        <a:srgbClr val="2F372F"/>
      </a:dk2>
      <a:lt2>
        <a:srgbClr val="FFCC01"/>
      </a:lt2>
      <a:accent1>
        <a:srgbClr val="F1E4C7"/>
      </a:accent1>
      <a:accent2>
        <a:srgbClr val="727365"/>
      </a:accent2>
      <a:accent3>
        <a:srgbClr val="BFB8A6"/>
      </a:accent3>
      <a:accent4>
        <a:srgbClr val="F16521"/>
      </a:accent4>
      <a:accent5>
        <a:srgbClr val="CF0000"/>
      </a:accent5>
      <a:accent6>
        <a:srgbClr val="2DAA2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8_Office Theme">
  <a:themeElements>
    <a:clrScheme name="Army Primary">
      <a:dk1>
        <a:srgbClr val="221F20"/>
      </a:dk1>
      <a:lt1>
        <a:srgbClr val="FFFFFF"/>
      </a:lt1>
      <a:dk2>
        <a:srgbClr val="2F372F"/>
      </a:dk2>
      <a:lt2>
        <a:srgbClr val="FFCC01"/>
      </a:lt2>
      <a:accent1>
        <a:srgbClr val="F1E4C7"/>
      </a:accent1>
      <a:accent2>
        <a:srgbClr val="727365"/>
      </a:accent2>
      <a:accent3>
        <a:srgbClr val="BFB8A6"/>
      </a:accent3>
      <a:accent4>
        <a:srgbClr val="F16521"/>
      </a:accent4>
      <a:accent5>
        <a:srgbClr val="CF0000"/>
      </a:accent5>
      <a:accent6>
        <a:srgbClr val="2DAA2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pptEE62.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pt313A.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pt6425.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pt9922.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ptADE5.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ppt6BE1.tmp</Template>
  <TotalTime>442</TotalTime>
  <Words>20124</Words>
  <Application>Microsoft Office PowerPoint</Application>
  <PresentationFormat>Widescreen</PresentationFormat>
  <Paragraphs>2058</Paragraphs>
  <Slides>206</Slides>
  <Notes>81</Notes>
  <HiddenSlides>0</HiddenSlides>
  <MMClips>0</MMClips>
  <ScaleCrop>false</ScaleCrop>
  <HeadingPairs>
    <vt:vector size="8" baseType="variant">
      <vt:variant>
        <vt:lpstr>Fonts Used</vt:lpstr>
      </vt:variant>
      <vt:variant>
        <vt:i4>18</vt:i4>
      </vt:variant>
      <vt:variant>
        <vt:lpstr>Theme</vt:lpstr>
      </vt:variant>
      <vt:variant>
        <vt:i4>10</vt:i4>
      </vt:variant>
      <vt:variant>
        <vt:lpstr>Embedded OLE Servers</vt:lpstr>
      </vt:variant>
      <vt:variant>
        <vt:i4>1</vt:i4>
      </vt:variant>
      <vt:variant>
        <vt:lpstr>Slide Titles</vt:lpstr>
      </vt:variant>
      <vt:variant>
        <vt:i4>206</vt:i4>
      </vt:variant>
    </vt:vector>
  </HeadingPairs>
  <TitlesOfParts>
    <vt:vector size="235" baseType="lpstr">
      <vt:lpstr> Arial</vt:lpstr>
      <vt:lpstr>Aptos</vt:lpstr>
      <vt:lpstr>Aptos Black</vt:lpstr>
      <vt:lpstr>Aptos Display</vt:lpstr>
      <vt:lpstr>Arial</vt:lpstr>
      <vt:lpstr>Arial Black</vt:lpstr>
      <vt:lpstr>Arial Narrow</vt:lpstr>
      <vt:lpstr>Arial Unicode MS</vt:lpstr>
      <vt:lpstr>Calibri</vt:lpstr>
      <vt:lpstr>Calibri body</vt:lpstr>
      <vt:lpstr>Calibri Light</vt:lpstr>
      <vt:lpstr>Courier New</vt:lpstr>
      <vt:lpstr>Lucida Grande</vt:lpstr>
      <vt:lpstr>Rockwell</vt:lpstr>
      <vt:lpstr>Stencil</vt:lpstr>
      <vt:lpstr>Tahoma</vt:lpstr>
      <vt:lpstr>Times New Roman</vt:lpstr>
      <vt:lpstr>Wingdings</vt:lpstr>
      <vt:lpstr>Office Theme</vt:lpstr>
      <vt:lpstr>1_Custom Design</vt:lpstr>
      <vt:lpstr>7_Office Theme</vt:lpstr>
      <vt:lpstr>8_Office Theme</vt:lpstr>
      <vt:lpstr>pptEE62.tmp</vt:lpstr>
      <vt:lpstr>ppt313A.tmp</vt:lpstr>
      <vt:lpstr>ppt6425.tmp</vt:lpstr>
      <vt:lpstr>ppt9922.tmp</vt:lpstr>
      <vt:lpstr>pptADE5.tmp</vt:lpstr>
      <vt:lpstr>pptBE82.tmp</vt:lpstr>
      <vt:lpstr>Clip</vt:lpstr>
      <vt:lpstr>iOWA nATIONAL gUARD tRADITIONAL rETIREMENT sEMINAR</vt:lpstr>
      <vt:lpstr>PowerPoint Presentation</vt:lpstr>
      <vt:lpstr>PowerPoint Presentation</vt:lpstr>
      <vt:lpstr>20-Year Letter/Notice of Eligibility </vt:lpstr>
      <vt:lpstr>RCSBP Elections in IPPS-A</vt:lpstr>
      <vt:lpstr>Records Request</vt:lpstr>
      <vt:lpstr>PowerPoint Presentation</vt:lpstr>
      <vt:lpstr>Our Goal</vt:lpstr>
      <vt:lpstr>Purpose</vt:lpstr>
      <vt:lpstr>The Bottom Line</vt:lpstr>
      <vt:lpstr>Which risk are you willing to take?</vt:lpstr>
      <vt:lpstr>    What is RCSBP?</vt:lpstr>
      <vt:lpstr>The Annuity </vt:lpstr>
      <vt:lpstr>Notification of Eligibility (NOE) for Non- Regular Retirement</vt:lpstr>
      <vt:lpstr>About Elections</vt:lpstr>
      <vt:lpstr>Three Part Decision</vt:lpstr>
      <vt:lpstr>RCSBP/SBP Timeline</vt:lpstr>
      <vt:lpstr>RCSBP Election Options</vt:lpstr>
      <vt:lpstr>Option A – Decline RCSBP</vt:lpstr>
      <vt:lpstr>Option B - Deferred Annuity</vt:lpstr>
      <vt:lpstr>Option C – Immediate Annuity</vt:lpstr>
      <vt:lpstr>PowerPoint Presentation</vt:lpstr>
      <vt:lpstr>RCSBP Election Categories</vt:lpstr>
      <vt:lpstr>Spouse Election</vt:lpstr>
      <vt:lpstr>Spouse &amp; Child(ren) Election</vt:lpstr>
      <vt:lpstr>Child(ren) Only Election</vt:lpstr>
      <vt:lpstr>Child(ren) Only Election</vt:lpstr>
      <vt:lpstr>Child Eligibility</vt:lpstr>
      <vt:lpstr>Incapacitated Child Considerations</vt:lpstr>
      <vt:lpstr>Advice:  Seriously Consider  Child Coverage!</vt:lpstr>
      <vt:lpstr>Former Spouse (FS)</vt:lpstr>
      <vt:lpstr>Former Spouse (FS)</vt:lpstr>
      <vt:lpstr>Former Spouse (FS) and Child(ren)</vt:lpstr>
      <vt:lpstr>“Insurable Interest” Election</vt:lpstr>
      <vt:lpstr>“Insurable Interest” Election</vt:lpstr>
      <vt:lpstr>Spouse Concurrence</vt:lpstr>
      <vt:lpstr>Spouse Concurrence </vt:lpstr>
      <vt:lpstr>No Beneficiary at 20-Year Letter?</vt:lpstr>
      <vt:lpstr>Base Amount</vt:lpstr>
      <vt:lpstr> RCSBP Cost Calculations</vt:lpstr>
      <vt:lpstr>SBP Premium Calculation Spouse</vt:lpstr>
      <vt:lpstr>Threshold Spouse SBP Calculation</vt:lpstr>
      <vt:lpstr>How can I tailor RCSBP/SBP to meet my needs?   Answer: Change “Base Amount”</vt:lpstr>
      <vt:lpstr>“30-Year Paid-Up Provision”</vt:lpstr>
      <vt:lpstr>SBP Termination Feature</vt:lpstr>
      <vt:lpstr>Termination Feature</vt:lpstr>
      <vt:lpstr>RCSBP Election and Active Duty or Medical Retirement</vt:lpstr>
      <vt:lpstr>       RCSBP POSITIVES</vt:lpstr>
      <vt:lpstr>RCSBP and Life Insurance</vt:lpstr>
      <vt:lpstr>For More RCSBP Information….</vt:lpstr>
      <vt:lpstr>REMEMBER</vt:lpstr>
      <vt:lpstr>20-Year Ring Eligibility</vt:lpstr>
      <vt:lpstr>PowerPoint Presentation</vt:lpstr>
      <vt:lpstr>15 MINUTE BREAK</vt:lpstr>
      <vt:lpstr>PowerPoint Presentation</vt:lpstr>
      <vt:lpstr>Retirement Request Process</vt:lpstr>
      <vt:lpstr>Military Service Obligations</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 OF DUTY POLICY UPDATE</vt:lpstr>
      <vt:lpstr>LINE OF DUTY POLICY UPDATE</vt:lpstr>
      <vt:lpstr>LINE OF DUTY DETERMINATIONS</vt:lpstr>
      <vt:lpstr>TWO TYPE OF LINE OF DUTY</vt:lpstr>
      <vt:lpstr>HSS Staff</vt:lpstr>
      <vt:lpstr>Medical Records Staff</vt:lpstr>
      <vt:lpstr>PowerPoint Presentation</vt:lpstr>
      <vt:lpstr>Veteran Affairs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 BREAK </vt:lpstr>
      <vt:lpstr>Welcome!</vt:lpstr>
      <vt:lpstr>LIKE OUR FACEBOOK  PAGE</vt:lpstr>
      <vt:lpstr>Email and Phone</vt:lpstr>
      <vt:lpstr>Agenda</vt:lpstr>
      <vt:lpstr>GI Bill Programs</vt:lpstr>
      <vt:lpstr>Post-9/11 GI Bill (Ch 33)</vt:lpstr>
      <vt:lpstr>Post-9/11 GI Bill (Ch 33)</vt:lpstr>
      <vt:lpstr>Post-9/11 GI Bill (Ch 33)</vt:lpstr>
      <vt:lpstr>Post-9/11 GI Bill (Ch 33)</vt:lpstr>
      <vt:lpstr>How to Apply for VA Benefits</vt:lpstr>
      <vt:lpstr>Transfer of Education Benefit (TEB)</vt:lpstr>
      <vt:lpstr>Transfer of Education Benefit (TEB)</vt:lpstr>
      <vt:lpstr>Transfer of Education Benefit (TEB)</vt:lpstr>
      <vt:lpstr>Transfer of Education Benefit (TEB)</vt:lpstr>
      <vt:lpstr>Federal Tuition Assistance</vt:lpstr>
      <vt:lpstr>Federal Tuition and Credentialing Assistance</vt:lpstr>
      <vt:lpstr>Iowa National Guard Service Scholarship (INGSS)</vt:lpstr>
      <vt:lpstr>Iowa National Guard  Service Scholarship (INGSS)</vt:lpstr>
      <vt:lpstr>Joint Services Transcripts</vt:lpstr>
      <vt:lpstr>Questions?</vt:lpstr>
      <vt:lpstr>DEERS</vt:lpstr>
      <vt:lpstr>DEERS DATABASE</vt:lpstr>
      <vt:lpstr>Who gets an ID card ?</vt:lpstr>
      <vt:lpstr>Retired ID card</vt:lpstr>
      <vt:lpstr>PowerPoint Presentation</vt:lpstr>
      <vt:lpstr>20/20/20-20/20/15 Rule</vt:lpstr>
      <vt:lpstr>Getting your dependent an ID Card</vt:lpstr>
      <vt:lpstr>ID Card Office Online</vt:lpstr>
      <vt:lpstr>PowerPoint Presentation</vt:lpstr>
      <vt:lpstr>15 MINUTE  BREAK</vt:lpstr>
      <vt:lpstr>TRICARE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HEADQUARTERS DEPARTMENT OF THE ARMY RETIREMENT SERVICES OFFICE</vt:lpstr>
      <vt:lpstr>Purpose</vt:lpstr>
      <vt:lpstr>Iowa National Guard Retirement Services Office</vt:lpstr>
      <vt:lpstr>The Army Retirement Services Program</vt:lpstr>
      <vt:lpstr>The Army Retirement Services Website https://soldierforlife.army.mil/Retirement</vt:lpstr>
      <vt:lpstr>Change of Mission</vt:lpstr>
      <vt:lpstr>Retirement Planning Considerations</vt:lpstr>
      <vt:lpstr>Non-Regular Retirement Process</vt:lpstr>
      <vt:lpstr>Non-Regular (Reserve) Retirement</vt:lpstr>
      <vt:lpstr>Manage Retirement Points</vt:lpstr>
      <vt:lpstr>Military Retired Pay and Other Financial Considerations</vt:lpstr>
      <vt:lpstr>Calculate Your Retired Pay in 3 Steps</vt:lpstr>
      <vt:lpstr>Retired Pay Plans</vt:lpstr>
      <vt:lpstr>Final Pay Plan Calculation Example</vt:lpstr>
      <vt:lpstr>High-36 Pay Plan Calculation Example</vt:lpstr>
      <vt:lpstr>Blended Retirement System (BRS)</vt:lpstr>
      <vt:lpstr>High-36/BRS Comparison</vt:lpstr>
      <vt:lpstr>Reduced Age Eligibility</vt:lpstr>
      <vt:lpstr>Complete Non-Regular Retired Pay Application</vt:lpstr>
      <vt:lpstr>PowerPoint Presentation</vt:lpstr>
      <vt:lpstr>Retired Pay Facts</vt:lpstr>
      <vt:lpstr>Gray Area Future Retiree myPay Account</vt:lpstr>
      <vt:lpstr>Gray Area Future Retiree myPay Account (Cont’d)</vt:lpstr>
      <vt:lpstr>Retired Uniformed Services Identification Card (USID), and DS Logon Information</vt:lpstr>
      <vt:lpstr>Impact of ID Card Changes at Retirement</vt:lpstr>
      <vt:lpstr>Websites Accepting DS Logon</vt:lpstr>
      <vt:lpstr>Staying Connected, and Additional Information and Resources</vt:lpstr>
      <vt:lpstr>How to Update your contact information in IPPS-A</vt:lpstr>
      <vt:lpstr>MyArmyBenefits</vt:lpstr>
      <vt:lpstr>Taxes*</vt:lpstr>
      <vt:lpstr>Army Echoes</vt:lpstr>
      <vt:lpstr>Retired Soldier Motto:</vt:lpstr>
      <vt:lpstr>Where Do You Find Retirement Information?</vt:lpstr>
      <vt:lpstr>PowerPoint Presentation</vt:lpstr>
      <vt:lpstr>Additional Benefits Information</vt:lpstr>
      <vt:lpstr>Veterans Inquiry Branch - The Veterans S1</vt:lpstr>
      <vt:lpstr>Space-Available Travel</vt:lpstr>
      <vt:lpstr>Your Exchange Benefits in Retirement</vt:lpstr>
      <vt:lpstr>Army Emergency Relief Helping the Army take care of its own since 1942</vt:lpstr>
      <vt:lpstr>Questions?</vt:lpstr>
      <vt:lpstr>RETIREMENT SERVICES OFFICE</vt:lpstr>
      <vt:lpstr>Military Funeral Honors</vt:lpstr>
      <vt:lpstr>PowerPoint Presentation</vt:lpstr>
      <vt:lpstr>PowerPoint Presentation</vt:lpstr>
      <vt:lpstr>PowerPoint Presentation</vt:lpstr>
      <vt:lpstr>PowerPoint Presentation</vt:lpstr>
      <vt:lpstr>Branch of Service Guidance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Schroeder, Bailey R SSG USARMY NG IAARNG (USA)</dc:creator>
  <cp:lastModifiedBy>Schroeder, Bailey R SSG USARMY NG IAARNG (USA)</cp:lastModifiedBy>
  <cp:revision>1</cp:revision>
  <dcterms:created xsi:type="dcterms:W3CDTF">2025-10-16T16:25:59Z</dcterms:created>
  <dcterms:modified xsi:type="dcterms:W3CDTF">2025-10-21T20:01:43Z</dcterms:modified>
</cp:coreProperties>
</file>